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6" r:id="rId2"/>
    <p:sldId id="257" r:id="rId3"/>
    <p:sldId id="258" r:id="rId4"/>
    <p:sldId id="259" r:id="rId5"/>
    <p:sldId id="263" r:id="rId6"/>
    <p:sldId id="261" r:id="rId7"/>
    <p:sldId id="262" r:id="rId8"/>
    <p:sldId id="264" r:id="rId9"/>
    <p:sldId id="268" r:id="rId10"/>
    <p:sldId id="265" r:id="rId11"/>
    <p:sldId id="266" r:id="rId12"/>
    <p:sldId id="267" r:id="rId13"/>
    <p:sldId id="314" r:id="rId14"/>
    <p:sldId id="269" r:id="rId15"/>
    <p:sldId id="271" r:id="rId16"/>
    <p:sldId id="279" r:id="rId17"/>
    <p:sldId id="278" r:id="rId18"/>
    <p:sldId id="280" r:id="rId19"/>
    <p:sldId id="272" r:id="rId20"/>
    <p:sldId id="277" r:id="rId21"/>
    <p:sldId id="274" r:id="rId22"/>
    <p:sldId id="276" r:id="rId23"/>
    <p:sldId id="282" r:id="rId24"/>
    <p:sldId id="283" r:id="rId25"/>
    <p:sldId id="284" r:id="rId26"/>
    <p:sldId id="285" r:id="rId27"/>
    <p:sldId id="287" r:id="rId28"/>
    <p:sldId id="288" r:id="rId29"/>
    <p:sldId id="289" r:id="rId30"/>
    <p:sldId id="281" r:id="rId31"/>
    <p:sldId id="290" r:id="rId32"/>
    <p:sldId id="291" r:id="rId33"/>
    <p:sldId id="297" r:id="rId34"/>
    <p:sldId id="299" r:id="rId35"/>
    <p:sldId id="300" r:id="rId36"/>
    <p:sldId id="298" r:id="rId37"/>
    <p:sldId id="315" r:id="rId38"/>
    <p:sldId id="301" r:id="rId39"/>
    <p:sldId id="270" r:id="rId40"/>
    <p:sldId id="292" r:id="rId41"/>
    <p:sldId id="294" r:id="rId42"/>
    <p:sldId id="295" r:id="rId43"/>
    <p:sldId id="296"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273"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99" autoAdjust="0"/>
    <p:restoredTop sz="91695" autoAdjust="0"/>
  </p:normalViewPr>
  <p:slideViewPr>
    <p:cSldViewPr snapToGrid="0">
      <p:cViewPr varScale="1">
        <p:scale>
          <a:sx n="61" d="100"/>
          <a:sy n="61" d="100"/>
        </p:scale>
        <p:origin x="86" y="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4F5FF3-CEFF-4112-BDF2-3C79FA7872BF}" type="datetimeFigureOut">
              <a:rPr lang="en-US" smtClean="0"/>
              <a:t>11/27/2021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2FC185-E993-453C-A1AA-8216665125AA}" type="slidenum">
              <a:rPr lang="en-US" smtClean="0"/>
              <a:t>‹#›</a:t>
            </a:fld>
            <a:endParaRPr lang="en-US"/>
          </a:p>
        </p:txBody>
      </p:sp>
    </p:spTree>
    <p:extLst>
      <p:ext uri="{BB962C8B-B14F-4D97-AF65-F5344CB8AC3E}">
        <p14:creationId xmlns:p14="http://schemas.microsoft.com/office/powerpoint/2010/main" val="4125768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a:t>
            </a:r>
            <a:r>
              <a:rPr lang="en-US" dirty="0" err="1"/>
              <a:t>miniPy</a:t>
            </a:r>
            <a:r>
              <a:rPr lang="en-US" dirty="0"/>
              <a:t>? You can imagine it is Python 3 for now. Every time I say “</a:t>
            </a:r>
            <a:r>
              <a:rPr lang="en-US" dirty="0" err="1"/>
              <a:t>miniPy</a:t>
            </a:r>
            <a:r>
              <a:rPr lang="en-US" dirty="0"/>
              <a:t>”, you can pretend you hear “Python 3”. </a:t>
            </a:r>
          </a:p>
        </p:txBody>
      </p:sp>
      <p:sp>
        <p:nvSpPr>
          <p:cNvPr id="4" name="Slide Number Placeholder 3"/>
          <p:cNvSpPr>
            <a:spLocks noGrp="1"/>
          </p:cNvSpPr>
          <p:nvPr>
            <p:ph type="sldNum" sz="quarter" idx="5"/>
          </p:nvPr>
        </p:nvSpPr>
        <p:spPr/>
        <p:txBody>
          <a:bodyPr/>
          <a:lstStyle/>
          <a:p>
            <a:fld id="{9C2FC185-E993-453C-A1AA-8216665125AA}" type="slidenum">
              <a:rPr lang="en-US" smtClean="0"/>
              <a:t>1</a:t>
            </a:fld>
            <a:endParaRPr lang="en-US"/>
          </a:p>
        </p:txBody>
      </p:sp>
    </p:spTree>
    <p:extLst>
      <p:ext uri="{BB962C8B-B14F-4D97-AF65-F5344CB8AC3E}">
        <p14:creationId xmlns:p14="http://schemas.microsoft.com/office/powerpoint/2010/main" val="32807558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it’s like the “identifier” in </a:t>
            </a:r>
            <a:r>
              <a:rPr lang="en-US" dirty="0" err="1"/>
              <a:t>miniOO</a:t>
            </a:r>
            <a:r>
              <a:rPr lang="en-US" dirty="0"/>
              <a:t>. </a:t>
            </a:r>
          </a:p>
        </p:txBody>
      </p:sp>
      <p:sp>
        <p:nvSpPr>
          <p:cNvPr id="4" name="Slide Number Placeholder 3"/>
          <p:cNvSpPr>
            <a:spLocks noGrp="1"/>
          </p:cNvSpPr>
          <p:nvPr>
            <p:ph type="sldNum" sz="quarter" idx="5"/>
          </p:nvPr>
        </p:nvSpPr>
        <p:spPr/>
        <p:txBody>
          <a:bodyPr/>
          <a:lstStyle/>
          <a:p>
            <a:fld id="{9C2FC185-E993-453C-A1AA-8216665125AA}" type="slidenum">
              <a:rPr lang="en-US" smtClean="0"/>
              <a:t>15</a:t>
            </a:fld>
            <a:endParaRPr lang="en-US"/>
          </a:p>
        </p:txBody>
      </p:sp>
    </p:spTree>
    <p:extLst>
      <p:ext uri="{BB962C8B-B14F-4D97-AF65-F5344CB8AC3E}">
        <p14:creationId xmlns:p14="http://schemas.microsoft.com/office/powerpoint/2010/main" val="27372060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so the scopes are exposed to the user as a dictionary. Furthermore, you can exec… At this point Python has no idea what I’m going to type next. This shows that the names of variables are stored during runtime, and the names are how Python accesses the objects. </a:t>
            </a:r>
          </a:p>
        </p:txBody>
      </p:sp>
      <p:sp>
        <p:nvSpPr>
          <p:cNvPr id="4" name="Slide Number Placeholder 3"/>
          <p:cNvSpPr>
            <a:spLocks noGrp="1"/>
          </p:cNvSpPr>
          <p:nvPr>
            <p:ph type="sldNum" sz="quarter" idx="5"/>
          </p:nvPr>
        </p:nvSpPr>
        <p:spPr/>
        <p:txBody>
          <a:bodyPr/>
          <a:lstStyle/>
          <a:p>
            <a:fld id="{9C2FC185-E993-453C-A1AA-8216665125AA}" type="slidenum">
              <a:rPr lang="en-US" smtClean="0"/>
              <a:t>16</a:t>
            </a:fld>
            <a:endParaRPr lang="en-US"/>
          </a:p>
        </p:txBody>
      </p:sp>
    </p:spTree>
    <p:extLst>
      <p:ext uri="{BB962C8B-B14F-4D97-AF65-F5344CB8AC3E}">
        <p14:creationId xmlns:p14="http://schemas.microsoft.com/office/powerpoint/2010/main" val="12114620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dictionary is all we need to store an object. </a:t>
            </a:r>
          </a:p>
        </p:txBody>
      </p:sp>
      <p:sp>
        <p:nvSpPr>
          <p:cNvPr id="4" name="Slide Number Placeholder 3"/>
          <p:cNvSpPr>
            <a:spLocks noGrp="1"/>
          </p:cNvSpPr>
          <p:nvPr>
            <p:ph type="sldNum" sz="quarter" idx="5"/>
          </p:nvPr>
        </p:nvSpPr>
        <p:spPr/>
        <p:txBody>
          <a:bodyPr/>
          <a:lstStyle/>
          <a:p>
            <a:fld id="{9C2FC185-E993-453C-A1AA-8216665125AA}" type="slidenum">
              <a:rPr lang="en-US" smtClean="0"/>
              <a:t>18</a:t>
            </a:fld>
            <a:endParaRPr lang="en-US"/>
          </a:p>
        </p:txBody>
      </p:sp>
    </p:spTree>
    <p:extLst>
      <p:ext uri="{BB962C8B-B14F-4D97-AF65-F5344CB8AC3E}">
        <p14:creationId xmlns:p14="http://schemas.microsoft.com/office/powerpoint/2010/main" val="3527789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Dictionary is a feature provided by </a:t>
            </a:r>
            <a:r>
              <a:rPr lang="en-US" dirty="0" err="1"/>
              <a:t>miniPy</a:t>
            </a:r>
            <a:r>
              <a:rPr lang="en-US" dirty="0"/>
              <a:t>. A dictionary is an object, whose definition is a namespace. But a namespace is implemented as a dictionary! </a:t>
            </a:r>
          </a:p>
          <a:p>
            <a:r>
              <a:rPr lang="en-US" dirty="0"/>
              <a:t>Things like this are actually very common in </a:t>
            </a:r>
            <a:r>
              <a:rPr lang="en-US" dirty="0" err="1"/>
              <a:t>miniPy</a:t>
            </a:r>
            <a:r>
              <a:rPr lang="en-US" dirty="0"/>
              <a:t>. There is a tendency to mix the built-in space with the user space. It is not easy to bootstrap, as we will see later. </a:t>
            </a:r>
          </a:p>
        </p:txBody>
      </p:sp>
      <p:sp>
        <p:nvSpPr>
          <p:cNvPr id="4" name="Slide Number Placeholder 3"/>
          <p:cNvSpPr>
            <a:spLocks noGrp="1"/>
          </p:cNvSpPr>
          <p:nvPr>
            <p:ph type="sldNum" sz="quarter" idx="5"/>
          </p:nvPr>
        </p:nvSpPr>
        <p:spPr/>
        <p:txBody>
          <a:bodyPr/>
          <a:lstStyle/>
          <a:p>
            <a:fld id="{9C2FC185-E993-453C-A1AA-8216665125AA}" type="slidenum">
              <a:rPr lang="en-US" smtClean="0"/>
              <a:t>19</a:t>
            </a:fld>
            <a:endParaRPr lang="en-US"/>
          </a:p>
        </p:txBody>
      </p:sp>
    </p:spTree>
    <p:extLst>
      <p:ext uri="{BB962C8B-B14F-4D97-AF65-F5344CB8AC3E}">
        <p14:creationId xmlns:p14="http://schemas.microsoft.com/office/powerpoint/2010/main" val="25245207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 this make sense? [If not, start python and demo custom __call__]</a:t>
            </a:r>
          </a:p>
        </p:txBody>
      </p:sp>
      <p:sp>
        <p:nvSpPr>
          <p:cNvPr id="4" name="Slide Number Placeholder 3"/>
          <p:cNvSpPr>
            <a:spLocks noGrp="1"/>
          </p:cNvSpPr>
          <p:nvPr>
            <p:ph type="sldNum" sz="quarter" idx="5"/>
          </p:nvPr>
        </p:nvSpPr>
        <p:spPr/>
        <p:txBody>
          <a:bodyPr/>
          <a:lstStyle/>
          <a:p>
            <a:fld id="{9C2FC185-E993-453C-A1AA-8216665125AA}" type="slidenum">
              <a:rPr lang="en-US" smtClean="0"/>
              <a:t>20</a:t>
            </a:fld>
            <a:endParaRPr lang="en-US"/>
          </a:p>
        </p:txBody>
      </p:sp>
    </p:spTree>
    <p:extLst>
      <p:ext uri="{BB962C8B-B14F-4D97-AF65-F5344CB8AC3E}">
        <p14:creationId xmlns:p14="http://schemas.microsoft.com/office/powerpoint/2010/main" val="14618240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You see why it’s duck typing? … we have seen how namespaces represent objects. Now let’s see how namespaces represent scopes. </a:t>
            </a:r>
          </a:p>
        </p:txBody>
      </p:sp>
      <p:sp>
        <p:nvSpPr>
          <p:cNvPr id="4" name="Slide Number Placeholder 3"/>
          <p:cNvSpPr>
            <a:spLocks noGrp="1"/>
          </p:cNvSpPr>
          <p:nvPr>
            <p:ph type="sldNum" sz="quarter" idx="5"/>
          </p:nvPr>
        </p:nvSpPr>
        <p:spPr/>
        <p:txBody>
          <a:bodyPr/>
          <a:lstStyle/>
          <a:p>
            <a:fld id="{9C2FC185-E993-453C-A1AA-8216665125AA}" type="slidenum">
              <a:rPr lang="en-US" smtClean="0"/>
              <a:t>21</a:t>
            </a:fld>
            <a:endParaRPr lang="en-US"/>
          </a:p>
        </p:txBody>
      </p:sp>
    </p:spTree>
    <p:extLst>
      <p:ext uri="{BB962C8B-B14F-4D97-AF65-F5344CB8AC3E}">
        <p14:creationId xmlns:p14="http://schemas.microsoft.com/office/powerpoint/2010/main" val="15904616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so in this example, Python looks like a dynamic scoping language. </a:t>
            </a:r>
          </a:p>
        </p:txBody>
      </p:sp>
      <p:sp>
        <p:nvSpPr>
          <p:cNvPr id="4" name="Slide Number Placeholder 3"/>
          <p:cNvSpPr>
            <a:spLocks noGrp="1"/>
          </p:cNvSpPr>
          <p:nvPr>
            <p:ph type="sldNum" sz="quarter" idx="5"/>
          </p:nvPr>
        </p:nvSpPr>
        <p:spPr/>
        <p:txBody>
          <a:bodyPr/>
          <a:lstStyle/>
          <a:p>
            <a:fld id="{9C2FC185-E993-453C-A1AA-8216665125AA}" type="slidenum">
              <a:rPr lang="en-US" smtClean="0"/>
              <a:t>22</a:t>
            </a:fld>
            <a:endParaRPr lang="en-US"/>
          </a:p>
        </p:txBody>
      </p:sp>
    </p:spTree>
    <p:extLst>
      <p:ext uri="{BB962C8B-B14F-4D97-AF65-F5344CB8AC3E}">
        <p14:creationId xmlns:p14="http://schemas.microsoft.com/office/powerpoint/2010/main" val="28378005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is this the case? [flip]</a:t>
            </a:r>
          </a:p>
        </p:txBody>
      </p:sp>
      <p:sp>
        <p:nvSpPr>
          <p:cNvPr id="4" name="Slide Number Placeholder 3"/>
          <p:cNvSpPr>
            <a:spLocks noGrp="1"/>
          </p:cNvSpPr>
          <p:nvPr>
            <p:ph type="sldNum" sz="quarter" idx="5"/>
          </p:nvPr>
        </p:nvSpPr>
        <p:spPr/>
        <p:txBody>
          <a:bodyPr/>
          <a:lstStyle/>
          <a:p>
            <a:fld id="{9C2FC185-E993-453C-A1AA-8216665125AA}" type="slidenum">
              <a:rPr lang="en-US" smtClean="0"/>
              <a:t>23</a:t>
            </a:fld>
            <a:endParaRPr lang="en-US"/>
          </a:p>
        </p:txBody>
      </p:sp>
    </p:spTree>
    <p:extLst>
      <p:ext uri="{BB962C8B-B14F-4D97-AF65-F5344CB8AC3E}">
        <p14:creationId xmlns:p14="http://schemas.microsoft.com/office/powerpoint/2010/main" val="38704446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t>
            </a:r>
            <a:r>
              <a:rPr lang="en-US" dirty="0" err="1"/>
              <a:t>miniPy</a:t>
            </a:r>
            <a:r>
              <a:rPr lang="en-US" dirty="0"/>
              <a:t>, each function is associated with a namespace. When defining g, </a:t>
            </a:r>
            <a:r>
              <a:rPr lang="en-US" dirty="0" err="1"/>
              <a:t>miniPy</a:t>
            </a:r>
            <a:r>
              <a:rPr lang="en-US" dirty="0"/>
              <a:t> saves the definition-time stack of namespaces with g. </a:t>
            </a:r>
          </a:p>
        </p:txBody>
      </p:sp>
      <p:sp>
        <p:nvSpPr>
          <p:cNvPr id="4" name="Slide Number Placeholder 3"/>
          <p:cNvSpPr>
            <a:spLocks noGrp="1"/>
          </p:cNvSpPr>
          <p:nvPr>
            <p:ph type="sldNum" sz="quarter" idx="5"/>
          </p:nvPr>
        </p:nvSpPr>
        <p:spPr/>
        <p:txBody>
          <a:bodyPr/>
          <a:lstStyle/>
          <a:p>
            <a:fld id="{9C2FC185-E993-453C-A1AA-8216665125AA}" type="slidenum">
              <a:rPr lang="en-US" smtClean="0"/>
              <a:t>24</a:t>
            </a:fld>
            <a:endParaRPr lang="en-US"/>
          </a:p>
        </p:txBody>
      </p:sp>
    </p:spTree>
    <p:extLst>
      <p:ext uri="{BB962C8B-B14F-4D97-AF65-F5344CB8AC3E}">
        <p14:creationId xmlns:p14="http://schemas.microsoft.com/office/powerpoint/2010/main" val="40985360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2FC185-E993-453C-A1AA-8216665125AA}" type="slidenum">
              <a:rPr lang="en-US" smtClean="0"/>
              <a:t>25</a:t>
            </a:fld>
            <a:endParaRPr lang="en-US"/>
          </a:p>
        </p:txBody>
      </p:sp>
    </p:spTree>
    <p:extLst>
      <p:ext uri="{BB962C8B-B14F-4D97-AF65-F5344CB8AC3E}">
        <p14:creationId xmlns:p14="http://schemas.microsoft.com/office/powerpoint/2010/main" val="2290014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did my undergrad at NYU Shanghai. Almost all undergrad CS courses there now teaches in Python 3. </a:t>
            </a:r>
          </a:p>
        </p:txBody>
      </p:sp>
      <p:sp>
        <p:nvSpPr>
          <p:cNvPr id="4" name="Slide Number Placeholder 3"/>
          <p:cNvSpPr>
            <a:spLocks noGrp="1"/>
          </p:cNvSpPr>
          <p:nvPr>
            <p:ph type="sldNum" sz="quarter" idx="5"/>
          </p:nvPr>
        </p:nvSpPr>
        <p:spPr/>
        <p:txBody>
          <a:bodyPr/>
          <a:lstStyle/>
          <a:p>
            <a:fld id="{9C2FC185-E993-453C-A1AA-8216665125AA}" type="slidenum">
              <a:rPr lang="en-US" smtClean="0"/>
              <a:t>2</a:t>
            </a:fld>
            <a:endParaRPr lang="en-US"/>
          </a:p>
        </p:txBody>
      </p:sp>
    </p:spTree>
    <p:extLst>
      <p:ext uri="{BB962C8B-B14F-4D97-AF65-F5344CB8AC3E}">
        <p14:creationId xmlns:p14="http://schemas.microsoft.com/office/powerpoint/2010/main" val="7179196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back to the previous example that looks like dynamic scoping. Mutates the namespace. Shallow copy of the stack of namespaces. In </a:t>
            </a:r>
            <a:r>
              <a:rPr lang="en-US" dirty="0" err="1"/>
              <a:t>miniOO</a:t>
            </a:r>
            <a:r>
              <a:rPr lang="en-US" dirty="0"/>
              <a:t>, you can push and pop the stack, but you cannot modify a declaration six level deep in the stack. </a:t>
            </a:r>
          </a:p>
        </p:txBody>
      </p:sp>
      <p:sp>
        <p:nvSpPr>
          <p:cNvPr id="4" name="Slide Number Placeholder 3"/>
          <p:cNvSpPr>
            <a:spLocks noGrp="1"/>
          </p:cNvSpPr>
          <p:nvPr>
            <p:ph type="sldNum" sz="quarter" idx="5"/>
          </p:nvPr>
        </p:nvSpPr>
        <p:spPr/>
        <p:txBody>
          <a:bodyPr/>
          <a:lstStyle/>
          <a:p>
            <a:fld id="{9C2FC185-E993-453C-A1AA-8216665125AA}" type="slidenum">
              <a:rPr lang="en-US" smtClean="0"/>
              <a:t>26</a:t>
            </a:fld>
            <a:endParaRPr lang="en-US"/>
          </a:p>
        </p:txBody>
      </p:sp>
    </p:spTree>
    <p:extLst>
      <p:ext uri="{BB962C8B-B14F-4D97-AF65-F5344CB8AC3E}">
        <p14:creationId xmlns:p14="http://schemas.microsoft.com/office/powerpoint/2010/main" val="5863759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Recursion depends on its function name to work.</a:t>
            </a:r>
          </a:p>
        </p:txBody>
      </p:sp>
      <p:sp>
        <p:nvSpPr>
          <p:cNvPr id="4" name="Slide Number Placeholder 3"/>
          <p:cNvSpPr>
            <a:spLocks noGrp="1"/>
          </p:cNvSpPr>
          <p:nvPr>
            <p:ph type="sldNum" sz="quarter" idx="5"/>
          </p:nvPr>
        </p:nvSpPr>
        <p:spPr/>
        <p:txBody>
          <a:bodyPr/>
          <a:lstStyle/>
          <a:p>
            <a:fld id="{9C2FC185-E993-453C-A1AA-8216665125AA}" type="slidenum">
              <a:rPr lang="en-US" smtClean="0"/>
              <a:t>27</a:t>
            </a:fld>
            <a:endParaRPr lang="en-US"/>
          </a:p>
        </p:txBody>
      </p:sp>
    </p:spTree>
    <p:extLst>
      <p:ext uri="{BB962C8B-B14F-4D97-AF65-F5344CB8AC3E}">
        <p14:creationId xmlns:p14="http://schemas.microsoft.com/office/powerpoint/2010/main" val="35537320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2FC185-E993-453C-A1AA-8216665125AA}" type="slidenum">
              <a:rPr lang="en-US" smtClean="0"/>
              <a:t>28</a:t>
            </a:fld>
            <a:endParaRPr lang="en-US"/>
          </a:p>
        </p:txBody>
      </p:sp>
    </p:spTree>
    <p:extLst>
      <p:ext uri="{BB962C8B-B14F-4D97-AF65-F5344CB8AC3E}">
        <p14:creationId xmlns:p14="http://schemas.microsoft.com/office/powerpoint/2010/main" val="26422435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2FC185-E993-453C-A1AA-8216665125AA}" type="slidenum">
              <a:rPr lang="en-US" smtClean="0"/>
              <a:t>29</a:t>
            </a:fld>
            <a:endParaRPr lang="en-US"/>
          </a:p>
        </p:txBody>
      </p:sp>
    </p:spTree>
    <p:extLst>
      <p:ext uri="{BB962C8B-B14F-4D97-AF65-F5344CB8AC3E}">
        <p14:creationId xmlns:p14="http://schemas.microsoft.com/office/powerpoint/2010/main" val="9832852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 till now, whenever I said “</a:t>
            </a:r>
            <a:r>
              <a:rPr lang="en-US" dirty="0" err="1"/>
              <a:t>miniPy</a:t>
            </a:r>
            <a:r>
              <a:rPr lang="en-US" dirty="0"/>
              <a:t>”, you can just think “python 3”. But here I’m going to explain what </a:t>
            </a:r>
            <a:r>
              <a:rPr lang="en-US" dirty="0" err="1"/>
              <a:t>miniPy</a:t>
            </a:r>
            <a:r>
              <a:rPr lang="en-US" dirty="0"/>
              <a:t> is. </a:t>
            </a:r>
          </a:p>
        </p:txBody>
      </p:sp>
      <p:sp>
        <p:nvSpPr>
          <p:cNvPr id="4" name="Slide Number Placeholder 3"/>
          <p:cNvSpPr>
            <a:spLocks noGrp="1"/>
          </p:cNvSpPr>
          <p:nvPr>
            <p:ph type="sldNum" sz="quarter" idx="5"/>
          </p:nvPr>
        </p:nvSpPr>
        <p:spPr/>
        <p:txBody>
          <a:bodyPr/>
          <a:lstStyle/>
          <a:p>
            <a:fld id="{9C2FC185-E993-453C-A1AA-8216665125AA}" type="slidenum">
              <a:rPr lang="en-US" smtClean="0"/>
              <a:t>30</a:t>
            </a:fld>
            <a:endParaRPr lang="en-US"/>
          </a:p>
        </p:txBody>
      </p:sp>
    </p:spTree>
    <p:extLst>
      <p:ext uri="{BB962C8B-B14F-4D97-AF65-F5344CB8AC3E}">
        <p14:creationId xmlns:p14="http://schemas.microsoft.com/office/powerpoint/2010/main" val="31420198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Studying </a:t>
            </a:r>
            <a:r>
              <a:rPr lang="en-US" dirty="0" err="1"/>
              <a:t>miniPy</a:t>
            </a:r>
            <a:r>
              <a:rPr lang="en-US" dirty="0"/>
              <a:t> will shed some light onto the challenges about implementing the semantics of </a:t>
            </a:r>
            <a:r>
              <a:rPr lang="en-US"/>
              <a:t>a language. </a:t>
            </a:r>
            <a:endParaRPr lang="en-US" dirty="0"/>
          </a:p>
        </p:txBody>
      </p:sp>
      <p:sp>
        <p:nvSpPr>
          <p:cNvPr id="4" name="Slide Number Placeholder 3"/>
          <p:cNvSpPr>
            <a:spLocks noGrp="1"/>
          </p:cNvSpPr>
          <p:nvPr>
            <p:ph type="sldNum" sz="quarter" idx="5"/>
          </p:nvPr>
        </p:nvSpPr>
        <p:spPr/>
        <p:txBody>
          <a:bodyPr/>
          <a:lstStyle/>
          <a:p>
            <a:fld id="{9C2FC185-E993-453C-A1AA-8216665125AA}" type="slidenum">
              <a:rPr lang="en-US" smtClean="0"/>
              <a:t>31</a:t>
            </a:fld>
            <a:endParaRPr lang="en-US"/>
          </a:p>
        </p:txBody>
      </p:sp>
    </p:spTree>
    <p:extLst>
      <p:ext uri="{BB962C8B-B14F-4D97-AF65-F5344CB8AC3E}">
        <p14:creationId xmlns:p14="http://schemas.microsoft.com/office/powerpoint/2010/main" val="37488758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features of Python 3 that I give up. We don’t have to look in details. Some are hard to parse, some have difficult semantics, some are trivial things but I didn’t have time to implement. </a:t>
            </a:r>
          </a:p>
        </p:txBody>
      </p:sp>
      <p:sp>
        <p:nvSpPr>
          <p:cNvPr id="4" name="Slide Number Placeholder 3"/>
          <p:cNvSpPr>
            <a:spLocks noGrp="1"/>
          </p:cNvSpPr>
          <p:nvPr>
            <p:ph type="sldNum" sz="quarter" idx="5"/>
          </p:nvPr>
        </p:nvSpPr>
        <p:spPr/>
        <p:txBody>
          <a:bodyPr/>
          <a:lstStyle/>
          <a:p>
            <a:fld id="{9C2FC185-E993-453C-A1AA-8216665125AA}" type="slidenum">
              <a:rPr lang="en-US" smtClean="0"/>
              <a:t>32</a:t>
            </a:fld>
            <a:endParaRPr lang="en-US"/>
          </a:p>
        </p:txBody>
      </p:sp>
    </p:spTree>
    <p:extLst>
      <p:ext uri="{BB962C8B-B14F-4D97-AF65-F5344CB8AC3E}">
        <p14:creationId xmlns:p14="http://schemas.microsoft.com/office/powerpoint/2010/main" val="15836362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do need to invent one more term. The objects in </a:t>
            </a:r>
            <a:r>
              <a:rPr lang="en-US" dirty="0" err="1"/>
              <a:t>minipy</a:t>
            </a:r>
            <a:r>
              <a:rPr lang="en-US" dirty="0"/>
              <a:t> are represented by things in the interpreter’s python 3 runtime. In other words, Thing is a custom class defined by the interpreter in python 3, where the Thing class represents objects in the simulated </a:t>
            </a:r>
            <a:r>
              <a:rPr lang="en-US" dirty="0" err="1"/>
              <a:t>miniPy</a:t>
            </a:r>
            <a:r>
              <a:rPr lang="en-US" dirty="0"/>
              <a:t> runtime. The only purpose of using this new term, thing, is to avoid confusion. </a:t>
            </a:r>
          </a:p>
        </p:txBody>
      </p:sp>
      <p:sp>
        <p:nvSpPr>
          <p:cNvPr id="4" name="Slide Number Placeholder 3"/>
          <p:cNvSpPr>
            <a:spLocks noGrp="1"/>
          </p:cNvSpPr>
          <p:nvPr>
            <p:ph type="sldNum" sz="quarter" idx="5"/>
          </p:nvPr>
        </p:nvSpPr>
        <p:spPr/>
        <p:txBody>
          <a:bodyPr/>
          <a:lstStyle/>
          <a:p>
            <a:fld id="{9C2FC185-E993-453C-A1AA-8216665125AA}" type="slidenum">
              <a:rPr lang="en-US" smtClean="0"/>
              <a:t>33</a:t>
            </a:fld>
            <a:endParaRPr lang="en-US"/>
          </a:p>
        </p:txBody>
      </p:sp>
    </p:spTree>
    <p:extLst>
      <p:ext uri="{BB962C8B-B14F-4D97-AF65-F5344CB8AC3E}">
        <p14:creationId xmlns:p14="http://schemas.microsoft.com/office/powerpoint/2010/main" val="22062534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2FC185-E993-453C-A1AA-8216665125AA}" type="slidenum">
              <a:rPr lang="en-US" smtClean="0"/>
              <a:t>34</a:t>
            </a:fld>
            <a:endParaRPr lang="en-US"/>
          </a:p>
        </p:txBody>
      </p:sp>
    </p:spTree>
    <p:extLst>
      <p:ext uri="{BB962C8B-B14F-4D97-AF65-F5344CB8AC3E}">
        <p14:creationId xmlns:p14="http://schemas.microsoft.com/office/powerpoint/2010/main" val="3815710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2FC185-E993-453C-A1AA-8216665125AA}" type="slidenum">
              <a:rPr lang="en-US" smtClean="0"/>
              <a:t>35</a:t>
            </a:fld>
            <a:endParaRPr lang="en-US"/>
          </a:p>
        </p:txBody>
      </p:sp>
    </p:spTree>
    <p:extLst>
      <p:ext uri="{BB962C8B-B14F-4D97-AF65-F5344CB8AC3E}">
        <p14:creationId xmlns:p14="http://schemas.microsoft.com/office/powerpoint/2010/main" val="1460552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survey by </a:t>
            </a:r>
            <a:r>
              <a:rPr lang="en-US" dirty="0" err="1"/>
              <a:t>StackOverflow</a:t>
            </a:r>
            <a:r>
              <a:rPr lang="en-US" dirty="0"/>
              <a:t>. This year Python is the 3</a:t>
            </a:r>
            <a:r>
              <a:rPr lang="en-US" baseline="30000" dirty="0"/>
              <a:t>rd</a:t>
            </a:r>
            <a:r>
              <a:rPr lang="en-US" dirty="0"/>
              <a:t> most widely-used language. </a:t>
            </a:r>
          </a:p>
        </p:txBody>
      </p:sp>
      <p:sp>
        <p:nvSpPr>
          <p:cNvPr id="4" name="Slide Number Placeholder 3"/>
          <p:cNvSpPr>
            <a:spLocks noGrp="1"/>
          </p:cNvSpPr>
          <p:nvPr>
            <p:ph type="sldNum" sz="quarter" idx="5"/>
          </p:nvPr>
        </p:nvSpPr>
        <p:spPr/>
        <p:txBody>
          <a:bodyPr/>
          <a:lstStyle/>
          <a:p>
            <a:fld id="{9C2FC185-E993-453C-A1AA-8216665125AA}" type="slidenum">
              <a:rPr lang="en-US" smtClean="0"/>
              <a:t>3</a:t>
            </a:fld>
            <a:endParaRPr lang="en-US"/>
          </a:p>
        </p:txBody>
      </p:sp>
    </p:spTree>
    <p:extLst>
      <p:ext uri="{BB962C8B-B14F-4D97-AF65-F5344CB8AC3E}">
        <p14:creationId xmlns:p14="http://schemas.microsoft.com/office/powerpoint/2010/main" val="6270438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2FC185-E993-453C-A1AA-8216665125AA}" type="slidenum">
              <a:rPr lang="en-US" smtClean="0"/>
              <a:t>36</a:t>
            </a:fld>
            <a:endParaRPr lang="en-US"/>
          </a:p>
        </p:txBody>
      </p:sp>
    </p:spTree>
    <p:extLst>
      <p:ext uri="{BB962C8B-B14F-4D97-AF65-F5344CB8AC3E}">
        <p14:creationId xmlns:p14="http://schemas.microsoft.com/office/powerpoint/2010/main" val="18309678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do the mixing? Here is the </a:t>
            </a:r>
            <a:r>
              <a:rPr lang="en-US" dirty="0" err="1"/>
              <a:t>wrapFunction</a:t>
            </a:r>
            <a:r>
              <a:rPr lang="en-US" dirty="0"/>
              <a:t> function that takes a function as the parameter. The parameter here is a python 3 function in the interpreter runtime. …</a:t>
            </a:r>
          </a:p>
        </p:txBody>
      </p:sp>
      <p:sp>
        <p:nvSpPr>
          <p:cNvPr id="4" name="Slide Number Placeholder 3"/>
          <p:cNvSpPr>
            <a:spLocks noGrp="1"/>
          </p:cNvSpPr>
          <p:nvPr>
            <p:ph type="sldNum" sz="quarter" idx="5"/>
          </p:nvPr>
        </p:nvSpPr>
        <p:spPr/>
        <p:txBody>
          <a:bodyPr/>
          <a:lstStyle/>
          <a:p>
            <a:fld id="{9C2FC185-E993-453C-A1AA-8216665125AA}" type="slidenum">
              <a:rPr lang="en-US" smtClean="0"/>
              <a:t>37</a:t>
            </a:fld>
            <a:endParaRPr lang="en-US"/>
          </a:p>
        </p:txBody>
      </p:sp>
    </p:spTree>
    <p:extLst>
      <p:ext uri="{BB962C8B-B14F-4D97-AF65-F5344CB8AC3E}">
        <p14:creationId xmlns:p14="http://schemas.microsoft.com/office/powerpoint/2010/main" val="5311600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But in the end, trying to mix the user space and the built-ins leads to hard bootstrapping problems. </a:t>
            </a:r>
          </a:p>
        </p:txBody>
      </p:sp>
      <p:sp>
        <p:nvSpPr>
          <p:cNvPr id="4" name="Slide Number Placeholder 3"/>
          <p:cNvSpPr>
            <a:spLocks noGrp="1"/>
          </p:cNvSpPr>
          <p:nvPr>
            <p:ph type="sldNum" sz="quarter" idx="5"/>
          </p:nvPr>
        </p:nvSpPr>
        <p:spPr/>
        <p:txBody>
          <a:bodyPr/>
          <a:lstStyle/>
          <a:p>
            <a:fld id="{9C2FC185-E993-453C-A1AA-8216665125AA}" type="slidenum">
              <a:rPr lang="en-US" smtClean="0"/>
              <a:t>38</a:t>
            </a:fld>
            <a:endParaRPr lang="en-US"/>
          </a:p>
        </p:txBody>
      </p:sp>
    </p:spTree>
    <p:extLst>
      <p:ext uri="{BB962C8B-B14F-4D97-AF65-F5344CB8AC3E}">
        <p14:creationId xmlns:p14="http://schemas.microsoft.com/office/powerpoint/2010/main" val="6920286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2FC185-E993-453C-A1AA-8216665125AA}" type="slidenum">
              <a:rPr lang="en-US" smtClean="0"/>
              <a:t>40</a:t>
            </a:fld>
            <a:endParaRPr lang="en-US"/>
          </a:p>
        </p:txBody>
      </p:sp>
    </p:spTree>
    <p:extLst>
      <p:ext uri="{BB962C8B-B14F-4D97-AF65-F5344CB8AC3E}">
        <p14:creationId xmlns:p14="http://schemas.microsoft.com/office/powerpoint/2010/main" val="32266434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2FC185-E993-453C-A1AA-8216665125AA}" type="slidenum">
              <a:rPr lang="en-US" smtClean="0"/>
              <a:t>41</a:t>
            </a:fld>
            <a:endParaRPr lang="en-US"/>
          </a:p>
        </p:txBody>
      </p:sp>
    </p:spTree>
    <p:extLst>
      <p:ext uri="{BB962C8B-B14F-4D97-AF65-F5344CB8AC3E}">
        <p14:creationId xmlns:p14="http://schemas.microsoft.com/office/powerpoint/2010/main" val="19597209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This is like how we can write infinite loop using finite code. However, what we have here is one level more meta. The code needs to be finite. The definition time needs to be finite. Only the runtime may be infinite. </a:t>
            </a:r>
          </a:p>
        </p:txBody>
      </p:sp>
      <p:sp>
        <p:nvSpPr>
          <p:cNvPr id="4" name="Slide Number Placeholder 3"/>
          <p:cNvSpPr>
            <a:spLocks noGrp="1"/>
          </p:cNvSpPr>
          <p:nvPr>
            <p:ph type="sldNum" sz="quarter" idx="5"/>
          </p:nvPr>
        </p:nvSpPr>
        <p:spPr/>
        <p:txBody>
          <a:bodyPr/>
          <a:lstStyle/>
          <a:p>
            <a:fld id="{9C2FC185-E993-453C-A1AA-8216665125AA}" type="slidenum">
              <a:rPr lang="en-US" smtClean="0"/>
              <a:t>42</a:t>
            </a:fld>
            <a:endParaRPr lang="en-US"/>
          </a:p>
        </p:txBody>
      </p:sp>
    </p:spTree>
    <p:extLst>
      <p:ext uri="{BB962C8B-B14F-4D97-AF65-F5344CB8AC3E}">
        <p14:creationId xmlns:p14="http://schemas.microsoft.com/office/powerpoint/2010/main" val="23641428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naïve method fails because Class is undefined. The solution … Notice the solution is quite ugly. We prepared @wrapClass but we can’t even use it here. </a:t>
            </a:r>
          </a:p>
        </p:txBody>
      </p:sp>
      <p:sp>
        <p:nvSpPr>
          <p:cNvPr id="4" name="Slide Number Placeholder 3"/>
          <p:cNvSpPr>
            <a:spLocks noGrp="1"/>
          </p:cNvSpPr>
          <p:nvPr>
            <p:ph type="sldNum" sz="quarter" idx="5"/>
          </p:nvPr>
        </p:nvSpPr>
        <p:spPr/>
        <p:txBody>
          <a:bodyPr/>
          <a:lstStyle/>
          <a:p>
            <a:fld id="{9C2FC185-E993-453C-A1AA-8216665125AA}" type="slidenum">
              <a:rPr lang="en-US" smtClean="0"/>
              <a:t>43</a:t>
            </a:fld>
            <a:endParaRPr lang="en-US"/>
          </a:p>
        </p:txBody>
      </p:sp>
    </p:spTree>
    <p:extLst>
      <p:ext uri="{BB962C8B-B14F-4D97-AF65-F5344CB8AC3E}">
        <p14:creationId xmlns:p14="http://schemas.microsoft.com/office/powerpoint/2010/main" val="13613308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much more subtle. </a:t>
            </a:r>
          </a:p>
        </p:txBody>
      </p:sp>
      <p:sp>
        <p:nvSpPr>
          <p:cNvPr id="4" name="Slide Number Placeholder 3"/>
          <p:cNvSpPr>
            <a:spLocks noGrp="1"/>
          </p:cNvSpPr>
          <p:nvPr>
            <p:ph type="sldNum" sz="quarter" idx="5"/>
          </p:nvPr>
        </p:nvSpPr>
        <p:spPr/>
        <p:txBody>
          <a:bodyPr/>
          <a:lstStyle/>
          <a:p>
            <a:fld id="{9C2FC185-E993-453C-A1AA-8216665125AA}" type="slidenum">
              <a:rPr lang="en-US" smtClean="0"/>
              <a:t>44</a:t>
            </a:fld>
            <a:endParaRPr lang="en-US"/>
          </a:p>
        </p:txBody>
      </p:sp>
    </p:spTree>
    <p:extLst>
      <p:ext uri="{BB962C8B-B14F-4D97-AF65-F5344CB8AC3E}">
        <p14:creationId xmlns:p14="http://schemas.microsoft.com/office/powerpoint/2010/main" val="7858467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2FC185-E993-453C-A1AA-8216665125AA}" type="slidenum">
              <a:rPr lang="en-US" smtClean="0"/>
              <a:t>45</a:t>
            </a:fld>
            <a:endParaRPr lang="en-US"/>
          </a:p>
        </p:txBody>
      </p:sp>
    </p:spTree>
    <p:extLst>
      <p:ext uri="{BB962C8B-B14F-4D97-AF65-F5344CB8AC3E}">
        <p14:creationId xmlns:p14="http://schemas.microsoft.com/office/powerpoint/2010/main" val="27867439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don’t have to look at the details, but just generally, this section…</a:t>
            </a:r>
          </a:p>
        </p:txBody>
      </p:sp>
      <p:sp>
        <p:nvSpPr>
          <p:cNvPr id="4" name="Slide Number Placeholder 3"/>
          <p:cNvSpPr>
            <a:spLocks noGrp="1"/>
          </p:cNvSpPr>
          <p:nvPr>
            <p:ph type="sldNum" sz="quarter" idx="5"/>
          </p:nvPr>
        </p:nvSpPr>
        <p:spPr/>
        <p:txBody>
          <a:bodyPr/>
          <a:lstStyle/>
          <a:p>
            <a:fld id="{9C2FC185-E993-453C-A1AA-8216665125AA}" type="slidenum">
              <a:rPr lang="en-US" smtClean="0"/>
              <a:t>46</a:t>
            </a:fld>
            <a:endParaRPr lang="en-US"/>
          </a:p>
        </p:txBody>
      </p:sp>
    </p:spTree>
    <p:extLst>
      <p:ext uri="{BB962C8B-B14F-4D97-AF65-F5344CB8AC3E}">
        <p14:creationId xmlns:p14="http://schemas.microsoft.com/office/powerpoint/2010/main" val="2160067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 perspectives of this course, there is basically no type checking at all. </a:t>
            </a:r>
          </a:p>
        </p:txBody>
      </p:sp>
      <p:sp>
        <p:nvSpPr>
          <p:cNvPr id="4" name="Slide Number Placeholder 3"/>
          <p:cNvSpPr>
            <a:spLocks noGrp="1"/>
          </p:cNvSpPr>
          <p:nvPr>
            <p:ph type="sldNum" sz="quarter" idx="5"/>
          </p:nvPr>
        </p:nvSpPr>
        <p:spPr/>
        <p:txBody>
          <a:bodyPr/>
          <a:lstStyle/>
          <a:p>
            <a:fld id="{9C2FC185-E993-453C-A1AA-8216665125AA}" type="slidenum">
              <a:rPr lang="en-US" smtClean="0"/>
              <a:t>6</a:t>
            </a:fld>
            <a:endParaRPr lang="en-US"/>
          </a:p>
        </p:txBody>
      </p:sp>
    </p:spTree>
    <p:extLst>
      <p:ext uri="{BB962C8B-B14F-4D97-AF65-F5344CB8AC3E}">
        <p14:creationId xmlns:p14="http://schemas.microsoft.com/office/powerpoint/2010/main" val="3763856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2FC185-E993-453C-A1AA-8216665125AA}" type="slidenum">
              <a:rPr lang="en-US" smtClean="0"/>
              <a:t>47</a:t>
            </a:fld>
            <a:endParaRPr lang="en-US"/>
          </a:p>
        </p:txBody>
      </p:sp>
    </p:spTree>
    <p:extLst>
      <p:ext uri="{BB962C8B-B14F-4D97-AF65-F5344CB8AC3E}">
        <p14:creationId xmlns:p14="http://schemas.microsoft.com/office/powerpoint/2010/main" val="41005045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2FC185-E993-453C-A1AA-8216665125AA}" type="slidenum">
              <a:rPr lang="en-US" smtClean="0"/>
              <a:t>48</a:t>
            </a:fld>
            <a:endParaRPr lang="en-US"/>
          </a:p>
        </p:txBody>
      </p:sp>
    </p:spTree>
    <p:extLst>
      <p:ext uri="{BB962C8B-B14F-4D97-AF65-F5344CB8AC3E}">
        <p14:creationId xmlns:p14="http://schemas.microsoft.com/office/powerpoint/2010/main" val="369987893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Big step does not do the above. … </a:t>
            </a:r>
            <a:r>
              <a:rPr lang="en-US" dirty="0" err="1"/>
              <a:t>adventages</a:t>
            </a:r>
            <a:r>
              <a:rPr lang="en-US" dirty="0"/>
              <a:t>. … remember while loop from </a:t>
            </a:r>
            <a:r>
              <a:rPr lang="en-US" dirty="0" err="1"/>
              <a:t>miniOO</a:t>
            </a:r>
            <a:r>
              <a:rPr lang="en-US" dirty="0"/>
              <a:t>? </a:t>
            </a:r>
          </a:p>
        </p:txBody>
      </p:sp>
      <p:sp>
        <p:nvSpPr>
          <p:cNvPr id="4" name="Slide Number Placeholder 3"/>
          <p:cNvSpPr>
            <a:spLocks noGrp="1"/>
          </p:cNvSpPr>
          <p:nvPr>
            <p:ph type="sldNum" sz="quarter" idx="5"/>
          </p:nvPr>
        </p:nvSpPr>
        <p:spPr/>
        <p:txBody>
          <a:bodyPr/>
          <a:lstStyle/>
          <a:p>
            <a:fld id="{9C2FC185-E993-453C-A1AA-8216665125AA}" type="slidenum">
              <a:rPr lang="en-US" smtClean="0"/>
              <a:t>50</a:t>
            </a:fld>
            <a:endParaRPr lang="en-US"/>
          </a:p>
        </p:txBody>
      </p:sp>
    </p:spTree>
    <p:extLst>
      <p:ext uri="{BB962C8B-B14F-4D97-AF65-F5344CB8AC3E}">
        <p14:creationId xmlns:p14="http://schemas.microsoft.com/office/powerpoint/2010/main" val="9853751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benefit of big step</a:t>
            </a:r>
          </a:p>
        </p:txBody>
      </p:sp>
      <p:sp>
        <p:nvSpPr>
          <p:cNvPr id="4" name="Slide Number Placeholder 3"/>
          <p:cNvSpPr>
            <a:spLocks noGrp="1"/>
          </p:cNvSpPr>
          <p:nvPr>
            <p:ph type="sldNum" sz="quarter" idx="5"/>
          </p:nvPr>
        </p:nvSpPr>
        <p:spPr/>
        <p:txBody>
          <a:bodyPr/>
          <a:lstStyle/>
          <a:p>
            <a:fld id="{9C2FC185-E993-453C-A1AA-8216665125AA}" type="slidenum">
              <a:rPr lang="en-US" smtClean="0"/>
              <a:t>51</a:t>
            </a:fld>
            <a:endParaRPr lang="en-US"/>
          </a:p>
        </p:txBody>
      </p:sp>
    </p:spTree>
    <p:extLst>
      <p:ext uri="{BB962C8B-B14F-4D97-AF65-F5344CB8AC3E}">
        <p14:creationId xmlns:p14="http://schemas.microsoft.com/office/powerpoint/2010/main" val="187228073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2FC185-E993-453C-A1AA-8216665125AA}" type="slidenum">
              <a:rPr lang="en-US" smtClean="0"/>
              <a:t>52</a:t>
            </a:fld>
            <a:endParaRPr lang="en-US"/>
          </a:p>
        </p:txBody>
      </p:sp>
    </p:spTree>
    <p:extLst>
      <p:ext uri="{BB962C8B-B14F-4D97-AF65-F5344CB8AC3E}">
        <p14:creationId xmlns:p14="http://schemas.microsoft.com/office/powerpoint/2010/main" val="398778348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Whenever </a:t>
            </a:r>
            <a:r>
              <a:rPr lang="en-US" dirty="0" err="1"/>
              <a:t>miniPy</a:t>
            </a:r>
            <a:r>
              <a:rPr lang="en-US" dirty="0"/>
              <a:t> raises a </a:t>
            </a:r>
            <a:r>
              <a:rPr lang="en-US" dirty="0" err="1"/>
              <a:t>miniPy</a:t>
            </a:r>
            <a:r>
              <a:rPr lang="en-US" dirty="0"/>
              <a:t> exception, I raise a helicopter in Python 3. [pause] Since a helicopter is also a python 3 exception, it makes its way up the big-step execution recursion. </a:t>
            </a:r>
          </a:p>
        </p:txBody>
      </p:sp>
      <p:sp>
        <p:nvSpPr>
          <p:cNvPr id="4" name="Slide Number Placeholder 3"/>
          <p:cNvSpPr>
            <a:spLocks noGrp="1"/>
          </p:cNvSpPr>
          <p:nvPr>
            <p:ph type="sldNum" sz="quarter" idx="5"/>
          </p:nvPr>
        </p:nvSpPr>
        <p:spPr/>
        <p:txBody>
          <a:bodyPr/>
          <a:lstStyle/>
          <a:p>
            <a:fld id="{9C2FC185-E993-453C-A1AA-8216665125AA}" type="slidenum">
              <a:rPr lang="en-US" smtClean="0"/>
              <a:t>53</a:t>
            </a:fld>
            <a:endParaRPr lang="en-US"/>
          </a:p>
        </p:txBody>
      </p:sp>
    </p:spTree>
    <p:extLst>
      <p:ext uri="{BB962C8B-B14F-4D97-AF65-F5344CB8AC3E}">
        <p14:creationId xmlns:p14="http://schemas.microsoft.com/office/powerpoint/2010/main" val="48222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helicopter then gathers information as it percolates. At top level you have it. </a:t>
            </a:r>
          </a:p>
        </p:txBody>
      </p:sp>
      <p:sp>
        <p:nvSpPr>
          <p:cNvPr id="4" name="Slide Number Placeholder 3"/>
          <p:cNvSpPr>
            <a:spLocks noGrp="1"/>
          </p:cNvSpPr>
          <p:nvPr>
            <p:ph type="sldNum" sz="quarter" idx="5"/>
          </p:nvPr>
        </p:nvSpPr>
        <p:spPr/>
        <p:txBody>
          <a:bodyPr/>
          <a:lstStyle/>
          <a:p>
            <a:fld id="{9C2FC185-E993-453C-A1AA-8216665125AA}" type="slidenum">
              <a:rPr lang="en-US" smtClean="0"/>
              <a:t>54</a:t>
            </a:fld>
            <a:endParaRPr lang="en-US"/>
          </a:p>
        </p:txBody>
      </p:sp>
    </p:spTree>
    <p:extLst>
      <p:ext uri="{BB962C8B-B14F-4D97-AF65-F5344CB8AC3E}">
        <p14:creationId xmlns:p14="http://schemas.microsoft.com/office/powerpoint/2010/main" val="372101923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2FC185-E993-453C-A1AA-8216665125AA}" type="slidenum">
              <a:rPr lang="en-US" smtClean="0"/>
              <a:t>55</a:t>
            </a:fld>
            <a:endParaRPr lang="en-US"/>
          </a:p>
        </p:txBody>
      </p:sp>
    </p:spTree>
    <p:extLst>
      <p:ext uri="{BB962C8B-B14F-4D97-AF65-F5344CB8AC3E}">
        <p14:creationId xmlns:p14="http://schemas.microsoft.com/office/powerpoint/2010/main" val="936824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 example. … So only the name matters. Everything is stored with its definition name even at runtime. </a:t>
            </a:r>
          </a:p>
        </p:txBody>
      </p:sp>
      <p:sp>
        <p:nvSpPr>
          <p:cNvPr id="4" name="Slide Number Placeholder 3"/>
          <p:cNvSpPr>
            <a:spLocks noGrp="1"/>
          </p:cNvSpPr>
          <p:nvPr>
            <p:ph type="sldNum" sz="quarter" idx="5"/>
          </p:nvPr>
        </p:nvSpPr>
        <p:spPr/>
        <p:txBody>
          <a:bodyPr/>
          <a:lstStyle/>
          <a:p>
            <a:fld id="{9C2FC185-E993-453C-A1AA-8216665125AA}" type="slidenum">
              <a:rPr lang="en-US" smtClean="0"/>
              <a:t>7</a:t>
            </a:fld>
            <a:endParaRPr lang="en-US"/>
          </a:p>
        </p:txBody>
      </p:sp>
    </p:spTree>
    <p:extLst>
      <p:ext uri="{BB962C8B-B14F-4D97-AF65-F5344CB8AC3E}">
        <p14:creationId xmlns:p14="http://schemas.microsoft.com/office/powerpoint/2010/main" val="1647077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Everything’s an object. </a:t>
            </a:r>
            <a:r>
              <a:rPr lang="en-US" sz="1200" dirty="0"/>
              <a:t>Even classes are objects. </a:t>
            </a:r>
          </a:p>
        </p:txBody>
      </p:sp>
      <p:sp>
        <p:nvSpPr>
          <p:cNvPr id="4" name="Slide Number Placeholder 3"/>
          <p:cNvSpPr>
            <a:spLocks noGrp="1"/>
          </p:cNvSpPr>
          <p:nvPr>
            <p:ph type="sldNum" sz="quarter" idx="5"/>
          </p:nvPr>
        </p:nvSpPr>
        <p:spPr/>
        <p:txBody>
          <a:bodyPr/>
          <a:lstStyle/>
          <a:p>
            <a:fld id="{9C2FC185-E993-453C-A1AA-8216665125AA}" type="slidenum">
              <a:rPr lang="en-US" smtClean="0"/>
              <a:t>8</a:t>
            </a:fld>
            <a:endParaRPr lang="en-US"/>
          </a:p>
        </p:txBody>
      </p:sp>
    </p:spTree>
    <p:extLst>
      <p:ext uri="{BB962C8B-B14F-4D97-AF65-F5344CB8AC3E}">
        <p14:creationId xmlns:p14="http://schemas.microsoft.com/office/powerpoint/2010/main" val="4614681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0 is the object, and it is an instance of class int. …</a:t>
            </a:r>
          </a:p>
        </p:txBody>
      </p:sp>
      <p:sp>
        <p:nvSpPr>
          <p:cNvPr id="4" name="Slide Number Placeholder 3"/>
          <p:cNvSpPr>
            <a:spLocks noGrp="1"/>
          </p:cNvSpPr>
          <p:nvPr>
            <p:ph type="sldNum" sz="quarter" idx="5"/>
          </p:nvPr>
        </p:nvSpPr>
        <p:spPr/>
        <p:txBody>
          <a:bodyPr/>
          <a:lstStyle/>
          <a:p>
            <a:fld id="{9C2FC185-E993-453C-A1AA-8216665125AA}" type="slidenum">
              <a:rPr lang="en-US" smtClean="0"/>
              <a:t>9</a:t>
            </a:fld>
            <a:endParaRPr lang="en-US"/>
          </a:p>
        </p:txBody>
      </p:sp>
    </p:spTree>
    <p:extLst>
      <p:ext uri="{BB962C8B-B14F-4D97-AF65-F5344CB8AC3E}">
        <p14:creationId xmlns:p14="http://schemas.microsoft.com/office/powerpoint/2010/main" val="40699848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Multiple layers of instantiation. Here, class </a:t>
            </a:r>
            <a:r>
              <a:rPr lang="en-US" dirty="0" err="1"/>
              <a:t>class</a:t>
            </a:r>
            <a:r>
              <a:rPr lang="en-US" dirty="0"/>
              <a:t> is the class whose class is itself. Functions and </a:t>
            </a:r>
            <a:r>
              <a:rPr lang="en-US" dirty="0" err="1"/>
              <a:t>ints</a:t>
            </a:r>
            <a:r>
              <a:rPr lang="en-US" dirty="0"/>
              <a:t> are instances of class. 0 is an instance of int. Concept is a </a:t>
            </a:r>
            <a:r>
              <a:rPr lang="en-US" dirty="0" err="1"/>
              <a:t>metaclass</a:t>
            </a:r>
            <a:r>
              <a:rPr lang="en-US" dirty="0"/>
              <a:t>. Employee is a concept. Janitor inherits from Employee, and Jane is a Janitor. </a:t>
            </a:r>
          </a:p>
          <a:p>
            <a:r>
              <a:rPr lang="en-US" dirty="0"/>
              <a:t>Again, we have multiple layers of instantiation in </a:t>
            </a:r>
            <a:r>
              <a:rPr lang="en-US" dirty="0" err="1"/>
              <a:t>miniPy</a:t>
            </a:r>
            <a:r>
              <a:rPr lang="en-US" dirty="0"/>
              <a:t>. Traditional OOP, for example Java, can be seen as a special case where there are only two layers, one layer for all classes and one layer for all objects. </a:t>
            </a:r>
          </a:p>
        </p:txBody>
      </p:sp>
      <p:sp>
        <p:nvSpPr>
          <p:cNvPr id="4" name="Slide Number Placeholder 3"/>
          <p:cNvSpPr>
            <a:spLocks noGrp="1"/>
          </p:cNvSpPr>
          <p:nvPr>
            <p:ph type="sldNum" sz="quarter" idx="5"/>
          </p:nvPr>
        </p:nvSpPr>
        <p:spPr/>
        <p:txBody>
          <a:bodyPr/>
          <a:lstStyle/>
          <a:p>
            <a:fld id="{9C2FC185-E993-453C-A1AA-8216665125AA}" type="slidenum">
              <a:rPr lang="en-US" smtClean="0"/>
              <a:t>12</a:t>
            </a:fld>
            <a:endParaRPr lang="en-US"/>
          </a:p>
        </p:txBody>
      </p:sp>
    </p:spTree>
    <p:extLst>
      <p:ext uri="{BB962C8B-B14F-4D97-AF65-F5344CB8AC3E}">
        <p14:creationId xmlns:p14="http://schemas.microsoft.com/office/powerpoint/2010/main" val="2472844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dictionary is a data structure central to </a:t>
            </a:r>
            <a:r>
              <a:rPr lang="en-US" dirty="0" err="1"/>
              <a:t>miniPy</a:t>
            </a:r>
            <a:r>
              <a:rPr lang="en-US" dirty="0"/>
              <a:t>. A dictionary is … Actually partial mapping, but not important for today’s purposes. … Nothing unusual. </a:t>
            </a:r>
          </a:p>
        </p:txBody>
      </p:sp>
      <p:sp>
        <p:nvSpPr>
          <p:cNvPr id="4" name="Slide Number Placeholder 3"/>
          <p:cNvSpPr>
            <a:spLocks noGrp="1"/>
          </p:cNvSpPr>
          <p:nvPr>
            <p:ph type="sldNum" sz="quarter" idx="5"/>
          </p:nvPr>
        </p:nvSpPr>
        <p:spPr/>
        <p:txBody>
          <a:bodyPr/>
          <a:lstStyle/>
          <a:p>
            <a:fld id="{9C2FC185-E993-453C-A1AA-8216665125AA}" type="slidenum">
              <a:rPr lang="en-US" smtClean="0"/>
              <a:t>14</a:t>
            </a:fld>
            <a:endParaRPr lang="en-US"/>
          </a:p>
        </p:txBody>
      </p:sp>
    </p:spTree>
    <p:extLst>
      <p:ext uri="{BB962C8B-B14F-4D97-AF65-F5344CB8AC3E}">
        <p14:creationId xmlns:p14="http://schemas.microsoft.com/office/powerpoint/2010/main" val="49997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63304-774A-450F-A44B-6F0371A5BA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CA11E63-EF51-4258-A704-ABC500E72B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4B7EE8-85FC-418B-AA78-1D670658AEE3}"/>
              </a:ext>
            </a:extLst>
          </p:cNvPr>
          <p:cNvSpPr>
            <a:spLocks noGrp="1"/>
          </p:cNvSpPr>
          <p:nvPr>
            <p:ph type="dt" sz="half" idx="10"/>
          </p:nvPr>
        </p:nvSpPr>
        <p:spPr/>
        <p:txBody>
          <a:bodyPr/>
          <a:lstStyle/>
          <a:p>
            <a:fld id="{FCC1CEEF-D8A0-42BD-AA9C-C6F61A313F04}" type="datetimeFigureOut">
              <a:rPr lang="en-US" smtClean="0"/>
              <a:t>11/27/2021</a:t>
            </a:fld>
            <a:endParaRPr lang="en-US"/>
          </a:p>
        </p:txBody>
      </p:sp>
      <p:sp>
        <p:nvSpPr>
          <p:cNvPr id="5" name="Footer Placeholder 4">
            <a:extLst>
              <a:ext uri="{FF2B5EF4-FFF2-40B4-BE49-F238E27FC236}">
                <a16:creationId xmlns:a16="http://schemas.microsoft.com/office/drawing/2014/main" id="{39A3199E-309D-493C-A6A9-273F92D427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71FE9-8308-4A38-BD8D-227B66B20DD2}"/>
              </a:ext>
            </a:extLst>
          </p:cNvPr>
          <p:cNvSpPr>
            <a:spLocks noGrp="1"/>
          </p:cNvSpPr>
          <p:nvPr>
            <p:ph type="sldNum" sz="quarter" idx="12"/>
          </p:nvPr>
        </p:nvSpPr>
        <p:spPr/>
        <p:txBody>
          <a:bodyPr/>
          <a:lstStyle/>
          <a:p>
            <a:fld id="{49568182-EEC4-4A3C-A224-8C759A685D55}" type="slidenum">
              <a:rPr lang="en-US" smtClean="0"/>
              <a:t>‹#›</a:t>
            </a:fld>
            <a:endParaRPr lang="en-US"/>
          </a:p>
        </p:txBody>
      </p:sp>
    </p:spTree>
    <p:extLst>
      <p:ext uri="{BB962C8B-B14F-4D97-AF65-F5344CB8AC3E}">
        <p14:creationId xmlns:p14="http://schemas.microsoft.com/office/powerpoint/2010/main" val="4102463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83688-D47A-41B0-A460-8C4571EA5F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3AB3EDD-3BE8-403C-A76B-0ED12914FD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611E46-1267-40F2-9430-01E818578B6A}"/>
              </a:ext>
            </a:extLst>
          </p:cNvPr>
          <p:cNvSpPr>
            <a:spLocks noGrp="1"/>
          </p:cNvSpPr>
          <p:nvPr>
            <p:ph type="dt" sz="half" idx="10"/>
          </p:nvPr>
        </p:nvSpPr>
        <p:spPr/>
        <p:txBody>
          <a:bodyPr/>
          <a:lstStyle/>
          <a:p>
            <a:fld id="{FCC1CEEF-D8A0-42BD-AA9C-C6F61A313F04}" type="datetimeFigureOut">
              <a:rPr lang="en-US" smtClean="0"/>
              <a:t>11/27/2021</a:t>
            </a:fld>
            <a:endParaRPr lang="en-US"/>
          </a:p>
        </p:txBody>
      </p:sp>
      <p:sp>
        <p:nvSpPr>
          <p:cNvPr id="5" name="Footer Placeholder 4">
            <a:extLst>
              <a:ext uri="{FF2B5EF4-FFF2-40B4-BE49-F238E27FC236}">
                <a16:creationId xmlns:a16="http://schemas.microsoft.com/office/drawing/2014/main" id="{17CE6CF0-2514-42DA-BA1F-D66FDCC377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2D8A02-F58E-47B9-A048-81399FEB8AA3}"/>
              </a:ext>
            </a:extLst>
          </p:cNvPr>
          <p:cNvSpPr>
            <a:spLocks noGrp="1"/>
          </p:cNvSpPr>
          <p:nvPr>
            <p:ph type="sldNum" sz="quarter" idx="12"/>
          </p:nvPr>
        </p:nvSpPr>
        <p:spPr/>
        <p:txBody>
          <a:bodyPr/>
          <a:lstStyle/>
          <a:p>
            <a:fld id="{49568182-EEC4-4A3C-A224-8C759A685D55}" type="slidenum">
              <a:rPr lang="en-US" smtClean="0"/>
              <a:t>‹#›</a:t>
            </a:fld>
            <a:endParaRPr lang="en-US"/>
          </a:p>
        </p:txBody>
      </p:sp>
    </p:spTree>
    <p:extLst>
      <p:ext uri="{BB962C8B-B14F-4D97-AF65-F5344CB8AC3E}">
        <p14:creationId xmlns:p14="http://schemas.microsoft.com/office/powerpoint/2010/main" val="47276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3860E3-35C1-4027-B980-5564330892B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C140252-CCB3-413F-9A72-44EC629AD5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CC9611-E611-4DEB-AA1F-DBCCDA3CA7B2}"/>
              </a:ext>
            </a:extLst>
          </p:cNvPr>
          <p:cNvSpPr>
            <a:spLocks noGrp="1"/>
          </p:cNvSpPr>
          <p:nvPr>
            <p:ph type="dt" sz="half" idx="10"/>
          </p:nvPr>
        </p:nvSpPr>
        <p:spPr/>
        <p:txBody>
          <a:bodyPr/>
          <a:lstStyle/>
          <a:p>
            <a:fld id="{FCC1CEEF-D8A0-42BD-AA9C-C6F61A313F04}" type="datetimeFigureOut">
              <a:rPr lang="en-US" smtClean="0"/>
              <a:t>11/27/2021</a:t>
            </a:fld>
            <a:endParaRPr lang="en-US"/>
          </a:p>
        </p:txBody>
      </p:sp>
      <p:sp>
        <p:nvSpPr>
          <p:cNvPr id="5" name="Footer Placeholder 4">
            <a:extLst>
              <a:ext uri="{FF2B5EF4-FFF2-40B4-BE49-F238E27FC236}">
                <a16:creationId xmlns:a16="http://schemas.microsoft.com/office/drawing/2014/main" id="{5BAA3F20-E21F-4CB5-A154-C55DCE5394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2F6CBF-C502-4BF0-A201-B457D82A4885}"/>
              </a:ext>
            </a:extLst>
          </p:cNvPr>
          <p:cNvSpPr>
            <a:spLocks noGrp="1"/>
          </p:cNvSpPr>
          <p:nvPr>
            <p:ph type="sldNum" sz="quarter" idx="12"/>
          </p:nvPr>
        </p:nvSpPr>
        <p:spPr/>
        <p:txBody>
          <a:bodyPr/>
          <a:lstStyle/>
          <a:p>
            <a:fld id="{49568182-EEC4-4A3C-A224-8C759A685D55}" type="slidenum">
              <a:rPr lang="en-US" smtClean="0"/>
              <a:t>‹#›</a:t>
            </a:fld>
            <a:endParaRPr lang="en-US"/>
          </a:p>
        </p:txBody>
      </p:sp>
    </p:spTree>
    <p:extLst>
      <p:ext uri="{BB962C8B-B14F-4D97-AF65-F5344CB8AC3E}">
        <p14:creationId xmlns:p14="http://schemas.microsoft.com/office/powerpoint/2010/main" val="4051025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B20D2-B9EA-4EFA-9D37-51B92C1D8B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102439-CE13-494C-93A9-7E90268D3F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F4733A-43C3-4C3B-B1FA-795365B15553}"/>
              </a:ext>
            </a:extLst>
          </p:cNvPr>
          <p:cNvSpPr>
            <a:spLocks noGrp="1"/>
          </p:cNvSpPr>
          <p:nvPr>
            <p:ph type="dt" sz="half" idx="10"/>
          </p:nvPr>
        </p:nvSpPr>
        <p:spPr/>
        <p:txBody>
          <a:bodyPr/>
          <a:lstStyle/>
          <a:p>
            <a:fld id="{FCC1CEEF-D8A0-42BD-AA9C-C6F61A313F04}" type="datetimeFigureOut">
              <a:rPr lang="en-US" smtClean="0"/>
              <a:t>11/27/2021</a:t>
            </a:fld>
            <a:endParaRPr lang="en-US"/>
          </a:p>
        </p:txBody>
      </p:sp>
      <p:sp>
        <p:nvSpPr>
          <p:cNvPr id="5" name="Footer Placeholder 4">
            <a:extLst>
              <a:ext uri="{FF2B5EF4-FFF2-40B4-BE49-F238E27FC236}">
                <a16:creationId xmlns:a16="http://schemas.microsoft.com/office/drawing/2014/main" id="{51946B71-338F-422D-93B3-2E47F2426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92B596-CC5C-4C6F-9134-F802373C0292}"/>
              </a:ext>
            </a:extLst>
          </p:cNvPr>
          <p:cNvSpPr>
            <a:spLocks noGrp="1"/>
          </p:cNvSpPr>
          <p:nvPr>
            <p:ph type="sldNum" sz="quarter" idx="12"/>
          </p:nvPr>
        </p:nvSpPr>
        <p:spPr/>
        <p:txBody>
          <a:bodyPr/>
          <a:lstStyle/>
          <a:p>
            <a:fld id="{49568182-EEC4-4A3C-A224-8C759A685D55}" type="slidenum">
              <a:rPr lang="en-US" smtClean="0"/>
              <a:t>‹#›</a:t>
            </a:fld>
            <a:endParaRPr lang="en-US"/>
          </a:p>
        </p:txBody>
      </p:sp>
    </p:spTree>
    <p:extLst>
      <p:ext uri="{BB962C8B-B14F-4D97-AF65-F5344CB8AC3E}">
        <p14:creationId xmlns:p14="http://schemas.microsoft.com/office/powerpoint/2010/main" val="953712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E23DC-EAB0-409E-BB66-8F2D7EC17F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E2B4E3-9B00-47A8-9BA1-B7A431F23F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A4B0D0-B038-482B-9D2F-F9EE99AB3EA7}"/>
              </a:ext>
            </a:extLst>
          </p:cNvPr>
          <p:cNvSpPr>
            <a:spLocks noGrp="1"/>
          </p:cNvSpPr>
          <p:nvPr>
            <p:ph type="dt" sz="half" idx="10"/>
          </p:nvPr>
        </p:nvSpPr>
        <p:spPr/>
        <p:txBody>
          <a:bodyPr/>
          <a:lstStyle/>
          <a:p>
            <a:fld id="{FCC1CEEF-D8A0-42BD-AA9C-C6F61A313F04}" type="datetimeFigureOut">
              <a:rPr lang="en-US" smtClean="0"/>
              <a:t>11/27/2021</a:t>
            </a:fld>
            <a:endParaRPr lang="en-US"/>
          </a:p>
        </p:txBody>
      </p:sp>
      <p:sp>
        <p:nvSpPr>
          <p:cNvPr id="5" name="Footer Placeholder 4">
            <a:extLst>
              <a:ext uri="{FF2B5EF4-FFF2-40B4-BE49-F238E27FC236}">
                <a16:creationId xmlns:a16="http://schemas.microsoft.com/office/drawing/2014/main" id="{ADB9A8CB-CC43-401F-A481-93C9AF1FBC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F59F41-B6B5-4205-8FE1-B1E9C7D4D21D}"/>
              </a:ext>
            </a:extLst>
          </p:cNvPr>
          <p:cNvSpPr>
            <a:spLocks noGrp="1"/>
          </p:cNvSpPr>
          <p:nvPr>
            <p:ph type="sldNum" sz="quarter" idx="12"/>
          </p:nvPr>
        </p:nvSpPr>
        <p:spPr/>
        <p:txBody>
          <a:bodyPr/>
          <a:lstStyle/>
          <a:p>
            <a:fld id="{49568182-EEC4-4A3C-A224-8C759A685D55}" type="slidenum">
              <a:rPr lang="en-US" smtClean="0"/>
              <a:t>‹#›</a:t>
            </a:fld>
            <a:endParaRPr lang="en-US"/>
          </a:p>
        </p:txBody>
      </p:sp>
    </p:spTree>
    <p:extLst>
      <p:ext uri="{BB962C8B-B14F-4D97-AF65-F5344CB8AC3E}">
        <p14:creationId xmlns:p14="http://schemas.microsoft.com/office/powerpoint/2010/main" val="3127815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D1DDE-A9FB-445D-8998-404974E00F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2A09C0-70CA-4D59-BC73-02ED037EE6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F15905-4DE4-404C-94F6-5A908DA026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5880AD-760E-4F69-9059-4381776C6FD9}"/>
              </a:ext>
            </a:extLst>
          </p:cNvPr>
          <p:cNvSpPr>
            <a:spLocks noGrp="1"/>
          </p:cNvSpPr>
          <p:nvPr>
            <p:ph type="dt" sz="half" idx="10"/>
          </p:nvPr>
        </p:nvSpPr>
        <p:spPr/>
        <p:txBody>
          <a:bodyPr/>
          <a:lstStyle/>
          <a:p>
            <a:fld id="{FCC1CEEF-D8A0-42BD-AA9C-C6F61A313F04}" type="datetimeFigureOut">
              <a:rPr lang="en-US" smtClean="0"/>
              <a:t>11/27/2021</a:t>
            </a:fld>
            <a:endParaRPr lang="en-US"/>
          </a:p>
        </p:txBody>
      </p:sp>
      <p:sp>
        <p:nvSpPr>
          <p:cNvPr id="6" name="Footer Placeholder 5">
            <a:extLst>
              <a:ext uri="{FF2B5EF4-FFF2-40B4-BE49-F238E27FC236}">
                <a16:creationId xmlns:a16="http://schemas.microsoft.com/office/drawing/2014/main" id="{391C3EA8-D77E-4AF8-9608-D449BD35BD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389A52-F827-4479-84F6-763DB29BF0AA}"/>
              </a:ext>
            </a:extLst>
          </p:cNvPr>
          <p:cNvSpPr>
            <a:spLocks noGrp="1"/>
          </p:cNvSpPr>
          <p:nvPr>
            <p:ph type="sldNum" sz="quarter" idx="12"/>
          </p:nvPr>
        </p:nvSpPr>
        <p:spPr/>
        <p:txBody>
          <a:bodyPr/>
          <a:lstStyle/>
          <a:p>
            <a:fld id="{49568182-EEC4-4A3C-A224-8C759A685D55}" type="slidenum">
              <a:rPr lang="en-US" smtClean="0"/>
              <a:t>‹#›</a:t>
            </a:fld>
            <a:endParaRPr lang="en-US"/>
          </a:p>
        </p:txBody>
      </p:sp>
    </p:spTree>
    <p:extLst>
      <p:ext uri="{BB962C8B-B14F-4D97-AF65-F5344CB8AC3E}">
        <p14:creationId xmlns:p14="http://schemas.microsoft.com/office/powerpoint/2010/main" val="1237385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C8CBC-4F0E-44FC-9464-FB5816C074E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0F602D-E3CC-4E23-B237-E0D3465D52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2B7668-216B-4297-BACE-6FCFED86B3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624B2B-F1E6-46DB-9999-7036265722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6D54FD-24FB-4773-8CBC-7784EE2CE0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6B332E-EC29-4BC9-95C9-43CE6CD4BD49}"/>
              </a:ext>
            </a:extLst>
          </p:cNvPr>
          <p:cNvSpPr>
            <a:spLocks noGrp="1"/>
          </p:cNvSpPr>
          <p:nvPr>
            <p:ph type="dt" sz="half" idx="10"/>
          </p:nvPr>
        </p:nvSpPr>
        <p:spPr/>
        <p:txBody>
          <a:bodyPr/>
          <a:lstStyle/>
          <a:p>
            <a:fld id="{FCC1CEEF-D8A0-42BD-AA9C-C6F61A313F04}" type="datetimeFigureOut">
              <a:rPr lang="en-US" smtClean="0"/>
              <a:t>11/27/2021</a:t>
            </a:fld>
            <a:endParaRPr lang="en-US"/>
          </a:p>
        </p:txBody>
      </p:sp>
      <p:sp>
        <p:nvSpPr>
          <p:cNvPr id="8" name="Footer Placeholder 7">
            <a:extLst>
              <a:ext uri="{FF2B5EF4-FFF2-40B4-BE49-F238E27FC236}">
                <a16:creationId xmlns:a16="http://schemas.microsoft.com/office/drawing/2014/main" id="{70B7512F-17B2-4860-8366-FACC46B640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B5D8770-5553-428C-B045-04D929C540D4}"/>
              </a:ext>
            </a:extLst>
          </p:cNvPr>
          <p:cNvSpPr>
            <a:spLocks noGrp="1"/>
          </p:cNvSpPr>
          <p:nvPr>
            <p:ph type="sldNum" sz="quarter" idx="12"/>
          </p:nvPr>
        </p:nvSpPr>
        <p:spPr/>
        <p:txBody>
          <a:bodyPr/>
          <a:lstStyle/>
          <a:p>
            <a:fld id="{49568182-EEC4-4A3C-A224-8C759A685D55}" type="slidenum">
              <a:rPr lang="en-US" smtClean="0"/>
              <a:t>‹#›</a:t>
            </a:fld>
            <a:endParaRPr lang="en-US"/>
          </a:p>
        </p:txBody>
      </p:sp>
    </p:spTree>
    <p:extLst>
      <p:ext uri="{BB962C8B-B14F-4D97-AF65-F5344CB8AC3E}">
        <p14:creationId xmlns:p14="http://schemas.microsoft.com/office/powerpoint/2010/main" val="840055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BE356-3F26-477C-A85D-088DA027E6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E2562D-5847-4601-A824-A607DD24E728}"/>
              </a:ext>
            </a:extLst>
          </p:cNvPr>
          <p:cNvSpPr>
            <a:spLocks noGrp="1"/>
          </p:cNvSpPr>
          <p:nvPr>
            <p:ph type="dt" sz="half" idx="10"/>
          </p:nvPr>
        </p:nvSpPr>
        <p:spPr/>
        <p:txBody>
          <a:bodyPr/>
          <a:lstStyle/>
          <a:p>
            <a:fld id="{FCC1CEEF-D8A0-42BD-AA9C-C6F61A313F04}" type="datetimeFigureOut">
              <a:rPr lang="en-US" smtClean="0"/>
              <a:t>11/27/2021</a:t>
            </a:fld>
            <a:endParaRPr lang="en-US"/>
          </a:p>
        </p:txBody>
      </p:sp>
      <p:sp>
        <p:nvSpPr>
          <p:cNvPr id="4" name="Footer Placeholder 3">
            <a:extLst>
              <a:ext uri="{FF2B5EF4-FFF2-40B4-BE49-F238E27FC236}">
                <a16:creationId xmlns:a16="http://schemas.microsoft.com/office/drawing/2014/main" id="{26ADDE95-30C2-481F-B4E3-5628AF2D207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39D4A3-643D-4212-975F-7C4D34E9BFEB}"/>
              </a:ext>
            </a:extLst>
          </p:cNvPr>
          <p:cNvSpPr>
            <a:spLocks noGrp="1"/>
          </p:cNvSpPr>
          <p:nvPr>
            <p:ph type="sldNum" sz="quarter" idx="12"/>
          </p:nvPr>
        </p:nvSpPr>
        <p:spPr/>
        <p:txBody>
          <a:bodyPr/>
          <a:lstStyle/>
          <a:p>
            <a:fld id="{49568182-EEC4-4A3C-A224-8C759A685D55}" type="slidenum">
              <a:rPr lang="en-US" smtClean="0"/>
              <a:t>‹#›</a:t>
            </a:fld>
            <a:endParaRPr lang="en-US"/>
          </a:p>
        </p:txBody>
      </p:sp>
    </p:spTree>
    <p:extLst>
      <p:ext uri="{BB962C8B-B14F-4D97-AF65-F5344CB8AC3E}">
        <p14:creationId xmlns:p14="http://schemas.microsoft.com/office/powerpoint/2010/main" val="3817517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B0A3A1-1F8A-4476-B9D1-4DE9BC7ED2B0}"/>
              </a:ext>
            </a:extLst>
          </p:cNvPr>
          <p:cNvSpPr>
            <a:spLocks noGrp="1"/>
          </p:cNvSpPr>
          <p:nvPr>
            <p:ph type="dt" sz="half" idx="10"/>
          </p:nvPr>
        </p:nvSpPr>
        <p:spPr/>
        <p:txBody>
          <a:bodyPr/>
          <a:lstStyle/>
          <a:p>
            <a:fld id="{FCC1CEEF-D8A0-42BD-AA9C-C6F61A313F04}" type="datetimeFigureOut">
              <a:rPr lang="en-US" smtClean="0"/>
              <a:t>11/27/2021</a:t>
            </a:fld>
            <a:endParaRPr lang="en-US"/>
          </a:p>
        </p:txBody>
      </p:sp>
      <p:sp>
        <p:nvSpPr>
          <p:cNvPr id="3" name="Footer Placeholder 2">
            <a:extLst>
              <a:ext uri="{FF2B5EF4-FFF2-40B4-BE49-F238E27FC236}">
                <a16:creationId xmlns:a16="http://schemas.microsoft.com/office/drawing/2014/main" id="{70668BC8-E725-4506-AA8B-8CDD68A7C1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5A876AF-AB64-4200-859B-F806D4B59BE0}"/>
              </a:ext>
            </a:extLst>
          </p:cNvPr>
          <p:cNvSpPr>
            <a:spLocks noGrp="1"/>
          </p:cNvSpPr>
          <p:nvPr>
            <p:ph type="sldNum" sz="quarter" idx="12"/>
          </p:nvPr>
        </p:nvSpPr>
        <p:spPr/>
        <p:txBody>
          <a:bodyPr/>
          <a:lstStyle/>
          <a:p>
            <a:fld id="{49568182-EEC4-4A3C-A224-8C759A685D55}" type="slidenum">
              <a:rPr lang="en-US" smtClean="0"/>
              <a:t>‹#›</a:t>
            </a:fld>
            <a:endParaRPr lang="en-US"/>
          </a:p>
        </p:txBody>
      </p:sp>
    </p:spTree>
    <p:extLst>
      <p:ext uri="{BB962C8B-B14F-4D97-AF65-F5344CB8AC3E}">
        <p14:creationId xmlns:p14="http://schemas.microsoft.com/office/powerpoint/2010/main" val="4161256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A6EFB-AC01-42C8-A0C2-5D3AA26580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C619520-06C5-497A-BCCB-C8E439AFD0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1F5F39B-1698-467F-9634-8BAD5516AC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F64689-DB10-485A-A74E-39630E87F288}"/>
              </a:ext>
            </a:extLst>
          </p:cNvPr>
          <p:cNvSpPr>
            <a:spLocks noGrp="1"/>
          </p:cNvSpPr>
          <p:nvPr>
            <p:ph type="dt" sz="half" idx="10"/>
          </p:nvPr>
        </p:nvSpPr>
        <p:spPr/>
        <p:txBody>
          <a:bodyPr/>
          <a:lstStyle/>
          <a:p>
            <a:fld id="{FCC1CEEF-D8A0-42BD-AA9C-C6F61A313F04}" type="datetimeFigureOut">
              <a:rPr lang="en-US" smtClean="0"/>
              <a:t>11/27/2021</a:t>
            </a:fld>
            <a:endParaRPr lang="en-US"/>
          </a:p>
        </p:txBody>
      </p:sp>
      <p:sp>
        <p:nvSpPr>
          <p:cNvPr id="6" name="Footer Placeholder 5">
            <a:extLst>
              <a:ext uri="{FF2B5EF4-FFF2-40B4-BE49-F238E27FC236}">
                <a16:creationId xmlns:a16="http://schemas.microsoft.com/office/drawing/2014/main" id="{00C35591-AD96-486E-A44F-3E842F3F63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7204E4-41FA-4FD5-B544-7E9589889A69}"/>
              </a:ext>
            </a:extLst>
          </p:cNvPr>
          <p:cNvSpPr>
            <a:spLocks noGrp="1"/>
          </p:cNvSpPr>
          <p:nvPr>
            <p:ph type="sldNum" sz="quarter" idx="12"/>
          </p:nvPr>
        </p:nvSpPr>
        <p:spPr/>
        <p:txBody>
          <a:bodyPr/>
          <a:lstStyle/>
          <a:p>
            <a:fld id="{49568182-EEC4-4A3C-A224-8C759A685D55}" type="slidenum">
              <a:rPr lang="en-US" smtClean="0"/>
              <a:t>‹#›</a:t>
            </a:fld>
            <a:endParaRPr lang="en-US"/>
          </a:p>
        </p:txBody>
      </p:sp>
    </p:spTree>
    <p:extLst>
      <p:ext uri="{BB962C8B-B14F-4D97-AF65-F5344CB8AC3E}">
        <p14:creationId xmlns:p14="http://schemas.microsoft.com/office/powerpoint/2010/main" val="2424334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D10E6-6E2E-4689-B388-4A5D8BCEA3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FB506-8611-480E-922E-DCCCF0945C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726BDB-0ADC-416B-9DF6-4077AE0A61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A47FFB-3894-404A-B62C-636595F37A2A}"/>
              </a:ext>
            </a:extLst>
          </p:cNvPr>
          <p:cNvSpPr>
            <a:spLocks noGrp="1"/>
          </p:cNvSpPr>
          <p:nvPr>
            <p:ph type="dt" sz="half" idx="10"/>
          </p:nvPr>
        </p:nvSpPr>
        <p:spPr/>
        <p:txBody>
          <a:bodyPr/>
          <a:lstStyle/>
          <a:p>
            <a:fld id="{FCC1CEEF-D8A0-42BD-AA9C-C6F61A313F04}" type="datetimeFigureOut">
              <a:rPr lang="en-US" smtClean="0"/>
              <a:t>11/27/2021</a:t>
            </a:fld>
            <a:endParaRPr lang="en-US"/>
          </a:p>
        </p:txBody>
      </p:sp>
      <p:sp>
        <p:nvSpPr>
          <p:cNvPr id="6" name="Footer Placeholder 5">
            <a:extLst>
              <a:ext uri="{FF2B5EF4-FFF2-40B4-BE49-F238E27FC236}">
                <a16:creationId xmlns:a16="http://schemas.microsoft.com/office/drawing/2014/main" id="{B85C431D-0C66-44A4-9C8A-9861311AC1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DC45AF-DB02-4BBE-A7B1-CE0ECA9ADFBC}"/>
              </a:ext>
            </a:extLst>
          </p:cNvPr>
          <p:cNvSpPr>
            <a:spLocks noGrp="1"/>
          </p:cNvSpPr>
          <p:nvPr>
            <p:ph type="sldNum" sz="quarter" idx="12"/>
          </p:nvPr>
        </p:nvSpPr>
        <p:spPr/>
        <p:txBody>
          <a:bodyPr/>
          <a:lstStyle/>
          <a:p>
            <a:fld id="{49568182-EEC4-4A3C-A224-8C759A685D55}" type="slidenum">
              <a:rPr lang="en-US" smtClean="0"/>
              <a:t>‹#›</a:t>
            </a:fld>
            <a:endParaRPr lang="en-US"/>
          </a:p>
        </p:txBody>
      </p:sp>
    </p:spTree>
    <p:extLst>
      <p:ext uri="{BB962C8B-B14F-4D97-AF65-F5344CB8AC3E}">
        <p14:creationId xmlns:p14="http://schemas.microsoft.com/office/powerpoint/2010/main" val="2640071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C8976-2431-4E2F-A16A-D30AD92CAB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4F11AF9-2202-48B9-9A14-EC7E81284E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090B5E-314F-4849-980F-79B77BDA71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C1CEEF-D8A0-42BD-AA9C-C6F61A313F04}" type="datetimeFigureOut">
              <a:rPr lang="en-US" smtClean="0"/>
              <a:t>11/27/2021</a:t>
            </a:fld>
            <a:endParaRPr lang="en-US"/>
          </a:p>
        </p:txBody>
      </p:sp>
      <p:sp>
        <p:nvSpPr>
          <p:cNvPr id="5" name="Footer Placeholder 4">
            <a:extLst>
              <a:ext uri="{FF2B5EF4-FFF2-40B4-BE49-F238E27FC236}">
                <a16:creationId xmlns:a16="http://schemas.microsoft.com/office/drawing/2014/main" id="{F6E2D2D5-84EB-442F-B046-75A9394B60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7E700F0-ED93-42BD-AFB1-9A117CB4B2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568182-EEC4-4A3C-A224-8C759A685D55}" type="slidenum">
              <a:rPr lang="en-US" smtClean="0"/>
              <a:t>‹#›</a:t>
            </a:fld>
            <a:endParaRPr lang="en-US"/>
          </a:p>
        </p:txBody>
      </p:sp>
    </p:spTree>
    <p:extLst>
      <p:ext uri="{BB962C8B-B14F-4D97-AF65-F5344CB8AC3E}">
        <p14:creationId xmlns:p14="http://schemas.microsoft.com/office/powerpoint/2010/main" val="32515529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insights.stackoverflow.com/survey/2021#technology-most-popular-technologies" TargetMode="External"/><Relationship Id="rId5" Type="http://schemas.openxmlformats.org/officeDocument/2006/relationships/image" Target="../media/image3.png"/><Relationship Id="rId4" Type="http://schemas.openxmlformats.org/officeDocument/2006/relationships/hyperlink" Target="https://insights.stackoverflow.com/survey/2020#most-popular-technologies"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github.com/Daniel-Chin/mini-Python" TargetMode="External"/><Relationship Id="rId2" Type="http://schemas.openxmlformats.org/officeDocument/2006/relationships/hyperlink" Target="https://docs.python.org/3/"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48F6E-F01C-4462-BB70-FD13A4BD67D9}"/>
              </a:ext>
            </a:extLst>
          </p:cNvPr>
          <p:cNvSpPr>
            <a:spLocks noGrp="1"/>
          </p:cNvSpPr>
          <p:nvPr>
            <p:ph type="ctrTitle"/>
          </p:nvPr>
        </p:nvSpPr>
        <p:spPr/>
        <p:txBody>
          <a:bodyPr/>
          <a:lstStyle/>
          <a:p>
            <a:r>
              <a:rPr lang="en-US" dirty="0"/>
              <a:t>Python 3 </a:t>
            </a:r>
            <a:r>
              <a:rPr lang="en-US" sz="4000" dirty="0"/>
              <a:t>and</a:t>
            </a:r>
            <a:r>
              <a:rPr lang="en-US" dirty="0"/>
              <a:t> </a:t>
            </a:r>
            <a:r>
              <a:rPr lang="en-US" dirty="0" err="1"/>
              <a:t>miniPy</a:t>
            </a:r>
            <a:endParaRPr lang="en-US" dirty="0"/>
          </a:p>
        </p:txBody>
      </p:sp>
      <p:sp>
        <p:nvSpPr>
          <p:cNvPr id="3" name="Subtitle 2">
            <a:extLst>
              <a:ext uri="{FF2B5EF4-FFF2-40B4-BE49-F238E27FC236}">
                <a16:creationId xmlns:a16="http://schemas.microsoft.com/office/drawing/2014/main" id="{193D0375-2186-4F29-B771-6B366CF78313}"/>
              </a:ext>
            </a:extLst>
          </p:cNvPr>
          <p:cNvSpPr>
            <a:spLocks noGrp="1"/>
          </p:cNvSpPr>
          <p:nvPr>
            <p:ph type="subTitle" idx="1"/>
          </p:nvPr>
        </p:nvSpPr>
        <p:spPr/>
        <p:txBody>
          <a:bodyPr/>
          <a:lstStyle/>
          <a:p>
            <a:r>
              <a:rPr lang="en-US" dirty="0"/>
              <a:t>From the perspectives of HPL 2021. </a:t>
            </a:r>
          </a:p>
          <a:p>
            <a:r>
              <a:rPr lang="en-US" dirty="0"/>
              <a:t>Daniel Chin. 11/21/2021. </a:t>
            </a:r>
          </a:p>
        </p:txBody>
      </p:sp>
    </p:spTree>
    <p:extLst>
      <p:ext uri="{BB962C8B-B14F-4D97-AF65-F5344CB8AC3E}">
        <p14:creationId xmlns:p14="http://schemas.microsoft.com/office/powerpoint/2010/main" val="2632140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BE670A-CCAF-4822-86F4-F3FF624003A5}"/>
              </a:ext>
            </a:extLst>
          </p:cNvPr>
          <p:cNvSpPr>
            <a:spLocks noGrp="1"/>
          </p:cNvSpPr>
          <p:nvPr>
            <p:ph type="title"/>
          </p:nvPr>
        </p:nvSpPr>
        <p:spPr/>
        <p:txBody>
          <a:bodyPr/>
          <a:lstStyle/>
          <a:p>
            <a:r>
              <a:rPr lang="en-US" dirty="0"/>
              <a:t>Everything is an object</a:t>
            </a:r>
          </a:p>
        </p:txBody>
      </p:sp>
      <p:sp>
        <p:nvSpPr>
          <p:cNvPr id="5" name="Content Placeholder 4">
            <a:extLst>
              <a:ext uri="{FF2B5EF4-FFF2-40B4-BE49-F238E27FC236}">
                <a16:creationId xmlns:a16="http://schemas.microsoft.com/office/drawing/2014/main" id="{0EEA0452-99FC-4614-AD56-1E8696E069D8}"/>
              </a:ext>
            </a:extLst>
          </p:cNvPr>
          <p:cNvSpPr>
            <a:spLocks noGrp="1"/>
          </p:cNvSpPr>
          <p:nvPr>
            <p:ph idx="1"/>
          </p:nvPr>
        </p:nvSpPr>
        <p:spPr>
          <a:xfrm>
            <a:off x="838200" y="1825625"/>
            <a:ext cx="10515600" cy="735605"/>
          </a:xfrm>
        </p:spPr>
        <p:txBody>
          <a:bodyPr>
            <a:normAutofit/>
          </a:bodyPr>
          <a:lstStyle/>
          <a:p>
            <a:r>
              <a:rPr lang="en-US" sz="3200" dirty="0"/>
              <a:t>Even classes are objects. </a:t>
            </a:r>
          </a:p>
        </p:txBody>
      </p:sp>
      <p:graphicFrame>
        <p:nvGraphicFramePr>
          <p:cNvPr id="6" name="Table 6">
            <a:extLst>
              <a:ext uri="{FF2B5EF4-FFF2-40B4-BE49-F238E27FC236}">
                <a16:creationId xmlns:a16="http://schemas.microsoft.com/office/drawing/2014/main" id="{01D89F4C-D0C0-4BDF-8026-DEA1B353F5B2}"/>
              </a:ext>
            </a:extLst>
          </p:cNvPr>
          <p:cNvGraphicFramePr>
            <a:graphicFrameLocks noGrp="1"/>
          </p:cNvGraphicFramePr>
          <p:nvPr>
            <p:extLst>
              <p:ext uri="{D42A27DB-BD31-4B8C-83A1-F6EECF244321}">
                <p14:modId xmlns:p14="http://schemas.microsoft.com/office/powerpoint/2010/main" val="949564470"/>
              </p:ext>
            </p:extLst>
          </p:nvPr>
        </p:nvGraphicFramePr>
        <p:xfrm>
          <a:off x="600501" y="2730436"/>
          <a:ext cx="10990998" cy="2895600"/>
        </p:xfrm>
        <a:graphic>
          <a:graphicData uri="http://schemas.openxmlformats.org/drawingml/2006/table">
            <a:tbl>
              <a:tblPr firstRow="1" bandRow="1">
                <a:tableStyleId>{5C22544A-7EE6-4342-B048-85BDC9FD1C3A}</a:tableStyleId>
              </a:tblPr>
              <a:tblGrid>
                <a:gridCol w="6196084">
                  <a:extLst>
                    <a:ext uri="{9D8B030D-6E8A-4147-A177-3AD203B41FA5}">
                      <a16:colId xmlns:a16="http://schemas.microsoft.com/office/drawing/2014/main" val="2623243727"/>
                    </a:ext>
                  </a:extLst>
                </a:gridCol>
                <a:gridCol w="4794914">
                  <a:extLst>
                    <a:ext uri="{9D8B030D-6E8A-4147-A177-3AD203B41FA5}">
                      <a16:colId xmlns:a16="http://schemas.microsoft.com/office/drawing/2014/main" val="2534218946"/>
                    </a:ext>
                  </a:extLst>
                </a:gridCol>
              </a:tblGrid>
              <a:tr h="370840">
                <a:tc>
                  <a:txBody>
                    <a:bodyPr/>
                    <a:lstStyle/>
                    <a:p>
                      <a:r>
                        <a:rPr lang="en-US" sz="3200" dirty="0"/>
                        <a:t>Objects</a:t>
                      </a:r>
                    </a:p>
                  </a:txBody>
                  <a:tcPr/>
                </a:tc>
                <a:tc>
                  <a:txBody>
                    <a:bodyPr/>
                    <a:lstStyle/>
                    <a:p>
                      <a:r>
                        <a:rPr lang="en-US" sz="3200" dirty="0"/>
                        <a:t>Class</a:t>
                      </a:r>
                    </a:p>
                  </a:txBody>
                  <a:tcPr/>
                </a:tc>
                <a:extLst>
                  <a:ext uri="{0D108BD9-81ED-4DB2-BD59-A6C34878D82A}">
                    <a16:rowId xmlns:a16="http://schemas.microsoft.com/office/drawing/2014/main" val="1558942847"/>
                  </a:ext>
                </a:extLst>
              </a:tr>
              <a:tr h="370840">
                <a:tc>
                  <a:txBody>
                    <a:bodyPr/>
                    <a:lstStyle/>
                    <a:p>
                      <a:r>
                        <a:rPr lang="en-US" sz="3200" dirty="0">
                          <a:latin typeface="Lucida Console" panose="020B0609040504020204" pitchFamily="49" charset="0"/>
                        </a:rPr>
                        <a:t>0, 1, 2, 3</a:t>
                      </a:r>
                    </a:p>
                  </a:txBody>
                  <a:tcPr/>
                </a:tc>
                <a:tc>
                  <a:txBody>
                    <a:bodyPr/>
                    <a:lstStyle/>
                    <a:p>
                      <a:r>
                        <a:rPr lang="en-US" sz="3200" dirty="0">
                          <a:latin typeface="Lucida Console" panose="020B0609040504020204" pitchFamily="49" charset="0"/>
                        </a:rPr>
                        <a:t>&lt;class 'int'&gt;</a:t>
                      </a:r>
                    </a:p>
                  </a:txBody>
                  <a:tcPr/>
                </a:tc>
                <a:extLst>
                  <a:ext uri="{0D108BD9-81ED-4DB2-BD59-A6C34878D82A}">
                    <a16:rowId xmlns:a16="http://schemas.microsoft.com/office/drawing/2014/main" val="2226956144"/>
                  </a:ext>
                </a:extLst>
              </a:tr>
              <a:tr h="370840">
                <a:tc>
                  <a:txBody>
                    <a:bodyPr/>
                    <a:lstStyle/>
                    <a:p>
                      <a:r>
                        <a:rPr lang="en-US" sz="3200" dirty="0">
                          <a:latin typeface="Lucida Console" panose="020B0609040504020204" pitchFamily="49" charset="0"/>
                        </a:rPr>
                        <a:t>print, </a:t>
                      </a:r>
                      <a:r>
                        <a:rPr lang="en-US" sz="3200" dirty="0" err="1">
                          <a:latin typeface="Lucida Console" panose="020B0609040504020204" pitchFamily="49" charset="0"/>
                        </a:rPr>
                        <a:t>fireEmployee</a:t>
                      </a:r>
                      <a:endParaRPr lang="en-US" sz="3200" dirty="0">
                        <a:latin typeface="Lucida Console" panose="020B06090405040202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dirty="0">
                          <a:latin typeface="Lucida Console" panose="020B0609040504020204" pitchFamily="49" charset="0"/>
                        </a:rPr>
                        <a:t>&lt;class 'function'&gt;</a:t>
                      </a:r>
                    </a:p>
                  </a:txBody>
                  <a:tcPr/>
                </a:tc>
                <a:extLst>
                  <a:ext uri="{0D108BD9-81ED-4DB2-BD59-A6C34878D82A}">
                    <a16:rowId xmlns:a16="http://schemas.microsoft.com/office/drawing/2014/main" val="2419326587"/>
                  </a:ext>
                </a:extLst>
              </a:tr>
              <a:tr h="370840">
                <a:tc>
                  <a:txBody>
                    <a:bodyPr/>
                    <a:lstStyle/>
                    <a:p>
                      <a:r>
                        <a:rPr lang="en-US" sz="3200" dirty="0">
                          <a:latin typeface="Lucida Console" panose="020B0609040504020204" pitchFamily="49" charset="0"/>
                        </a:rPr>
                        <a:t>int, function, Employee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dirty="0">
                          <a:latin typeface="Lucida Console" panose="020B0609040504020204" pitchFamily="49" charset="0"/>
                        </a:rPr>
                        <a:t>&lt;class 'class'&gt;</a:t>
                      </a:r>
                    </a:p>
                  </a:txBody>
                  <a:tcPr/>
                </a:tc>
                <a:extLst>
                  <a:ext uri="{0D108BD9-81ED-4DB2-BD59-A6C34878D82A}">
                    <a16:rowId xmlns:a16="http://schemas.microsoft.com/office/drawing/2014/main" val="3202723430"/>
                  </a:ext>
                </a:extLst>
              </a:tr>
              <a:tr h="370840">
                <a:tc>
                  <a:txBody>
                    <a:bodyPr/>
                    <a:lstStyle/>
                    <a:p>
                      <a:r>
                        <a:rPr lang="en-US" sz="3200" dirty="0">
                          <a:latin typeface="Lucida Console" panose="020B0609040504020204" pitchFamily="49" charset="0"/>
                        </a:rPr>
                        <a:t>class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dirty="0">
                          <a:latin typeface="Lucida Console" panose="020B0609040504020204" pitchFamily="49" charset="0"/>
                        </a:rPr>
                        <a:t>&lt;class 'class'&gt;</a:t>
                      </a:r>
                    </a:p>
                  </a:txBody>
                  <a:tcPr/>
                </a:tc>
                <a:extLst>
                  <a:ext uri="{0D108BD9-81ED-4DB2-BD59-A6C34878D82A}">
                    <a16:rowId xmlns:a16="http://schemas.microsoft.com/office/drawing/2014/main" val="211354948"/>
                  </a:ext>
                </a:extLst>
              </a:tr>
            </a:tbl>
          </a:graphicData>
        </a:graphic>
      </p:graphicFrame>
    </p:spTree>
    <p:extLst>
      <p:ext uri="{BB962C8B-B14F-4D97-AF65-F5344CB8AC3E}">
        <p14:creationId xmlns:p14="http://schemas.microsoft.com/office/powerpoint/2010/main" val="2264355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BE670A-CCAF-4822-86F4-F3FF624003A5}"/>
              </a:ext>
            </a:extLst>
          </p:cNvPr>
          <p:cNvSpPr>
            <a:spLocks noGrp="1"/>
          </p:cNvSpPr>
          <p:nvPr>
            <p:ph type="title"/>
          </p:nvPr>
        </p:nvSpPr>
        <p:spPr/>
        <p:txBody>
          <a:bodyPr/>
          <a:lstStyle/>
          <a:p>
            <a:r>
              <a:rPr lang="en-US" dirty="0"/>
              <a:t>So, you can have </a:t>
            </a:r>
            <a:r>
              <a:rPr lang="en-US" dirty="0" err="1"/>
              <a:t>metaclass</a:t>
            </a:r>
            <a:endParaRPr lang="en-US" dirty="0"/>
          </a:p>
        </p:txBody>
      </p:sp>
      <p:sp>
        <p:nvSpPr>
          <p:cNvPr id="5" name="Content Placeholder 4">
            <a:extLst>
              <a:ext uri="{FF2B5EF4-FFF2-40B4-BE49-F238E27FC236}">
                <a16:creationId xmlns:a16="http://schemas.microsoft.com/office/drawing/2014/main" id="{0EEA0452-99FC-4614-AD56-1E8696E069D8}"/>
              </a:ext>
            </a:extLst>
          </p:cNvPr>
          <p:cNvSpPr>
            <a:spLocks noGrp="1"/>
          </p:cNvSpPr>
          <p:nvPr>
            <p:ph idx="1"/>
          </p:nvPr>
        </p:nvSpPr>
        <p:spPr>
          <a:xfrm>
            <a:off x="838200" y="1825625"/>
            <a:ext cx="10515600" cy="4015617"/>
          </a:xfrm>
        </p:spPr>
        <p:txBody>
          <a:bodyPr>
            <a:normAutofit/>
          </a:bodyPr>
          <a:lstStyle/>
          <a:p>
            <a:r>
              <a:rPr lang="en-US" sz="3200" dirty="0"/>
              <a:t>Class = template for objects</a:t>
            </a:r>
          </a:p>
          <a:p>
            <a:pPr lvl="1"/>
            <a:r>
              <a:rPr lang="en-US" sz="2800" dirty="0"/>
              <a:t>Instantiation of a class gives an object.</a:t>
            </a:r>
          </a:p>
          <a:p>
            <a:r>
              <a:rPr lang="en-US" sz="3200" dirty="0" err="1"/>
              <a:t>Metaclass</a:t>
            </a:r>
            <a:r>
              <a:rPr lang="en-US" sz="3200" dirty="0"/>
              <a:t> = template for classes</a:t>
            </a:r>
          </a:p>
          <a:p>
            <a:pPr lvl="1"/>
            <a:r>
              <a:rPr lang="en-US" sz="2800" dirty="0"/>
              <a:t>Instantiation of a </a:t>
            </a:r>
            <a:r>
              <a:rPr lang="en-US" sz="2800" dirty="0" err="1"/>
              <a:t>metaclass</a:t>
            </a:r>
            <a:r>
              <a:rPr lang="en-US" sz="2800" dirty="0"/>
              <a:t> gives a class.</a:t>
            </a:r>
          </a:p>
          <a:p>
            <a:r>
              <a:rPr lang="en-US" sz="3200" dirty="0"/>
              <a:t>In fact, </a:t>
            </a:r>
            <a:r>
              <a:rPr lang="en-US" sz="3200" dirty="0" err="1"/>
              <a:t>miniPy</a:t>
            </a:r>
            <a:r>
              <a:rPr lang="en-US" sz="3200" dirty="0"/>
              <a:t> doesn’t care about </a:t>
            </a:r>
            <a:r>
              <a:rPr lang="en-US" sz="3200" i="1" dirty="0"/>
              <a:t>whether an object is a class</a:t>
            </a:r>
            <a:r>
              <a:rPr lang="en-US" sz="3200" dirty="0"/>
              <a:t>. Again, duck typing only cares about </a:t>
            </a:r>
            <a:r>
              <a:rPr lang="en-US" sz="3200" i="1" dirty="0"/>
              <a:t>whether an object is capable of instantiation</a:t>
            </a:r>
            <a:r>
              <a:rPr lang="en-US" sz="3200" dirty="0"/>
              <a:t>. </a:t>
            </a:r>
          </a:p>
        </p:txBody>
      </p:sp>
    </p:spTree>
    <p:extLst>
      <p:ext uri="{BB962C8B-B14F-4D97-AF65-F5344CB8AC3E}">
        <p14:creationId xmlns:p14="http://schemas.microsoft.com/office/powerpoint/2010/main" val="2837866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28301-EC2E-4606-BC92-1B36341CBB81}"/>
              </a:ext>
            </a:extLst>
          </p:cNvPr>
          <p:cNvSpPr>
            <a:spLocks noGrp="1"/>
          </p:cNvSpPr>
          <p:nvPr>
            <p:ph type="title"/>
          </p:nvPr>
        </p:nvSpPr>
        <p:spPr>
          <a:xfrm>
            <a:off x="838200" y="315086"/>
            <a:ext cx="7091149" cy="1003703"/>
          </a:xfrm>
        </p:spPr>
        <p:txBody>
          <a:bodyPr/>
          <a:lstStyle/>
          <a:p>
            <a:r>
              <a:rPr lang="en-US" dirty="0" err="1"/>
              <a:t>miniPy</a:t>
            </a:r>
            <a:r>
              <a:rPr lang="en-US" dirty="0"/>
              <a:t> object relation graph</a:t>
            </a:r>
          </a:p>
        </p:txBody>
      </p:sp>
      <p:sp>
        <p:nvSpPr>
          <p:cNvPr id="4" name="Rectangle: Rounded Corners 3">
            <a:extLst>
              <a:ext uri="{FF2B5EF4-FFF2-40B4-BE49-F238E27FC236}">
                <a16:creationId xmlns:a16="http://schemas.microsoft.com/office/drawing/2014/main" id="{847AE871-F7A1-4DFF-8D5F-4595478A84F9}"/>
              </a:ext>
            </a:extLst>
          </p:cNvPr>
          <p:cNvSpPr/>
          <p:nvPr/>
        </p:nvSpPr>
        <p:spPr>
          <a:xfrm>
            <a:off x="4822209" y="1690688"/>
            <a:ext cx="2169994" cy="74607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class ‘class’</a:t>
            </a:r>
          </a:p>
        </p:txBody>
      </p:sp>
      <p:sp>
        <p:nvSpPr>
          <p:cNvPr id="5" name="Rectangle: Rounded Corners 4">
            <a:extLst>
              <a:ext uri="{FF2B5EF4-FFF2-40B4-BE49-F238E27FC236}">
                <a16:creationId xmlns:a16="http://schemas.microsoft.com/office/drawing/2014/main" id="{60500AC3-DD99-4FCC-A77F-3B74454AD30B}"/>
              </a:ext>
            </a:extLst>
          </p:cNvPr>
          <p:cNvSpPr/>
          <p:nvPr/>
        </p:nvSpPr>
        <p:spPr>
          <a:xfrm>
            <a:off x="6762468" y="3224284"/>
            <a:ext cx="2583975" cy="74607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class ‘function’</a:t>
            </a:r>
          </a:p>
        </p:txBody>
      </p:sp>
      <p:sp>
        <p:nvSpPr>
          <p:cNvPr id="6" name="Rectangle: Rounded Corners 5">
            <a:extLst>
              <a:ext uri="{FF2B5EF4-FFF2-40B4-BE49-F238E27FC236}">
                <a16:creationId xmlns:a16="http://schemas.microsoft.com/office/drawing/2014/main" id="{1B328046-5052-437B-B765-D086F0356204}"/>
              </a:ext>
            </a:extLst>
          </p:cNvPr>
          <p:cNvSpPr/>
          <p:nvPr/>
        </p:nvSpPr>
        <p:spPr>
          <a:xfrm>
            <a:off x="9730855" y="3224284"/>
            <a:ext cx="2169994" cy="74607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class ‘int’</a:t>
            </a:r>
          </a:p>
        </p:txBody>
      </p:sp>
      <p:sp>
        <p:nvSpPr>
          <p:cNvPr id="7" name="Rectangle: Rounded Corners 6">
            <a:extLst>
              <a:ext uri="{FF2B5EF4-FFF2-40B4-BE49-F238E27FC236}">
                <a16:creationId xmlns:a16="http://schemas.microsoft.com/office/drawing/2014/main" id="{EE009C51-024B-4A53-B835-42A052448A14}"/>
              </a:ext>
            </a:extLst>
          </p:cNvPr>
          <p:cNvSpPr/>
          <p:nvPr/>
        </p:nvSpPr>
        <p:spPr>
          <a:xfrm>
            <a:off x="747216" y="4292222"/>
            <a:ext cx="2797791" cy="74607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class ‘Employee’</a:t>
            </a:r>
          </a:p>
        </p:txBody>
      </p:sp>
      <p:sp>
        <p:nvSpPr>
          <p:cNvPr id="8" name="Rectangle: Rounded Corners 7">
            <a:extLst>
              <a:ext uri="{FF2B5EF4-FFF2-40B4-BE49-F238E27FC236}">
                <a16:creationId xmlns:a16="http://schemas.microsoft.com/office/drawing/2014/main" id="{146C9A35-41FA-4541-9163-E0FA7890E916}"/>
              </a:ext>
            </a:extLst>
          </p:cNvPr>
          <p:cNvSpPr/>
          <p:nvPr/>
        </p:nvSpPr>
        <p:spPr>
          <a:xfrm>
            <a:off x="4343401" y="4292222"/>
            <a:ext cx="2374710" cy="74607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class ‘Janitor’</a:t>
            </a:r>
          </a:p>
        </p:txBody>
      </p:sp>
      <p:sp>
        <p:nvSpPr>
          <p:cNvPr id="9" name="Rectangle: Rounded Corners 8">
            <a:extLst>
              <a:ext uri="{FF2B5EF4-FFF2-40B4-BE49-F238E27FC236}">
                <a16:creationId xmlns:a16="http://schemas.microsoft.com/office/drawing/2014/main" id="{32DD4B97-3995-4A9F-AA93-7789B4411686}"/>
              </a:ext>
            </a:extLst>
          </p:cNvPr>
          <p:cNvSpPr/>
          <p:nvPr/>
        </p:nvSpPr>
        <p:spPr>
          <a:xfrm>
            <a:off x="4732362" y="5616550"/>
            <a:ext cx="1596788" cy="74607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Jane</a:t>
            </a:r>
          </a:p>
        </p:txBody>
      </p:sp>
      <p:sp>
        <p:nvSpPr>
          <p:cNvPr id="10" name="Rectangle: Rounded Corners 9">
            <a:extLst>
              <a:ext uri="{FF2B5EF4-FFF2-40B4-BE49-F238E27FC236}">
                <a16:creationId xmlns:a16="http://schemas.microsoft.com/office/drawing/2014/main" id="{960A60CD-6439-4A61-99FF-710FA8A71E74}"/>
              </a:ext>
            </a:extLst>
          </p:cNvPr>
          <p:cNvSpPr/>
          <p:nvPr/>
        </p:nvSpPr>
        <p:spPr>
          <a:xfrm>
            <a:off x="7685966" y="4686229"/>
            <a:ext cx="1596788" cy="74607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print</a:t>
            </a:r>
          </a:p>
        </p:txBody>
      </p:sp>
      <p:sp>
        <p:nvSpPr>
          <p:cNvPr id="11" name="Rectangle: Rounded Corners 10">
            <a:extLst>
              <a:ext uri="{FF2B5EF4-FFF2-40B4-BE49-F238E27FC236}">
                <a16:creationId xmlns:a16="http://schemas.microsoft.com/office/drawing/2014/main" id="{710EAA1A-7A93-4011-8707-5B7CA69AF4B8}"/>
              </a:ext>
            </a:extLst>
          </p:cNvPr>
          <p:cNvSpPr/>
          <p:nvPr/>
        </p:nvSpPr>
        <p:spPr>
          <a:xfrm>
            <a:off x="10017458" y="4665261"/>
            <a:ext cx="1596788" cy="74607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0</a:t>
            </a:r>
          </a:p>
        </p:txBody>
      </p:sp>
      <p:sp>
        <p:nvSpPr>
          <p:cNvPr id="12" name="Rectangle: Rounded Corners 11">
            <a:extLst>
              <a:ext uri="{FF2B5EF4-FFF2-40B4-BE49-F238E27FC236}">
                <a16:creationId xmlns:a16="http://schemas.microsoft.com/office/drawing/2014/main" id="{68EB04F6-E55D-45B9-A604-BFD688DE0E63}"/>
              </a:ext>
            </a:extLst>
          </p:cNvPr>
          <p:cNvSpPr/>
          <p:nvPr/>
        </p:nvSpPr>
        <p:spPr>
          <a:xfrm>
            <a:off x="2533932" y="2967894"/>
            <a:ext cx="2543035" cy="74607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class ‘Concept’</a:t>
            </a:r>
          </a:p>
        </p:txBody>
      </p:sp>
      <p:cxnSp>
        <p:nvCxnSpPr>
          <p:cNvPr id="14" name="Straight Arrow Connector 13">
            <a:extLst>
              <a:ext uri="{FF2B5EF4-FFF2-40B4-BE49-F238E27FC236}">
                <a16:creationId xmlns:a16="http://schemas.microsoft.com/office/drawing/2014/main" id="{579EBEC4-7A09-4D91-A2F7-BD548486383B}"/>
              </a:ext>
            </a:extLst>
          </p:cNvPr>
          <p:cNvCxnSpPr>
            <a:stCxn id="12" idx="0"/>
            <a:endCxn id="4" idx="2"/>
          </p:cNvCxnSpPr>
          <p:nvPr/>
        </p:nvCxnSpPr>
        <p:spPr>
          <a:xfrm flipV="1">
            <a:off x="3805450" y="2436766"/>
            <a:ext cx="2101756" cy="531128"/>
          </a:xfrm>
          <a:prstGeom prst="straightConnector1">
            <a:avLst/>
          </a:prstGeom>
          <a:ln w="76200">
            <a:solidFill>
              <a:srgbClr val="00B0F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E2FAE7E-91EB-4DDE-980A-71E11BABC346}"/>
              </a:ext>
            </a:extLst>
          </p:cNvPr>
          <p:cNvCxnSpPr>
            <a:cxnSpLocks/>
            <a:stCxn id="5" idx="0"/>
            <a:endCxn id="4" idx="2"/>
          </p:cNvCxnSpPr>
          <p:nvPr/>
        </p:nvCxnSpPr>
        <p:spPr>
          <a:xfrm flipH="1" flipV="1">
            <a:off x="5907206" y="2436766"/>
            <a:ext cx="2147250" cy="787518"/>
          </a:xfrm>
          <a:prstGeom prst="straightConnector1">
            <a:avLst/>
          </a:prstGeom>
          <a:ln w="76200">
            <a:solidFill>
              <a:srgbClr val="00B0F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012990D-B390-4882-80DA-C24778E90A94}"/>
              </a:ext>
            </a:extLst>
          </p:cNvPr>
          <p:cNvCxnSpPr>
            <a:cxnSpLocks/>
            <a:stCxn id="6" idx="0"/>
            <a:endCxn id="4" idx="2"/>
          </p:cNvCxnSpPr>
          <p:nvPr/>
        </p:nvCxnSpPr>
        <p:spPr>
          <a:xfrm flipH="1" flipV="1">
            <a:off x="5907206" y="2436766"/>
            <a:ext cx="4908646" cy="787518"/>
          </a:xfrm>
          <a:prstGeom prst="straightConnector1">
            <a:avLst/>
          </a:prstGeom>
          <a:ln w="76200">
            <a:solidFill>
              <a:srgbClr val="00B0F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1C91C4E-EA4A-475F-8EB0-02A510C9640F}"/>
              </a:ext>
            </a:extLst>
          </p:cNvPr>
          <p:cNvCxnSpPr>
            <a:cxnSpLocks/>
            <a:stCxn id="7" idx="0"/>
            <a:endCxn id="12" idx="2"/>
          </p:cNvCxnSpPr>
          <p:nvPr/>
        </p:nvCxnSpPr>
        <p:spPr>
          <a:xfrm flipV="1">
            <a:off x="2146112" y="3713972"/>
            <a:ext cx="1659338" cy="578250"/>
          </a:xfrm>
          <a:prstGeom prst="straightConnector1">
            <a:avLst/>
          </a:prstGeom>
          <a:ln w="76200">
            <a:solidFill>
              <a:srgbClr val="00B0F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0C86A2B-33C8-4AFB-AC12-650016C1344A}"/>
              </a:ext>
            </a:extLst>
          </p:cNvPr>
          <p:cNvCxnSpPr>
            <a:cxnSpLocks/>
            <a:stCxn id="8" idx="0"/>
            <a:endCxn id="12" idx="2"/>
          </p:cNvCxnSpPr>
          <p:nvPr/>
        </p:nvCxnSpPr>
        <p:spPr>
          <a:xfrm flipH="1" flipV="1">
            <a:off x="3805450" y="3713972"/>
            <a:ext cx="1725306" cy="578250"/>
          </a:xfrm>
          <a:prstGeom prst="straightConnector1">
            <a:avLst/>
          </a:prstGeom>
          <a:ln w="76200">
            <a:solidFill>
              <a:srgbClr val="00B0F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EC137AA-21AA-469C-A005-904DE5924D3F}"/>
              </a:ext>
            </a:extLst>
          </p:cNvPr>
          <p:cNvCxnSpPr>
            <a:cxnSpLocks/>
            <a:stCxn id="9" idx="0"/>
            <a:endCxn id="8" idx="2"/>
          </p:cNvCxnSpPr>
          <p:nvPr/>
        </p:nvCxnSpPr>
        <p:spPr>
          <a:xfrm flipV="1">
            <a:off x="5530756" y="5038300"/>
            <a:ext cx="0" cy="578250"/>
          </a:xfrm>
          <a:prstGeom prst="straightConnector1">
            <a:avLst/>
          </a:prstGeom>
          <a:ln w="76200">
            <a:solidFill>
              <a:srgbClr val="00B0F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5D72068-0624-4144-BA92-30FBB77C65B4}"/>
              </a:ext>
            </a:extLst>
          </p:cNvPr>
          <p:cNvCxnSpPr>
            <a:cxnSpLocks/>
            <a:stCxn id="10" idx="0"/>
            <a:endCxn id="5" idx="2"/>
          </p:cNvCxnSpPr>
          <p:nvPr/>
        </p:nvCxnSpPr>
        <p:spPr>
          <a:xfrm flipH="1" flipV="1">
            <a:off x="8054456" y="3970362"/>
            <a:ext cx="429904" cy="715867"/>
          </a:xfrm>
          <a:prstGeom prst="straightConnector1">
            <a:avLst/>
          </a:prstGeom>
          <a:ln w="76200">
            <a:solidFill>
              <a:srgbClr val="00B0F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0CA5CAF-5210-465F-B258-BC6C8148724D}"/>
              </a:ext>
            </a:extLst>
          </p:cNvPr>
          <p:cNvCxnSpPr>
            <a:cxnSpLocks/>
            <a:stCxn id="11" idx="0"/>
            <a:endCxn id="6" idx="2"/>
          </p:cNvCxnSpPr>
          <p:nvPr/>
        </p:nvCxnSpPr>
        <p:spPr>
          <a:xfrm flipV="1">
            <a:off x="10815852" y="3970362"/>
            <a:ext cx="0" cy="694899"/>
          </a:xfrm>
          <a:prstGeom prst="straightConnector1">
            <a:avLst/>
          </a:prstGeom>
          <a:ln w="76200">
            <a:solidFill>
              <a:srgbClr val="00B0F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A652DC47-3F54-4D6B-A491-B786EE2257C5}"/>
              </a:ext>
            </a:extLst>
          </p:cNvPr>
          <p:cNvCxnSpPr>
            <a:cxnSpLocks/>
            <a:stCxn id="8" idx="1"/>
            <a:endCxn id="7" idx="3"/>
          </p:cNvCxnSpPr>
          <p:nvPr/>
        </p:nvCxnSpPr>
        <p:spPr>
          <a:xfrm flipH="1">
            <a:off x="3545007" y="4665261"/>
            <a:ext cx="798394" cy="0"/>
          </a:xfrm>
          <a:prstGeom prst="straightConnector1">
            <a:avLst/>
          </a:prstGeom>
          <a:ln w="76200">
            <a:solidFill>
              <a:schemeClr val="accent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43" name="Freeform: Shape 42">
            <a:extLst>
              <a:ext uri="{FF2B5EF4-FFF2-40B4-BE49-F238E27FC236}">
                <a16:creationId xmlns:a16="http://schemas.microsoft.com/office/drawing/2014/main" id="{11ECB53E-83C3-4634-9EC6-AFC18E063765}"/>
              </a:ext>
            </a:extLst>
          </p:cNvPr>
          <p:cNvSpPr/>
          <p:nvPr/>
        </p:nvSpPr>
        <p:spPr>
          <a:xfrm>
            <a:off x="5877637" y="1405712"/>
            <a:ext cx="1678963" cy="1531805"/>
          </a:xfrm>
          <a:custGeom>
            <a:avLst/>
            <a:gdLst>
              <a:gd name="connsiteX0" fmla="*/ 1380163 w 1380163"/>
              <a:gd name="connsiteY0" fmla="*/ 1143535 h 1467992"/>
              <a:gd name="connsiteX1" fmla="*/ 315638 w 1380163"/>
              <a:gd name="connsiteY1" fmla="*/ 1398293 h 1467992"/>
              <a:gd name="connsiteX2" fmla="*/ 65429 w 1380163"/>
              <a:gd name="connsiteY2" fmla="*/ 28968 h 1467992"/>
              <a:gd name="connsiteX3" fmla="*/ 1361966 w 1380163"/>
              <a:gd name="connsiteY3" fmla="*/ 420204 h 1467992"/>
              <a:gd name="connsiteX0" fmla="*/ 1352180 w 1361278"/>
              <a:gd name="connsiteY0" fmla="*/ 1138986 h 1466895"/>
              <a:gd name="connsiteX1" fmla="*/ 314950 w 1361278"/>
              <a:gd name="connsiteY1" fmla="*/ 1398293 h 1466895"/>
              <a:gd name="connsiteX2" fmla="*/ 64741 w 1361278"/>
              <a:gd name="connsiteY2" fmla="*/ 28968 h 1466895"/>
              <a:gd name="connsiteX3" fmla="*/ 1361278 w 1361278"/>
              <a:gd name="connsiteY3" fmla="*/ 420204 h 1466895"/>
              <a:gd name="connsiteX0" fmla="*/ 1413247 w 1422345"/>
              <a:gd name="connsiteY0" fmla="*/ 1138986 h 1513308"/>
              <a:gd name="connsiteX1" fmla="*/ 166752 w 1422345"/>
              <a:gd name="connsiteY1" fmla="*/ 1452884 h 1513308"/>
              <a:gd name="connsiteX2" fmla="*/ 125808 w 1422345"/>
              <a:gd name="connsiteY2" fmla="*/ 28968 h 1513308"/>
              <a:gd name="connsiteX3" fmla="*/ 1422345 w 1422345"/>
              <a:gd name="connsiteY3" fmla="*/ 420204 h 1513308"/>
              <a:gd name="connsiteX0" fmla="*/ 1411176 w 1420274"/>
              <a:gd name="connsiteY0" fmla="*/ 1138986 h 1422698"/>
              <a:gd name="connsiteX1" fmla="*/ 169230 w 1420274"/>
              <a:gd name="connsiteY1" fmla="*/ 1343702 h 1422698"/>
              <a:gd name="connsiteX2" fmla="*/ 123737 w 1420274"/>
              <a:gd name="connsiteY2" fmla="*/ 28968 h 1422698"/>
              <a:gd name="connsiteX3" fmla="*/ 1420274 w 1420274"/>
              <a:gd name="connsiteY3" fmla="*/ 420204 h 1422698"/>
              <a:gd name="connsiteX0" fmla="*/ 1284787 w 2923966"/>
              <a:gd name="connsiteY0" fmla="*/ 857238 h 1118602"/>
              <a:gd name="connsiteX1" fmla="*/ 42841 w 2923966"/>
              <a:gd name="connsiteY1" fmla="*/ 1061954 h 1118602"/>
              <a:gd name="connsiteX2" fmla="*/ 2913419 w 2923966"/>
              <a:gd name="connsiteY2" fmla="*/ 52020 h 1118602"/>
              <a:gd name="connsiteX3" fmla="*/ 1293885 w 2923966"/>
              <a:gd name="connsiteY3" fmla="*/ 138456 h 1118602"/>
              <a:gd name="connsiteX0" fmla="*/ 69110 w 1708289"/>
              <a:gd name="connsiteY0" fmla="*/ 857238 h 1097367"/>
              <a:gd name="connsiteX1" fmla="*/ 1561266 w 1708289"/>
              <a:gd name="connsiteY1" fmla="*/ 1034659 h 1097367"/>
              <a:gd name="connsiteX2" fmla="*/ 1697742 w 1708289"/>
              <a:gd name="connsiteY2" fmla="*/ 52020 h 1097367"/>
              <a:gd name="connsiteX3" fmla="*/ 78208 w 1708289"/>
              <a:gd name="connsiteY3" fmla="*/ 138456 h 1097367"/>
              <a:gd name="connsiteX0" fmla="*/ 71782 w 1710961"/>
              <a:gd name="connsiteY0" fmla="*/ 857238 h 1064475"/>
              <a:gd name="connsiteX1" fmla="*/ 1491150 w 1710961"/>
              <a:gd name="connsiteY1" fmla="*/ 989166 h 1064475"/>
              <a:gd name="connsiteX2" fmla="*/ 1700414 w 1710961"/>
              <a:gd name="connsiteY2" fmla="*/ 52020 h 1064475"/>
              <a:gd name="connsiteX3" fmla="*/ 80880 w 1710961"/>
              <a:gd name="connsiteY3" fmla="*/ 138456 h 1064475"/>
              <a:gd name="connsiteX0" fmla="*/ 70370 w 1559769"/>
              <a:gd name="connsiteY0" fmla="*/ 934094 h 1147667"/>
              <a:gd name="connsiteX1" fmla="*/ 1489738 w 1559769"/>
              <a:gd name="connsiteY1" fmla="*/ 1066022 h 1147667"/>
              <a:gd name="connsiteX2" fmla="*/ 1462440 w 1559769"/>
              <a:gd name="connsiteY2" fmla="*/ 42440 h 1147667"/>
              <a:gd name="connsiteX3" fmla="*/ 79468 w 1559769"/>
              <a:gd name="connsiteY3" fmla="*/ 215312 h 1147667"/>
              <a:gd name="connsiteX0" fmla="*/ 70556 w 1566380"/>
              <a:gd name="connsiteY0" fmla="*/ 905338 h 1116575"/>
              <a:gd name="connsiteX1" fmla="*/ 1489924 w 1566380"/>
              <a:gd name="connsiteY1" fmla="*/ 1037266 h 1116575"/>
              <a:gd name="connsiteX2" fmla="*/ 1494471 w 1566380"/>
              <a:gd name="connsiteY2" fmla="*/ 45529 h 1116575"/>
              <a:gd name="connsiteX3" fmla="*/ 79654 w 1566380"/>
              <a:gd name="connsiteY3" fmla="*/ 186556 h 1116575"/>
              <a:gd name="connsiteX0" fmla="*/ 76826 w 1642302"/>
              <a:gd name="connsiteY0" fmla="*/ 905338 h 1225262"/>
              <a:gd name="connsiteX1" fmla="*/ 1496194 w 1642302"/>
              <a:gd name="connsiteY1" fmla="*/ 1037266 h 1225262"/>
              <a:gd name="connsiteX2" fmla="*/ 1500741 w 1642302"/>
              <a:gd name="connsiteY2" fmla="*/ 45529 h 1225262"/>
              <a:gd name="connsiteX3" fmla="*/ 85924 w 1642302"/>
              <a:gd name="connsiteY3" fmla="*/ 186556 h 1225262"/>
              <a:gd name="connsiteX0" fmla="*/ 76826 w 1642302"/>
              <a:gd name="connsiteY0" fmla="*/ 977891 h 1297815"/>
              <a:gd name="connsiteX1" fmla="*/ 1496194 w 1642302"/>
              <a:gd name="connsiteY1" fmla="*/ 1109819 h 1297815"/>
              <a:gd name="connsiteX2" fmla="*/ 1500741 w 1642302"/>
              <a:gd name="connsiteY2" fmla="*/ 118082 h 1297815"/>
              <a:gd name="connsiteX3" fmla="*/ 85924 w 1642302"/>
              <a:gd name="connsiteY3" fmla="*/ 259109 h 1297815"/>
              <a:gd name="connsiteX0" fmla="*/ 76826 w 1789934"/>
              <a:gd name="connsiteY0" fmla="*/ 977891 h 1297815"/>
              <a:gd name="connsiteX1" fmla="*/ 1496194 w 1789934"/>
              <a:gd name="connsiteY1" fmla="*/ 1109819 h 1297815"/>
              <a:gd name="connsiteX2" fmla="*/ 1500741 w 1789934"/>
              <a:gd name="connsiteY2" fmla="*/ 118082 h 1297815"/>
              <a:gd name="connsiteX3" fmla="*/ 85924 w 1789934"/>
              <a:gd name="connsiteY3" fmla="*/ 259109 h 1297815"/>
              <a:gd name="connsiteX0" fmla="*/ 76826 w 1789934"/>
              <a:gd name="connsiteY0" fmla="*/ 1121591 h 1441515"/>
              <a:gd name="connsiteX1" fmla="*/ 1496194 w 1789934"/>
              <a:gd name="connsiteY1" fmla="*/ 1253519 h 1441515"/>
              <a:gd name="connsiteX2" fmla="*/ 1500741 w 1789934"/>
              <a:gd name="connsiteY2" fmla="*/ 261782 h 1441515"/>
              <a:gd name="connsiteX3" fmla="*/ 85924 w 1789934"/>
              <a:gd name="connsiteY3" fmla="*/ 402809 h 1441515"/>
              <a:gd name="connsiteX0" fmla="*/ 76826 w 1789934"/>
              <a:gd name="connsiteY0" fmla="*/ 1014808 h 1334732"/>
              <a:gd name="connsiteX1" fmla="*/ 1496194 w 1789934"/>
              <a:gd name="connsiteY1" fmla="*/ 1146736 h 1334732"/>
              <a:gd name="connsiteX2" fmla="*/ 1500741 w 1789934"/>
              <a:gd name="connsiteY2" fmla="*/ 154999 h 1334732"/>
              <a:gd name="connsiteX3" fmla="*/ 85924 w 1789934"/>
              <a:gd name="connsiteY3" fmla="*/ 296026 h 1334732"/>
              <a:gd name="connsiteX0" fmla="*/ 76826 w 1789934"/>
              <a:gd name="connsiteY0" fmla="*/ 1006993 h 1326917"/>
              <a:gd name="connsiteX1" fmla="*/ 1496194 w 1789934"/>
              <a:gd name="connsiteY1" fmla="*/ 1138921 h 1326917"/>
              <a:gd name="connsiteX2" fmla="*/ 1500741 w 1789934"/>
              <a:gd name="connsiteY2" fmla="*/ 147184 h 1326917"/>
              <a:gd name="connsiteX3" fmla="*/ 85924 w 1789934"/>
              <a:gd name="connsiteY3" fmla="*/ 288211 h 1326917"/>
              <a:gd name="connsiteX0" fmla="*/ 76826 w 1789934"/>
              <a:gd name="connsiteY0" fmla="*/ 1006993 h 1326917"/>
              <a:gd name="connsiteX1" fmla="*/ 1496194 w 1789934"/>
              <a:gd name="connsiteY1" fmla="*/ 1138921 h 1326917"/>
              <a:gd name="connsiteX2" fmla="*/ 1500741 w 1789934"/>
              <a:gd name="connsiteY2" fmla="*/ 147184 h 1326917"/>
              <a:gd name="connsiteX3" fmla="*/ 85924 w 1789934"/>
              <a:gd name="connsiteY3" fmla="*/ 288211 h 1326917"/>
              <a:gd name="connsiteX0" fmla="*/ 76826 w 1789934"/>
              <a:gd name="connsiteY0" fmla="*/ 1006993 h 1326917"/>
              <a:gd name="connsiteX1" fmla="*/ 1496194 w 1789934"/>
              <a:gd name="connsiteY1" fmla="*/ 1138921 h 1326917"/>
              <a:gd name="connsiteX2" fmla="*/ 1500741 w 1789934"/>
              <a:gd name="connsiteY2" fmla="*/ 147184 h 1326917"/>
              <a:gd name="connsiteX3" fmla="*/ 85924 w 1789934"/>
              <a:gd name="connsiteY3" fmla="*/ 288211 h 1326917"/>
              <a:gd name="connsiteX0" fmla="*/ 76826 w 1789934"/>
              <a:gd name="connsiteY0" fmla="*/ 1114106 h 1434030"/>
              <a:gd name="connsiteX1" fmla="*/ 1496194 w 1789934"/>
              <a:gd name="connsiteY1" fmla="*/ 1246034 h 1434030"/>
              <a:gd name="connsiteX2" fmla="*/ 1500741 w 1789934"/>
              <a:gd name="connsiteY2" fmla="*/ 254297 h 1434030"/>
              <a:gd name="connsiteX3" fmla="*/ 85924 w 1789934"/>
              <a:gd name="connsiteY3" fmla="*/ 395324 h 1434030"/>
              <a:gd name="connsiteX0" fmla="*/ 76826 w 1789934"/>
              <a:gd name="connsiteY0" fmla="*/ 1059597 h 1379521"/>
              <a:gd name="connsiteX1" fmla="*/ 1496194 w 1789934"/>
              <a:gd name="connsiteY1" fmla="*/ 1191525 h 1379521"/>
              <a:gd name="connsiteX2" fmla="*/ 1500741 w 1789934"/>
              <a:gd name="connsiteY2" fmla="*/ 199788 h 1379521"/>
              <a:gd name="connsiteX3" fmla="*/ 85924 w 1789934"/>
              <a:gd name="connsiteY3" fmla="*/ 340815 h 1379521"/>
              <a:gd name="connsiteX0" fmla="*/ 72538 w 1745882"/>
              <a:gd name="connsiteY0" fmla="*/ 1059597 h 1353297"/>
              <a:gd name="connsiteX1" fmla="*/ 1491906 w 1745882"/>
              <a:gd name="connsiteY1" fmla="*/ 1191525 h 1353297"/>
              <a:gd name="connsiteX2" fmla="*/ 1496453 w 1745882"/>
              <a:gd name="connsiteY2" fmla="*/ 199788 h 1353297"/>
              <a:gd name="connsiteX3" fmla="*/ 81636 w 1745882"/>
              <a:gd name="connsiteY3" fmla="*/ 340815 h 1353297"/>
              <a:gd name="connsiteX0" fmla="*/ 74268 w 1763761"/>
              <a:gd name="connsiteY0" fmla="*/ 1059597 h 1351281"/>
              <a:gd name="connsiteX1" fmla="*/ 1493636 w 1763761"/>
              <a:gd name="connsiteY1" fmla="*/ 1191525 h 1351281"/>
              <a:gd name="connsiteX2" fmla="*/ 1498183 w 1763761"/>
              <a:gd name="connsiteY2" fmla="*/ 199788 h 1351281"/>
              <a:gd name="connsiteX3" fmla="*/ 83366 w 1763761"/>
              <a:gd name="connsiteY3" fmla="*/ 340815 h 1351281"/>
              <a:gd name="connsiteX0" fmla="*/ 74268 w 1763761"/>
              <a:gd name="connsiteY0" fmla="*/ 1059597 h 1351281"/>
              <a:gd name="connsiteX1" fmla="*/ 1493636 w 1763761"/>
              <a:gd name="connsiteY1" fmla="*/ 1191525 h 1351281"/>
              <a:gd name="connsiteX2" fmla="*/ 1498183 w 1763761"/>
              <a:gd name="connsiteY2" fmla="*/ 199788 h 1351281"/>
              <a:gd name="connsiteX3" fmla="*/ 83366 w 1763761"/>
              <a:gd name="connsiteY3" fmla="*/ 340815 h 1351281"/>
              <a:gd name="connsiteX0" fmla="*/ 74268 w 1968471"/>
              <a:gd name="connsiteY0" fmla="*/ 1059597 h 1351281"/>
              <a:gd name="connsiteX1" fmla="*/ 1493636 w 1968471"/>
              <a:gd name="connsiteY1" fmla="*/ 1191525 h 1351281"/>
              <a:gd name="connsiteX2" fmla="*/ 1498183 w 1968471"/>
              <a:gd name="connsiteY2" fmla="*/ 199788 h 1351281"/>
              <a:gd name="connsiteX3" fmla="*/ 83366 w 1968471"/>
              <a:gd name="connsiteY3" fmla="*/ 340815 h 1351281"/>
              <a:gd name="connsiteX0" fmla="*/ 74268 w 1838950"/>
              <a:gd name="connsiteY0" fmla="*/ 1098861 h 1390545"/>
              <a:gd name="connsiteX1" fmla="*/ 1493636 w 1838950"/>
              <a:gd name="connsiteY1" fmla="*/ 1230789 h 1390545"/>
              <a:gd name="connsiteX2" fmla="*/ 1498183 w 1838950"/>
              <a:gd name="connsiteY2" fmla="*/ 239052 h 1390545"/>
              <a:gd name="connsiteX3" fmla="*/ 83366 w 1838950"/>
              <a:gd name="connsiteY3" fmla="*/ 380079 h 1390545"/>
              <a:gd name="connsiteX0" fmla="*/ 74268 w 1762004"/>
              <a:gd name="connsiteY0" fmla="*/ 1052278 h 1343962"/>
              <a:gd name="connsiteX1" fmla="*/ 1493636 w 1762004"/>
              <a:gd name="connsiteY1" fmla="*/ 1184206 h 1343962"/>
              <a:gd name="connsiteX2" fmla="*/ 1498183 w 1762004"/>
              <a:gd name="connsiteY2" fmla="*/ 192469 h 1343962"/>
              <a:gd name="connsiteX3" fmla="*/ 83366 w 1762004"/>
              <a:gd name="connsiteY3" fmla="*/ 333496 h 1343962"/>
              <a:gd name="connsiteX0" fmla="*/ 0 w 1687736"/>
              <a:gd name="connsiteY0" fmla="*/ 1052278 h 1398488"/>
              <a:gd name="connsiteX1" fmla="*/ 1419368 w 1687736"/>
              <a:gd name="connsiteY1" fmla="*/ 1184206 h 1398488"/>
              <a:gd name="connsiteX2" fmla="*/ 1423915 w 1687736"/>
              <a:gd name="connsiteY2" fmla="*/ 192469 h 1398488"/>
              <a:gd name="connsiteX3" fmla="*/ 9098 w 1687736"/>
              <a:gd name="connsiteY3" fmla="*/ 333496 h 1398488"/>
              <a:gd name="connsiteX0" fmla="*/ 0 w 1687736"/>
              <a:gd name="connsiteY0" fmla="*/ 1052278 h 1439211"/>
              <a:gd name="connsiteX1" fmla="*/ 1419368 w 1687736"/>
              <a:gd name="connsiteY1" fmla="*/ 1184206 h 1439211"/>
              <a:gd name="connsiteX2" fmla="*/ 1423915 w 1687736"/>
              <a:gd name="connsiteY2" fmla="*/ 192469 h 1439211"/>
              <a:gd name="connsiteX3" fmla="*/ 9098 w 1687736"/>
              <a:gd name="connsiteY3" fmla="*/ 333496 h 1439211"/>
              <a:gd name="connsiteX0" fmla="*/ 0 w 1687736"/>
              <a:gd name="connsiteY0" fmla="*/ 1052278 h 1503011"/>
              <a:gd name="connsiteX1" fmla="*/ 1419368 w 1687736"/>
              <a:gd name="connsiteY1" fmla="*/ 1184206 h 1503011"/>
              <a:gd name="connsiteX2" fmla="*/ 1423915 w 1687736"/>
              <a:gd name="connsiteY2" fmla="*/ 192469 h 1503011"/>
              <a:gd name="connsiteX3" fmla="*/ 9098 w 1687736"/>
              <a:gd name="connsiteY3" fmla="*/ 333496 h 1503011"/>
              <a:gd name="connsiteX0" fmla="*/ 0 w 1687736"/>
              <a:gd name="connsiteY0" fmla="*/ 1052278 h 1554100"/>
              <a:gd name="connsiteX1" fmla="*/ 1419368 w 1687736"/>
              <a:gd name="connsiteY1" fmla="*/ 1184206 h 1554100"/>
              <a:gd name="connsiteX2" fmla="*/ 1423915 w 1687736"/>
              <a:gd name="connsiteY2" fmla="*/ 192469 h 1554100"/>
              <a:gd name="connsiteX3" fmla="*/ 9098 w 1687736"/>
              <a:gd name="connsiteY3" fmla="*/ 333496 h 1554100"/>
              <a:gd name="connsiteX0" fmla="*/ 0 w 1678963"/>
              <a:gd name="connsiteY0" fmla="*/ 1009944 h 1531805"/>
              <a:gd name="connsiteX1" fmla="*/ 1483057 w 1678963"/>
              <a:gd name="connsiteY1" fmla="*/ 1187365 h 1531805"/>
              <a:gd name="connsiteX2" fmla="*/ 1423915 w 1678963"/>
              <a:gd name="connsiteY2" fmla="*/ 150135 h 1531805"/>
              <a:gd name="connsiteX3" fmla="*/ 9098 w 1678963"/>
              <a:gd name="connsiteY3" fmla="*/ 291162 h 1531805"/>
            </a:gdLst>
            <a:ahLst/>
            <a:cxnLst>
              <a:cxn ang="0">
                <a:pos x="connsiteX0" y="connsiteY0"/>
              </a:cxn>
              <a:cxn ang="0">
                <a:pos x="connsiteX1" y="connsiteY1"/>
              </a:cxn>
              <a:cxn ang="0">
                <a:pos x="connsiteX2" y="connsiteY2"/>
              </a:cxn>
              <a:cxn ang="0">
                <a:pos x="connsiteX3" y="connsiteY3"/>
              </a:cxn>
            </a:cxnLst>
            <a:rect l="l" t="t" r="r" b="b"/>
            <a:pathLst>
              <a:path w="1678963" h="1531805">
                <a:moveTo>
                  <a:pt x="0" y="1009944"/>
                </a:moveTo>
                <a:cubicBezTo>
                  <a:pt x="95913" y="1835254"/>
                  <a:pt x="1145654" y="1512635"/>
                  <a:pt x="1483057" y="1187365"/>
                </a:cubicBezTo>
                <a:cubicBezTo>
                  <a:pt x="1820460" y="862095"/>
                  <a:pt x="1669575" y="299502"/>
                  <a:pt x="1423915" y="150135"/>
                </a:cubicBezTo>
                <a:cubicBezTo>
                  <a:pt x="1178255" y="768"/>
                  <a:pt x="40184" y="-147841"/>
                  <a:pt x="9098" y="291162"/>
                </a:cubicBezTo>
              </a:path>
            </a:pathLst>
          </a:custGeom>
          <a:ln w="76200">
            <a:solidFill>
              <a:srgbClr val="00B0F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9" name="Straight Arrow Connector 48">
            <a:extLst>
              <a:ext uri="{FF2B5EF4-FFF2-40B4-BE49-F238E27FC236}">
                <a16:creationId xmlns:a16="http://schemas.microsoft.com/office/drawing/2014/main" id="{6B064BD3-F251-45C2-ABED-DB424BE6DDF6}"/>
              </a:ext>
            </a:extLst>
          </p:cNvPr>
          <p:cNvCxnSpPr>
            <a:cxnSpLocks/>
          </p:cNvCxnSpPr>
          <p:nvPr/>
        </p:nvCxnSpPr>
        <p:spPr>
          <a:xfrm flipV="1">
            <a:off x="9536374" y="427632"/>
            <a:ext cx="0" cy="578250"/>
          </a:xfrm>
          <a:prstGeom prst="straightConnector1">
            <a:avLst/>
          </a:prstGeom>
          <a:ln w="76200">
            <a:solidFill>
              <a:srgbClr val="00B0F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1865B72A-AFB9-4591-8208-32387E19F813}"/>
              </a:ext>
            </a:extLst>
          </p:cNvPr>
          <p:cNvCxnSpPr>
            <a:cxnSpLocks/>
          </p:cNvCxnSpPr>
          <p:nvPr/>
        </p:nvCxnSpPr>
        <p:spPr>
          <a:xfrm flipH="1">
            <a:off x="9137177" y="1455763"/>
            <a:ext cx="798394" cy="0"/>
          </a:xfrm>
          <a:prstGeom prst="straightConnector1">
            <a:avLst/>
          </a:prstGeom>
          <a:ln w="76200">
            <a:solidFill>
              <a:schemeClr val="accent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83D1D97B-20C2-4224-A2B5-18ABD8B3A87D}"/>
              </a:ext>
            </a:extLst>
          </p:cNvPr>
          <p:cNvSpPr txBox="1"/>
          <p:nvPr/>
        </p:nvSpPr>
        <p:spPr>
          <a:xfrm>
            <a:off x="9935571" y="379772"/>
            <a:ext cx="1956818" cy="584775"/>
          </a:xfrm>
          <a:prstGeom prst="rect">
            <a:avLst/>
          </a:prstGeom>
          <a:noFill/>
        </p:spPr>
        <p:txBody>
          <a:bodyPr wrap="none" rtlCol="0">
            <a:spAutoFit/>
          </a:bodyPr>
          <a:lstStyle/>
          <a:p>
            <a:r>
              <a:rPr lang="en-US" sz="3200" dirty="0">
                <a:solidFill>
                  <a:srgbClr val="00B0F0"/>
                </a:solidFill>
              </a:rPr>
              <a:t>instantiate</a:t>
            </a:r>
          </a:p>
        </p:txBody>
      </p:sp>
      <p:sp>
        <p:nvSpPr>
          <p:cNvPr id="56" name="TextBox 55">
            <a:extLst>
              <a:ext uri="{FF2B5EF4-FFF2-40B4-BE49-F238E27FC236}">
                <a16:creationId xmlns:a16="http://schemas.microsoft.com/office/drawing/2014/main" id="{ECFB61B7-2E2D-4C9C-B19F-9B592C900977}"/>
              </a:ext>
            </a:extLst>
          </p:cNvPr>
          <p:cNvSpPr txBox="1"/>
          <p:nvPr/>
        </p:nvSpPr>
        <p:spPr>
          <a:xfrm>
            <a:off x="9935571" y="1138896"/>
            <a:ext cx="1290738" cy="584775"/>
          </a:xfrm>
          <a:prstGeom prst="rect">
            <a:avLst/>
          </a:prstGeom>
          <a:noFill/>
        </p:spPr>
        <p:txBody>
          <a:bodyPr wrap="none" rtlCol="0">
            <a:spAutoFit/>
          </a:bodyPr>
          <a:lstStyle/>
          <a:p>
            <a:r>
              <a:rPr lang="en-US" sz="3200" dirty="0">
                <a:solidFill>
                  <a:schemeClr val="accent2">
                    <a:lumMod val="75000"/>
                  </a:schemeClr>
                </a:solidFill>
              </a:rPr>
              <a:t>inherit</a:t>
            </a:r>
          </a:p>
        </p:txBody>
      </p:sp>
    </p:spTree>
    <p:extLst>
      <p:ext uri="{BB962C8B-B14F-4D97-AF65-F5344CB8AC3E}">
        <p14:creationId xmlns:p14="http://schemas.microsoft.com/office/powerpoint/2010/main" val="1734868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0405AE-C95A-4D59-869D-B2EB77DA1453}"/>
              </a:ext>
            </a:extLst>
          </p:cNvPr>
          <p:cNvSpPr>
            <a:spLocks noGrp="1"/>
          </p:cNvSpPr>
          <p:nvPr>
            <p:ph type="title"/>
          </p:nvPr>
        </p:nvSpPr>
        <p:spPr/>
        <p:txBody>
          <a:bodyPr/>
          <a:lstStyle/>
          <a:p>
            <a:r>
              <a:rPr lang="en-US" dirty="0"/>
              <a:t>Dictionary, namespace, object</a:t>
            </a:r>
          </a:p>
        </p:txBody>
      </p:sp>
      <p:sp>
        <p:nvSpPr>
          <p:cNvPr id="5" name="Text Placeholder 4">
            <a:extLst>
              <a:ext uri="{FF2B5EF4-FFF2-40B4-BE49-F238E27FC236}">
                <a16:creationId xmlns:a16="http://schemas.microsoft.com/office/drawing/2014/main" id="{CD27BBD1-BE1C-4976-A6DF-81AEC465A44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76890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BE670A-CCAF-4822-86F4-F3FF624003A5}"/>
              </a:ext>
            </a:extLst>
          </p:cNvPr>
          <p:cNvSpPr>
            <a:spLocks noGrp="1"/>
          </p:cNvSpPr>
          <p:nvPr>
            <p:ph type="title"/>
          </p:nvPr>
        </p:nvSpPr>
        <p:spPr/>
        <p:txBody>
          <a:bodyPr/>
          <a:lstStyle/>
          <a:p>
            <a:r>
              <a:rPr lang="en-US" dirty="0"/>
              <a:t>Dictionary</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0EEA0452-99FC-4614-AD56-1E8696E069D8}"/>
                  </a:ext>
                </a:extLst>
              </p:cNvPr>
              <p:cNvSpPr>
                <a:spLocks noGrp="1"/>
              </p:cNvSpPr>
              <p:nvPr>
                <p:ph idx="1"/>
              </p:nvPr>
            </p:nvSpPr>
            <p:spPr>
              <a:xfrm>
                <a:off x="623248" y="1825625"/>
                <a:ext cx="10945504" cy="4015617"/>
              </a:xfrm>
            </p:spPr>
            <p:txBody>
              <a:bodyPr>
                <a:normAutofit/>
              </a:bodyPr>
              <a:lstStyle/>
              <a:p>
                <a:r>
                  <a:rPr lang="en-US" sz="3200" dirty="0"/>
                  <a:t>A dictionary is a mutable mapping from </a:t>
                </a:r>
                <a:r>
                  <a:rPr lang="en-US" sz="1400" dirty="0"/>
                  <a:t>(</a:t>
                </a:r>
                <a:r>
                  <a:rPr lang="en-US" sz="1400" dirty="0" err="1"/>
                  <a:t>hashable</a:t>
                </a:r>
                <a:r>
                  <a:rPr lang="en-US" sz="1400" dirty="0"/>
                  <a:t>) </a:t>
                </a:r>
                <a:r>
                  <a:rPr lang="en-US" sz="3200" dirty="0"/>
                  <a:t>object </a:t>
                </a:r>
                <a14:m>
                  <m:oMath xmlns:m="http://schemas.openxmlformats.org/officeDocument/2006/math">
                    <m:r>
                      <a:rPr lang="en-US" sz="3200" i="1" smtClean="0">
                        <a:latin typeface="Cambria Math" panose="02040503050406030204" pitchFamily="18" charset="0"/>
                        <a:ea typeface="Cambria Math" panose="02040503050406030204" pitchFamily="18" charset="0"/>
                      </a:rPr>
                      <m:t>↦</m:t>
                    </m:r>
                  </m:oMath>
                </a14:m>
                <a:r>
                  <a:rPr lang="en-US" sz="3200" dirty="0"/>
                  <a:t> object. </a:t>
                </a:r>
              </a:p>
              <a:p>
                <a:pPr lvl="1"/>
                <a:r>
                  <a:rPr lang="en-US" sz="2800" dirty="0" err="1"/>
                  <a:t>miniPy</a:t>
                </a:r>
                <a:r>
                  <a:rPr lang="en-US" sz="2800" dirty="0"/>
                  <a:t> implements the dictionary with a hash map. </a:t>
                </a:r>
              </a:p>
              <a:p>
                <a:pPr marL="0" indent="0">
                  <a:spcBef>
                    <a:spcPts val="0"/>
                  </a:spcBef>
                  <a:buNone/>
                </a:pPr>
                <a:br>
                  <a:rPr lang="en-US" sz="3200" dirty="0">
                    <a:latin typeface="Lucida Console" panose="020B0609040504020204" pitchFamily="49" charset="0"/>
                  </a:rPr>
                </a:br>
                <a:r>
                  <a:rPr lang="en-US" sz="3200" dirty="0">
                    <a:latin typeface="Lucida Console" panose="020B0609040504020204" pitchFamily="49" charset="0"/>
                  </a:rPr>
                  <a:t>&gt;&gt;&gt; </a:t>
                </a:r>
                <a:r>
                  <a:rPr lang="en-US" sz="3200" dirty="0" err="1">
                    <a:latin typeface="Lucida Console" panose="020B0609040504020204" pitchFamily="49" charset="0"/>
                  </a:rPr>
                  <a:t>myDict</a:t>
                </a:r>
                <a:r>
                  <a:rPr lang="en-US" sz="3200" dirty="0">
                    <a:latin typeface="Lucida Console" panose="020B0609040504020204" pitchFamily="49" charset="0"/>
                  </a:rPr>
                  <a:t> = { 'a' : print, 'b' : 3 }</a:t>
                </a:r>
              </a:p>
              <a:p>
                <a:pPr marL="0" indent="0">
                  <a:spcBef>
                    <a:spcPts val="0"/>
                  </a:spcBef>
                  <a:buNone/>
                </a:pPr>
                <a:endParaRPr lang="en-US" sz="3200" dirty="0">
                  <a:latin typeface="Lucida Console" panose="020B0609040504020204" pitchFamily="49" charset="0"/>
                </a:endParaRPr>
              </a:p>
              <a:p>
                <a:pPr marL="0" indent="0">
                  <a:spcBef>
                    <a:spcPts val="0"/>
                  </a:spcBef>
                  <a:buNone/>
                </a:pPr>
                <a:r>
                  <a:rPr lang="en-US" sz="3200" dirty="0">
                    <a:latin typeface="Lucida Console" panose="020B0609040504020204" pitchFamily="49" charset="0"/>
                  </a:rPr>
                  <a:t>&gt;&gt;&gt; </a:t>
                </a:r>
                <a:r>
                  <a:rPr lang="en-US" sz="3200" dirty="0" err="1">
                    <a:latin typeface="Lucida Console" panose="020B0609040504020204" pitchFamily="49" charset="0"/>
                  </a:rPr>
                  <a:t>myDict</a:t>
                </a:r>
                <a:r>
                  <a:rPr lang="en-US" sz="3200" dirty="0">
                    <a:latin typeface="Lucida Console" panose="020B0609040504020204" pitchFamily="49" charset="0"/>
                  </a:rPr>
                  <a:t>['a']</a:t>
                </a:r>
              </a:p>
              <a:p>
                <a:pPr marL="0" indent="0">
                  <a:spcBef>
                    <a:spcPts val="0"/>
                  </a:spcBef>
                  <a:buNone/>
                </a:pPr>
                <a:r>
                  <a:rPr lang="en-US" sz="3200" dirty="0">
                    <a:latin typeface="Lucida Console" panose="020B0609040504020204" pitchFamily="49" charset="0"/>
                  </a:rPr>
                  <a:t>&lt;built-in function print&gt;</a:t>
                </a:r>
              </a:p>
            </p:txBody>
          </p:sp>
        </mc:Choice>
        <mc:Fallback xmlns="">
          <p:sp>
            <p:nvSpPr>
              <p:cNvPr id="5" name="Content Placeholder 4">
                <a:extLst>
                  <a:ext uri="{FF2B5EF4-FFF2-40B4-BE49-F238E27FC236}">
                    <a16:creationId xmlns:a16="http://schemas.microsoft.com/office/drawing/2014/main" id="{0EEA0452-99FC-4614-AD56-1E8696E069D8}"/>
                  </a:ext>
                </a:extLst>
              </p:cNvPr>
              <p:cNvSpPr>
                <a:spLocks noGrp="1" noRot="1" noChangeAspect="1" noMove="1" noResize="1" noEditPoints="1" noAdjustHandles="1" noChangeArrowheads="1" noChangeShapeType="1" noTextEdit="1"/>
              </p:cNvSpPr>
              <p:nvPr>
                <p:ph idx="1"/>
              </p:nvPr>
            </p:nvSpPr>
            <p:spPr>
              <a:xfrm>
                <a:off x="623248" y="1825625"/>
                <a:ext cx="10945504" cy="4015617"/>
              </a:xfrm>
              <a:blipFill>
                <a:blip r:embed="rId3"/>
                <a:stretch>
                  <a:fillRect l="-1392" t="-3035"/>
                </a:stretch>
              </a:blipFill>
            </p:spPr>
            <p:txBody>
              <a:bodyPr/>
              <a:lstStyle/>
              <a:p>
                <a:r>
                  <a:rPr lang="en-US">
                    <a:noFill/>
                  </a:rPr>
                  <a:t> </a:t>
                </a:r>
              </a:p>
            </p:txBody>
          </p:sp>
        </mc:Fallback>
      </mc:AlternateContent>
    </p:spTree>
    <p:extLst>
      <p:ext uri="{BB962C8B-B14F-4D97-AF65-F5344CB8AC3E}">
        <p14:creationId xmlns:p14="http://schemas.microsoft.com/office/powerpoint/2010/main" val="3490963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BE670A-CCAF-4822-86F4-F3FF624003A5}"/>
              </a:ext>
            </a:extLst>
          </p:cNvPr>
          <p:cNvSpPr>
            <a:spLocks noGrp="1"/>
          </p:cNvSpPr>
          <p:nvPr>
            <p:ph type="title"/>
          </p:nvPr>
        </p:nvSpPr>
        <p:spPr/>
        <p:txBody>
          <a:bodyPr/>
          <a:lstStyle/>
          <a:p>
            <a:r>
              <a:rPr lang="en-US" dirty="0"/>
              <a:t>Namespace</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0EEA0452-99FC-4614-AD56-1E8696E069D8}"/>
                  </a:ext>
                </a:extLst>
              </p:cNvPr>
              <p:cNvSpPr>
                <a:spLocks noGrp="1"/>
              </p:cNvSpPr>
              <p:nvPr>
                <p:ph idx="1"/>
              </p:nvPr>
            </p:nvSpPr>
            <p:spPr>
              <a:xfrm>
                <a:off x="838200" y="1825625"/>
                <a:ext cx="10515600" cy="4015617"/>
              </a:xfrm>
            </p:spPr>
            <p:txBody>
              <a:bodyPr>
                <a:normAutofit/>
              </a:bodyPr>
              <a:lstStyle/>
              <a:p>
                <a:r>
                  <a:rPr lang="en-US" sz="3200" dirty="0"/>
                  <a:t>A namespace is a mapping from name </a:t>
                </a:r>
                <a14:m>
                  <m:oMath xmlns:m="http://schemas.openxmlformats.org/officeDocument/2006/math">
                    <m:r>
                      <a:rPr lang="en-US" sz="3200" i="1" smtClean="0">
                        <a:latin typeface="Cambria Math" panose="02040503050406030204" pitchFamily="18" charset="0"/>
                        <a:ea typeface="Cambria Math" panose="02040503050406030204" pitchFamily="18" charset="0"/>
                      </a:rPr>
                      <m:t>↦</m:t>
                    </m:r>
                  </m:oMath>
                </a14:m>
                <a:r>
                  <a:rPr lang="en-US" sz="3200" dirty="0"/>
                  <a:t> object. </a:t>
                </a:r>
              </a:p>
              <a:p>
                <a:r>
                  <a:rPr lang="en-US" sz="3200" dirty="0"/>
                  <a:t>A name is a string. </a:t>
                </a:r>
              </a:p>
              <a:p>
                <a:pPr lvl="1"/>
                <a:r>
                  <a:rPr lang="en-US" sz="2800" dirty="0"/>
                  <a:t>Variable name. </a:t>
                </a:r>
              </a:p>
              <a:p>
                <a:pPr lvl="1"/>
                <a:r>
                  <a:rPr lang="en-US" sz="2800" dirty="0"/>
                  <a:t>Field name. </a:t>
                </a:r>
              </a:p>
              <a:p>
                <a:r>
                  <a:rPr lang="en-US" sz="3200" dirty="0" err="1"/>
                  <a:t>miniPy</a:t>
                </a:r>
                <a:r>
                  <a:rPr lang="en-US" sz="3200" dirty="0"/>
                  <a:t> implements namespace as a dictionary. </a:t>
                </a:r>
              </a:p>
              <a:p>
                <a:r>
                  <a:rPr lang="en-US" sz="3200" dirty="0"/>
                  <a:t>A local scope is a namespace. A global scope is a namespace. </a:t>
                </a:r>
              </a:p>
            </p:txBody>
          </p:sp>
        </mc:Choice>
        <mc:Fallback xmlns="">
          <p:sp>
            <p:nvSpPr>
              <p:cNvPr id="5" name="Content Placeholder 4">
                <a:extLst>
                  <a:ext uri="{FF2B5EF4-FFF2-40B4-BE49-F238E27FC236}">
                    <a16:creationId xmlns:a16="http://schemas.microsoft.com/office/drawing/2014/main" id="{0EEA0452-99FC-4614-AD56-1E8696E069D8}"/>
                  </a:ext>
                </a:extLst>
              </p:cNvPr>
              <p:cNvSpPr>
                <a:spLocks noGrp="1" noRot="1" noChangeAspect="1" noMove="1" noResize="1" noEditPoints="1" noAdjustHandles="1" noChangeArrowheads="1" noChangeShapeType="1" noTextEdit="1"/>
              </p:cNvSpPr>
              <p:nvPr>
                <p:ph idx="1"/>
              </p:nvPr>
            </p:nvSpPr>
            <p:spPr>
              <a:xfrm>
                <a:off x="838200" y="1825625"/>
                <a:ext cx="10515600" cy="4015617"/>
              </a:xfrm>
              <a:blipFill>
                <a:blip r:embed="rId3"/>
                <a:stretch>
                  <a:fillRect l="-1333" t="-3035" r="-1565"/>
                </a:stretch>
              </a:blipFill>
            </p:spPr>
            <p:txBody>
              <a:bodyPr/>
              <a:lstStyle/>
              <a:p>
                <a:r>
                  <a:rPr lang="en-US">
                    <a:noFill/>
                  </a:rPr>
                  <a:t> </a:t>
                </a:r>
              </a:p>
            </p:txBody>
          </p:sp>
        </mc:Fallback>
      </mc:AlternateContent>
    </p:spTree>
    <p:extLst>
      <p:ext uri="{BB962C8B-B14F-4D97-AF65-F5344CB8AC3E}">
        <p14:creationId xmlns:p14="http://schemas.microsoft.com/office/powerpoint/2010/main" val="641376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BE670A-CCAF-4822-86F4-F3FF624003A5}"/>
              </a:ext>
            </a:extLst>
          </p:cNvPr>
          <p:cNvSpPr>
            <a:spLocks noGrp="1"/>
          </p:cNvSpPr>
          <p:nvPr>
            <p:ph type="title"/>
          </p:nvPr>
        </p:nvSpPr>
        <p:spPr>
          <a:xfrm>
            <a:off x="838200" y="365125"/>
            <a:ext cx="10515600" cy="1022397"/>
          </a:xfrm>
        </p:spPr>
        <p:txBody>
          <a:bodyPr/>
          <a:lstStyle/>
          <a:p>
            <a:r>
              <a:rPr lang="en-US" dirty="0"/>
              <a:t>Scopes are exposed to the user</a:t>
            </a:r>
          </a:p>
        </p:txBody>
      </p:sp>
      <p:sp>
        <p:nvSpPr>
          <p:cNvPr id="6" name="Content Placeholder 2">
            <a:extLst>
              <a:ext uri="{FF2B5EF4-FFF2-40B4-BE49-F238E27FC236}">
                <a16:creationId xmlns:a16="http://schemas.microsoft.com/office/drawing/2014/main" id="{9934990E-DDCE-42A4-A15F-803012060C4E}"/>
              </a:ext>
            </a:extLst>
          </p:cNvPr>
          <p:cNvSpPr>
            <a:spLocks noGrp="1"/>
          </p:cNvSpPr>
          <p:nvPr>
            <p:ph idx="1"/>
          </p:nvPr>
        </p:nvSpPr>
        <p:spPr>
          <a:xfrm>
            <a:off x="838200" y="1528549"/>
            <a:ext cx="10515600" cy="4999630"/>
          </a:xfrm>
        </p:spPr>
        <p:txBody>
          <a:bodyPr>
            <a:normAutofit fontScale="92500" lnSpcReduction="20000"/>
          </a:bodyPr>
          <a:lstStyle/>
          <a:p>
            <a:pPr marL="0" indent="0">
              <a:spcBef>
                <a:spcPts val="0"/>
              </a:spcBef>
              <a:buNone/>
            </a:pPr>
            <a:r>
              <a:rPr lang="en-US" sz="3200" dirty="0">
                <a:latin typeface="Lucida Console" panose="020B0609040504020204" pitchFamily="49" charset="0"/>
              </a:rPr>
              <a:t>&gt;&gt;&gt; a = 3</a:t>
            </a:r>
          </a:p>
          <a:p>
            <a:pPr marL="0" indent="0">
              <a:spcBef>
                <a:spcPts val="0"/>
              </a:spcBef>
              <a:buNone/>
            </a:pPr>
            <a:endParaRPr lang="en-US" sz="3200" dirty="0">
              <a:latin typeface="Lucida Console" panose="020B0609040504020204" pitchFamily="49" charset="0"/>
            </a:endParaRPr>
          </a:p>
          <a:p>
            <a:pPr marL="0" indent="0">
              <a:spcBef>
                <a:spcPts val="0"/>
              </a:spcBef>
              <a:buNone/>
            </a:pPr>
            <a:r>
              <a:rPr lang="en-US" sz="3200" dirty="0">
                <a:latin typeface="Lucida Console" panose="020B0609040504020204" pitchFamily="49" charset="0"/>
              </a:rPr>
              <a:t>&gt;&gt;&gt; def f():</a:t>
            </a:r>
          </a:p>
          <a:p>
            <a:pPr marL="0" indent="0">
              <a:spcBef>
                <a:spcPts val="0"/>
              </a:spcBef>
              <a:buNone/>
            </a:pPr>
            <a:r>
              <a:rPr lang="en-US" sz="3200" dirty="0">
                <a:latin typeface="Lucida Console" panose="020B0609040504020204" pitchFamily="49" charset="0"/>
              </a:rPr>
              <a:t>...     b = 7</a:t>
            </a:r>
          </a:p>
          <a:p>
            <a:pPr marL="0" indent="0">
              <a:spcBef>
                <a:spcPts val="0"/>
              </a:spcBef>
              <a:buNone/>
            </a:pPr>
            <a:r>
              <a:rPr lang="en-US" sz="3200" dirty="0">
                <a:latin typeface="Lucida Console" panose="020B0609040504020204" pitchFamily="49" charset="0"/>
              </a:rPr>
              <a:t>...     print(locals())</a:t>
            </a:r>
          </a:p>
          <a:p>
            <a:pPr marL="0" indent="0">
              <a:spcBef>
                <a:spcPts val="0"/>
              </a:spcBef>
              <a:buNone/>
            </a:pPr>
            <a:r>
              <a:rPr lang="en-US" sz="3200" dirty="0">
                <a:latin typeface="Lucida Console" panose="020B0609040504020204" pitchFamily="49" charset="0"/>
              </a:rPr>
              <a:t>...     print(</a:t>
            </a:r>
            <a:r>
              <a:rPr lang="en-US" sz="3200" dirty="0" err="1">
                <a:latin typeface="Lucida Console" panose="020B0609040504020204" pitchFamily="49" charset="0"/>
              </a:rPr>
              <a:t>globals</a:t>
            </a:r>
            <a:r>
              <a:rPr lang="en-US" sz="3200" dirty="0">
                <a:latin typeface="Lucida Console" panose="020B0609040504020204" pitchFamily="49" charset="0"/>
              </a:rPr>
              <a:t>())</a:t>
            </a:r>
          </a:p>
          <a:p>
            <a:pPr marL="0" indent="0">
              <a:spcBef>
                <a:spcPts val="0"/>
              </a:spcBef>
              <a:buNone/>
            </a:pPr>
            <a:endParaRPr lang="en-US" sz="3200" dirty="0">
              <a:latin typeface="Lucida Console" panose="020B0609040504020204" pitchFamily="49" charset="0"/>
            </a:endParaRPr>
          </a:p>
          <a:p>
            <a:pPr marL="0" indent="0">
              <a:spcBef>
                <a:spcPts val="0"/>
              </a:spcBef>
              <a:buNone/>
            </a:pPr>
            <a:r>
              <a:rPr lang="en-US" sz="3200" dirty="0">
                <a:latin typeface="Lucida Console" panose="020B0609040504020204" pitchFamily="49" charset="0"/>
              </a:rPr>
              <a:t>&gt;&gt;&gt; f()</a:t>
            </a:r>
          </a:p>
          <a:p>
            <a:pPr marL="0" indent="0">
              <a:spcBef>
                <a:spcPts val="0"/>
              </a:spcBef>
              <a:buNone/>
            </a:pPr>
            <a:r>
              <a:rPr lang="en-US" sz="3200" dirty="0">
                <a:latin typeface="Lucida Console" panose="020B0609040504020204" pitchFamily="49" charset="0"/>
              </a:rPr>
              <a:t>{'b': 7}</a:t>
            </a:r>
          </a:p>
          <a:p>
            <a:pPr marL="0" indent="0">
              <a:spcBef>
                <a:spcPts val="0"/>
              </a:spcBef>
              <a:buNone/>
            </a:pPr>
            <a:r>
              <a:rPr lang="en-US" sz="3200" dirty="0">
                <a:latin typeface="Lucida Console" panose="020B0609040504020204" pitchFamily="49" charset="0"/>
              </a:rPr>
              <a:t>{…, 'a': 3, 'f': &lt;function …&gt;}</a:t>
            </a:r>
          </a:p>
          <a:p>
            <a:pPr marL="0" indent="0">
              <a:spcBef>
                <a:spcPts val="0"/>
              </a:spcBef>
              <a:buNone/>
            </a:pPr>
            <a:endParaRPr lang="en-US" sz="3200" dirty="0">
              <a:latin typeface="Lucida Console" panose="020B0609040504020204" pitchFamily="49" charset="0"/>
            </a:endParaRPr>
          </a:p>
          <a:p>
            <a:pPr marL="0" indent="0">
              <a:spcBef>
                <a:spcPts val="0"/>
              </a:spcBef>
              <a:buNone/>
            </a:pPr>
            <a:r>
              <a:rPr lang="en-US" sz="3200" dirty="0">
                <a:latin typeface="Lucida Console" panose="020B0609040504020204" pitchFamily="49" charset="0"/>
              </a:rPr>
              <a:t>&gt;&gt;&gt; exec('a = 4')</a:t>
            </a:r>
          </a:p>
          <a:p>
            <a:pPr marL="0" indent="0">
              <a:spcBef>
                <a:spcPts val="0"/>
              </a:spcBef>
              <a:buNone/>
            </a:pPr>
            <a:r>
              <a:rPr lang="en-US" sz="3200" dirty="0">
                <a:latin typeface="Lucida Console" panose="020B0609040504020204" pitchFamily="49" charset="0"/>
              </a:rPr>
              <a:t>&gt;&gt;&gt; a</a:t>
            </a:r>
          </a:p>
          <a:p>
            <a:pPr marL="0" indent="0">
              <a:spcBef>
                <a:spcPts val="0"/>
              </a:spcBef>
              <a:buNone/>
            </a:pPr>
            <a:r>
              <a:rPr lang="en-US" sz="3200" dirty="0">
                <a:latin typeface="Lucida Console" panose="020B0609040504020204" pitchFamily="49" charset="0"/>
              </a:rPr>
              <a:t>4</a:t>
            </a:r>
          </a:p>
        </p:txBody>
      </p:sp>
    </p:spTree>
    <p:extLst>
      <p:ext uri="{BB962C8B-B14F-4D97-AF65-F5344CB8AC3E}">
        <p14:creationId xmlns:p14="http://schemas.microsoft.com/office/powerpoint/2010/main" val="2736524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BE670A-CCAF-4822-86F4-F3FF624003A5}"/>
              </a:ext>
            </a:extLst>
          </p:cNvPr>
          <p:cNvSpPr>
            <a:spLocks noGrp="1"/>
          </p:cNvSpPr>
          <p:nvPr>
            <p:ph type="title"/>
          </p:nvPr>
        </p:nvSpPr>
        <p:spPr/>
        <p:txBody>
          <a:bodyPr/>
          <a:lstStyle/>
          <a:p>
            <a:r>
              <a:rPr lang="en-US" dirty="0"/>
              <a:t>Object</a:t>
            </a:r>
          </a:p>
        </p:txBody>
      </p:sp>
      <p:sp>
        <p:nvSpPr>
          <p:cNvPr id="5" name="Content Placeholder 4">
            <a:extLst>
              <a:ext uri="{FF2B5EF4-FFF2-40B4-BE49-F238E27FC236}">
                <a16:creationId xmlns:a16="http://schemas.microsoft.com/office/drawing/2014/main" id="{0EEA0452-99FC-4614-AD56-1E8696E069D8}"/>
              </a:ext>
            </a:extLst>
          </p:cNvPr>
          <p:cNvSpPr>
            <a:spLocks noGrp="1"/>
          </p:cNvSpPr>
          <p:nvPr>
            <p:ph idx="1"/>
          </p:nvPr>
        </p:nvSpPr>
        <p:spPr>
          <a:xfrm>
            <a:off x="838200" y="1825625"/>
            <a:ext cx="10515600" cy="4015617"/>
          </a:xfrm>
        </p:spPr>
        <p:txBody>
          <a:bodyPr>
            <a:normAutofit/>
          </a:bodyPr>
          <a:lstStyle/>
          <a:p>
            <a:r>
              <a:rPr lang="en-US" sz="3200" dirty="0"/>
              <a:t>An object is </a:t>
            </a:r>
            <a:br>
              <a:rPr lang="en-US" sz="3200" dirty="0"/>
            </a:br>
            <a:r>
              <a:rPr lang="en-US" sz="3200" dirty="0"/>
              <a:t>| a namespace</a:t>
            </a:r>
            <a:br>
              <a:rPr lang="en-US" sz="3200" dirty="0"/>
            </a:br>
            <a:r>
              <a:rPr lang="en-US" sz="3200" dirty="0"/>
              <a:t>| a primitive value</a:t>
            </a:r>
            <a:br>
              <a:rPr lang="en-US" sz="3200" dirty="0"/>
            </a:br>
            <a:r>
              <a:rPr lang="en-US" sz="3200" dirty="0"/>
              <a:t>.</a:t>
            </a:r>
            <a:br>
              <a:rPr lang="en-US" sz="3200" dirty="0"/>
            </a:br>
            <a:endParaRPr lang="en-US" sz="3200" dirty="0"/>
          </a:p>
          <a:p>
            <a:r>
              <a:rPr lang="en-US" sz="3200" dirty="0"/>
              <a:t>More romantically, </a:t>
            </a:r>
          </a:p>
          <a:p>
            <a:pPr lvl="1"/>
            <a:r>
              <a:rPr lang="en-US" sz="2800" dirty="0"/>
              <a:t>An object is a dictionary of objects. </a:t>
            </a:r>
          </a:p>
        </p:txBody>
      </p:sp>
    </p:spTree>
    <p:extLst>
      <p:ext uri="{BB962C8B-B14F-4D97-AF65-F5344CB8AC3E}">
        <p14:creationId xmlns:p14="http://schemas.microsoft.com/office/powerpoint/2010/main" val="2205908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9934990E-DDCE-42A4-A15F-803012060C4E}"/>
              </a:ext>
            </a:extLst>
          </p:cNvPr>
          <p:cNvSpPr>
            <a:spLocks noGrp="1"/>
          </p:cNvSpPr>
          <p:nvPr>
            <p:ph idx="1"/>
          </p:nvPr>
        </p:nvSpPr>
        <p:spPr>
          <a:xfrm>
            <a:off x="838200" y="454925"/>
            <a:ext cx="10515600" cy="6073254"/>
          </a:xfrm>
        </p:spPr>
        <p:txBody>
          <a:bodyPr>
            <a:normAutofit/>
          </a:bodyPr>
          <a:lstStyle/>
          <a:p>
            <a:pPr marL="0" indent="0">
              <a:spcBef>
                <a:spcPts val="0"/>
              </a:spcBef>
              <a:buNone/>
            </a:pPr>
            <a:r>
              <a:rPr lang="en-US" sz="3200" dirty="0">
                <a:latin typeface="Lucida Console" panose="020B0609040504020204" pitchFamily="49" charset="0"/>
              </a:rPr>
              <a:t>&gt;&gt;&gt; class Employee:</a:t>
            </a:r>
          </a:p>
          <a:p>
            <a:pPr marL="0" indent="0">
              <a:spcBef>
                <a:spcPts val="0"/>
              </a:spcBef>
              <a:buNone/>
            </a:pPr>
            <a:r>
              <a:rPr lang="en-US" sz="3200" dirty="0">
                <a:latin typeface="Lucida Console" panose="020B0609040504020204" pitchFamily="49" charset="0"/>
              </a:rPr>
              <a:t>...     def __init__(self, age, name):</a:t>
            </a:r>
          </a:p>
          <a:p>
            <a:pPr marL="0" indent="0">
              <a:spcBef>
                <a:spcPts val="0"/>
              </a:spcBef>
              <a:buNone/>
            </a:pPr>
            <a:r>
              <a:rPr lang="en-US" sz="3200" dirty="0">
                <a:latin typeface="Lucida Console" panose="020B0609040504020204" pitchFamily="49" charset="0"/>
              </a:rPr>
              <a:t>...         </a:t>
            </a:r>
            <a:r>
              <a:rPr lang="en-US" sz="3200" dirty="0" err="1">
                <a:latin typeface="Lucida Console" panose="020B0609040504020204" pitchFamily="49" charset="0"/>
              </a:rPr>
              <a:t>self.age</a:t>
            </a:r>
            <a:r>
              <a:rPr lang="en-US" sz="3200" dirty="0">
                <a:latin typeface="Lucida Console" panose="020B0609040504020204" pitchFamily="49" charset="0"/>
              </a:rPr>
              <a:t> = age</a:t>
            </a:r>
          </a:p>
          <a:p>
            <a:pPr marL="0" indent="0">
              <a:spcBef>
                <a:spcPts val="0"/>
              </a:spcBef>
              <a:buNone/>
            </a:pPr>
            <a:r>
              <a:rPr lang="en-US" sz="3200" dirty="0">
                <a:latin typeface="Lucida Console" panose="020B0609040504020204" pitchFamily="49" charset="0"/>
              </a:rPr>
              <a:t>...         self.name = name</a:t>
            </a:r>
          </a:p>
          <a:p>
            <a:pPr marL="0" indent="0">
              <a:spcBef>
                <a:spcPts val="0"/>
              </a:spcBef>
              <a:buNone/>
            </a:pPr>
            <a:endParaRPr lang="en-US" sz="3200" dirty="0">
              <a:latin typeface="Lucida Console" panose="020B0609040504020204" pitchFamily="49" charset="0"/>
            </a:endParaRPr>
          </a:p>
          <a:p>
            <a:pPr marL="0" indent="0">
              <a:spcBef>
                <a:spcPts val="0"/>
              </a:spcBef>
              <a:buNone/>
            </a:pPr>
            <a:r>
              <a:rPr lang="en-US" sz="3200" dirty="0">
                <a:latin typeface="Lucida Console" panose="020B0609040504020204" pitchFamily="49" charset="0"/>
              </a:rPr>
              <a:t>&gt;&gt;&gt; e = Employee('22', 'Jane')</a:t>
            </a:r>
          </a:p>
          <a:p>
            <a:pPr marL="0" indent="0">
              <a:spcBef>
                <a:spcPts val="0"/>
              </a:spcBef>
              <a:buNone/>
            </a:pPr>
            <a:r>
              <a:rPr lang="en-US" sz="3200" dirty="0">
                <a:latin typeface="Lucida Console" panose="020B0609040504020204" pitchFamily="49" charset="0"/>
              </a:rPr>
              <a:t>&gt;&gt;&gt; </a:t>
            </a:r>
            <a:r>
              <a:rPr lang="en-US" sz="3200" dirty="0" err="1">
                <a:latin typeface="Lucida Console" panose="020B0609040504020204" pitchFamily="49" charset="0"/>
              </a:rPr>
              <a:t>e.age</a:t>
            </a:r>
            <a:endParaRPr lang="en-US" sz="3200" dirty="0">
              <a:latin typeface="Lucida Console" panose="020B0609040504020204" pitchFamily="49" charset="0"/>
            </a:endParaRPr>
          </a:p>
          <a:p>
            <a:pPr marL="0" indent="0">
              <a:spcBef>
                <a:spcPts val="0"/>
              </a:spcBef>
              <a:buNone/>
            </a:pPr>
            <a:r>
              <a:rPr lang="en-US" sz="3200" dirty="0">
                <a:latin typeface="Lucida Console" panose="020B0609040504020204" pitchFamily="49" charset="0"/>
              </a:rPr>
              <a:t>‘22’</a:t>
            </a:r>
            <a:br>
              <a:rPr lang="en-US" sz="3200" dirty="0">
                <a:latin typeface="Lucida Console" panose="020B0609040504020204" pitchFamily="49" charset="0"/>
              </a:rPr>
            </a:br>
            <a:endParaRPr lang="en-US" sz="3200" dirty="0">
              <a:latin typeface="Lucida Console" panose="020B0609040504020204" pitchFamily="49" charset="0"/>
            </a:endParaRPr>
          </a:p>
          <a:p>
            <a:pPr marL="0" indent="0">
              <a:spcBef>
                <a:spcPts val="0"/>
              </a:spcBef>
              <a:buNone/>
            </a:pPr>
            <a:r>
              <a:rPr lang="en-US" sz="4000" b="1" dirty="0"/>
              <a:t>Under the hood, `e` is a namespace</a:t>
            </a:r>
            <a:r>
              <a:rPr lang="en-US" sz="3200" dirty="0">
                <a:latin typeface="Lucida Console" panose="020B0609040504020204" pitchFamily="49" charset="0"/>
              </a:rPr>
              <a:t> {</a:t>
            </a:r>
          </a:p>
          <a:p>
            <a:pPr marL="0" indent="0">
              <a:spcBef>
                <a:spcPts val="0"/>
              </a:spcBef>
              <a:buNone/>
            </a:pPr>
            <a:r>
              <a:rPr lang="en-US" sz="3200" dirty="0">
                <a:latin typeface="Lucida Console" panose="020B0609040504020204" pitchFamily="49" charset="0"/>
              </a:rPr>
              <a:t>    ‘age’: 22, </a:t>
            </a:r>
          </a:p>
          <a:p>
            <a:pPr marL="0" indent="0">
              <a:spcBef>
                <a:spcPts val="0"/>
              </a:spcBef>
              <a:buNone/>
            </a:pPr>
            <a:r>
              <a:rPr lang="en-US" sz="3200" dirty="0">
                <a:latin typeface="Lucida Console" panose="020B0609040504020204" pitchFamily="49" charset="0"/>
              </a:rPr>
              <a:t>    ‘name’: ‘Jane’, </a:t>
            </a:r>
          </a:p>
          <a:p>
            <a:pPr marL="0" indent="0">
              <a:spcBef>
                <a:spcPts val="0"/>
              </a:spcBef>
              <a:buNone/>
            </a:pPr>
            <a:r>
              <a:rPr lang="en-US" sz="3200" dirty="0">
                <a:latin typeface="Lucida Console" panose="020B0609040504020204" pitchFamily="49" charset="0"/>
              </a:rPr>
              <a:t>}</a:t>
            </a:r>
          </a:p>
        </p:txBody>
      </p:sp>
    </p:spTree>
    <p:extLst>
      <p:ext uri="{BB962C8B-B14F-4D97-AF65-F5344CB8AC3E}">
        <p14:creationId xmlns:p14="http://schemas.microsoft.com/office/powerpoint/2010/main" val="3027298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C80AA-41AF-4290-9AE5-2FC707A11B58}"/>
              </a:ext>
            </a:extLst>
          </p:cNvPr>
          <p:cNvSpPr>
            <a:spLocks noGrp="1"/>
          </p:cNvSpPr>
          <p:nvPr>
            <p:ph type="title"/>
          </p:nvPr>
        </p:nvSpPr>
        <p:spPr/>
        <p:txBody>
          <a:bodyPr/>
          <a:lstStyle/>
          <a:p>
            <a:r>
              <a:rPr lang="en-US" dirty="0"/>
              <a:t>Tangled hierarchy</a:t>
            </a:r>
          </a:p>
        </p:txBody>
      </p:sp>
      <p:sp>
        <p:nvSpPr>
          <p:cNvPr id="4" name="Content Placeholder 4">
            <a:extLst>
              <a:ext uri="{FF2B5EF4-FFF2-40B4-BE49-F238E27FC236}">
                <a16:creationId xmlns:a16="http://schemas.microsoft.com/office/drawing/2014/main" id="{36E139E0-7D89-4820-881F-BFF73DA5391B}"/>
              </a:ext>
            </a:extLst>
          </p:cNvPr>
          <p:cNvSpPr>
            <a:spLocks noGrp="1"/>
          </p:cNvSpPr>
          <p:nvPr>
            <p:ph idx="1"/>
          </p:nvPr>
        </p:nvSpPr>
        <p:spPr>
          <a:xfrm>
            <a:off x="838200" y="1825626"/>
            <a:ext cx="10515600" cy="1254220"/>
          </a:xfrm>
        </p:spPr>
        <p:txBody>
          <a:bodyPr>
            <a:normAutofit/>
          </a:bodyPr>
          <a:lstStyle/>
          <a:p>
            <a:r>
              <a:rPr lang="en-US" sz="3200" dirty="0"/>
              <a:t>Wait… how can the definition of </a:t>
            </a:r>
            <a:r>
              <a:rPr lang="en-US" sz="3200" dirty="0" err="1"/>
              <a:t>miniPy</a:t>
            </a:r>
            <a:r>
              <a:rPr lang="en-US" sz="3200" dirty="0"/>
              <a:t> </a:t>
            </a:r>
            <a:r>
              <a:rPr lang="en-US" sz="3200" i="1" dirty="0"/>
              <a:t>use</a:t>
            </a:r>
            <a:r>
              <a:rPr lang="en-US" sz="3200" dirty="0"/>
              <a:t> a </a:t>
            </a:r>
            <a:r>
              <a:rPr lang="en-US" sz="3200" dirty="0" err="1"/>
              <a:t>miniPy</a:t>
            </a:r>
            <a:r>
              <a:rPr lang="en-US" sz="3200" dirty="0"/>
              <a:t> feature? </a:t>
            </a:r>
            <a:endParaRPr lang="en-US" sz="3200" i="1" dirty="0"/>
          </a:p>
        </p:txBody>
      </p:sp>
      <p:sp>
        <p:nvSpPr>
          <p:cNvPr id="5" name="Rectangle: Rounded Corners 4">
            <a:extLst>
              <a:ext uri="{FF2B5EF4-FFF2-40B4-BE49-F238E27FC236}">
                <a16:creationId xmlns:a16="http://schemas.microsoft.com/office/drawing/2014/main" id="{F563E7CC-50AC-465C-82DE-71579C5717F4}"/>
              </a:ext>
            </a:extLst>
          </p:cNvPr>
          <p:cNvSpPr/>
          <p:nvPr/>
        </p:nvSpPr>
        <p:spPr>
          <a:xfrm>
            <a:off x="3125335" y="4811572"/>
            <a:ext cx="2486172" cy="74607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object</a:t>
            </a:r>
          </a:p>
        </p:txBody>
      </p:sp>
      <p:sp>
        <p:nvSpPr>
          <p:cNvPr id="6" name="Rectangle: Rounded Corners 5">
            <a:extLst>
              <a:ext uri="{FF2B5EF4-FFF2-40B4-BE49-F238E27FC236}">
                <a16:creationId xmlns:a16="http://schemas.microsoft.com/office/drawing/2014/main" id="{8E93B56E-4C9A-4C84-9A32-017568F4CA79}"/>
              </a:ext>
            </a:extLst>
          </p:cNvPr>
          <p:cNvSpPr/>
          <p:nvPr/>
        </p:nvSpPr>
        <p:spPr>
          <a:xfrm>
            <a:off x="6769286" y="4811572"/>
            <a:ext cx="2486172" cy="74607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dictionary</a:t>
            </a:r>
          </a:p>
        </p:txBody>
      </p:sp>
      <p:sp>
        <p:nvSpPr>
          <p:cNvPr id="7" name="Rectangle: Rounded Corners 6">
            <a:extLst>
              <a:ext uri="{FF2B5EF4-FFF2-40B4-BE49-F238E27FC236}">
                <a16:creationId xmlns:a16="http://schemas.microsoft.com/office/drawing/2014/main" id="{170F3B60-D446-49EA-AB0D-6471CEC3C46C}"/>
              </a:ext>
            </a:extLst>
          </p:cNvPr>
          <p:cNvSpPr/>
          <p:nvPr/>
        </p:nvSpPr>
        <p:spPr>
          <a:xfrm>
            <a:off x="4992802" y="2964525"/>
            <a:ext cx="2486172" cy="74607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namespace</a:t>
            </a:r>
          </a:p>
        </p:txBody>
      </p:sp>
      <p:cxnSp>
        <p:nvCxnSpPr>
          <p:cNvPr id="8" name="Straight Arrow Connector 7">
            <a:extLst>
              <a:ext uri="{FF2B5EF4-FFF2-40B4-BE49-F238E27FC236}">
                <a16:creationId xmlns:a16="http://schemas.microsoft.com/office/drawing/2014/main" id="{18F71196-233C-460A-805D-A1BCCE591FB2}"/>
              </a:ext>
            </a:extLst>
          </p:cNvPr>
          <p:cNvCxnSpPr>
            <a:cxnSpLocks/>
            <a:stCxn id="5" idx="0"/>
          </p:cNvCxnSpPr>
          <p:nvPr/>
        </p:nvCxnSpPr>
        <p:spPr>
          <a:xfrm flipV="1">
            <a:off x="4368421" y="3710604"/>
            <a:ext cx="749488" cy="1100968"/>
          </a:xfrm>
          <a:prstGeom prst="straightConnector1">
            <a:avLst/>
          </a:prstGeom>
          <a:ln w="76200">
            <a:solidFill>
              <a:srgbClr val="00B050"/>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7E50EF0-CA56-4F42-8A89-0C34612302E6}"/>
              </a:ext>
            </a:extLst>
          </p:cNvPr>
          <p:cNvCxnSpPr>
            <a:cxnSpLocks/>
            <a:stCxn id="6" idx="1"/>
            <a:endCxn id="5" idx="3"/>
          </p:cNvCxnSpPr>
          <p:nvPr/>
        </p:nvCxnSpPr>
        <p:spPr>
          <a:xfrm flipH="1">
            <a:off x="5611507" y="5184611"/>
            <a:ext cx="1157779" cy="0"/>
          </a:xfrm>
          <a:prstGeom prst="straightConnector1">
            <a:avLst/>
          </a:prstGeom>
          <a:ln w="76200">
            <a:solidFill>
              <a:srgbClr val="00B050"/>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DF7925E-72F2-46FE-BB09-05C938C7C26F}"/>
              </a:ext>
            </a:extLst>
          </p:cNvPr>
          <p:cNvCxnSpPr>
            <a:cxnSpLocks/>
            <a:endCxn id="6" idx="0"/>
          </p:cNvCxnSpPr>
          <p:nvPr/>
        </p:nvCxnSpPr>
        <p:spPr>
          <a:xfrm>
            <a:off x="7319749" y="3710603"/>
            <a:ext cx="692623" cy="1100969"/>
          </a:xfrm>
          <a:prstGeom prst="straightConnector1">
            <a:avLst/>
          </a:prstGeom>
          <a:ln w="76200">
            <a:solidFill>
              <a:srgbClr val="00B050"/>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210F81E-A1C9-4B89-BAD0-CABEC33CC218}"/>
              </a:ext>
            </a:extLst>
          </p:cNvPr>
          <p:cNvSpPr txBox="1"/>
          <p:nvPr/>
        </p:nvSpPr>
        <p:spPr>
          <a:xfrm>
            <a:off x="2307041" y="3911418"/>
            <a:ext cx="2288274" cy="584775"/>
          </a:xfrm>
          <a:prstGeom prst="rect">
            <a:avLst/>
          </a:prstGeom>
          <a:noFill/>
        </p:spPr>
        <p:txBody>
          <a:bodyPr wrap="square" rtlCol="0">
            <a:spAutoFit/>
          </a:bodyPr>
          <a:lstStyle/>
          <a:p>
            <a:pPr algn="r"/>
            <a:r>
              <a:rPr lang="en-US" sz="3200" b="1" dirty="0">
                <a:solidFill>
                  <a:srgbClr val="00B050"/>
                </a:solidFill>
              </a:rPr>
              <a:t>depends on</a:t>
            </a:r>
          </a:p>
        </p:txBody>
      </p:sp>
      <p:sp>
        <p:nvSpPr>
          <p:cNvPr id="22" name="TextBox 21">
            <a:extLst>
              <a:ext uri="{FF2B5EF4-FFF2-40B4-BE49-F238E27FC236}">
                <a16:creationId xmlns:a16="http://schemas.microsoft.com/office/drawing/2014/main" id="{CAFBDFDB-0895-47A4-96EB-7092ADB2FE41}"/>
              </a:ext>
            </a:extLst>
          </p:cNvPr>
          <p:cNvSpPr txBox="1"/>
          <p:nvPr/>
        </p:nvSpPr>
        <p:spPr>
          <a:xfrm>
            <a:off x="7666060" y="3729041"/>
            <a:ext cx="2288274" cy="584775"/>
          </a:xfrm>
          <a:prstGeom prst="rect">
            <a:avLst/>
          </a:prstGeom>
          <a:noFill/>
        </p:spPr>
        <p:txBody>
          <a:bodyPr wrap="square" rtlCol="0">
            <a:spAutoFit/>
          </a:bodyPr>
          <a:lstStyle/>
          <a:p>
            <a:r>
              <a:rPr lang="en-US" sz="3200" b="1" dirty="0">
                <a:solidFill>
                  <a:srgbClr val="00B050"/>
                </a:solidFill>
              </a:rPr>
              <a:t>depends on</a:t>
            </a:r>
          </a:p>
        </p:txBody>
      </p:sp>
      <p:sp>
        <p:nvSpPr>
          <p:cNvPr id="23" name="TextBox 22">
            <a:extLst>
              <a:ext uri="{FF2B5EF4-FFF2-40B4-BE49-F238E27FC236}">
                <a16:creationId xmlns:a16="http://schemas.microsoft.com/office/drawing/2014/main" id="{B1A76449-6D88-46A2-A890-19AC5B0A7069}"/>
              </a:ext>
            </a:extLst>
          </p:cNvPr>
          <p:cNvSpPr txBox="1"/>
          <p:nvPr/>
        </p:nvSpPr>
        <p:spPr>
          <a:xfrm>
            <a:off x="5046259" y="5620152"/>
            <a:ext cx="2288274" cy="584775"/>
          </a:xfrm>
          <a:prstGeom prst="rect">
            <a:avLst/>
          </a:prstGeom>
          <a:noFill/>
        </p:spPr>
        <p:txBody>
          <a:bodyPr wrap="square" rtlCol="0">
            <a:spAutoFit/>
          </a:bodyPr>
          <a:lstStyle/>
          <a:p>
            <a:pPr algn="ctr"/>
            <a:r>
              <a:rPr lang="en-US" sz="3200" b="1" dirty="0">
                <a:solidFill>
                  <a:srgbClr val="00B050"/>
                </a:solidFill>
              </a:rPr>
              <a:t>depends on</a:t>
            </a:r>
          </a:p>
        </p:txBody>
      </p:sp>
    </p:spTree>
    <p:extLst>
      <p:ext uri="{BB962C8B-B14F-4D97-AF65-F5344CB8AC3E}">
        <p14:creationId xmlns:p14="http://schemas.microsoft.com/office/powerpoint/2010/main" val="3934257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D42D6-2600-4ECA-B60A-854DA7885A19}"/>
              </a:ext>
            </a:extLst>
          </p:cNvPr>
          <p:cNvSpPr>
            <a:spLocks noGrp="1"/>
          </p:cNvSpPr>
          <p:nvPr>
            <p:ph type="title"/>
          </p:nvPr>
        </p:nvSpPr>
        <p:spPr/>
        <p:txBody>
          <a:bodyPr/>
          <a:lstStyle/>
          <a:p>
            <a:r>
              <a:rPr lang="en-US" dirty="0"/>
              <a:t>NYU Shanghai now teaches in Python 3</a:t>
            </a:r>
          </a:p>
        </p:txBody>
      </p:sp>
      <p:pic>
        <p:nvPicPr>
          <p:cNvPr id="1026" name="Picture 2" descr="NYU Shanghai 'self-censoring' on Hong Kong says faculty">
            <a:extLst>
              <a:ext uri="{FF2B5EF4-FFF2-40B4-BE49-F238E27FC236}">
                <a16:creationId xmlns:a16="http://schemas.microsoft.com/office/drawing/2014/main" id="{8E08317B-FB5E-44BB-97B6-0BBF1A29CE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3073" y="1492936"/>
            <a:ext cx="7605854" cy="506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51519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BE670A-CCAF-4822-86F4-F3FF624003A5}"/>
              </a:ext>
            </a:extLst>
          </p:cNvPr>
          <p:cNvSpPr>
            <a:spLocks noGrp="1"/>
          </p:cNvSpPr>
          <p:nvPr>
            <p:ph type="title"/>
          </p:nvPr>
        </p:nvSpPr>
        <p:spPr/>
        <p:txBody>
          <a:bodyPr/>
          <a:lstStyle/>
          <a:p>
            <a:r>
              <a:rPr lang="en-US" dirty="0"/>
              <a:t>Operators are calls to methods</a:t>
            </a:r>
          </a:p>
        </p:txBody>
      </p:sp>
      <p:sp>
        <p:nvSpPr>
          <p:cNvPr id="5" name="Content Placeholder 4">
            <a:extLst>
              <a:ext uri="{FF2B5EF4-FFF2-40B4-BE49-F238E27FC236}">
                <a16:creationId xmlns:a16="http://schemas.microsoft.com/office/drawing/2014/main" id="{0EEA0452-99FC-4614-AD56-1E8696E069D8}"/>
              </a:ext>
            </a:extLst>
          </p:cNvPr>
          <p:cNvSpPr>
            <a:spLocks noGrp="1"/>
          </p:cNvSpPr>
          <p:nvPr>
            <p:ph idx="1"/>
          </p:nvPr>
        </p:nvSpPr>
        <p:spPr>
          <a:xfrm>
            <a:off x="838200" y="1825625"/>
            <a:ext cx="10515600" cy="4015617"/>
          </a:xfrm>
        </p:spPr>
        <p:txBody>
          <a:bodyPr>
            <a:normAutofit/>
          </a:bodyPr>
          <a:lstStyle/>
          <a:p>
            <a:r>
              <a:rPr lang="en-US" sz="3200" dirty="0"/>
              <a:t>`</a:t>
            </a:r>
            <a:r>
              <a:rPr lang="en-US" sz="3200" dirty="0">
                <a:latin typeface="Lucida Console" panose="020B0609040504020204" pitchFamily="49" charset="0"/>
              </a:rPr>
              <a:t>a + b</a:t>
            </a:r>
            <a:r>
              <a:rPr lang="en-US" sz="3200" dirty="0"/>
              <a:t>` is transformed to `</a:t>
            </a:r>
            <a:r>
              <a:rPr lang="en-US" sz="3200" dirty="0" err="1">
                <a:latin typeface="Lucida Console" panose="020B0609040504020204" pitchFamily="49" charset="0"/>
              </a:rPr>
              <a:t>a.__add</a:t>
            </a:r>
            <a:r>
              <a:rPr lang="en-US" sz="3200" dirty="0">
                <a:latin typeface="Lucida Console" panose="020B0609040504020204" pitchFamily="49" charset="0"/>
              </a:rPr>
              <a:t>__(b)</a:t>
            </a:r>
            <a:r>
              <a:rPr lang="en-US" sz="3200" dirty="0"/>
              <a:t>`. </a:t>
            </a:r>
          </a:p>
          <a:p>
            <a:r>
              <a:rPr lang="en-US" sz="3200" dirty="0"/>
              <a:t>`</a:t>
            </a:r>
            <a:r>
              <a:rPr lang="en-US" sz="3200" dirty="0">
                <a:latin typeface="Lucida Console" panose="020B0609040504020204" pitchFamily="49" charset="0"/>
              </a:rPr>
              <a:t>f(a, b, c)</a:t>
            </a:r>
            <a:r>
              <a:rPr lang="en-US" sz="3200" dirty="0"/>
              <a:t>` is transformed to </a:t>
            </a:r>
            <a:br>
              <a:rPr lang="en-US" sz="3200" dirty="0"/>
            </a:br>
            <a:r>
              <a:rPr lang="en-US" sz="3200" dirty="0"/>
              <a:t>`</a:t>
            </a:r>
            <a:r>
              <a:rPr lang="en-US" sz="3200" dirty="0" err="1">
                <a:latin typeface="Lucida Console" panose="020B0609040504020204" pitchFamily="49" charset="0"/>
              </a:rPr>
              <a:t>f.__call</a:t>
            </a:r>
            <a:r>
              <a:rPr lang="en-US" sz="3200" dirty="0">
                <a:latin typeface="Lucida Console" panose="020B0609040504020204" pitchFamily="49" charset="0"/>
              </a:rPr>
              <a:t>__([a, b, c])</a:t>
            </a:r>
            <a:r>
              <a:rPr lang="en-US" sz="3200" dirty="0"/>
              <a:t>`.* </a:t>
            </a:r>
            <a:br>
              <a:rPr lang="en-US" sz="3200" dirty="0"/>
            </a:br>
            <a:endParaRPr lang="en-US" sz="3200" dirty="0"/>
          </a:p>
          <a:p>
            <a:r>
              <a:rPr lang="en-US" sz="3200" dirty="0"/>
              <a:t>User can override double-underscore functions. </a:t>
            </a:r>
          </a:p>
        </p:txBody>
      </p:sp>
    </p:spTree>
    <p:extLst>
      <p:ext uri="{BB962C8B-B14F-4D97-AF65-F5344CB8AC3E}">
        <p14:creationId xmlns:p14="http://schemas.microsoft.com/office/powerpoint/2010/main" val="1350613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4414D-FA63-4885-9930-47FAC9DDA052}"/>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6C036D3F-FAED-46EA-8BAC-967CA8D9426E}"/>
              </a:ext>
            </a:extLst>
          </p:cNvPr>
          <p:cNvSpPr>
            <a:spLocks noGrp="1"/>
          </p:cNvSpPr>
          <p:nvPr>
            <p:ph idx="1"/>
          </p:nvPr>
        </p:nvSpPr>
        <p:spPr/>
        <p:txBody>
          <a:bodyPr vert="horz" lIns="91440" tIns="45720" rIns="91440" bIns="45720" rtlCol="0">
            <a:normAutofit/>
          </a:bodyPr>
          <a:lstStyle/>
          <a:p>
            <a:r>
              <a:rPr lang="en-US" sz="3200" dirty="0"/>
              <a:t>An object is a namespace of objects </a:t>
            </a:r>
            <a:r>
              <a:rPr lang="en-US" sz="2400" dirty="0"/>
              <a:t>(or a primitive)</a:t>
            </a:r>
            <a:r>
              <a:rPr lang="en-US" sz="3200" dirty="0"/>
              <a:t>. </a:t>
            </a:r>
          </a:p>
          <a:p>
            <a:r>
              <a:rPr lang="en-US" sz="3200" dirty="0"/>
              <a:t>The type of an object does not matter. You only care about what the object (as a namespace) contains. (Duck typing)</a:t>
            </a:r>
          </a:p>
          <a:p>
            <a:r>
              <a:rPr lang="en-US" sz="3200" dirty="0"/>
              <a:t>Namespaces have two roles: </a:t>
            </a:r>
          </a:p>
          <a:p>
            <a:pPr lvl="1"/>
            <a:r>
              <a:rPr lang="en-US" sz="2800" dirty="0"/>
              <a:t>to represent objects, and</a:t>
            </a:r>
          </a:p>
          <a:p>
            <a:pPr lvl="1"/>
            <a:r>
              <a:rPr lang="en-US" sz="2800" dirty="0"/>
              <a:t>To represent scopes. </a:t>
            </a:r>
          </a:p>
        </p:txBody>
      </p:sp>
    </p:spTree>
    <p:extLst>
      <p:ext uri="{BB962C8B-B14F-4D97-AF65-F5344CB8AC3E}">
        <p14:creationId xmlns:p14="http://schemas.microsoft.com/office/powerpoint/2010/main" val="1961572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BE670A-CCAF-4822-86F4-F3FF624003A5}"/>
              </a:ext>
            </a:extLst>
          </p:cNvPr>
          <p:cNvSpPr>
            <a:spLocks noGrp="1"/>
          </p:cNvSpPr>
          <p:nvPr>
            <p:ph type="title"/>
          </p:nvPr>
        </p:nvSpPr>
        <p:spPr>
          <a:xfrm>
            <a:off x="838200" y="365126"/>
            <a:ext cx="10515600" cy="785836"/>
          </a:xfrm>
        </p:spPr>
        <p:txBody>
          <a:bodyPr/>
          <a:lstStyle/>
          <a:p>
            <a:r>
              <a:rPr lang="en-US" dirty="0"/>
              <a:t>Name scoping</a:t>
            </a:r>
          </a:p>
        </p:txBody>
      </p:sp>
      <p:sp>
        <p:nvSpPr>
          <p:cNvPr id="5" name="Content Placeholder 4">
            <a:extLst>
              <a:ext uri="{FF2B5EF4-FFF2-40B4-BE49-F238E27FC236}">
                <a16:creationId xmlns:a16="http://schemas.microsoft.com/office/drawing/2014/main" id="{0EEA0452-99FC-4614-AD56-1E8696E069D8}"/>
              </a:ext>
            </a:extLst>
          </p:cNvPr>
          <p:cNvSpPr>
            <a:spLocks noGrp="1"/>
          </p:cNvSpPr>
          <p:nvPr>
            <p:ph idx="1"/>
          </p:nvPr>
        </p:nvSpPr>
        <p:spPr>
          <a:xfrm>
            <a:off x="838200" y="1442113"/>
            <a:ext cx="4998493" cy="5013278"/>
          </a:xfrm>
        </p:spPr>
        <p:txBody>
          <a:bodyPr>
            <a:normAutofit/>
          </a:bodyPr>
          <a:lstStyle/>
          <a:p>
            <a:pPr marL="0" indent="0">
              <a:lnSpc>
                <a:spcPct val="100000"/>
              </a:lnSpc>
              <a:spcBef>
                <a:spcPts val="0"/>
              </a:spcBef>
              <a:buNone/>
            </a:pPr>
            <a:r>
              <a:rPr lang="en-US" sz="3200" dirty="0">
                <a:solidFill>
                  <a:srgbClr val="00B050"/>
                </a:solidFill>
                <a:latin typeface="Lucida Console" panose="020B0609040504020204" pitchFamily="49" charset="0"/>
              </a:rPr>
              <a:t># file test.py</a:t>
            </a:r>
          </a:p>
          <a:p>
            <a:pPr marL="0" indent="0">
              <a:lnSpc>
                <a:spcPct val="100000"/>
              </a:lnSpc>
              <a:spcBef>
                <a:spcPts val="0"/>
              </a:spcBef>
              <a:buNone/>
            </a:pPr>
            <a:r>
              <a:rPr lang="en-US" sz="3200" dirty="0">
                <a:latin typeface="Lucida Console" panose="020B0609040504020204" pitchFamily="49" charset="0"/>
              </a:rPr>
              <a:t>a = 0</a:t>
            </a:r>
          </a:p>
          <a:p>
            <a:pPr marL="0" indent="0">
              <a:lnSpc>
                <a:spcPct val="100000"/>
              </a:lnSpc>
              <a:spcBef>
                <a:spcPts val="0"/>
              </a:spcBef>
              <a:buNone/>
            </a:pPr>
            <a:endParaRPr lang="en-US" sz="3200" dirty="0">
              <a:latin typeface="Lucida Console" panose="020B0609040504020204" pitchFamily="49" charset="0"/>
            </a:endParaRPr>
          </a:p>
          <a:p>
            <a:pPr marL="0" indent="0">
              <a:lnSpc>
                <a:spcPct val="100000"/>
              </a:lnSpc>
              <a:spcBef>
                <a:spcPts val="0"/>
              </a:spcBef>
              <a:buNone/>
            </a:pPr>
            <a:r>
              <a:rPr lang="en-US" sz="3200" dirty="0">
                <a:latin typeface="Lucida Console" panose="020B0609040504020204" pitchFamily="49" charset="0"/>
              </a:rPr>
              <a:t>def f():</a:t>
            </a:r>
          </a:p>
          <a:p>
            <a:pPr marL="0" indent="0">
              <a:lnSpc>
                <a:spcPct val="100000"/>
              </a:lnSpc>
              <a:spcBef>
                <a:spcPts val="0"/>
              </a:spcBef>
              <a:buNone/>
            </a:pPr>
            <a:r>
              <a:rPr lang="en-US" sz="3200" dirty="0">
                <a:latin typeface="Lucida Console" panose="020B0609040504020204" pitchFamily="49" charset="0"/>
              </a:rPr>
              <a:t>    print('a =', a)</a:t>
            </a:r>
          </a:p>
          <a:p>
            <a:pPr marL="0" indent="0">
              <a:lnSpc>
                <a:spcPct val="100000"/>
              </a:lnSpc>
              <a:spcBef>
                <a:spcPts val="0"/>
              </a:spcBef>
              <a:buNone/>
            </a:pPr>
            <a:endParaRPr lang="en-US" sz="3200" dirty="0">
              <a:latin typeface="Lucida Console" panose="020B0609040504020204" pitchFamily="49" charset="0"/>
            </a:endParaRPr>
          </a:p>
          <a:p>
            <a:pPr marL="0" indent="0">
              <a:lnSpc>
                <a:spcPct val="100000"/>
              </a:lnSpc>
              <a:spcBef>
                <a:spcPts val="0"/>
              </a:spcBef>
              <a:buNone/>
            </a:pPr>
            <a:r>
              <a:rPr lang="en-US" sz="3200" dirty="0">
                <a:latin typeface="Lucida Console" panose="020B0609040504020204" pitchFamily="49" charset="0"/>
              </a:rPr>
              <a:t>del a</a:t>
            </a:r>
          </a:p>
          <a:p>
            <a:pPr marL="0" indent="0">
              <a:lnSpc>
                <a:spcPct val="100000"/>
              </a:lnSpc>
              <a:spcBef>
                <a:spcPts val="0"/>
              </a:spcBef>
              <a:buNone/>
            </a:pPr>
            <a:r>
              <a:rPr lang="en-US" sz="3200" dirty="0">
                <a:latin typeface="Lucida Console" panose="020B0609040504020204" pitchFamily="49" charset="0"/>
              </a:rPr>
              <a:t>a = 1</a:t>
            </a:r>
          </a:p>
          <a:p>
            <a:pPr marL="0" indent="0">
              <a:lnSpc>
                <a:spcPct val="100000"/>
              </a:lnSpc>
              <a:spcBef>
                <a:spcPts val="0"/>
              </a:spcBef>
              <a:buNone/>
            </a:pPr>
            <a:endParaRPr lang="en-US" sz="3200" dirty="0">
              <a:latin typeface="Lucida Console" panose="020B0609040504020204" pitchFamily="49" charset="0"/>
            </a:endParaRPr>
          </a:p>
          <a:p>
            <a:pPr marL="0" indent="0">
              <a:lnSpc>
                <a:spcPct val="100000"/>
              </a:lnSpc>
              <a:spcBef>
                <a:spcPts val="0"/>
              </a:spcBef>
              <a:buNone/>
            </a:pPr>
            <a:r>
              <a:rPr lang="en-US" sz="3200" dirty="0">
                <a:latin typeface="Lucida Console" panose="020B0609040504020204" pitchFamily="49" charset="0"/>
              </a:rPr>
              <a:t>f()</a:t>
            </a:r>
          </a:p>
        </p:txBody>
      </p:sp>
      <p:sp>
        <p:nvSpPr>
          <p:cNvPr id="6" name="Content Placeholder 4">
            <a:extLst>
              <a:ext uri="{FF2B5EF4-FFF2-40B4-BE49-F238E27FC236}">
                <a16:creationId xmlns:a16="http://schemas.microsoft.com/office/drawing/2014/main" id="{71851597-5E20-41B9-985A-6E6B76EF79FC}"/>
              </a:ext>
            </a:extLst>
          </p:cNvPr>
          <p:cNvSpPr txBox="1">
            <a:spLocks/>
          </p:cNvSpPr>
          <p:nvPr/>
        </p:nvSpPr>
        <p:spPr>
          <a:xfrm>
            <a:off x="6654421" y="1442113"/>
            <a:ext cx="4998493" cy="50132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3200" dirty="0">
                <a:solidFill>
                  <a:srgbClr val="00B050"/>
                </a:solidFill>
                <a:latin typeface="Lucida Console" panose="020B0609040504020204" pitchFamily="49" charset="0"/>
              </a:rPr>
              <a:t># output</a:t>
            </a:r>
          </a:p>
          <a:p>
            <a:pPr marL="0" indent="0">
              <a:lnSpc>
                <a:spcPct val="100000"/>
              </a:lnSpc>
              <a:spcBef>
                <a:spcPts val="0"/>
              </a:spcBef>
              <a:buFont typeface="Arial" panose="020B0604020202020204" pitchFamily="34" charset="0"/>
              <a:buNone/>
            </a:pPr>
            <a:r>
              <a:rPr lang="en-US" sz="3200" dirty="0">
                <a:latin typeface="Lucida Console" panose="020B0609040504020204" pitchFamily="49" charset="0"/>
              </a:rPr>
              <a:t>a = 1</a:t>
            </a:r>
          </a:p>
        </p:txBody>
      </p:sp>
    </p:spTree>
    <p:extLst>
      <p:ext uri="{BB962C8B-B14F-4D97-AF65-F5344CB8AC3E}">
        <p14:creationId xmlns:p14="http://schemas.microsoft.com/office/powerpoint/2010/main" val="3158370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EEA0452-99FC-4614-AD56-1E8696E069D8}"/>
              </a:ext>
            </a:extLst>
          </p:cNvPr>
          <p:cNvSpPr>
            <a:spLocks noGrp="1"/>
          </p:cNvSpPr>
          <p:nvPr>
            <p:ph idx="1"/>
          </p:nvPr>
        </p:nvSpPr>
        <p:spPr>
          <a:xfrm>
            <a:off x="838200" y="291152"/>
            <a:ext cx="5953836" cy="6428096"/>
          </a:xfrm>
        </p:spPr>
        <p:txBody>
          <a:bodyPr>
            <a:normAutofit fontScale="92500" lnSpcReduction="10000"/>
          </a:bodyPr>
          <a:lstStyle/>
          <a:p>
            <a:pPr marL="0" indent="0">
              <a:lnSpc>
                <a:spcPct val="100000"/>
              </a:lnSpc>
              <a:spcBef>
                <a:spcPts val="0"/>
              </a:spcBef>
              <a:buNone/>
            </a:pPr>
            <a:r>
              <a:rPr lang="en-US" sz="3200" dirty="0">
                <a:solidFill>
                  <a:srgbClr val="00B050"/>
                </a:solidFill>
                <a:latin typeface="Lucida Console" panose="020B0609040504020204" pitchFamily="49" charset="0"/>
              </a:rPr>
              <a:t># file test.py</a:t>
            </a:r>
          </a:p>
          <a:p>
            <a:pPr marL="0" indent="0">
              <a:lnSpc>
                <a:spcPct val="100000"/>
              </a:lnSpc>
              <a:spcBef>
                <a:spcPts val="0"/>
              </a:spcBef>
              <a:buNone/>
            </a:pPr>
            <a:r>
              <a:rPr lang="en-US" sz="3200" dirty="0">
                <a:latin typeface="Lucida Console" panose="020B0609040504020204" pitchFamily="49" charset="0"/>
              </a:rPr>
              <a:t>def f():</a:t>
            </a:r>
          </a:p>
          <a:p>
            <a:pPr marL="0" indent="0">
              <a:lnSpc>
                <a:spcPct val="100000"/>
              </a:lnSpc>
              <a:spcBef>
                <a:spcPts val="0"/>
              </a:spcBef>
              <a:buNone/>
            </a:pPr>
            <a:r>
              <a:rPr lang="en-US" sz="3200" dirty="0">
                <a:latin typeface="Lucida Console" panose="020B0609040504020204" pitchFamily="49" charset="0"/>
              </a:rPr>
              <a:t>    a = 0</a:t>
            </a:r>
          </a:p>
          <a:p>
            <a:pPr marL="0" indent="0">
              <a:lnSpc>
                <a:spcPct val="100000"/>
              </a:lnSpc>
              <a:spcBef>
                <a:spcPts val="0"/>
              </a:spcBef>
              <a:buNone/>
            </a:pPr>
            <a:r>
              <a:rPr lang="en-US" sz="3200" dirty="0">
                <a:latin typeface="Lucida Console" panose="020B0609040504020204" pitchFamily="49" charset="0"/>
              </a:rPr>
              <a:t> </a:t>
            </a:r>
          </a:p>
          <a:p>
            <a:pPr marL="0" indent="0">
              <a:lnSpc>
                <a:spcPct val="100000"/>
              </a:lnSpc>
              <a:spcBef>
                <a:spcPts val="0"/>
              </a:spcBef>
              <a:buNone/>
            </a:pPr>
            <a:r>
              <a:rPr lang="en-US" sz="3200" dirty="0">
                <a:latin typeface="Lucida Console" panose="020B0609040504020204" pitchFamily="49" charset="0"/>
              </a:rPr>
              <a:t>    def g():</a:t>
            </a:r>
          </a:p>
          <a:p>
            <a:pPr marL="0" indent="0">
              <a:lnSpc>
                <a:spcPct val="100000"/>
              </a:lnSpc>
              <a:spcBef>
                <a:spcPts val="0"/>
              </a:spcBef>
              <a:buNone/>
            </a:pPr>
            <a:r>
              <a:rPr lang="en-US" sz="3200" dirty="0">
                <a:latin typeface="Lucida Console" panose="020B0609040504020204" pitchFamily="49" charset="0"/>
              </a:rPr>
              <a:t>        print('a =', a)</a:t>
            </a:r>
          </a:p>
          <a:p>
            <a:pPr marL="0" indent="0">
              <a:lnSpc>
                <a:spcPct val="100000"/>
              </a:lnSpc>
              <a:spcBef>
                <a:spcPts val="0"/>
              </a:spcBef>
              <a:buNone/>
            </a:pPr>
            <a:r>
              <a:rPr lang="en-US" sz="3200" dirty="0">
                <a:latin typeface="Lucida Console" panose="020B0609040504020204" pitchFamily="49" charset="0"/>
              </a:rPr>
              <a:t> </a:t>
            </a:r>
          </a:p>
          <a:p>
            <a:pPr marL="0" indent="0">
              <a:lnSpc>
                <a:spcPct val="100000"/>
              </a:lnSpc>
              <a:spcBef>
                <a:spcPts val="0"/>
              </a:spcBef>
              <a:buNone/>
            </a:pPr>
            <a:r>
              <a:rPr lang="en-US" sz="3200" dirty="0">
                <a:latin typeface="Lucida Console" panose="020B0609040504020204" pitchFamily="49" charset="0"/>
              </a:rPr>
              <a:t>    return g</a:t>
            </a:r>
          </a:p>
          <a:p>
            <a:pPr marL="0" indent="0">
              <a:lnSpc>
                <a:spcPct val="100000"/>
              </a:lnSpc>
              <a:spcBef>
                <a:spcPts val="0"/>
              </a:spcBef>
              <a:buNone/>
            </a:pPr>
            <a:endParaRPr lang="en-US" sz="3200" dirty="0">
              <a:latin typeface="Lucida Console" panose="020B0609040504020204" pitchFamily="49" charset="0"/>
            </a:endParaRPr>
          </a:p>
          <a:p>
            <a:pPr marL="0" indent="0">
              <a:lnSpc>
                <a:spcPct val="100000"/>
              </a:lnSpc>
              <a:spcBef>
                <a:spcPts val="0"/>
              </a:spcBef>
              <a:buNone/>
            </a:pPr>
            <a:r>
              <a:rPr lang="en-US" sz="3200" dirty="0">
                <a:latin typeface="Lucida Console" panose="020B0609040504020204" pitchFamily="49" charset="0"/>
              </a:rPr>
              <a:t>def h():</a:t>
            </a:r>
          </a:p>
          <a:p>
            <a:pPr marL="0" indent="0">
              <a:lnSpc>
                <a:spcPct val="100000"/>
              </a:lnSpc>
              <a:spcBef>
                <a:spcPts val="0"/>
              </a:spcBef>
              <a:buNone/>
            </a:pPr>
            <a:r>
              <a:rPr lang="en-US" sz="3200" dirty="0">
                <a:latin typeface="Lucida Console" panose="020B0609040504020204" pitchFamily="49" charset="0"/>
              </a:rPr>
              <a:t>    g = f()</a:t>
            </a:r>
          </a:p>
          <a:p>
            <a:pPr marL="0" indent="0">
              <a:lnSpc>
                <a:spcPct val="100000"/>
              </a:lnSpc>
              <a:spcBef>
                <a:spcPts val="0"/>
              </a:spcBef>
              <a:buNone/>
            </a:pPr>
            <a:r>
              <a:rPr lang="en-US" sz="3200" dirty="0">
                <a:latin typeface="Lucida Console" panose="020B0609040504020204" pitchFamily="49" charset="0"/>
              </a:rPr>
              <a:t>    a = 1</a:t>
            </a:r>
          </a:p>
          <a:p>
            <a:pPr marL="0" indent="0">
              <a:lnSpc>
                <a:spcPct val="100000"/>
              </a:lnSpc>
              <a:spcBef>
                <a:spcPts val="0"/>
              </a:spcBef>
              <a:buNone/>
            </a:pPr>
            <a:r>
              <a:rPr lang="en-US" sz="3200" dirty="0">
                <a:latin typeface="Lucida Console" panose="020B0609040504020204" pitchFamily="49" charset="0"/>
              </a:rPr>
              <a:t>    g()</a:t>
            </a:r>
          </a:p>
          <a:p>
            <a:pPr marL="0" indent="0">
              <a:lnSpc>
                <a:spcPct val="100000"/>
              </a:lnSpc>
              <a:spcBef>
                <a:spcPts val="0"/>
              </a:spcBef>
              <a:buNone/>
            </a:pPr>
            <a:endParaRPr lang="en-US" sz="3200" dirty="0">
              <a:latin typeface="Lucida Console" panose="020B0609040504020204" pitchFamily="49" charset="0"/>
            </a:endParaRPr>
          </a:p>
          <a:p>
            <a:pPr marL="0" indent="0">
              <a:lnSpc>
                <a:spcPct val="100000"/>
              </a:lnSpc>
              <a:spcBef>
                <a:spcPts val="0"/>
              </a:spcBef>
              <a:buNone/>
            </a:pPr>
            <a:r>
              <a:rPr lang="en-US" sz="3200" dirty="0">
                <a:latin typeface="Lucida Console" panose="020B0609040504020204" pitchFamily="49" charset="0"/>
              </a:rPr>
              <a:t>h()</a:t>
            </a:r>
          </a:p>
        </p:txBody>
      </p:sp>
      <p:sp>
        <p:nvSpPr>
          <p:cNvPr id="6" name="Content Placeholder 4">
            <a:extLst>
              <a:ext uri="{FF2B5EF4-FFF2-40B4-BE49-F238E27FC236}">
                <a16:creationId xmlns:a16="http://schemas.microsoft.com/office/drawing/2014/main" id="{71851597-5E20-41B9-985A-6E6B76EF79FC}"/>
              </a:ext>
            </a:extLst>
          </p:cNvPr>
          <p:cNvSpPr txBox="1">
            <a:spLocks/>
          </p:cNvSpPr>
          <p:nvPr/>
        </p:nvSpPr>
        <p:spPr>
          <a:xfrm>
            <a:off x="7801970" y="291152"/>
            <a:ext cx="3850944" cy="64280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3200" dirty="0">
                <a:solidFill>
                  <a:srgbClr val="00B050"/>
                </a:solidFill>
                <a:latin typeface="Lucida Console" panose="020B0609040504020204" pitchFamily="49" charset="0"/>
              </a:rPr>
              <a:t># output</a:t>
            </a:r>
          </a:p>
          <a:p>
            <a:pPr marL="0" indent="0">
              <a:lnSpc>
                <a:spcPct val="100000"/>
              </a:lnSpc>
              <a:spcBef>
                <a:spcPts val="0"/>
              </a:spcBef>
              <a:buFont typeface="Arial" panose="020B0604020202020204" pitchFamily="34" charset="0"/>
              <a:buNone/>
            </a:pPr>
            <a:r>
              <a:rPr lang="en-US" sz="3200" dirty="0">
                <a:latin typeface="Lucida Console" panose="020B0609040504020204" pitchFamily="49" charset="0"/>
              </a:rPr>
              <a:t>a = 0</a:t>
            </a:r>
          </a:p>
        </p:txBody>
      </p:sp>
    </p:spTree>
    <p:extLst>
      <p:ext uri="{BB962C8B-B14F-4D97-AF65-F5344CB8AC3E}">
        <p14:creationId xmlns:p14="http://schemas.microsoft.com/office/powerpoint/2010/main" val="2324791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EEA0452-99FC-4614-AD56-1E8696E069D8}"/>
              </a:ext>
            </a:extLst>
          </p:cNvPr>
          <p:cNvSpPr>
            <a:spLocks noGrp="1"/>
          </p:cNvSpPr>
          <p:nvPr>
            <p:ph idx="1"/>
          </p:nvPr>
        </p:nvSpPr>
        <p:spPr>
          <a:xfrm>
            <a:off x="5715000" y="368490"/>
            <a:ext cx="5953836" cy="6121020"/>
          </a:xfrm>
        </p:spPr>
        <p:txBody>
          <a:bodyPr>
            <a:normAutofit fontScale="92500" lnSpcReduction="10000"/>
          </a:bodyPr>
          <a:lstStyle/>
          <a:p>
            <a:pPr marL="0" indent="0">
              <a:lnSpc>
                <a:spcPct val="100000"/>
              </a:lnSpc>
              <a:spcBef>
                <a:spcPts val="0"/>
              </a:spcBef>
              <a:buNone/>
            </a:pPr>
            <a:r>
              <a:rPr lang="en-US" sz="3200" dirty="0">
                <a:latin typeface="Lucida Console" panose="020B0609040504020204" pitchFamily="49" charset="0"/>
              </a:rPr>
              <a:t>def f():</a:t>
            </a:r>
          </a:p>
          <a:p>
            <a:pPr marL="0" indent="0">
              <a:lnSpc>
                <a:spcPct val="100000"/>
              </a:lnSpc>
              <a:spcBef>
                <a:spcPts val="0"/>
              </a:spcBef>
              <a:buNone/>
            </a:pPr>
            <a:r>
              <a:rPr lang="en-US" sz="3200" dirty="0">
                <a:latin typeface="Lucida Console" panose="020B0609040504020204" pitchFamily="49" charset="0"/>
              </a:rPr>
              <a:t>    a = 0</a:t>
            </a:r>
          </a:p>
          <a:p>
            <a:pPr marL="0" indent="0">
              <a:lnSpc>
                <a:spcPct val="100000"/>
              </a:lnSpc>
              <a:spcBef>
                <a:spcPts val="0"/>
              </a:spcBef>
              <a:buNone/>
            </a:pPr>
            <a:r>
              <a:rPr lang="en-US" sz="3200" dirty="0">
                <a:latin typeface="Lucida Console" panose="020B0609040504020204" pitchFamily="49" charset="0"/>
              </a:rPr>
              <a:t> </a:t>
            </a:r>
          </a:p>
          <a:p>
            <a:pPr marL="0" indent="0">
              <a:lnSpc>
                <a:spcPct val="100000"/>
              </a:lnSpc>
              <a:spcBef>
                <a:spcPts val="0"/>
              </a:spcBef>
              <a:buNone/>
            </a:pPr>
            <a:r>
              <a:rPr lang="en-US" sz="3200" dirty="0">
                <a:latin typeface="Lucida Console" panose="020B0609040504020204" pitchFamily="49" charset="0"/>
              </a:rPr>
              <a:t>    def g():</a:t>
            </a:r>
          </a:p>
          <a:p>
            <a:pPr marL="0" indent="0">
              <a:lnSpc>
                <a:spcPct val="100000"/>
              </a:lnSpc>
              <a:spcBef>
                <a:spcPts val="0"/>
              </a:spcBef>
              <a:buNone/>
            </a:pPr>
            <a:r>
              <a:rPr lang="en-US" sz="3200" dirty="0">
                <a:latin typeface="Lucida Console" panose="020B0609040504020204" pitchFamily="49" charset="0"/>
              </a:rPr>
              <a:t>        print('a =', a)</a:t>
            </a:r>
          </a:p>
          <a:p>
            <a:pPr marL="0" indent="0">
              <a:lnSpc>
                <a:spcPct val="100000"/>
              </a:lnSpc>
              <a:spcBef>
                <a:spcPts val="0"/>
              </a:spcBef>
              <a:buNone/>
            </a:pPr>
            <a:r>
              <a:rPr lang="en-US" sz="3200" dirty="0">
                <a:latin typeface="Lucida Console" panose="020B0609040504020204" pitchFamily="49" charset="0"/>
              </a:rPr>
              <a:t> </a:t>
            </a:r>
          </a:p>
          <a:p>
            <a:pPr marL="0" indent="0">
              <a:lnSpc>
                <a:spcPct val="100000"/>
              </a:lnSpc>
              <a:spcBef>
                <a:spcPts val="0"/>
              </a:spcBef>
              <a:buNone/>
            </a:pPr>
            <a:r>
              <a:rPr lang="en-US" sz="3200" dirty="0">
                <a:latin typeface="Lucida Console" panose="020B0609040504020204" pitchFamily="49" charset="0"/>
              </a:rPr>
              <a:t>    return g</a:t>
            </a:r>
          </a:p>
          <a:p>
            <a:pPr marL="0" indent="0">
              <a:lnSpc>
                <a:spcPct val="100000"/>
              </a:lnSpc>
              <a:spcBef>
                <a:spcPts val="0"/>
              </a:spcBef>
              <a:buNone/>
            </a:pPr>
            <a:endParaRPr lang="en-US" sz="3200" dirty="0">
              <a:latin typeface="Lucida Console" panose="020B0609040504020204" pitchFamily="49" charset="0"/>
            </a:endParaRPr>
          </a:p>
          <a:p>
            <a:pPr marL="0" indent="0">
              <a:lnSpc>
                <a:spcPct val="100000"/>
              </a:lnSpc>
              <a:spcBef>
                <a:spcPts val="0"/>
              </a:spcBef>
              <a:buNone/>
            </a:pPr>
            <a:r>
              <a:rPr lang="en-US" sz="3200" dirty="0">
                <a:latin typeface="Lucida Console" panose="020B0609040504020204" pitchFamily="49" charset="0"/>
              </a:rPr>
              <a:t>def h():</a:t>
            </a:r>
          </a:p>
          <a:p>
            <a:pPr marL="0" indent="0">
              <a:lnSpc>
                <a:spcPct val="100000"/>
              </a:lnSpc>
              <a:spcBef>
                <a:spcPts val="0"/>
              </a:spcBef>
              <a:buNone/>
            </a:pPr>
            <a:r>
              <a:rPr lang="en-US" sz="3200" dirty="0">
                <a:latin typeface="Lucida Console" panose="020B0609040504020204" pitchFamily="49" charset="0"/>
              </a:rPr>
              <a:t>    g = f()</a:t>
            </a:r>
          </a:p>
          <a:p>
            <a:pPr marL="0" indent="0">
              <a:lnSpc>
                <a:spcPct val="100000"/>
              </a:lnSpc>
              <a:spcBef>
                <a:spcPts val="0"/>
              </a:spcBef>
              <a:buNone/>
            </a:pPr>
            <a:r>
              <a:rPr lang="en-US" sz="3200" dirty="0">
                <a:latin typeface="Lucida Console" panose="020B0609040504020204" pitchFamily="49" charset="0"/>
              </a:rPr>
              <a:t>    a = 1</a:t>
            </a:r>
          </a:p>
          <a:p>
            <a:pPr marL="0" indent="0">
              <a:lnSpc>
                <a:spcPct val="100000"/>
              </a:lnSpc>
              <a:spcBef>
                <a:spcPts val="0"/>
              </a:spcBef>
              <a:buNone/>
            </a:pPr>
            <a:r>
              <a:rPr lang="en-US" sz="3200" dirty="0">
                <a:latin typeface="Lucida Console" panose="020B0609040504020204" pitchFamily="49" charset="0"/>
              </a:rPr>
              <a:t>    g()</a:t>
            </a:r>
          </a:p>
          <a:p>
            <a:pPr marL="0" indent="0">
              <a:lnSpc>
                <a:spcPct val="100000"/>
              </a:lnSpc>
              <a:spcBef>
                <a:spcPts val="0"/>
              </a:spcBef>
              <a:buNone/>
            </a:pPr>
            <a:endParaRPr lang="en-US" sz="3200" dirty="0">
              <a:latin typeface="Lucida Console" panose="020B0609040504020204" pitchFamily="49" charset="0"/>
            </a:endParaRPr>
          </a:p>
          <a:p>
            <a:pPr marL="0" indent="0">
              <a:lnSpc>
                <a:spcPct val="100000"/>
              </a:lnSpc>
              <a:spcBef>
                <a:spcPts val="0"/>
              </a:spcBef>
              <a:buNone/>
            </a:pPr>
            <a:r>
              <a:rPr lang="en-US" sz="3200" dirty="0">
                <a:latin typeface="Lucida Console" panose="020B0609040504020204" pitchFamily="49" charset="0"/>
              </a:rPr>
              <a:t>h()</a:t>
            </a:r>
          </a:p>
        </p:txBody>
      </p:sp>
      <p:cxnSp>
        <p:nvCxnSpPr>
          <p:cNvPr id="4" name="Straight Arrow Connector 3">
            <a:extLst>
              <a:ext uri="{FF2B5EF4-FFF2-40B4-BE49-F238E27FC236}">
                <a16:creationId xmlns:a16="http://schemas.microsoft.com/office/drawing/2014/main" id="{4D99C55E-1C98-4BB3-A71E-5AAB6124872B}"/>
              </a:ext>
            </a:extLst>
          </p:cNvPr>
          <p:cNvCxnSpPr>
            <a:cxnSpLocks/>
          </p:cNvCxnSpPr>
          <p:nvPr/>
        </p:nvCxnSpPr>
        <p:spPr>
          <a:xfrm flipV="1">
            <a:off x="5918576" y="855261"/>
            <a:ext cx="0" cy="2383808"/>
          </a:xfrm>
          <a:prstGeom prst="straightConnector1">
            <a:avLst/>
          </a:prstGeom>
          <a:ln w="762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E68D4CD9-6908-4206-A434-BEF63A40B3D5}"/>
              </a:ext>
            </a:extLst>
          </p:cNvPr>
          <p:cNvCxnSpPr>
            <a:cxnSpLocks/>
          </p:cNvCxnSpPr>
          <p:nvPr/>
        </p:nvCxnSpPr>
        <p:spPr>
          <a:xfrm flipV="1">
            <a:off x="6848898" y="2106305"/>
            <a:ext cx="0" cy="409432"/>
          </a:xfrm>
          <a:prstGeom prst="straightConnector1">
            <a:avLst/>
          </a:prstGeom>
          <a:ln w="76200">
            <a:solidFill>
              <a:schemeClr val="accent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376295F-1B44-4673-99DD-37014A2C4ED8}"/>
              </a:ext>
            </a:extLst>
          </p:cNvPr>
          <p:cNvCxnSpPr>
            <a:cxnSpLocks/>
          </p:cNvCxnSpPr>
          <p:nvPr/>
        </p:nvCxnSpPr>
        <p:spPr>
          <a:xfrm flipV="1">
            <a:off x="5918576" y="4139821"/>
            <a:ext cx="0" cy="1178257"/>
          </a:xfrm>
          <a:prstGeom prst="straightConnector1">
            <a:avLst/>
          </a:prstGeom>
          <a:ln w="762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AC5B790-EEC6-461D-95BB-81F3A2831103}"/>
              </a:ext>
            </a:extLst>
          </p:cNvPr>
          <p:cNvCxnSpPr>
            <a:cxnSpLocks/>
          </p:cNvCxnSpPr>
          <p:nvPr/>
        </p:nvCxnSpPr>
        <p:spPr>
          <a:xfrm flipV="1">
            <a:off x="5629699" y="423081"/>
            <a:ext cx="0" cy="5682018"/>
          </a:xfrm>
          <a:prstGeom prst="straightConnector1">
            <a:avLst/>
          </a:prstGeom>
          <a:ln w="762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9831A45-859B-4BB2-928D-49D13D0F5A2C}"/>
              </a:ext>
            </a:extLst>
          </p:cNvPr>
          <p:cNvCxnSpPr>
            <a:cxnSpLocks/>
            <a:stCxn id="24" idx="3"/>
          </p:cNvCxnSpPr>
          <p:nvPr/>
        </p:nvCxnSpPr>
        <p:spPr>
          <a:xfrm>
            <a:off x="4782526" y="5566296"/>
            <a:ext cx="847173" cy="352283"/>
          </a:xfrm>
          <a:prstGeom prst="straightConnector1">
            <a:avLst/>
          </a:prstGeom>
          <a:ln w="381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18D21B9-CE6E-4DE0-8E23-3E90D0C96B9A}"/>
              </a:ext>
            </a:extLst>
          </p:cNvPr>
          <p:cNvSpPr txBox="1"/>
          <p:nvPr/>
        </p:nvSpPr>
        <p:spPr>
          <a:xfrm>
            <a:off x="486157" y="4442911"/>
            <a:ext cx="4296369" cy="2246769"/>
          </a:xfrm>
          <a:prstGeom prst="rect">
            <a:avLst/>
          </a:prstGeom>
          <a:noFill/>
          <a:ln w="38100">
            <a:solidFill>
              <a:schemeClr val="accent6"/>
            </a:solidFill>
          </a:ln>
        </p:spPr>
        <p:txBody>
          <a:bodyPr wrap="none" rtlCol="0">
            <a:spAutoFit/>
          </a:bodyPr>
          <a:lstStyle/>
          <a:p>
            <a:r>
              <a:rPr lang="en-US" sz="2800" dirty="0">
                <a:latin typeface="Lucida Console" panose="020B0609040504020204" pitchFamily="49" charset="0"/>
              </a:rPr>
              <a:t>namespace = {</a:t>
            </a:r>
          </a:p>
          <a:p>
            <a:r>
              <a:rPr lang="en-US" sz="2800" dirty="0">
                <a:latin typeface="Lucida Console" panose="020B0609040504020204" pitchFamily="49" charset="0"/>
              </a:rPr>
              <a:t>    **built-ins, </a:t>
            </a:r>
          </a:p>
          <a:p>
            <a:r>
              <a:rPr lang="en-US" sz="2800" dirty="0">
                <a:latin typeface="Lucida Console" panose="020B0609040504020204" pitchFamily="49" charset="0"/>
              </a:rPr>
              <a:t>    f: &lt;function&gt;, </a:t>
            </a:r>
          </a:p>
          <a:p>
            <a:r>
              <a:rPr lang="en-US" sz="2800" dirty="0">
                <a:latin typeface="Lucida Console" panose="020B0609040504020204" pitchFamily="49" charset="0"/>
              </a:rPr>
              <a:t>    h: &lt;function&gt;,</a:t>
            </a:r>
          </a:p>
          <a:p>
            <a:r>
              <a:rPr lang="en-US" sz="2800" dirty="0">
                <a:latin typeface="Lucida Console" panose="020B0609040504020204" pitchFamily="49" charset="0"/>
              </a:rPr>
              <a:t>}</a:t>
            </a:r>
          </a:p>
        </p:txBody>
      </p:sp>
      <p:sp>
        <p:nvSpPr>
          <p:cNvPr id="26" name="TextBox 25">
            <a:extLst>
              <a:ext uri="{FF2B5EF4-FFF2-40B4-BE49-F238E27FC236}">
                <a16:creationId xmlns:a16="http://schemas.microsoft.com/office/drawing/2014/main" id="{38FC32C2-57A4-4E52-85E1-4A34C4BF8BB2}"/>
              </a:ext>
            </a:extLst>
          </p:cNvPr>
          <p:cNvSpPr txBox="1"/>
          <p:nvPr/>
        </p:nvSpPr>
        <p:spPr>
          <a:xfrm>
            <a:off x="486157" y="2334137"/>
            <a:ext cx="4296369" cy="1815882"/>
          </a:xfrm>
          <a:prstGeom prst="rect">
            <a:avLst/>
          </a:prstGeom>
          <a:ln w="381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wrap="none" rtlCol="0">
            <a:spAutoFit/>
          </a:bodyPr>
          <a:lstStyle/>
          <a:p>
            <a:r>
              <a:rPr lang="en-US" sz="2800" dirty="0">
                <a:latin typeface="Lucida Console" panose="020B0609040504020204" pitchFamily="49" charset="0"/>
              </a:rPr>
              <a:t>namespace = {</a:t>
            </a:r>
          </a:p>
          <a:p>
            <a:r>
              <a:rPr lang="en-US" sz="2800" dirty="0">
                <a:latin typeface="Lucida Console" panose="020B0609040504020204" pitchFamily="49" charset="0"/>
              </a:rPr>
              <a:t>    g: &lt;function&gt;, </a:t>
            </a:r>
          </a:p>
          <a:p>
            <a:r>
              <a:rPr lang="en-US" sz="2800" dirty="0">
                <a:latin typeface="Lucida Console" panose="020B0609040504020204" pitchFamily="49" charset="0"/>
              </a:rPr>
              <a:t>    a: 1,</a:t>
            </a:r>
          </a:p>
          <a:p>
            <a:r>
              <a:rPr lang="en-US" sz="2800" dirty="0">
                <a:latin typeface="Lucida Console" panose="020B0609040504020204" pitchFamily="49" charset="0"/>
              </a:rPr>
              <a:t>}</a:t>
            </a:r>
          </a:p>
        </p:txBody>
      </p:sp>
      <p:cxnSp>
        <p:nvCxnSpPr>
          <p:cNvPr id="27" name="Straight Arrow Connector 26">
            <a:extLst>
              <a:ext uri="{FF2B5EF4-FFF2-40B4-BE49-F238E27FC236}">
                <a16:creationId xmlns:a16="http://schemas.microsoft.com/office/drawing/2014/main" id="{69B300DD-776D-423F-901C-CE7AE1967889}"/>
              </a:ext>
            </a:extLst>
          </p:cNvPr>
          <p:cNvCxnSpPr>
            <a:cxnSpLocks/>
            <a:stCxn id="26" idx="3"/>
          </p:cNvCxnSpPr>
          <p:nvPr/>
        </p:nvCxnSpPr>
        <p:spPr>
          <a:xfrm>
            <a:off x="4782526" y="3242078"/>
            <a:ext cx="1136050" cy="1862185"/>
          </a:xfrm>
          <a:prstGeom prst="straightConnector1">
            <a:avLst/>
          </a:prstGeom>
          <a:ln w="381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E085AB6-B989-4B5A-849C-700B411A90A0}"/>
              </a:ext>
            </a:extLst>
          </p:cNvPr>
          <p:cNvCxnSpPr>
            <a:cxnSpLocks/>
            <a:stCxn id="33" idx="3"/>
          </p:cNvCxnSpPr>
          <p:nvPr/>
        </p:nvCxnSpPr>
        <p:spPr>
          <a:xfrm>
            <a:off x="4782526" y="1108111"/>
            <a:ext cx="1136050" cy="1920152"/>
          </a:xfrm>
          <a:prstGeom prst="straightConnector1">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2C58BE34-5299-41DC-B93E-C1B7885013B9}"/>
              </a:ext>
            </a:extLst>
          </p:cNvPr>
          <p:cNvSpPr txBox="1"/>
          <p:nvPr/>
        </p:nvSpPr>
        <p:spPr>
          <a:xfrm>
            <a:off x="486157" y="200170"/>
            <a:ext cx="4296369" cy="1815882"/>
          </a:xfrm>
          <a:prstGeom prst="rect">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wrap="none" rtlCol="0">
            <a:spAutoFit/>
          </a:bodyPr>
          <a:lstStyle/>
          <a:p>
            <a:r>
              <a:rPr lang="en-US" sz="2800" dirty="0">
                <a:latin typeface="Lucida Console" panose="020B0609040504020204" pitchFamily="49" charset="0"/>
              </a:rPr>
              <a:t>namespace = {</a:t>
            </a:r>
          </a:p>
          <a:p>
            <a:r>
              <a:rPr lang="en-US" sz="2800" dirty="0">
                <a:latin typeface="Lucida Console" panose="020B0609040504020204" pitchFamily="49" charset="0"/>
              </a:rPr>
              <a:t>    g: &lt;function&gt;, </a:t>
            </a:r>
          </a:p>
          <a:p>
            <a:r>
              <a:rPr lang="en-US" sz="2800" dirty="0">
                <a:latin typeface="Lucida Console" panose="020B0609040504020204" pitchFamily="49" charset="0"/>
              </a:rPr>
              <a:t>    a: 0,</a:t>
            </a:r>
          </a:p>
          <a:p>
            <a:r>
              <a:rPr lang="en-US" sz="2800" dirty="0">
                <a:latin typeface="Lucida Console" panose="020B0609040504020204" pitchFamily="49" charset="0"/>
              </a:rPr>
              <a:t>}</a:t>
            </a:r>
          </a:p>
        </p:txBody>
      </p:sp>
    </p:spTree>
    <p:extLst>
      <p:ext uri="{BB962C8B-B14F-4D97-AF65-F5344CB8AC3E}">
        <p14:creationId xmlns:p14="http://schemas.microsoft.com/office/powerpoint/2010/main" val="39166448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4414D-FA63-4885-9930-47FAC9DDA052}"/>
              </a:ext>
            </a:extLst>
          </p:cNvPr>
          <p:cNvSpPr>
            <a:spLocks noGrp="1"/>
          </p:cNvSpPr>
          <p:nvPr>
            <p:ph type="title"/>
          </p:nvPr>
        </p:nvSpPr>
        <p:spPr/>
        <p:txBody>
          <a:bodyPr/>
          <a:lstStyle/>
          <a:p>
            <a:r>
              <a:rPr lang="en-US" dirty="0"/>
              <a:t>Scoping rule</a:t>
            </a:r>
          </a:p>
        </p:txBody>
      </p:sp>
      <p:sp>
        <p:nvSpPr>
          <p:cNvPr id="3" name="Content Placeholder 2">
            <a:extLst>
              <a:ext uri="{FF2B5EF4-FFF2-40B4-BE49-F238E27FC236}">
                <a16:creationId xmlns:a16="http://schemas.microsoft.com/office/drawing/2014/main" id="{6C036D3F-FAED-46EA-8BAC-967CA8D9426E}"/>
              </a:ext>
            </a:extLst>
          </p:cNvPr>
          <p:cNvSpPr>
            <a:spLocks noGrp="1"/>
          </p:cNvSpPr>
          <p:nvPr>
            <p:ph idx="1"/>
          </p:nvPr>
        </p:nvSpPr>
        <p:spPr>
          <a:xfrm>
            <a:off x="838200" y="1825625"/>
            <a:ext cx="10515600" cy="1325563"/>
          </a:xfrm>
        </p:spPr>
        <p:txBody>
          <a:bodyPr vert="horz" lIns="91440" tIns="45720" rIns="91440" bIns="45720" rtlCol="0">
            <a:normAutofit/>
          </a:bodyPr>
          <a:lstStyle/>
          <a:p>
            <a:r>
              <a:rPr lang="en-US" sz="3200" dirty="0"/>
              <a:t>A function’s scope is a stack of namespaces. </a:t>
            </a:r>
          </a:p>
          <a:p>
            <a:r>
              <a:rPr lang="en-US" sz="3200" dirty="0"/>
              <a:t>Inner namespaces have precedence over outer namespaces. </a:t>
            </a:r>
            <a:endParaRPr lang="en-US" sz="2800" dirty="0"/>
          </a:p>
        </p:txBody>
      </p:sp>
      <p:cxnSp>
        <p:nvCxnSpPr>
          <p:cNvPr id="4" name="Straight Arrow Connector 3">
            <a:extLst>
              <a:ext uri="{FF2B5EF4-FFF2-40B4-BE49-F238E27FC236}">
                <a16:creationId xmlns:a16="http://schemas.microsoft.com/office/drawing/2014/main" id="{B75D7B07-9D59-47DE-9C81-8C97BFF69C12}"/>
              </a:ext>
            </a:extLst>
          </p:cNvPr>
          <p:cNvCxnSpPr>
            <a:cxnSpLocks/>
          </p:cNvCxnSpPr>
          <p:nvPr/>
        </p:nvCxnSpPr>
        <p:spPr>
          <a:xfrm>
            <a:off x="3717882" y="5413613"/>
            <a:ext cx="2622647" cy="0"/>
          </a:xfrm>
          <a:prstGeom prst="straightConnector1">
            <a:avLst/>
          </a:prstGeom>
          <a:ln w="76200">
            <a:solidFill>
              <a:schemeClr val="accent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0832AA1B-B4FE-4681-A5A8-92BDB027462B}"/>
              </a:ext>
            </a:extLst>
          </p:cNvPr>
          <p:cNvCxnSpPr>
            <a:cxnSpLocks/>
          </p:cNvCxnSpPr>
          <p:nvPr/>
        </p:nvCxnSpPr>
        <p:spPr>
          <a:xfrm>
            <a:off x="3900989" y="4396854"/>
            <a:ext cx="2256432" cy="0"/>
          </a:xfrm>
          <a:prstGeom prst="straightConnector1">
            <a:avLst/>
          </a:prstGeom>
          <a:ln w="762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DA4C2D3-43AC-4D33-8722-EFAE62103BCF}"/>
              </a:ext>
            </a:extLst>
          </p:cNvPr>
          <p:cNvCxnSpPr>
            <a:cxnSpLocks/>
          </p:cNvCxnSpPr>
          <p:nvPr/>
        </p:nvCxnSpPr>
        <p:spPr>
          <a:xfrm>
            <a:off x="4125039" y="3766783"/>
            <a:ext cx="1808332" cy="0"/>
          </a:xfrm>
          <a:prstGeom prst="straightConnector1">
            <a:avLst/>
          </a:prstGeom>
          <a:ln w="76200">
            <a:solidFill>
              <a:schemeClr val="accent2">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C5FD84B-0EC6-4F9D-9BA7-59E6976D9DD7}"/>
              </a:ext>
            </a:extLst>
          </p:cNvPr>
          <p:cNvCxnSpPr>
            <a:cxnSpLocks/>
          </p:cNvCxnSpPr>
          <p:nvPr/>
        </p:nvCxnSpPr>
        <p:spPr>
          <a:xfrm>
            <a:off x="3525676" y="6043684"/>
            <a:ext cx="3007059" cy="0"/>
          </a:xfrm>
          <a:prstGeom prst="straightConnector1">
            <a:avLst/>
          </a:prstGeom>
          <a:ln w="762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96F818A-BABC-4E57-8F11-B77671D31D47}"/>
              </a:ext>
            </a:extLst>
          </p:cNvPr>
          <p:cNvSpPr txBox="1"/>
          <p:nvPr/>
        </p:nvSpPr>
        <p:spPr>
          <a:xfrm>
            <a:off x="6163627" y="3474395"/>
            <a:ext cx="957121" cy="584775"/>
          </a:xfrm>
          <a:prstGeom prst="rect">
            <a:avLst/>
          </a:prstGeom>
          <a:noFill/>
          <a:ln w="38100">
            <a:noFill/>
          </a:ln>
        </p:spPr>
        <p:txBody>
          <a:bodyPr wrap="none" rtlCol="0">
            <a:spAutoFit/>
          </a:bodyPr>
          <a:lstStyle/>
          <a:p>
            <a:r>
              <a:rPr lang="en-US" sz="3200" dirty="0">
                <a:solidFill>
                  <a:schemeClr val="accent2">
                    <a:lumMod val="75000"/>
                  </a:schemeClr>
                </a:solidFill>
              </a:rPr>
              <a:t>local</a:t>
            </a:r>
          </a:p>
        </p:txBody>
      </p:sp>
      <p:sp>
        <p:nvSpPr>
          <p:cNvPr id="13" name="TextBox 12">
            <a:extLst>
              <a:ext uri="{FF2B5EF4-FFF2-40B4-BE49-F238E27FC236}">
                <a16:creationId xmlns:a16="http://schemas.microsoft.com/office/drawing/2014/main" id="{46DCE0B9-0ED5-4C8F-93FB-7CFE9D331240}"/>
              </a:ext>
            </a:extLst>
          </p:cNvPr>
          <p:cNvSpPr txBox="1"/>
          <p:nvPr/>
        </p:nvSpPr>
        <p:spPr>
          <a:xfrm>
            <a:off x="6372891" y="4551530"/>
            <a:ext cx="1731371" cy="584775"/>
          </a:xfrm>
          <a:prstGeom prst="rect">
            <a:avLst/>
          </a:prstGeom>
          <a:noFill/>
          <a:ln w="38100">
            <a:noFill/>
          </a:ln>
        </p:spPr>
        <p:txBody>
          <a:bodyPr wrap="none" rtlCol="0">
            <a:spAutoFit/>
          </a:bodyPr>
          <a:lstStyle/>
          <a:p>
            <a:r>
              <a:rPr lang="en-US" sz="3200" dirty="0"/>
              <a:t>non-local</a:t>
            </a:r>
          </a:p>
        </p:txBody>
      </p:sp>
      <p:sp>
        <p:nvSpPr>
          <p:cNvPr id="15" name="TextBox 14">
            <a:extLst>
              <a:ext uri="{FF2B5EF4-FFF2-40B4-BE49-F238E27FC236}">
                <a16:creationId xmlns:a16="http://schemas.microsoft.com/office/drawing/2014/main" id="{5133E401-9730-4F66-8B23-FCD64D85ED79}"/>
              </a:ext>
            </a:extLst>
          </p:cNvPr>
          <p:cNvSpPr txBox="1"/>
          <p:nvPr/>
        </p:nvSpPr>
        <p:spPr>
          <a:xfrm>
            <a:off x="6714088" y="5751296"/>
            <a:ext cx="1197764" cy="584775"/>
          </a:xfrm>
          <a:prstGeom prst="rect">
            <a:avLst/>
          </a:prstGeom>
          <a:noFill/>
          <a:ln w="38100">
            <a:noFill/>
          </a:ln>
        </p:spPr>
        <p:txBody>
          <a:bodyPr wrap="none" rtlCol="0">
            <a:spAutoFit/>
          </a:bodyPr>
          <a:lstStyle/>
          <a:p>
            <a:r>
              <a:rPr lang="en-US" sz="3200" dirty="0">
                <a:solidFill>
                  <a:schemeClr val="accent6"/>
                </a:solidFill>
              </a:rPr>
              <a:t>global</a:t>
            </a:r>
          </a:p>
        </p:txBody>
      </p:sp>
      <p:sp>
        <p:nvSpPr>
          <p:cNvPr id="16" name="TextBox 15">
            <a:extLst>
              <a:ext uri="{FF2B5EF4-FFF2-40B4-BE49-F238E27FC236}">
                <a16:creationId xmlns:a16="http://schemas.microsoft.com/office/drawing/2014/main" id="{FDA26F13-4623-4F1E-B07A-18ADEB8267E0}"/>
              </a:ext>
            </a:extLst>
          </p:cNvPr>
          <p:cNvSpPr txBox="1"/>
          <p:nvPr/>
        </p:nvSpPr>
        <p:spPr>
          <a:xfrm rot="5400000">
            <a:off x="4892116" y="4645829"/>
            <a:ext cx="468398" cy="584775"/>
          </a:xfrm>
          <a:prstGeom prst="rect">
            <a:avLst/>
          </a:prstGeom>
          <a:noFill/>
          <a:ln w="38100">
            <a:noFill/>
          </a:ln>
        </p:spPr>
        <p:txBody>
          <a:bodyPr wrap="none" rtlCol="0">
            <a:spAutoFit/>
          </a:bodyPr>
          <a:lstStyle/>
          <a:p>
            <a:r>
              <a:rPr lang="en-US" sz="3200" dirty="0"/>
              <a:t>…</a:t>
            </a:r>
          </a:p>
        </p:txBody>
      </p:sp>
    </p:spTree>
    <p:extLst>
      <p:ext uri="{BB962C8B-B14F-4D97-AF65-F5344CB8AC3E}">
        <p14:creationId xmlns:p14="http://schemas.microsoft.com/office/powerpoint/2010/main" val="35577047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EEA0452-99FC-4614-AD56-1E8696E069D8}"/>
              </a:ext>
            </a:extLst>
          </p:cNvPr>
          <p:cNvSpPr>
            <a:spLocks noGrp="1"/>
          </p:cNvSpPr>
          <p:nvPr>
            <p:ph idx="1"/>
          </p:nvPr>
        </p:nvSpPr>
        <p:spPr>
          <a:xfrm>
            <a:off x="6470176" y="922361"/>
            <a:ext cx="4998493" cy="5013278"/>
          </a:xfrm>
        </p:spPr>
        <p:txBody>
          <a:bodyPr>
            <a:normAutofit/>
          </a:bodyPr>
          <a:lstStyle/>
          <a:p>
            <a:pPr marL="0" indent="0">
              <a:lnSpc>
                <a:spcPct val="100000"/>
              </a:lnSpc>
              <a:spcBef>
                <a:spcPts val="0"/>
              </a:spcBef>
              <a:buNone/>
            </a:pPr>
            <a:r>
              <a:rPr lang="en-US" sz="3200" dirty="0">
                <a:solidFill>
                  <a:srgbClr val="00B050"/>
                </a:solidFill>
                <a:latin typeface="Lucida Console" panose="020B0609040504020204" pitchFamily="49" charset="0"/>
              </a:rPr>
              <a:t># file test.py</a:t>
            </a:r>
          </a:p>
          <a:p>
            <a:pPr marL="0" indent="0">
              <a:lnSpc>
                <a:spcPct val="100000"/>
              </a:lnSpc>
              <a:spcBef>
                <a:spcPts val="0"/>
              </a:spcBef>
              <a:buNone/>
            </a:pPr>
            <a:r>
              <a:rPr lang="en-US" sz="3200" dirty="0">
                <a:latin typeface="Lucida Console" panose="020B0609040504020204" pitchFamily="49" charset="0"/>
              </a:rPr>
              <a:t>a = 0</a:t>
            </a:r>
          </a:p>
          <a:p>
            <a:pPr marL="0" indent="0">
              <a:lnSpc>
                <a:spcPct val="100000"/>
              </a:lnSpc>
              <a:spcBef>
                <a:spcPts val="0"/>
              </a:spcBef>
              <a:buNone/>
            </a:pPr>
            <a:endParaRPr lang="en-US" sz="3200" dirty="0">
              <a:latin typeface="Lucida Console" panose="020B0609040504020204" pitchFamily="49" charset="0"/>
            </a:endParaRPr>
          </a:p>
          <a:p>
            <a:pPr marL="0" indent="0">
              <a:lnSpc>
                <a:spcPct val="100000"/>
              </a:lnSpc>
              <a:spcBef>
                <a:spcPts val="0"/>
              </a:spcBef>
              <a:buNone/>
            </a:pPr>
            <a:r>
              <a:rPr lang="en-US" sz="3200" dirty="0">
                <a:latin typeface="Lucida Console" panose="020B0609040504020204" pitchFamily="49" charset="0"/>
              </a:rPr>
              <a:t>def f():</a:t>
            </a:r>
          </a:p>
          <a:p>
            <a:pPr marL="0" indent="0">
              <a:lnSpc>
                <a:spcPct val="100000"/>
              </a:lnSpc>
              <a:spcBef>
                <a:spcPts val="0"/>
              </a:spcBef>
              <a:buNone/>
            </a:pPr>
            <a:r>
              <a:rPr lang="en-US" sz="3200" dirty="0">
                <a:latin typeface="Lucida Console" panose="020B0609040504020204" pitchFamily="49" charset="0"/>
              </a:rPr>
              <a:t>    print('a =', a)</a:t>
            </a:r>
          </a:p>
          <a:p>
            <a:pPr marL="0" indent="0">
              <a:lnSpc>
                <a:spcPct val="100000"/>
              </a:lnSpc>
              <a:spcBef>
                <a:spcPts val="0"/>
              </a:spcBef>
              <a:buNone/>
            </a:pPr>
            <a:r>
              <a:rPr lang="en-US" sz="3200" dirty="0">
                <a:latin typeface="Lucida Console" panose="020B0609040504020204" pitchFamily="49" charset="0"/>
              </a:rPr>
              <a:t>del a</a:t>
            </a:r>
          </a:p>
          <a:p>
            <a:pPr marL="0" indent="0">
              <a:lnSpc>
                <a:spcPct val="100000"/>
              </a:lnSpc>
              <a:spcBef>
                <a:spcPts val="0"/>
              </a:spcBef>
              <a:buNone/>
            </a:pPr>
            <a:r>
              <a:rPr lang="en-US" sz="3200" dirty="0">
                <a:latin typeface="Lucida Console" panose="020B0609040504020204" pitchFamily="49" charset="0"/>
              </a:rPr>
              <a:t>a = 1</a:t>
            </a:r>
          </a:p>
          <a:p>
            <a:pPr marL="0" indent="0">
              <a:lnSpc>
                <a:spcPct val="100000"/>
              </a:lnSpc>
              <a:spcBef>
                <a:spcPts val="0"/>
              </a:spcBef>
              <a:buNone/>
            </a:pPr>
            <a:endParaRPr lang="en-US" sz="3200" dirty="0">
              <a:latin typeface="Lucida Console" panose="020B0609040504020204" pitchFamily="49" charset="0"/>
            </a:endParaRPr>
          </a:p>
          <a:p>
            <a:pPr marL="0" indent="0">
              <a:lnSpc>
                <a:spcPct val="100000"/>
              </a:lnSpc>
              <a:spcBef>
                <a:spcPts val="0"/>
              </a:spcBef>
              <a:buNone/>
            </a:pPr>
            <a:r>
              <a:rPr lang="en-US" sz="3200" dirty="0">
                <a:latin typeface="Lucida Console" panose="020B0609040504020204" pitchFamily="49" charset="0"/>
              </a:rPr>
              <a:t>f()</a:t>
            </a:r>
          </a:p>
        </p:txBody>
      </p:sp>
      <p:cxnSp>
        <p:nvCxnSpPr>
          <p:cNvPr id="7" name="Straight Arrow Connector 6">
            <a:extLst>
              <a:ext uri="{FF2B5EF4-FFF2-40B4-BE49-F238E27FC236}">
                <a16:creationId xmlns:a16="http://schemas.microsoft.com/office/drawing/2014/main" id="{FE37FCE9-5921-44FE-A39B-FA37AA0D20DE}"/>
              </a:ext>
            </a:extLst>
          </p:cNvPr>
          <p:cNvCxnSpPr>
            <a:cxnSpLocks/>
          </p:cNvCxnSpPr>
          <p:nvPr/>
        </p:nvCxnSpPr>
        <p:spPr>
          <a:xfrm flipV="1">
            <a:off x="6687400" y="2957015"/>
            <a:ext cx="0" cy="423082"/>
          </a:xfrm>
          <a:prstGeom prst="straightConnector1">
            <a:avLst/>
          </a:prstGeom>
          <a:ln w="762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B7B6CB2-34E9-4A60-A99A-5E5EB44747B4}"/>
              </a:ext>
            </a:extLst>
          </p:cNvPr>
          <p:cNvCxnSpPr>
            <a:cxnSpLocks/>
          </p:cNvCxnSpPr>
          <p:nvPr/>
        </p:nvCxnSpPr>
        <p:spPr>
          <a:xfrm flipV="1">
            <a:off x="6316637" y="1451212"/>
            <a:ext cx="0" cy="3866866"/>
          </a:xfrm>
          <a:prstGeom prst="straightConnector1">
            <a:avLst/>
          </a:prstGeom>
          <a:ln w="762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41A9FDE-5802-4E21-804E-2BF990C2BDEC}"/>
              </a:ext>
            </a:extLst>
          </p:cNvPr>
          <p:cNvCxnSpPr>
            <a:cxnSpLocks/>
            <a:stCxn id="11" idx="3"/>
          </p:cNvCxnSpPr>
          <p:nvPr/>
        </p:nvCxnSpPr>
        <p:spPr>
          <a:xfrm>
            <a:off x="4811785" y="5057392"/>
            <a:ext cx="1504852" cy="37772"/>
          </a:xfrm>
          <a:prstGeom prst="straightConnector1">
            <a:avLst/>
          </a:prstGeom>
          <a:ln w="381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6F8F6DC-B392-4434-A9CD-B4BC3F37E932}"/>
              </a:ext>
            </a:extLst>
          </p:cNvPr>
          <p:cNvSpPr txBox="1"/>
          <p:nvPr/>
        </p:nvSpPr>
        <p:spPr>
          <a:xfrm>
            <a:off x="731822" y="3934007"/>
            <a:ext cx="4079963" cy="2246769"/>
          </a:xfrm>
          <a:prstGeom prst="rect">
            <a:avLst/>
          </a:prstGeom>
          <a:noFill/>
          <a:ln w="38100">
            <a:solidFill>
              <a:schemeClr val="accent6"/>
            </a:solidFill>
          </a:ln>
        </p:spPr>
        <p:txBody>
          <a:bodyPr wrap="none" rtlCol="0">
            <a:spAutoFit/>
          </a:bodyPr>
          <a:lstStyle/>
          <a:p>
            <a:r>
              <a:rPr lang="en-US" sz="2800" dirty="0">
                <a:latin typeface="Lucida Console" panose="020B0609040504020204" pitchFamily="49" charset="0"/>
              </a:rPr>
              <a:t>namespace = {</a:t>
            </a:r>
          </a:p>
          <a:p>
            <a:r>
              <a:rPr lang="en-US" sz="2800" dirty="0">
                <a:latin typeface="Lucida Console" panose="020B0609040504020204" pitchFamily="49" charset="0"/>
              </a:rPr>
              <a:t>    **built-ins, </a:t>
            </a:r>
          </a:p>
          <a:p>
            <a:r>
              <a:rPr lang="en-US" sz="2800" dirty="0">
                <a:latin typeface="Lucida Console" panose="020B0609040504020204" pitchFamily="49" charset="0"/>
              </a:rPr>
              <a:t>    a: 1, </a:t>
            </a:r>
          </a:p>
          <a:p>
            <a:r>
              <a:rPr lang="en-US" sz="2800" dirty="0">
                <a:latin typeface="Lucida Console" panose="020B0609040504020204" pitchFamily="49" charset="0"/>
              </a:rPr>
              <a:t>    f: &lt;function&gt;,</a:t>
            </a:r>
          </a:p>
          <a:p>
            <a:r>
              <a:rPr lang="en-US" sz="2800" dirty="0">
                <a:latin typeface="Lucida Console" panose="020B0609040504020204" pitchFamily="49" charset="0"/>
              </a:rPr>
              <a:t>}</a:t>
            </a:r>
          </a:p>
        </p:txBody>
      </p:sp>
      <p:cxnSp>
        <p:nvCxnSpPr>
          <p:cNvPr id="14" name="Straight Arrow Connector 13">
            <a:extLst>
              <a:ext uri="{FF2B5EF4-FFF2-40B4-BE49-F238E27FC236}">
                <a16:creationId xmlns:a16="http://schemas.microsoft.com/office/drawing/2014/main" id="{8ABB4C12-E1B2-4A55-9A9C-0CB3B9C74A05}"/>
              </a:ext>
            </a:extLst>
          </p:cNvPr>
          <p:cNvCxnSpPr>
            <a:cxnSpLocks/>
            <a:stCxn id="15" idx="3"/>
          </p:cNvCxnSpPr>
          <p:nvPr/>
        </p:nvCxnSpPr>
        <p:spPr>
          <a:xfrm>
            <a:off x="4346970" y="2016976"/>
            <a:ext cx="2340430" cy="1185699"/>
          </a:xfrm>
          <a:prstGeom prst="straightConnector1">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B9BD97B-41A5-47E5-BEE5-AB8AE21ED1CA}"/>
              </a:ext>
            </a:extLst>
          </p:cNvPr>
          <p:cNvSpPr txBox="1"/>
          <p:nvPr/>
        </p:nvSpPr>
        <p:spPr>
          <a:xfrm>
            <a:off x="1349033" y="1539922"/>
            <a:ext cx="2997937" cy="954107"/>
          </a:xfrm>
          <a:prstGeom prst="rect">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wrap="none" rtlCol="0">
            <a:spAutoFit/>
          </a:bodyPr>
          <a:lstStyle/>
          <a:p>
            <a:r>
              <a:rPr lang="en-US" sz="2800" dirty="0">
                <a:latin typeface="Lucida Console" panose="020B0609040504020204" pitchFamily="49" charset="0"/>
              </a:rPr>
              <a:t>namespace = {</a:t>
            </a:r>
          </a:p>
          <a:p>
            <a:r>
              <a:rPr lang="en-US" sz="2800" dirty="0">
                <a:latin typeface="Lucida Console" panose="020B0609040504020204" pitchFamily="49" charset="0"/>
              </a:rPr>
              <a:t>}</a:t>
            </a:r>
          </a:p>
        </p:txBody>
      </p:sp>
    </p:spTree>
    <p:extLst>
      <p:ext uri="{BB962C8B-B14F-4D97-AF65-F5344CB8AC3E}">
        <p14:creationId xmlns:p14="http://schemas.microsoft.com/office/powerpoint/2010/main" val="16174262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EEA0452-99FC-4614-AD56-1E8696E069D8}"/>
              </a:ext>
            </a:extLst>
          </p:cNvPr>
          <p:cNvSpPr>
            <a:spLocks noGrp="1"/>
          </p:cNvSpPr>
          <p:nvPr>
            <p:ph idx="1"/>
          </p:nvPr>
        </p:nvSpPr>
        <p:spPr>
          <a:xfrm>
            <a:off x="197827" y="136281"/>
            <a:ext cx="7319596" cy="6582967"/>
          </a:xfrm>
        </p:spPr>
        <p:txBody>
          <a:bodyPr>
            <a:normAutofit/>
          </a:bodyPr>
          <a:lstStyle/>
          <a:p>
            <a:pPr marL="0" indent="0">
              <a:lnSpc>
                <a:spcPct val="100000"/>
              </a:lnSpc>
              <a:spcBef>
                <a:spcPts val="0"/>
              </a:spcBef>
              <a:buNone/>
            </a:pPr>
            <a:r>
              <a:rPr lang="en-US" dirty="0">
                <a:solidFill>
                  <a:srgbClr val="00B050"/>
                </a:solidFill>
                <a:latin typeface="Lucida Console" panose="020B0609040504020204" pitchFamily="49" charset="0"/>
              </a:rPr>
              <a:t># file test.py</a:t>
            </a:r>
          </a:p>
          <a:p>
            <a:pPr marL="0" indent="0">
              <a:lnSpc>
                <a:spcPct val="100000"/>
              </a:lnSpc>
              <a:spcBef>
                <a:spcPts val="0"/>
              </a:spcBef>
              <a:buNone/>
            </a:pPr>
            <a:r>
              <a:rPr lang="en-US" dirty="0">
                <a:latin typeface="Lucida Console" panose="020B0609040504020204" pitchFamily="49" charset="0"/>
              </a:rPr>
              <a:t>def f(x):</a:t>
            </a:r>
          </a:p>
          <a:p>
            <a:pPr marL="0" indent="0">
              <a:lnSpc>
                <a:spcPct val="100000"/>
              </a:lnSpc>
              <a:spcBef>
                <a:spcPts val="0"/>
              </a:spcBef>
              <a:buNone/>
            </a:pPr>
            <a:r>
              <a:rPr lang="en-US" dirty="0">
                <a:latin typeface="Lucida Console" panose="020B0609040504020204" pitchFamily="49" charset="0"/>
              </a:rPr>
              <a:t>    if x in (0, 1):</a:t>
            </a:r>
          </a:p>
          <a:p>
            <a:pPr marL="0" indent="0">
              <a:lnSpc>
                <a:spcPct val="100000"/>
              </a:lnSpc>
              <a:spcBef>
                <a:spcPts val="0"/>
              </a:spcBef>
              <a:buNone/>
            </a:pPr>
            <a:r>
              <a:rPr lang="en-US" dirty="0">
                <a:latin typeface="Lucida Console" panose="020B0609040504020204" pitchFamily="49" charset="0"/>
              </a:rPr>
              <a:t>        return 1</a:t>
            </a:r>
          </a:p>
          <a:p>
            <a:pPr marL="0" indent="0">
              <a:lnSpc>
                <a:spcPct val="100000"/>
              </a:lnSpc>
              <a:spcBef>
                <a:spcPts val="0"/>
              </a:spcBef>
              <a:buNone/>
            </a:pPr>
            <a:r>
              <a:rPr lang="en-US" dirty="0">
                <a:latin typeface="Lucida Console" panose="020B0609040504020204" pitchFamily="49" charset="0"/>
              </a:rPr>
              <a:t>    return f(x - 1) + f(x - 2)</a:t>
            </a:r>
          </a:p>
          <a:p>
            <a:pPr marL="0" indent="0">
              <a:lnSpc>
                <a:spcPct val="100000"/>
              </a:lnSpc>
              <a:spcBef>
                <a:spcPts val="0"/>
              </a:spcBef>
              <a:buNone/>
            </a:pPr>
            <a:endParaRPr lang="en-US" dirty="0">
              <a:latin typeface="Lucida Console" panose="020B0609040504020204" pitchFamily="49" charset="0"/>
            </a:endParaRPr>
          </a:p>
          <a:p>
            <a:pPr marL="0" indent="0">
              <a:lnSpc>
                <a:spcPct val="100000"/>
              </a:lnSpc>
              <a:spcBef>
                <a:spcPts val="0"/>
              </a:spcBef>
              <a:buNone/>
            </a:pPr>
            <a:r>
              <a:rPr lang="en-US" dirty="0">
                <a:latin typeface="Lucida Console" panose="020B0609040504020204" pitchFamily="49" charset="0"/>
              </a:rPr>
              <a:t>for x in range(10):</a:t>
            </a:r>
          </a:p>
          <a:p>
            <a:pPr marL="0" indent="0">
              <a:lnSpc>
                <a:spcPct val="100000"/>
              </a:lnSpc>
              <a:spcBef>
                <a:spcPts val="0"/>
              </a:spcBef>
              <a:buNone/>
            </a:pPr>
            <a:r>
              <a:rPr lang="en-US" dirty="0">
                <a:latin typeface="Lucida Console" panose="020B0609040504020204" pitchFamily="49" charset="0"/>
              </a:rPr>
              <a:t>    print(x, f(x))</a:t>
            </a:r>
          </a:p>
        </p:txBody>
      </p:sp>
      <p:sp>
        <p:nvSpPr>
          <p:cNvPr id="6" name="Content Placeholder 4">
            <a:extLst>
              <a:ext uri="{FF2B5EF4-FFF2-40B4-BE49-F238E27FC236}">
                <a16:creationId xmlns:a16="http://schemas.microsoft.com/office/drawing/2014/main" id="{71851597-5E20-41B9-985A-6E6B76EF79FC}"/>
              </a:ext>
            </a:extLst>
          </p:cNvPr>
          <p:cNvSpPr txBox="1">
            <a:spLocks/>
          </p:cNvSpPr>
          <p:nvPr/>
        </p:nvSpPr>
        <p:spPr>
          <a:xfrm>
            <a:off x="7801970" y="291152"/>
            <a:ext cx="3850944" cy="64280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2400" dirty="0">
                <a:solidFill>
                  <a:srgbClr val="00B050"/>
                </a:solidFill>
                <a:latin typeface="Lucida Console" panose="020B0609040504020204" pitchFamily="49" charset="0"/>
              </a:rPr>
              <a:t># output</a:t>
            </a:r>
          </a:p>
          <a:p>
            <a:pPr marL="0" indent="0">
              <a:lnSpc>
                <a:spcPct val="100000"/>
              </a:lnSpc>
              <a:spcBef>
                <a:spcPts val="0"/>
              </a:spcBef>
              <a:buFont typeface="Arial" panose="020B0604020202020204" pitchFamily="34" charset="0"/>
              <a:buNone/>
            </a:pPr>
            <a:r>
              <a:rPr lang="en-US" sz="2400" dirty="0">
                <a:latin typeface="Lucida Console" panose="020B0609040504020204" pitchFamily="49" charset="0"/>
              </a:rPr>
              <a:t>0 1</a:t>
            </a:r>
          </a:p>
          <a:p>
            <a:pPr marL="0" indent="0">
              <a:lnSpc>
                <a:spcPct val="100000"/>
              </a:lnSpc>
              <a:spcBef>
                <a:spcPts val="0"/>
              </a:spcBef>
              <a:buFont typeface="Arial" panose="020B0604020202020204" pitchFamily="34" charset="0"/>
              <a:buNone/>
            </a:pPr>
            <a:r>
              <a:rPr lang="en-US" sz="2400" dirty="0">
                <a:latin typeface="Lucida Console" panose="020B0609040504020204" pitchFamily="49" charset="0"/>
              </a:rPr>
              <a:t>1 1</a:t>
            </a:r>
          </a:p>
          <a:p>
            <a:pPr marL="0" indent="0">
              <a:lnSpc>
                <a:spcPct val="100000"/>
              </a:lnSpc>
              <a:spcBef>
                <a:spcPts val="0"/>
              </a:spcBef>
              <a:buFont typeface="Arial" panose="020B0604020202020204" pitchFamily="34" charset="0"/>
              <a:buNone/>
            </a:pPr>
            <a:r>
              <a:rPr lang="en-US" sz="2400" dirty="0">
                <a:latin typeface="Lucida Console" panose="020B0609040504020204" pitchFamily="49" charset="0"/>
              </a:rPr>
              <a:t>2 2</a:t>
            </a:r>
          </a:p>
          <a:p>
            <a:pPr marL="0" indent="0">
              <a:lnSpc>
                <a:spcPct val="100000"/>
              </a:lnSpc>
              <a:spcBef>
                <a:spcPts val="0"/>
              </a:spcBef>
              <a:buFont typeface="Arial" panose="020B0604020202020204" pitchFamily="34" charset="0"/>
              <a:buNone/>
            </a:pPr>
            <a:r>
              <a:rPr lang="en-US" sz="2400" dirty="0">
                <a:latin typeface="Lucida Console" panose="020B0609040504020204" pitchFamily="49" charset="0"/>
              </a:rPr>
              <a:t>3 3</a:t>
            </a:r>
          </a:p>
          <a:p>
            <a:pPr marL="0" indent="0">
              <a:lnSpc>
                <a:spcPct val="100000"/>
              </a:lnSpc>
              <a:spcBef>
                <a:spcPts val="0"/>
              </a:spcBef>
              <a:buFont typeface="Arial" panose="020B0604020202020204" pitchFamily="34" charset="0"/>
              <a:buNone/>
            </a:pPr>
            <a:r>
              <a:rPr lang="en-US" sz="2400" dirty="0">
                <a:latin typeface="Lucida Console" panose="020B0609040504020204" pitchFamily="49" charset="0"/>
              </a:rPr>
              <a:t>4 5</a:t>
            </a:r>
          </a:p>
          <a:p>
            <a:pPr marL="0" indent="0">
              <a:lnSpc>
                <a:spcPct val="100000"/>
              </a:lnSpc>
              <a:spcBef>
                <a:spcPts val="0"/>
              </a:spcBef>
              <a:buFont typeface="Arial" panose="020B0604020202020204" pitchFamily="34" charset="0"/>
              <a:buNone/>
            </a:pPr>
            <a:r>
              <a:rPr lang="en-US" sz="2400" dirty="0">
                <a:latin typeface="Lucida Console" panose="020B0609040504020204" pitchFamily="49" charset="0"/>
              </a:rPr>
              <a:t>5 8</a:t>
            </a:r>
          </a:p>
          <a:p>
            <a:pPr marL="0" indent="0">
              <a:lnSpc>
                <a:spcPct val="100000"/>
              </a:lnSpc>
              <a:spcBef>
                <a:spcPts val="0"/>
              </a:spcBef>
              <a:buFont typeface="Arial" panose="020B0604020202020204" pitchFamily="34" charset="0"/>
              <a:buNone/>
            </a:pPr>
            <a:r>
              <a:rPr lang="en-US" sz="2400" dirty="0">
                <a:latin typeface="Lucida Console" panose="020B0609040504020204" pitchFamily="49" charset="0"/>
              </a:rPr>
              <a:t>6 13</a:t>
            </a:r>
          </a:p>
          <a:p>
            <a:pPr marL="0" indent="0">
              <a:lnSpc>
                <a:spcPct val="100000"/>
              </a:lnSpc>
              <a:spcBef>
                <a:spcPts val="0"/>
              </a:spcBef>
              <a:buFont typeface="Arial" panose="020B0604020202020204" pitchFamily="34" charset="0"/>
              <a:buNone/>
            </a:pPr>
            <a:r>
              <a:rPr lang="en-US" sz="2400" dirty="0">
                <a:latin typeface="Lucida Console" panose="020B0609040504020204" pitchFamily="49" charset="0"/>
              </a:rPr>
              <a:t>7 21</a:t>
            </a:r>
          </a:p>
          <a:p>
            <a:pPr marL="0" indent="0">
              <a:lnSpc>
                <a:spcPct val="100000"/>
              </a:lnSpc>
              <a:spcBef>
                <a:spcPts val="0"/>
              </a:spcBef>
              <a:buFont typeface="Arial" panose="020B0604020202020204" pitchFamily="34" charset="0"/>
              <a:buNone/>
            </a:pPr>
            <a:r>
              <a:rPr lang="en-US" sz="2400" dirty="0">
                <a:latin typeface="Lucida Console" panose="020B0609040504020204" pitchFamily="49" charset="0"/>
              </a:rPr>
              <a:t>8 34</a:t>
            </a:r>
          </a:p>
          <a:p>
            <a:pPr marL="0" indent="0">
              <a:lnSpc>
                <a:spcPct val="100000"/>
              </a:lnSpc>
              <a:spcBef>
                <a:spcPts val="0"/>
              </a:spcBef>
              <a:buFont typeface="Arial" panose="020B0604020202020204" pitchFamily="34" charset="0"/>
              <a:buNone/>
            </a:pPr>
            <a:r>
              <a:rPr lang="en-US" sz="2400" dirty="0">
                <a:latin typeface="Lucida Console" panose="020B0609040504020204" pitchFamily="49" charset="0"/>
              </a:rPr>
              <a:t>9 55</a:t>
            </a:r>
          </a:p>
        </p:txBody>
      </p:sp>
    </p:spTree>
    <p:extLst>
      <p:ext uri="{BB962C8B-B14F-4D97-AF65-F5344CB8AC3E}">
        <p14:creationId xmlns:p14="http://schemas.microsoft.com/office/powerpoint/2010/main" val="15263513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EEA0452-99FC-4614-AD56-1E8696E069D8}"/>
              </a:ext>
            </a:extLst>
          </p:cNvPr>
          <p:cNvSpPr>
            <a:spLocks noGrp="1"/>
          </p:cNvSpPr>
          <p:nvPr>
            <p:ph idx="1"/>
          </p:nvPr>
        </p:nvSpPr>
        <p:spPr>
          <a:xfrm>
            <a:off x="197827" y="136281"/>
            <a:ext cx="7319596" cy="6582967"/>
          </a:xfrm>
        </p:spPr>
        <p:txBody>
          <a:bodyPr>
            <a:normAutofit/>
          </a:bodyPr>
          <a:lstStyle/>
          <a:p>
            <a:pPr marL="0" indent="0">
              <a:lnSpc>
                <a:spcPct val="100000"/>
              </a:lnSpc>
              <a:spcBef>
                <a:spcPts val="0"/>
              </a:spcBef>
              <a:buNone/>
            </a:pPr>
            <a:r>
              <a:rPr lang="en-US" dirty="0">
                <a:solidFill>
                  <a:srgbClr val="00B050"/>
                </a:solidFill>
                <a:latin typeface="Lucida Console" panose="020B0609040504020204" pitchFamily="49" charset="0"/>
              </a:rPr>
              <a:t># file test.py</a:t>
            </a:r>
          </a:p>
          <a:p>
            <a:pPr marL="0" indent="0">
              <a:lnSpc>
                <a:spcPct val="100000"/>
              </a:lnSpc>
              <a:spcBef>
                <a:spcPts val="0"/>
              </a:spcBef>
              <a:buNone/>
            </a:pPr>
            <a:r>
              <a:rPr lang="en-US" dirty="0">
                <a:latin typeface="Lucida Console" panose="020B0609040504020204" pitchFamily="49" charset="0"/>
              </a:rPr>
              <a:t>def f(x):</a:t>
            </a:r>
          </a:p>
          <a:p>
            <a:pPr marL="0" indent="0">
              <a:lnSpc>
                <a:spcPct val="100000"/>
              </a:lnSpc>
              <a:spcBef>
                <a:spcPts val="0"/>
              </a:spcBef>
              <a:buNone/>
            </a:pPr>
            <a:r>
              <a:rPr lang="en-US" dirty="0">
                <a:latin typeface="Lucida Console" panose="020B0609040504020204" pitchFamily="49" charset="0"/>
              </a:rPr>
              <a:t>    if x in (0, 1):</a:t>
            </a:r>
          </a:p>
          <a:p>
            <a:pPr marL="0" indent="0">
              <a:lnSpc>
                <a:spcPct val="100000"/>
              </a:lnSpc>
              <a:spcBef>
                <a:spcPts val="0"/>
              </a:spcBef>
              <a:buNone/>
            </a:pPr>
            <a:r>
              <a:rPr lang="en-US" dirty="0">
                <a:latin typeface="Lucida Console" panose="020B0609040504020204" pitchFamily="49" charset="0"/>
              </a:rPr>
              <a:t>        return 1</a:t>
            </a:r>
          </a:p>
          <a:p>
            <a:pPr marL="0" indent="0">
              <a:lnSpc>
                <a:spcPct val="100000"/>
              </a:lnSpc>
              <a:spcBef>
                <a:spcPts val="0"/>
              </a:spcBef>
              <a:buNone/>
            </a:pPr>
            <a:r>
              <a:rPr lang="en-US" dirty="0">
                <a:latin typeface="Lucida Console" panose="020B0609040504020204" pitchFamily="49" charset="0"/>
              </a:rPr>
              <a:t>    return f(x - 1) + f(x - 2)</a:t>
            </a:r>
          </a:p>
          <a:p>
            <a:pPr marL="0" indent="0">
              <a:lnSpc>
                <a:spcPct val="100000"/>
              </a:lnSpc>
              <a:spcBef>
                <a:spcPts val="0"/>
              </a:spcBef>
              <a:buNone/>
            </a:pPr>
            <a:endParaRPr lang="en-US" dirty="0">
              <a:latin typeface="Lucida Console" panose="020B0609040504020204" pitchFamily="49" charset="0"/>
            </a:endParaRPr>
          </a:p>
          <a:p>
            <a:pPr marL="0" indent="0">
              <a:lnSpc>
                <a:spcPct val="100000"/>
              </a:lnSpc>
              <a:spcBef>
                <a:spcPts val="0"/>
              </a:spcBef>
              <a:buNone/>
            </a:pPr>
            <a:r>
              <a:rPr lang="en-US" dirty="0">
                <a:latin typeface="Lucida Console" panose="020B0609040504020204" pitchFamily="49" charset="0"/>
              </a:rPr>
              <a:t>for x in range(10):</a:t>
            </a:r>
          </a:p>
          <a:p>
            <a:pPr marL="0" indent="0">
              <a:lnSpc>
                <a:spcPct val="100000"/>
              </a:lnSpc>
              <a:spcBef>
                <a:spcPts val="0"/>
              </a:spcBef>
              <a:buNone/>
            </a:pPr>
            <a:r>
              <a:rPr lang="en-US" dirty="0">
                <a:latin typeface="Lucida Console" panose="020B0609040504020204" pitchFamily="49" charset="0"/>
              </a:rPr>
              <a:t>    print(x, f(x))</a:t>
            </a:r>
          </a:p>
          <a:p>
            <a:pPr marL="0" indent="0">
              <a:lnSpc>
                <a:spcPct val="100000"/>
              </a:lnSpc>
              <a:spcBef>
                <a:spcPts val="0"/>
              </a:spcBef>
              <a:buNone/>
            </a:pPr>
            <a:endParaRPr lang="en-US" dirty="0">
              <a:latin typeface="Lucida Console" panose="020B0609040504020204" pitchFamily="49" charset="0"/>
            </a:endParaRPr>
          </a:p>
          <a:p>
            <a:pPr marL="0" indent="0">
              <a:lnSpc>
                <a:spcPct val="100000"/>
              </a:lnSpc>
              <a:spcBef>
                <a:spcPts val="0"/>
              </a:spcBef>
              <a:buNone/>
            </a:pPr>
            <a:r>
              <a:rPr lang="en-US" dirty="0">
                <a:latin typeface="Lucida Console" panose="020B0609040504020204" pitchFamily="49" charset="0"/>
              </a:rPr>
              <a:t>g = f</a:t>
            </a:r>
          </a:p>
          <a:p>
            <a:pPr marL="0" indent="0">
              <a:lnSpc>
                <a:spcPct val="100000"/>
              </a:lnSpc>
              <a:spcBef>
                <a:spcPts val="0"/>
              </a:spcBef>
              <a:buNone/>
            </a:pPr>
            <a:r>
              <a:rPr lang="en-US" dirty="0">
                <a:latin typeface="Lucida Console" panose="020B0609040504020204" pitchFamily="49" charset="0"/>
              </a:rPr>
              <a:t>del f</a:t>
            </a:r>
          </a:p>
          <a:p>
            <a:pPr marL="0" indent="0">
              <a:lnSpc>
                <a:spcPct val="100000"/>
              </a:lnSpc>
              <a:spcBef>
                <a:spcPts val="0"/>
              </a:spcBef>
              <a:buNone/>
            </a:pPr>
            <a:r>
              <a:rPr lang="en-US" dirty="0">
                <a:latin typeface="Lucida Console" panose="020B0609040504020204" pitchFamily="49" charset="0"/>
              </a:rPr>
              <a:t>print('\n Renamed f to g. \n')</a:t>
            </a:r>
          </a:p>
          <a:p>
            <a:pPr marL="0" indent="0">
              <a:lnSpc>
                <a:spcPct val="100000"/>
              </a:lnSpc>
              <a:spcBef>
                <a:spcPts val="0"/>
              </a:spcBef>
              <a:buNone/>
            </a:pPr>
            <a:endParaRPr lang="en-US" dirty="0">
              <a:latin typeface="Lucida Console" panose="020B0609040504020204" pitchFamily="49" charset="0"/>
            </a:endParaRPr>
          </a:p>
          <a:p>
            <a:pPr marL="0" indent="0">
              <a:lnSpc>
                <a:spcPct val="100000"/>
              </a:lnSpc>
              <a:spcBef>
                <a:spcPts val="0"/>
              </a:spcBef>
              <a:buNone/>
            </a:pPr>
            <a:r>
              <a:rPr lang="en-US" dirty="0">
                <a:latin typeface="Lucida Console" panose="020B0609040504020204" pitchFamily="49" charset="0"/>
              </a:rPr>
              <a:t>for x in range(10):</a:t>
            </a:r>
          </a:p>
          <a:p>
            <a:pPr marL="0" indent="0">
              <a:lnSpc>
                <a:spcPct val="100000"/>
              </a:lnSpc>
              <a:spcBef>
                <a:spcPts val="0"/>
              </a:spcBef>
              <a:buNone/>
            </a:pPr>
            <a:r>
              <a:rPr lang="en-US" dirty="0">
                <a:latin typeface="Lucida Console" panose="020B0609040504020204" pitchFamily="49" charset="0"/>
              </a:rPr>
              <a:t>    print(x, g(x))</a:t>
            </a:r>
          </a:p>
        </p:txBody>
      </p:sp>
      <p:sp>
        <p:nvSpPr>
          <p:cNvPr id="6" name="Content Placeholder 4">
            <a:extLst>
              <a:ext uri="{FF2B5EF4-FFF2-40B4-BE49-F238E27FC236}">
                <a16:creationId xmlns:a16="http://schemas.microsoft.com/office/drawing/2014/main" id="{71851597-5E20-41B9-985A-6E6B76EF79FC}"/>
              </a:ext>
            </a:extLst>
          </p:cNvPr>
          <p:cNvSpPr txBox="1">
            <a:spLocks/>
          </p:cNvSpPr>
          <p:nvPr/>
        </p:nvSpPr>
        <p:spPr>
          <a:xfrm>
            <a:off x="7801970" y="291152"/>
            <a:ext cx="3850944" cy="642809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2400" dirty="0">
                <a:solidFill>
                  <a:srgbClr val="00B050"/>
                </a:solidFill>
                <a:latin typeface="Lucida Console" panose="020B0609040504020204" pitchFamily="49" charset="0"/>
              </a:rPr>
              <a:t># output</a:t>
            </a:r>
          </a:p>
          <a:p>
            <a:pPr marL="0" indent="0">
              <a:lnSpc>
                <a:spcPct val="100000"/>
              </a:lnSpc>
              <a:spcBef>
                <a:spcPts val="0"/>
              </a:spcBef>
              <a:buFont typeface="Arial" panose="020B0604020202020204" pitchFamily="34" charset="0"/>
              <a:buNone/>
            </a:pPr>
            <a:r>
              <a:rPr lang="en-US" sz="2400" dirty="0">
                <a:latin typeface="Lucida Console" panose="020B0609040504020204" pitchFamily="49" charset="0"/>
              </a:rPr>
              <a:t>0 1</a:t>
            </a:r>
          </a:p>
          <a:p>
            <a:pPr marL="0" indent="0">
              <a:lnSpc>
                <a:spcPct val="100000"/>
              </a:lnSpc>
              <a:spcBef>
                <a:spcPts val="0"/>
              </a:spcBef>
              <a:buFont typeface="Arial" panose="020B0604020202020204" pitchFamily="34" charset="0"/>
              <a:buNone/>
            </a:pPr>
            <a:r>
              <a:rPr lang="en-US" sz="2400" dirty="0">
                <a:latin typeface="Lucida Console" panose="020B0609040504020204" pitchFamily="49" charset="0"/>
              </a:rPr>
              <a:t>1 1</a:t>
            </a:r>
          </a:p>
          <a:p>
            <a:pPr marL="0" indent="0">
              <a:lnSpc>
                <a:spcPct val="100000"/>
              </a:lnSpc>
              <a:spcBef>
                <a:spcPts val="0"/>
              </a:spcBef>
              <a:buFont typeface="Arial" panose="020B0604020202020204" pitchFamily="34" charset="0"/>
              <a:buNone/>
            </a:pPr>
            <a:r>
              <a:rPr lang="en-US" sz="2400" dirty="0">
                <a:latin typeface="Lucida Console" panose="020B0609040504020204" pitchFamily="49" charset="0"/>
              </a:rPr>
              <a:t>2 2</a:t>
            </a:r>
          </a:p>
          <a:p>
            <a:pPr marL="0" indent="0">
              <a:lnSpc>
                <a:spcPct val="100000"/>
              </a:lnSpc>
              <a:spcBef>
                <a:spcPts val="0"/>
              </a:spcBef>
              <a:buFont typeface="Arial" panose="020B0604020202020204" pitchFamily="34" charset="0"/>
              <a:buNone/>
            </a:pPr>
            <a:r>
              <a:rPr lang="en-US" sz="2400" dirty="0">
                <a:latin typeface="Lucida Console" panose="020B0609040504020204" pitchFamily="49" charset="0"/>
              </a:rPr>
              <a:t>3 3</a:t>
            </a:r>
          </a:p>
          <a:p>
            <a:pPr marL="0" indent="0">
              <a:lnSpc>
                <a:spcPct val="100000"/>
              </a:lnSpc>
              <a:spcBef>
                <a:spcPts val="0"/>
              </a:spcBef>
              <a:buFont typeface="Arial" panose="020B0604020202020204" pitchFamily="34" charset="0"/>
              <a:buNone/>
            </a:pPr>
            <a:r>
              <a:rPr lang="en-US" sz="2400" dirty="0">
                <a:latin typeface="Lucida Console" panose="020B0609040504020204" pitchFamily="49" charset="0"/>
              </a:rPr>
              <a:t>4 5</a:t>
            </a:r>
          </a:p>
          <a:p>
            <a:pPr marL="0" indent="0">
              <a:lnSpc>
                <a:spcPct val="100000"/>
              </a:lnSpc>
              <a:spcBef>
                <a:spcPts val="0"/>
              </a:spcBef>
              <a:buFont typeface="Arial" panose="020B0604020202020204" pitchFamily="34" charset="0"/>
              <a:buNone/>
            </a:pPr>
            <a:r>
              <a:rPr lang="en-US" sz="2400" dirty="0">
                <a:latin typeface="Lucida Console" panose="020B0609040504020204" pitchFamily="49" charset="0"/>
              </a:rPr>
              <a:t>5 8</a:t>
            </a:r>
          </a:p>
          <a:p>
            <a:pPr marL="0" indent="0">
              <a:lnSpc>
                <a:spcPct val="100000"/>
              </a:lnSpc>
              <a:spcBef>
                <a:spcPts val="0"/>
              </a:spcBef>
              <a:buFont typeface="Arial" panose="020B0604020202020204" pitchFamily="34" charset="0"/>
              <a:buNone/>
            </a:pPr>
            <a:r>
              <a:rPr lang="en-US" sz="2400" dirty="0">
                <a:latin typeface="Lucida Console" panose="020B0609040504020204" pitchFamily="49" charset="0"/>
              </a:rPr>
              <a:t>6 13</a:t>
            </a:r>
          </a:p>
          <a:p>
            <a:pPr marL="0" indent="0">
              <a:lnSpc>
                <a:spcPct val="100000"/>
              </a:lnSpc>
              <a:spcBef>
                <a:spcPts val="0"/>
              </a:spcBef>
              <a:buFont typeface="Arial" panose="020B0604020202020204" pitchFamily="34" charset="0"/>
              <a:buNone/>
            </a:pPr>
            <a:r>
              <a:rPr lang="en-US" sz="2400" dirty="0">
                <a:latin typeface="Lucida Console" panose="020B0609040504020204" pitchFamily="49" charset="0"/>
              </a:rPr>
              <a:t>7 21</a:t>
            </a:r>
          </a:p>
          <a:p>
            <a:pPr marL="0" indent="0">
              <a:lnSpc>
                <a:spcPct val="100000"/>
              </a:lnSpc>
              <a:spcBef>
                <a:spcPts val="0"/>
              </a:spcBef>
              <a:buFont typeface="Arial" panose="020B0604020202020204" pitchFamily="34" charset="0"/>
              <a:buNone/>
            </a:pPr>
            <a:r>
              <a:rPr lang="en-US" sz="2400" dirty="0">
                <a:latin typeface="Lucida Console" panose="020B0609040504020204" pitchFamily="49" charset="0"/>
              </a:rPr>
              <a:t>8 34</a:t>
            </a:r>
          </a:p>
          <a:p>
            <a:pPr marL="0" indent="0">
              <a:lnSpc>
                <a:spcPct val="100000"/>
              </a:lnSpc>
              <a:spcBef>
                <a:spcPts val="0"/>
              </a:spcBef>
              <a:buFont typeface="Arial" panose="020B0604020202020204" pitchFamily="34" charset="0"/>
              <a:buNone/>
            </a:pPr>
            <a:r>
              <a:rPr lang="en-US" sz="2400" dirty="0">
                <a:latin typeface="Lucida Console" panose="020B0609040504020204" pitchFamily="49" charset="0"/>
              </a:rPr>
              <a:t>9 55</a:t>
            </a:r>
          </a:p>
          <a:p>
            <a:pPr marL="0" indent="0">
              <a:lnSpc>
                <a:spcPct val="100000"/>
              </a:lnSpc>
              <a:spcBef>
                <a:spcPts val="0"/>
              </a:spcBef>
              <a:buFont typeface="Arial" panose="020B0604020202020204" pitchFamily="34" charset="0"/>
              <a:buNone/>
            </a:pPr>
            <a:endParaRPr lang="en-US" sz="2400" dirty="0">
              <a:latin typeface="Lucida Console" panose="020B0609040504020204" pitchFamily="49" charset="0"/>
            </a:endParaRPr>
          </a:p>
          <a:p>
            <a:pPr marL="0" indent="0">
              <a:lnSpc>
                <a:spcPct val="100000"/>
              </a:lnSpc>
              <a:spcBef>
                <a:spcPts val="0"/>
              </a:spcBef>
              <a:buFont typeface="Arial" panose="020B0604020202020204" pitchFamily="34" charset="0"/>
              <a:buNone/>
            </a:pPr>
            <a:r>
              <a:rPr lang="en-US" sz="2400" dirty="0">
                <a:latin typeface="Lucida Console" panose="020B0609040504020204" pitchFamily="49" charset="0"/>
              </a:rPr>
              <a:t> Renamed f to g.</a:t>
            </a:r>
          </a:p>
          <a:p>
            <a:pPr marL="0" indent="0">
              <a:lnSpc>
                <a:spcPct val="100000"/>
              </a:lnSpc>
              <a:spcBef>
                <a:spcPts val="0"/>
              </a:spcBef>
              <a:buFont typeface="Arial" panose="020B0604020202020204" pitchFamily="34" charset="0"/>
              <a:buNone/>
            </a:pPr>
            <a:endParaRPr lang="en-US" sz="2400" dirty="0">
              <a:latin typeface="Lucida Console" panose="020B0609040504020204" pitchFamily="49" charset="0"/>
            </a:endParaRPr>
          </a:p>
          <a:p>
            <a:pPr marL="0" indent="0">
              <a:lnSpc>
                <a:spcPct val="100000"/>
              </a:lnSpc>
              <a:spcBef>
                <a:spcPts val="0"/>
              </a:spcBef>
              <a:buFont typeface="Arial" panose="020B0604020202020204" pitchFamily="34" charset="0"/>
              <a:buNone/>
            </a:pPr>
            <a:r>
              <a:rPr lang="en-US" sz="2400" dirty="0">
                <a:latin typeface="Lucida Console" panose="020B0609040504020204" pitchFamily="49" charset="0"/>
              </a:rPr>
              <a:t>0 1</a:t>
            </a:r>
          </a:p>
          <a:p>
            <a:pPr marL="0" indent="0">
              <a:lnSpc>
                <a:spcPct val="100000"/>
              </a:lnSpc>
              <a:spcBef>
                <a:spcPts val="0"/>
              </a:spcBef>
              <a:buFont typeface="Arial" panose="020B0604020202020204" pitchFamily="34" charset="0"/>
              <a:buNone/>
            </a:pPr>
            <a:r>
              <a:rPr lang="en-US" sz="2400" dirty="0">
                <a:latin typeface="Lucida Console" panose="020B0609040504020204" pitchFamily="49" charset="0"/>
              </a:rPr>
              <a:t>1 1</a:t>
            </a:r>
          </a:p>
          <a:p>
            <a:pPr marL="0" indent="0">
              <a:lnSpc>
                <a:spcPct val="100000"/>
              </a:lnSpc>
              <a:spcBef>
                <a:spcPts val="0"/>
              </a:spcBef>
              <a:buFont typeface="Arial" panose="020B0604020202020204" pitchFamily="34" charset="0"/>
              <a:buNone/>
            </a:pPr>
            <a:r>
              <a:rPr lang="en-US" sz="2400" dirty="0" err="1">
                <a:solidFill>
                  <a:srgbClr val="FF0000"/>
                </a:solidFill>
                <a:latin typeface="Lucida Console" panose="020B0609040504020204" pitchFamily="49" charset="0"/>
              </a:rPr>
              <a:t>NameError</a:t>
            </a:r>
            <a:r>
              <a:rPr lang="en-US" sz="2400" dirty="0">
                <a:solidFill>
                  <a:srgbClr val="FF0000"/>
                </a:solidFill>
                <a:latin typeface="Lucida Console" panose="020B0609040504020204" pitchFamily="49" charset="0"/>
              </a:rPr>
              <a:t>: name 'f' is not defined</a:t>
            </a:r>
          </a:p>
        </p:txBody>
      </p:sp>
    </p:spTree>
    <p:extLst>
      <p:ext uri="{BB962C8B-B14F-4D97-AF65-F5344CB8AC3E}">
        <p14:creationId xmlns:p14="http://schemas.microsoft.com/office/powerpoint/2010/main" val="33869798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4414D-FA63-4885-9930-47FAC9DDA052}"/>
              </a:ext>
            </a:extLst>
          </p:cNvPr>
          <p:cNvSpPr>
            <a:spLocks noGrp="1"/>
          </p:cNvSpPr>
          <p:nvPr>
            <p:ph type="title"/>
          </p:nvPr>
        </p:nvSpPr>
        <p:spPr/>
        <p:txBody>
          <a:bodyPr/>
          <a:lstStyle/>
          <a:p>
            <a:r>
              <a:rPr lang="en-US" dirty="0"/>
              <a:t>Function</a:t>
            </a:r>
          </a:p>
        </p:txBody>
      </p:sp>
      <p:sp>
        <p:nvSpPr>
          <p:cNvPr id="3" name="Content Placeholder 2">
            <a:extLst>
              <a:ext uri="{FF2B5EF4-FFF2-40B4-BE49-F238E27FC236}">
                <a16:creationId xmlns:a16="http://schemas.microsoft.com/office/drawing/2014/main" id="{6C036D3F-FAED-46EA-8BAC-967CA8D9426E}"/>
              </a:ext>
            </a:extLst>
          </p:cNvPr>
          <p:cNvSpPr>
            <a:spLocks noGrp="1"/>
          </p:cNvSpPr>
          <p:nvPr>
            <p:ph idx="1"/>
          </p:nvPr>
        </p:nvSpPr>
        <p:spPr>
          <a:xfrm>
            <a:off x="838200" y="1825625"/>
            <a:ext cx="10515600" cy="3766283"/>
          </a:xfrm>
        </p:spPr>
        <p:txBody>
          <a:bodyPr vert="horz" lIns="91440" tIns="45720" rIns="91440" bIns="45720" rtlCol="0">
            <a:normAutofit/>
          </a:bodyPr>
          <a:lstStyle/>
          <a:p>
            <a:r>
              <a:rPr lang="en-US" sz="3200" dirty="0"/>
              <a:t>A function is </a:t>
            </a:r>
          </a:p>
          <a:p>
            <a:pPr lvl="1"/>
            <a:r>
              <a:rPr lang="en-US" sz="2800" dirty="0"/>
              <a:t>a stack of namespaces, </a:t>
            </a:r>
          </a:p>
          <a:p>
            <a:pPr lvl="1"/>
            <a:r>
              <a:rPr lang="en-US" sz="2800" dirty="0"/>
              <a:t>its body AST, </a:t>
            </a:r>
          </a:p>
          <a:p>
            <a:pPr lvl="1"/>
            <a:r>
              <a:rPr lang="en-US" sz="2800" dirty="0"/>
              <a:t>and a list of formal parameters. </a:t>
            </a:r>
          </a:p>
        </p:txBody>
      </p:sp>
    </p:spTree>
    <p:extLst>
      <p:ext uri="{BB962C8B-B14F-4D97-AF65-F5344CB8AC3E}">
        <p14:creationId xmlns:p14="http://schemas.microsoft.com/office/powerpoint/2010/main" val="1188827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3E3C3-0049-4593-BA83-E8F4A2DD3A8F}"/>
              </a:ext>
            </a:extLst>
          </p:cNvPr>
          <p:cNvSpPr>
            <a:spLocks noGrp="1"/>
          </p:cNvSpPr>
          <p:nvPr>
            <p:ph type="title"/>
          </p:nvPr>
        </p:nvSpPr>
        <p:spPr/>
        <p:txBody>
          <a:bodyPr/>
          <a:lstStyle/>
          <a:p>
            <a:r>
              <a:rPr lang="en-US" dirty="0"/>
              <a:t>Most popular programming languages</a:t>
            </a:r>
          </a:p>
        </p:txBody>
      </p:sp>
      <p:pic>
        <p:nvPicPr>
          <p:cNvPr id="6" name="Picture 5">
            <a:extLst>
              <a:ext uri="{FF2B5EF4-FFF2-40B4-BE49-F238E27FC236}">
                <a16:creationId xmlns:a16="http://schemas.microsoft.com/office/drawing/2014/main" id="{D59E4AA8-AF0C-4A93-B863-0403F5DE74E8}"/>
              </a:ext>
            </a:extLst>
          </p:cNvPr>
          <p:cNvPicPr>
            <a:picLocks noChangeAspect="1"/>
          </p:cNvPicPr>
          <p:nvPr/>
        </p:nvPicPr>
        <p:blipFill>
          <a:blip r:embed="rId3"/>
          <a:stretch>
            <a:fillRect/>
          </a:stretch>
        </p:blipFill>
        <p:spPr>
          <a:xfrm>
            <a:off x="1073623" y="1680622"/>
            <a:ext cx="5532811" cy="3773933"/>
          </a:xfrm>
          <a:prstGeom prst="rect">
            <a:avLst/>
          </a:prstGeom>
        </p:spPr>
      </p:pic>
      <p:sp>
        <p:nvSpPr>
          <p:cNvPr id="8" name="Content Placeholder 7">
            <a:extLst>
              <a:ext uri="{FF2B5EF4-FFF2-40B4-BE49-F238E27FC236}">
                <a16:creationId xmlns:a16="http://schemas.microsoft.com/office/drawing/2014/main" id="{5C71D0C7-9C98-49CC-9409-1CC4DA875A75}"/>
              </a:ext>
            </a:extLst>
          </p:cNvPr>
          <p:cNvSpPr>
            <a:spLocks noGrp="1"/>
          </p:cNvSpPr>
          <p:nvPr>
            <p:ph idx="1"/>
          </p:nvPr>
        </p:nvSpPr>
        <p:spPr>
          <a:xfrm>
            <a:off x="1073623" y="5572835"/>
            <a:ext cx="5532811" cy="1146413"/>
          </a:xfrm>
        </p:spPr>
        <p:txBody>
          <a:bodyPr>
            <a:normAutofit/>
          </a:bodyPr>
          <a:lstStyle/>
          <a:p>
            <a:pPr marL="0" indent="0" algn="ctr">
              <a:buNone/>
            </a:pPr>
            <a:r>
              <a:rPr lang="en-US" dirty="0"/>
              <a:t>2020</a:t>
            </a:r>
          </a:p>
          <a:p>
            <a:pPr marL="0" indent="0" algn="ctr">
              <a:buNone/>
            </a:pPr>
            <a:r>
              <a:rPr lang="en-US" sz="1800" dirty="0">
                <a:hlinkClick r:id="rId4"/>
              </a:rPr>
              <a:t>https://insights.stackoverflow.com/survey/2020#most-popular-technologies</a:t>
            </a:r>
            <a:r>
              <a:rPr lang="en-US" sz="1800" dirty="0"/>
              <a:t> </a:t>
            </a:r>
          </a:p>
        </p:txBody>
      </p:sp>
      <p:pic>
        <p:nvPicPr>
          <p:cNvPr id="10" name="Picture 9">
            <a:extLst>
              <a:ext uri="{FF2B5EF4-FFF2-40B4-BE49-F238E27FC236}">
                <a16:creationId xmlns:a16="http://schemas.microsoft.com/office/drawing/2014/main" id="{1091D68B-F515-4A29-B65F-D920E65C4E5D}"/>
              </a:ext>
            </a:extLst>
          </p:cNvPr>
          <p:cNvPicPr>
            <a:picLocks noChangeAspect="1"/>
          </p:cNvPicPr>
          <p:nvPr/>
        </p:nvPicPr>
        <p:blipFill rotWithShape="1">
          <a:blip r:embed="rId5"/>
          <a:srcRect b="13658"/>
          <a:stretch/>
        </p:blipFill>
        <p:spPr>
          <a:xfrm>
            <a:off x="6772895" y="1690688"/>
            <a:ext cx="4305351" cy="3773933"/>
          </a:xfrm>
          <a:prstGeom prst="rect">
            <a:avLst/>
          </a:prstGeom>
        </p:spPr>
      </p:pic>
      <p:sp>
        <p:nvSpPr>
          <p:cNvPr id="11" name="Content Placeholder 7">
            <a:extLst>
              <a:ext uri="{FF2B5EF4-FFF2-40B4-BE49-F238E27FC236}">
                <a16:creationId xmlns:a16="http://schemas.microsoft.com/office/drawing/2014/main" id="{371991E3-0355-470C-80F8-5C11AFAF3DFA}"/>
              </a:ext>
            </a:extLst>
          </p:cNvPr>
          <p:cNvSpPr txBox="1">
            <a:spLocks/>
          </p:cNvSpPr>
          <p:nvPr/>
        </p:nvSpPr>
        <p:spPr>
          <a:xfrm>
            <a:off x="6772895" y="5572835"/>
            <a:ext cx="4305351" cy="11464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t>2021</a:t>
            </a:r>
          </a:p>
          <a:p>
            <a:pPr marL="0" indent="0" algn="ctr">
              <a:buFont typeface="Arial" panose="020B0604020202020204" pitchFamily="34" charset="0"/>
              <a:buNone/>
            </a:pPr>
            <a:r>
              <a:rPr lang="en-US" sz="1600" dirty="0">
                <a:hlinkClick r:id="rId6"/>
              </a:rPr>
              <a:t>https://insights.stackoverflow.com/survey/2021#technology-most-popular-technologies</a:t>
            </a:r>
            <a:r>
              <a:rPr lang="en-US" sz="1600" dirty="0"/>
              <a:t> </a:t>
            </a:r>
          </a:p>
        </p:txBody>
      </p:sp>
      <p:cxnSp>
        <p:nvCxnSpPr>
          <p:cNvPr id="13" name="Straight Arrow Connector 12">
            <a:extLst>
              <a:ext uri="{FF2B5EF4-FFF2-40B4-BE49-F238E27FC236}">
                <a16:creationId xmlns:a16="http://schemas.microsoft.com/office/drawing/2014/main" id="{689040EB-D4F1-49B0-B997-63F18E711949}"/>
              </a:ext>
            </a:extLst>
          </p:cNvPr>
          <p:cNvCxnSpPr>
            <a:cxnSpLocks/>
          </p:cNvCxnSpPr>
          <p:nvPr/>
        </p:nvCxnSpPr>
        <p:spPr>
          <a:xfrm flipV="1">
            <a:off x="5686567" y="3006185"/>
            <a:ext cx="1524000" cy="42281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58655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0405AE-C95A-4D59-869D-B2EB77DA1453}"/>
              </a:ext>
            </a:extLst>
          </p:cNvPr>
          <p:cNvSpPr>
            <a:spLocks noGrp="1"/>
          </p:cNvSpPr>
          <p:nvPr>
            <p:ph type="title"/>
          </p:nvPr>
        </p:nvSpPr>
        <p:spPr/>
        <p:txBody>
          <a:bodyPr/>
          <a:lstStyle/>
          <a:p>
            <a:r>
              <a:rPr lang="en-US" dirty="0"/>
              <a:t>What is </a:t>
            </a:r>
            <a:r>
              <a:rPr lang="en-US" dirty="0" err="1"/>
              <a:t>miniPy</a:t>
            </a:r>
            <a:r>
              <a:rPr lang="en-US" dirty="0"/>
              <a:t>? </a:t>
            </a:r>
          </a:p>
        </p:txBody>
      </p:sp>
      <p:sp>
        <p:nvSpPr>
          <p:cNvPr id="5" name="Text Placeholder 4">
            <a:extLst>
              <a:ext uri="{FF2B5EF4-FFF2-40B4-BE49-F238E27FC236}">
                <a16:creationId xmlns:a16="http://schemas.microsoft.com/office/drawing/2014/main" id="{CD27BBD1-BE1C-4976-A6DF-81AEC465A443}"/>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01841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4414D-FA63-4885-9930-47FAC9DDA052}"/>
              </a:ext>
            </a:extLst>
          </p:cNvPr>
          <p:cNvSpPr>
            <a:spLocks noGrp="1"/>
          </p:cNvSpPr>
          <p:nvPr>
            <p:ph type="title"/>
          </p:nvPr>
        </p:nvSpPr>
        <p:spPr/>
        <p:txBody>
          <a:bodyPr/>
          <a:lstStyle/>
          <a:p>
            <a:r>
              <a:rPr lang="en-US" dirty="0" err="1"/>
              <a:t>miniPy</a:t>
            </a:r>
            <a:endParaRPr lang="en-US" dirty="0"/>
          </a:p>
        </p:txBody>
      </p:sp>
      <p:sp>
        <p:nvSpPr>
          <p:cNvPr id="3" name="Content Placeholder 2">
            <a:extLst>
              <a:ext uri="{FF2B5EF4-FFF2-40B4-BE49-F238E27FC236}">
                <a16:creationId xmlns:a16="http://schemas.microsoft.com/office/drawing/2014/main" id="{6C036D3F-FAED-46EA-8BAC-967CA8D9426E}"/>
              </a:ext>
            </a:extLst>
          </p:cNvPr>
          <p:cNvSpPr>
            <a:spLocks noGrp="1"/>
          </p:cNvSpPr>
          <p:nvPr>
            <p:ph idx="1"/>
          </p:nvPr>
        </p:nvSpPr>
        <p:spPr>
          <a:xfrm>
            <a:off x="838200" y="1825625"/>
            <a:ext cx="10515600" cy="3766283"/>
          </a:xfrm>
        </p:spPr>
        <p:txBody>
          <a:bodyPr vert="horz" lIns="91440" tIns="45720" rIns="91440" bIns="45720" rtlCol="0">
            <a:normAutofit/>
          </a:bodyPr>
          <a:lstStyle/>
          <a:p>
            <a:r>
              <a:rPr lang="en-US" sz="3200" dirty="0" err="1"/>
              <a:t>miniPy</a:t>
            </a:r>
            <a:r>
              <a:rPr lang="en-US" sz="3200" dirty="0"/>
              <a:t> is my attempt to implement an interpreter in Python 3 to interpret a subset of Python 3. </a:t>
            </a:r>
            <a:endParaRPr lang="en-US" sz="2800" dirty="0"/>
          </a:p>
        </p:txBody>
      </p:sp>
    </p:spTree>
    <p:extLst>
      <p:ext uri="{BB962C8B-B14F-4D97-AF65-F5344CB8AC3E}">
        <p14:creationId xmlns:p14="http://schemas.microsoft.com/office/powerpoint/2010/main" val="884479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4414D-FA63-4885-9930-47FAC9DDA052}"/>
              </a:ext>
            </a:extLst>
          </p:cNvPr>
          <p:cNvSpPr>
            <a:spLocks noGrp="1"/>
          </p:cNvSpPr>
          <p:nvPr>
            <p:ph type="title"/>
          </p:nvPr>
        </p:nvSpPr>
        <p:spPr>
          <a:xfrm>
            <a:off x="838200" y="294789"/>
            <a:ext cx="10515600" cy="900967"/>
          </a:xfrm>
        </p:spPr>
        <p:txBody>
          <a:bodyPr/>
          <a:lstStyle/>
          <a:p>
            <a:r>
              <a:rPr lang="en-US" dirty="0"/>
              <a:t>Features given up</a:t>
            </a:r>
          </a:p>
        </p:txBody>
      </p:sp>
      <p:sp>
        <p:nvSpPr>
          <p:cNvPr id="3" name="Content Placeholder 2">
            <a:extLst>
              <a:ext uri="{FF2B5EF4-FFF2-40B4-BE49-F238E27FC236}">
                <a16:creationId xmlns:a16="http://schemas.microsoft.com/office/drawing/2014/main" id="{6C036D3F-FAED-46EA-8BAC-967CA8D9426E}"/>
              </a:ext>
            </a:extLst>
          </p:cNvPr>
          <p:cNvSpPr>
            <a:spLocks noGrp="1"/>
          </p:cNvSpPr>
          <p:nvPr>
            <p:ph idx="1"/>
          </p:nvPr>
        </p:nvSpPr>
        <p:spPr>
          <a:xfrm>
            <a:off x="838200" y="1296865"/>
            <a:ext cx="10515600" cy="5372100"/>
          </a:xfrm>
        </p:spPr>
        <p:txBody>
          <a:bodyPr vert="horz" lIns="91440" tIns="45720" rIns="91440" bIns="45720" numCol="2" rtlCol="0">
            <a:normAutofit fontScale="77500" lnSpcReduction="20000"/>
          </a:bodyPr>
          <a:lstStyle/>
          <a:p>
            <a:r>
              <a:rPr lang="en-US" sz="2800" dirty="0"/>
              <a:t>decorator</a:t>
            </a:r>
          </a:p>
          <a:p>
            <a:r>
              <a:rPr lang="en-US" sz="2800" dirty="0"/>
              <a:t>with ... as ...</a:t>
            </a:r>
          </a:p>
          <a:p>
            <a:r>
              <a:rPr lang="en-US" sz="2800" dirty="0"/>
              <a:t>f'{1}'</a:t>
            </a:r>
          </a:p>
          <a:p>
            <a:r>
              <a:rPr lang="en-US" sz="2800" dirty="0"/>
              <a:t>'%d kg' % 3</a:t>
            </a:r>
          </a:p>
          <a:p>
            <a:r>
              <a:rPr lang="en-US" sz="2800" dirty="0"/>
              <a:t>many built-ins (file system...)</a:t>
            </a:r>
          </a:p>
          <a:p>
            <a:r>
              <a:rPr lang="en-US" sz="2800" dirty="0"/>
              <a:t>package import</a:t>
            </a:r>
          </a:p>
          <a:p>
            <a:r>
              <a:rPr lang="en-US" sz="2800" dirty="0"/>
              <a:t>multi inheritance</a:t>
            </a:r>
          </a:p>
          <a:p>
            <a:r>
              <a:rPr lang="en-US" sz="2800" dirty="0"/>
              <a:t>lambda function</a:t>
            </a:r>
          </a:p>
          <a:p>
            <a:r>
              <a:rPr lang="en-US" sz="2800" dirty="0"/>
              <a:t>1 if 0 else 2</a:t>
            </a:r>
          </a:p>
          <a:p>
            <a:r>
              <a:rPr lang="en-US" sz="2800" dirty="0"/>
              <a:t>[*'</a:t>
            </a:r>
            <a:r>
              <a:rPr lang="en-US" sz="2800" dirty="0" err="1"/>
              <a:t>asd</a:t>
            </a:r>
            <a:r>
              <a:rPr lang="en-US" sz="2800" dirty="0"/>
              <a:t>']</a:t>
            </a:r>
          </a:p>
          <a:p>
            <a:r>
              <a:rPr lang="en-US" sz="2800" dirty="0"/>
              <a:t>| ^ &amp; &lt;&lt; &gt;&gt; @ ~</a:t>
            </a:r>
          </a:p>
          <a:p>
            <a:r>
              <a:rPr lang="en-US" sz="2800" dirty="0"/>
              <a:t>await, :=</a:t>
            </a:r>
          </a:p>
          <a:p>
            <a:r>
              <a:rPr lang="en-US" sz="2800" dirty="0"/>
              <a:t>1 &lt; 2 &lt; 3</a:t>
            </a:r>
          </a:p>
          <a:p>
            <a:r>
              <a:rPr lang="en-US" sz="2800" dirty="0"/>
              <a:t>4 // 2</a:t>
            </a:r>
          </a:p>
          <a:p>
            <a:r>
              <a:rPr lang="en-US" sz="2800" dirty="0"/>
              <a:t>import ... as ...</a:t>
            </a:r>
          </a:p>
          <a:p>
            <a:r>
              <a:rPr lang="en-US" sz="2800" dirty="0"/>
              <a:t>+=</a:t>
            </a:r>
          </a:p>
          <a:p>
            <a:r>
              <a:rPr lang="en-US" sz="2800" dirty="0"/>
              <a:t>re-raise exception with raise</a:t>
            </a:r>
          </a:p>
          <a:p>
            <a:r>
              <a:rPr lang="en-US" sz="2800" dirty="0"/>
              <a:t>except Exception as e</a:t>
            </a:r>
          </a:p>
          <a:p>
            <a:r>
              <a:rPr lang="en-US" sz="2800" dirty="0"/>
              <a:t>yield</a:t>
            </a:r>
          </a:p>
          <a:p>
            <a:r>
              <a:rPr lang="en-US" sz="2800" dirty="0"/>
              <a:t>tuple cannot omit ()</a:t>
            </a:r>
          </a:p>
          <a:p>
            <a:r>
              <a:rPr lang="en-US" sz="2800" dirty="0"/>
              <a:t>multi commands cannot be on same line</a:t>
            </a:r>
          </a:p>
          <a:p>
            <a:r>
              <a:rPr lang="en-US" sz="2800" dirty="0"/>
              <a:t>except (Exc1, Exc2): is not allowed.</a:t>
            </a:r>
          </a:p>
          <a:p>
            <a:r>
              <a:rPr lang="en-US" sz="2800" dirty="0"/>
              <a:t>help()</a:t>
            </a:r>
          </a:p>
          <a:p>
            <a:r>
              <a:rPr lang="en-US" sz="2800" dirty="0"/>
              <a:t>10e-5</a:t>
            </a:r>
          </a:p>
          <a:p>
            <a:r>
              <a:rPr lang="en-US" sz="2800" dirty="0"/>
              <a:t>Variable names starting with "__" does not rename the variable into private.</a:t>
            </a:r>
          </a:p>
          <a:p>
            <a:r>
              <a:rPr lang="en-US" sz="2800" dirty="0"/>
              <a:t>Instead of super().__init__(), you do </a:t>
            </a:r>
            <a:r>
              <a:rPr lang="en-US" sz="2800" dirty="0" err="1"/>
              <a:t>self.__base__.__init</a:t>
            </a:r>
            <a:r>
              <a:rPr lang="en-US" sz="2800" dirty="0"/>
              <a:t>__(self)</a:t>
            </a:r>
          </a:p>
          <a:p>
            <a:r>
              <a:rPr lang="en-US" sz="2800" dirty="0"/>
              <a:t>no __str__, only __</a:t>
            </a:r>
            <a:r>
              <a:rPr lang="en-US" sz="2800" dirty="0" err="1"/>
              <a:t>repr</a:t>
            </a:r>
            <a:r>
              <a:rPr lang="en-US" sz="2800" dirty="0"/>
              <a:t>__.</a:t>
            </a:r>
          </a:p>
        </p:txBody>
      </p:sp>
    </p:spTree>
    <p:extLst>
      <p:ext uri="{BB962C8B-B14F-4D97-AF65-F5344CB8AC3E}">
        <p14:creationId xmlns:p14="http://schemas.microsoft.com/office/powerpoint/2010/main" val="8209895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8">
            <a:extLst>
              <a:ext uri="{FF2B5EF4-FFF2-40B4-BE49-F238E27FC236}">
                <a16:creationId xmlns:a16="http://schemas.microsoft.com/office/drawing/2014/main" id="{FC300827-60DF-4A52-80D1-EA2860E4B814}"/>
              </a:ext>
            </a:extLst>
          </p:cNvPr>
          <p:cNvGraphicFramePr>
            <a:graphicFrameLocks noGrp="1"/>
          </p:cNvGraphicFramePr>
          <p:nvPr>
            <p:ph idx="1"/>
            <p:extLst>
              <p:ext uri="{D42A27DB-BD31-4B8C-83A1-F6EECF244321}">
                <p14:modId xmlns:p14="http://schemas.microsoft.com/office/powerpoint/2010/main" val="133086281"/>
              </p:ext>
            </p:extLst>
          </p:nvPr>
        </p:nvGraphicFramePr>
        <p:xfrm>
          <a:off x="838200" y="1825625"/>
          <a:ext cx="10515600" cy="192024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566760587"/>
                    </a:ext>
                  </a:extLst>
                </a:gridCol>
                <a:gridCol w="5257800">
                  <a:extLst>
                    <a:ext uri="{9D8B030D-6E8A-4147-A177-3AD203B41FA5}">
                      <a16:colId xmlns:a16="http://schemas.microsoft.com/office/drawing/2014/main" val="3950873353"/>
                    </a:ext>
                  </a:extLst>
                </a:gridCol>
              </a:tblGrid>
              <a:tr h="370840">
                <a:tc>
                  <a:txBody>
                    <a:bodyPr/>
                    <a:lstStyle/>
                    <a:p>
                      <a:pPr algn="ctr"/>
                      <a:r>
                        <a:rPr lang="en-US" sz="3600" dirty="0"/>
                        <a:t>Python 3, interpreter</a:t>
                      </a:r>
                    </a:p>
                  </a:txBody>
                  <a:tcPr/>
                </a:tc>
                <a:tc>
                  <a:txBody>
                    <a:bodyPr/>
                    <a:lstStyle/>
                    <a:p>
                      <a:pPr algn="ctr"/>
                      <a:r>
                        <a:rPr lang="en-US" sz="3600" dirty="0" err="1"/>
                        <a:t>miniPy</a:t>
                      </a:r>
                      <a:r>
                        <a:rPr lang="en-US" sz="3600" dirty="0"/>
                        <a:t>, interpreted</a:t>
                      </a:r>
                    </a:p>
                  </a:txBody>
                  <a:tcPr/>
                </a:tc>
                <a:extLst>
                  <a:ext uri="{0D108BD9-81ED-4DB2-BD59-A6C34878D82A}">
                    <a16:rowId xmlns:a16="http://schemas.microsoft.com/office/drawing/2014/main" val="581201505"/>
                  </a:ext>
                </a:extLst>
              </a:tr>
              <a:tr h="370840">
                <a:tc>
                  <a:txBody>
                    <a:bodyPr/>
                    <a:lstStyle/>
                    <a:p>
                      <a:pPr algn="ctr"/>
                      <a:r>
                        <a:rPr lang="en-US" sz="3600" dirty="0"/>
                        <a:t>Thing</a:t>
                      </a:r>
                    </a:p>
                  </a:txBody>
                  <a:tcPr/>
                </a:tc>
                <a:tc>
                  <a:txBody>
                    <a:bodyPr/>
                    <a:lstStyle/>
                    <a:p>
                      <a:pPr algn="ctr"/>
                      <a:r>
                        <a:rPr lang="en-US" sz="3600" dirty="0"/>
                        <a:t>Object</a:t>
                      </a:r>
                    </a:p>
                  </a:txBody>
                  <a:tcPr/>
                </a:tc>
                <a:extLst>
                  <a:ext uri="{0D108BD9-81ED-4DB2-BD59-A6C34878D82A}">
                    <a16:rowId xmlns:a16="http://schemas.microsoft.com/office/drawing/2014/main" val="876447474"/>
                  </a:ext>
                </a:extLst>
              </a:tr>
              <a:tr h="370840">
                <a:tc>
                  <a:txBody>
                    <a:bodyPr/>
                    <a:lstStyle/>
                    <a:p>
                      <a:pPr algn="ctr"/>
                      <a:r>
                        <a:rPr lang="en-US" sz="3600" dirty="0"/>
                        <a:t>Non-Thing objects</a:t>
                      </a:r>
                    </a:p>
                  </a:txBody>
                  <a:tcPr/>
                </a:tc>
                <a:tc>
                  <a:txBody>
                    <a:bodyPr/>
                    <a:lstStyle/>
                    <a:p>
                      <a:pPr algn="ctr"/>
                      <a:r>
                        <a:rPr lang="en-US" sz="3600" dirty="0"/>
                        <a:t>God-world concepts</a:t>
                      </a:r>
                    </a:p>
                  </a:txBody>
                  <a:tcPr/>
                </a:tc>
                <a:extLst>
                  <a:ext uri="{0D108BD9-81ED-4DB2-BD59-A6C34878D82A}">
                    <a16:rowId xmlns:a16="http://schemas.microsoft.com/office/drawing/2014/main" val="4018277034"/>
                  </a:ext>
                </a:extLst>
              </a:tr>
            </a:tbl>
          </a:graphicData>
        </a:graphic>
      </p:graphicFrame>
    </p:spTree>
    <p:extLst>
      <p:ext uri="{BB962C8B-B14F-4D97-AF65-F5344CB8AC3E}">
        <p14:creationId xmlns:p14="http://schemas.microsoft.com/office/powerpoint/2010/main" val="11906385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BE670A-CCAF-4822-86F4-F3FF624003A5}"/>
              </a:ext>
            </a:extLst>
          </p:cNvPr>
          <p:cNvSpPr>
            <a:spLocks noGrp="1"/>
          </p:cNvSpPr>
          <p:nvPr>
            <p:ph type="title"/>
          </p:nvPr>
        </p:nvSpPr>
        <p:spPr/>
        <p:txBody>
          <a:bodyPr/>
          <a:lstStyle/>
          <a:p>
            <a:r>
              <a:rPr lang="en-US" dirty="0"/>
              <a:t>Guidelines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0EEA0452-99FC-4614-AD56-1E8696E069D8}"/>
                  </a:ext>
                </a:extLst>
              </p:cNvPr>
              <p:cNvSpPr>
                <a:spLocks noGrp="1"/>
              </p:cNvSpPr>
              <p:nvPr>
                <p:ph idx="1"/>
              </p:nvPr>
            </p:nvSpPr>
            <p:spPr>
              <a:xfrm>
                <a:off x="838200" y="1825625"/>
                <a:ext cx="10515600" cy="4667250"/>
              </a:xfrm>
            </p:spPr>
            <p:txBody>
              <a:bodyPr>
                <a:normAutofit/>
              </a:bodyPr>
              <a:lstStyle/>
              <a:p>
                <a:r>
                  <a:rPr lang="en-US" sz="2800" dirty="0"/>
                  <a:t>A namespace is a mapping from Name </a:t>
                </a:r>
                <a14:m>
                  <m:oMath xmlns:m="http://schemas.openxmlformats.org/officeDocument/2006/math">
                    <m:r>
                      <a:rPr lang="en-US" sz="2800" b="0" i="1" smtClean="0">
                        <a:latin typeface="Cambria Math" panose="02040503050406030204" pitchFamily="18" charset="0"/>
                      </a:rPr>
                      <m:t>↦</m:t>
                    </m:r>
                  </m:oMath>
                </a14:m>
                <a:r>
                  <a:rPr lang="en-US" sz="2800" dirty="0"/>
                  <a:t> Thing.</a:t>
                </a:r>
              </a:p>
              <a:p>
                <a:r>
                  <a:rPr lang="en-US" sz="2800" dirty="0"/>
                  <a:t>A Thing has a namespace.</a:t>
                </a:r>
              </a:p>
              <a:p>
                <a:r>
                  <a:rPr lang="en-US" sz="2800" dirty="0"/>
                  <a:t>Executing an AST evolves an Environment.</a:t>
                </a:r>
              </a:p>
              <a:p>
                <a:r>
                  <a:rPr lang="en-US" sz="2800" dirty="0"/>
                  <a:t>An Environment is a stack of namespaces.</a:t>
                </a:r>
              </a:p>
              <a:p>
                <a:r>
                  <a:rPr lang="en-US" sz="2800" dirty="0"/>
                  <a:t>A function has an AST and an Environment.</a:t>
                </a:r>
              </a:p>
              <a:p>
                <a:r>
                  <a:rPr lang="en-US" sz="2800" dirty="0"/>
                  <a:t>A function is a Thing. </a:t>
                </a:r>
              </a:p>
            </p:txBody>
          </p:sp>
        </mc:Choice>
        <mc:Fallback xmlns="">
          <p:sp>
            <p:nvSpPr>
              <p:cNvPr id="5" name="Content Placeholder 4">
                <a:extLst>
                  <a:ext uri="{FF2B5EF4-FFF2-40B4-BE49-F238E27FC236}">
                    <a16:creationId xmlns:a16="http://schemas.microsoft.com/office/drawing/2014/main" id="{0EEA0452-99FC-4614-AD56-1E8696E069D8}"/>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3"/>
                <a:stretch>
                  <a:fillRect l="-1043" t="-2089"/>
                </a:stretch>
              </a:blipFill>
            </p:spPr>
            <p:txBody>
              <a:bodyPr/>
              <a:lstStyle/>
              <a:p>
                <a:r>
                  <a:rPr lang="en-US">
                    <a:noFill/>
                  </a:rPr>
                  <a:t> </a:t>
                </a:r>
              </a:p>
            </p:txBody>
          </p:sp>
        </mc:Fallback>
      </mc:AlternateContent>
    </p:spTree>
    <p:extLst>
      <p:ext uri="{BB962C8B-B14F-4D97-AF65-F5344CB8AC3E}">
        <p14:creationId xmlns:p14="http://schemas.microsoft.com/office/powerpoint/2010/main" val="23446915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9934990E-DDCE-42A4-A15F-803012060C4E}"/>
              </a:ext>
            </a:extLst>
          </p:cNvPr>
          <p:cNvSpPr>
            <a:spLocks noGrp="1"/>
          </p:cNvSpPr>
          <p:nvPr>
            <p:ph idx="1"/>
          </p:nvPr>
        </p:nvSpPr>
        <p:spPr>
          <a:xfrm>
            <a:off x="698988" y="430823"/>
            <a:ext cx="10794024" cy="6071088"/>
          </a:xfrm>
          <a:solidFill>
            <a:schemeClr val="tx1"/>
          </a:solidFill>
        </p:spPr>
        <p:txBody>
          <a:bodyPr>
            <a:normAutofit/>
          </a:bodyPr>
          <a:lstStyle/>
          <a:p>
            <a:pPr marL="0" indent="0">
              <a:buNone/>
            </a:pPr>
            <a:r>
              <a:rPr lang="en-US" b="0" dirty="0">
                <a:solidFill>
                  <a:srgbClr val="569CD6"/>
                </a:solidFill>
                <a:effectLst/>
                <a:latin typeface="lucida console" panose="020B0609040504020204" pitchFamily="49" charset="0"/>
              </a:rPr>
              <a:t>class</a:t>
            </a:r>
            <a:r>
              <a:rPr lang="en-US" b="0" dirty="0">
                <a:solidFill>
                  <a:srgbClr val="FFFFFF"/>
                </a:solidFill>
                <a:effectLst/>
                <a:latin typeface="lucida console" panose="020B0609040504020204" pitchFamily="49" charset="0"/>
              </a:rPr>
              <a:t> </a:t>
            </a:r>
            <a:r>
              <a:rPr lang="en-US" b="0" dirty="0">
                <a:solidFill>
                  <a:srgbClr val="4EC9B0"/>
                </a:solidFill>
                <a:effectLst/>
                <a:latin typeface="lucida console" panose="020B0609040504020204" pitchFamily="49" charset="0"/>
              </a:rPr>
              <a:t>Thing</a:t>
            </a:r>
            <a:r>
              <a:rPr lang="en-US" b="0" dirty="0">
                <a:solidFill>
                  <a:srgbClr val="FFFFFF"/>
                </a:solidFill>
                <a:effectLst/>
                <a:latin typeface="lucida console" panose="020B0609040504020204" pitchFamily="49" charset="0"/>
              </a:rPr>
              <a:t>:</a:t>
            </a:r>
          </a:p>
          <a:p>
            <a:pPr marL="0" indent="0">
              <a:buNone/>
            </a:pPr>
            <a:r>
              <a:rPr lang="en-US" b="0" dirty="0">
                <a:solidFill>
                  <a:srgbClr val="FFFFFF"/>
                </a:solidFill>
                <a:effectLst/>
                <a:latin typeface="lucida console" panose="020B0609040504020204" pitchFamily="49" charset="0"/>
              </a:rPr>
              <a:t>    </a:t>
            </a:r>
            <a:r>
              <a:rPr lang="en-US" b="0" dirty="0">
                <a:solidFill>
                  <a:srgbClr val="569CD6"/>
                </a:solidFill>
                <a:effectLst/>
                <a:latin typeface="lucida console" panose="020B0609040504020204" pitchFamily="49" charset="0"/>
              </a:rPr>
              <a:t>def</a:t>
            </a:r>
            <a:r>
              <a:rPr lang="en-US" b="0" dirty="0">
                <a:solidFill>
                  <a:srgbClr val="FFFFFF"/>
                </a:solidFill>
                <a:effectLst/>
                <a:latin typeface="lucida console" panose="020B0609040504020204" pitchFamily="49" charset="0"/>
              </a:rPr>
              <a:t> </a:t>
            </a:r>
            <a:r>
              <a:rPr lang="en-US" b="0" dirty="0">
                <a:solidFill>
                  <a:srgbClr val="DCDCAA"/>
                </a:solidFill>
                <a:effectLst/>
                <a:latin typeface="lucida console" panose="020B0609040504020204" pitchFamily="49" charset="0"/>
              </a:rPr>
              <a:t>__init__</a:t>
            </a:r>
            <a:r>
              <a:rPr lang="en-US" b="0" dirty="0">
                <a:solidFill>
                  <a:srgbClr val="FFFFFF"/>
                </a:solidFill>
                <a:effectLst/>
                <a:latin typeface="lucida console" panose="020B0609040504020204" pitchFamily="49" charset="0"/>
              </a:rPr>
              <a:t>(</a:t>
            </a:r>
            <a:r>
              <a:rPr lang="en-US" b="0" dirty="0">
                <a:solidFill>
                  <a:srgbClr val="9CDCFE"/>
                </a:solidFill>
                <a:effectLst/>
                <a:latin typeface="lucida console" panose="020B0609040504020204" pitchFamily="49" charset="0"/>
              </a:rPr>
              <a:t>self</a:t>
            </a:r>
            <a:r>
              <a:rPr lang="en-US" b="0" dirty="0">
                <a:solidFill>
                  <a:srgbClr val="FFFFFF"/>
                </a:solidFill>
                <a:effectLst/>
                <a:latin typeface="lucida console" panose="020B0609040504020204" pitchFamily="49" charset="0"/>
              </a:rPr>
              <a:t>) -&gt; </a:t>
            </a:r>
            <a:r>
              <a:rPr lang="en-US" b="0" dirty="0">
                <a:solidFill>
                  <a:srgbClr val="569CD6"/>
                </a:solidFill>
                <a:effectLst/>
                <a:latin typeface="lucida console" panose="020B0609040504020204" pitchFamily="49" charset="0"/>
              </a:rPr>
              <a:t>None</a:t>
            </a:r>
            <a:r>
              <a:rPr lang="en-US" b="0" dirty="0">
                <a:solidFill>
                  <a:srgbClr val="FFFFFF"/>
                </a:solidFill>
                <a:effectLst/>
                <a:latin typeface="lucida console" panose="020B0609040504020204" pitchFamily="49" charset="0"/>
              </a:rPr>
              <a:t>:</a:t>
            </a:r>
          </a:p>
          <a:p>
            <a:pPr marL="0" indent="0">
              <a:buNone/>
            </a:pPr>
            <a:r>
              <a:rPr lang="en-US" b="0" dirty="0">
                <a:solidFill>
                  <a:srgbClr val="FFFFFF"/>
                </a:solidFill>
                <a:effectLst/>
                <a:latin typeface="lucida console" panose="020B0609040504020204" pitchFamily="49" charset="0"/>
              </a:rPr>
              <a:t>        </a:t>
            </a:r>
            <a:r>
              <a:rPr lang="en-US" b="0" dirty="0" err="1">
                <a:solidFill>
                  <a:srgbClr val="9CDCFE"/>
                </a:solidFill>
                <a:effectLst/>
                <a:latin typeface="lucida console" panose="020B0609040504020204" pitchFamily="49" charset="0"/>
              </a:rPr>
              <a:t>self</a:t>
            </a:r>
            <a:r>
              <a:rPr lang="en-US" b="0" dirty="0" err="1">
                <a:solidFill>
                  <a:srgbClr val="FFFFFF"/>
                </a:solidFill>
                <a:effectLst/>
                <a:latin typeface="lucida console" panose="020B0609040504020204" pitchFamily="49" charset="0"/>
              </a:rPr>
              <a:t>.</a:t>
            </a:r>
            <a:r>
              <a:rPr lang="en-US" b="0" dirty="0" err="1">
                <a:solidFill>
                  <a:srgbClr val="9CDCFE"/>
                </a:solidFill>
                <a:effectLst/>
                <a:latin typeface="lucida console" panose="020B0609040504020204" pitchFamily="49" charset="0"/>
              </a:rPr>
              <a:t>_class</a:t>
            </a:r>
            <a:r>
              <a:rPr lang="en-US" b="0" dirty="0">
                <a:solidFill>
                  <a:srgbClr val="FFFFFF"/>
                </a:solidFill>
                <a:effectLst/>
                <a:latin typeface="lucida console" panose="020B0609040504020204" pitchFamily="49" charset="0"/>
              </a:rPr>
              <a:t> : </a:t>
            </a:r>
            <a:r>
              <a:rPr lang="en-US" b="0" dirty="0">
                <a:solidFill>
                  <a:srgbClr val="4EC9B0"/>
                </a:solidFill>
                <a:effectLst/>
                <a:latin typeface="lucida console" panose="020B0609040504020204" pitchFamily="49" charset="0"/>
              </a:rPr>
              <a:t>Thing</a:t>
            </a:r>
            <a:r>
              <a:rPr lang="en-US" b="0" dirty="0">
                <a:solidFill>
                  <a:srgbClr val="FFFFFF"/>
                </a:solidFill>
                <a:effectLst/>
                <a:latin typeface="lucida console" panose="020B0609040504020204" pitchFamily="49" charset="0"/>
              </a:rPr>
              <a:t> </a:t>
            </a:r>
            <a:r>
              <a:rPr lang="en-US" b="0" dirty="0">
                <a:solidFill>
                  <a:srgbClr val="D4D4D4"/>
                </a:solidFill>
                <a:effectLst/>
                <a:latin typeface="lucida console" panose="020B0609040504020204" pitchFamily="49" charset="0"/>
              </a:rPr>
              <a:t>=</a:t>
            </a:r>
            <a:r>
              <a:rPr lang="en-US" b="0" dirty="0">
                <a:solidFill>
                  <a:srgbClr val="FFFFFF"/>
                </a:solidFill>
                <a:effectLst/>
                <a:latin typeface="lucida console" panose="020B0609040504020204" pitchFamily="49" charset="0"/>
              </a:rPr>
              <a:t> </a:t>
            </a:r>
            <a:r>
              <a:rPr lang="en-US" b="0" dirty="0">
                <a:solidFill>
                  <a:srgbClr val="569CD6"/>
                </a:solidFill>
                <a:effectLst/>
                <a:latin typeface="lucida console" panose="020B0609040504020204" pitchFamily="49" charset="0"/>
              </a:rPr>
              <a:t>None</a:t>
            </a:r>
            <a:endParaRPr lang="en-US" b="0" dirty="0">
              <a:solidFill>
                <a:srgbClr val="FFFFFF"/>
              </a:solidFill>
              <a:effectLst/>
              <a:latin typeface="lucida console" panose="020B0609040504020204" pitchFamily="49" charset="0"/>
            </a:endParaRPr>
          </a:p>
          <a:p>
            <a:pPr marL="0" indent="0">
              <a:buNone/>
            </a:pPr>
            <a:r>
              <a:rPr lang="en-US" b="0" dirty="0">
                <a:solidFill>
                  <a:srgbClr val="FFFFFF"/>
                </a:solidFill>
                <a:effectLst/>
                <a:latin typeface="lucida console" panose="020B0609040504020204" pitchFamily="49" charset="0"/>
              </a:rPr>
              <a:t>        </a:t>
            </a:r>
            <a:r>
              <a:rPr lang="en-US" b="0" dirty="0" err="1">
                <a:solidFill>
                  <a:srgbClr val="9CDCFE"/>
                </a:solidFill>
                <a:effectLst/>
                <a:latin typeface="lucida console" panose="020B0609040504020204" pitchFamily="49" charset="0"/>
              </a:rPr>
              <a:t>self</a:t>
            </a:r>
            <a:r>
              <a:rPr lang="en-US" b="0" dirty="0" err="1">
                <a:solidFill>
                  <a:srgbClr val="FFFFFF"/>
                </a:solidFill>
                <a:effectLst/>
                <a:latin typeface="lucida console" panose="020B0609040504020204" pitchFamily="49" charset="0"/>
              </a:rPr>
              <a:t>.</a:t>
            </a:r>
            <a:r>
              <a:rPr lang="en-US" b="0" dirty="0" err="1">
                <a:solidFill>
                  <a:srgbClr val="9CDCFE"/>
                </a:solidFill>
                <a:effectLst/>
                <a:latin typeface="lucida console" panose="020B0609040504020204" pitchFamily="49" charset="0"/>
              </a:rPr>
              <a:t>namespace</a:t>
            </a:r>
            <a:r>
              <a:rPr lang="en-US" b="0" dirty="0">
                <a:solidFill>
                  <a:srgbClr val="FFFFFF"/>
                </a:solidFill>
                <a:effectLst/>
                <a:latin typeface="lucida console" panose="020B0609040504020204" pitchFamily="49" charset="0"/>
              </a:rPr>
              <a:t> </a:t>
            </a:r>
            <a:r>
              <a:rPr lang="en-US" b="0" dirty="0">
                <a:solidFill>
                  <a:srgbClr val="D4D4D4"/>
                </a:solidFill>
                <a:effectLst/>
                <a:latin typeface="lucida console" panose="020B0609040504020204" pitchFamily="49" charset="0"/>
              </a:rPr>
              <a:t>=</a:t>
            </a:r>
            <a:r>
              <a:rPr lang="en-US" b="0" dirty="0">
                <a:solidFill>
                  <a:srgbClr val="FFFFFF"/>
                </a:solidFill>
                <a:effectLst/>
                <a:latin typeface="lucida console" panose="020B0609040504020204" pitchFamily="49" charset="0"/>
              </a:rPr>
              <a:t> </a:t>
            </a:r>
            <a:r>
              <a:rPr lang="en-US" b="0" dirty="0">
                <a:solidFill>
                  <a:srgbClr val="4EC9B0"/>
                </a:solidFill>
                <a:effectLst/>
                <a:latin typeface="lucida console" panose="020B0609040504020204" pitchFamily="49" charset="0"/>
              </a:rPr>
              <a:t>Namespace</a:t>
            </a:r>
            <a:r>
              <a:rPr lang="en-US" b="0" dirty="0">
                <a:solidFill>
                  <a:srgbClr val="FFFFFF"/>
                </a:solidFill>
                <a:effectLst/>
                <a:latin typeface="lucida console" panose="020B0609040504020204" pitchFamily="49" charset="0"/>
              </a:rPr>
              <a:t>()</a:t>
            </a:r>
          </a:p>
          <a:p>
            <a:pPr marL="0" indent="0">
              <a:buNone/>
            </a:pPr>
            <a:br>
              <a:rPr lang="en-US" b="0" dirty="0">
                <a:solidFill>
                  <a:srgbClr val="FFFFFF"/>
                </a:solidFill>
                <a:effectLst/>
                <a:latin typeface="lucida console" panose="020B0609040504020204" pitchFamily="49" charset="0"/>
              </a:rPr>
            </a:br>
            <a:r>
              <a:rPr lang="en-US" b="0" dirty="0">
                <a:solidFill>
                  <a:srgbClr val="FFFFFF"/>
                </a:solidFill>
                <a:effectLst/>
                <a:latin typeface="lucida console" panose="020B0609040504020204" pitchFamily="49" charset="0"/>
              </a:rPr>
              <a:t>        ...</a:t>
            </a:r>
          </a:p>
          <a:p>
            <a:pPr marL="0" indent="0">
              <a:buNone/>
            </a:pPr>
            <a:endParaRPr lang="en-US" b="0" dirty="0">
              <a:solidFill>
                <a:srgbClr val="FFFFFF"/>
              </a:solidFill>
              <a:effectLst/>
              <a:latin typeface="lucida console" panose="020B0609040504020204" pitchFamily="49" charset="0"/>
            </a:endParaRPr>
          </a:p>
        </p:txBody>
      </p:sp>
    </p:spTree>
    <p:extLst>
      <p:ext uri="{BB962C8B-B14F-4D97-AF65-F5344CB8AC3E}">
        <p14:creationId xmlns:p14="http://schemas.microsoft.com/office/powerpoint/2010/main" val="39182182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BE670A-CCAF-4822-86F4-F3FF624003A5}"/>
              </a:ext>
            </a:extLst>
          </p:cNvPr>
          <p:cNvSpPr>
            <a:spLocks noGrp="1"/>
          </p:cNvSpPr>
          <p:nvPr>
            <p:ph type="title"/>
          </p:nvPr>
        </p:nvSpPr>
        <p:spPr>
          <a:xfrm>
            <a:off x="838200" y="415809"/>
            <a:ext cx="10515600" cy="764687"/>
          </a:xfrm>
        </p:spPr>
        <p:txBody>
          <a:bodyPr/>
          <a:lstStyle/>
          <a:p>
            <a:r>
              <a:rPr lang="en-US" dirty="0"/>
              <a:t>Why mix the user space and the built-ins? </a:t>
            </a:r>
          </a:p>
        </p:txBody>
      </p:sp>
      <p:sp>
        <p:nvSpPr>
          <p:cNvPr id="7" name="Content Placeholder 4">
            <a:extLst>
              <a:ext uri="{FF2B5EF4-FFF2-40B4-BE49-F238E27FC236}">
                <a16:creationId xmlns:a16="http://schemas.microsoft.com/office/drawing/2014/main" id="{6175B618-F5E5-4516-B811-CEAC0EAB8FD2}"/>
              </a:ext>
            </a:extLst>
          </p:cNvPr>
          <p:cNvSpPr>
            <a:spLocks noGrp="1"/>
          </p:cNvSpPr>
          <p:nvPr>
            <p:ph idx="1"/>
          </p:nvPr>
        </p:nvSpPr>
        <p:spPr>
          <a:xfrm>
            <a:off x="838200" y="1825625"/>
            <a:ext cx="10515600" cy="4667250"/>
          </a:xfrm>
        </p:spPr>
        <p:txBody>
          <a:bodyPr>
            <a:normAutofit/>
          </a:bodyPr>
          <a:lstStyle/>
          <a:p>
            <a:r>
              <a:rPr lang="en-US" sz="2800" dirty="0"/>
              <a:t>The built-in objects seem to be written in the language being defined. </a:t>
            </a:r>
          </a:p>
          <a:p>
            <a:r>
              <a:rPr lang="en-US" sz="2800" dirty="0"/>
              <a:t>Rules become more general – they apply to both user objects and built-in objects. The language feels more coherent – even if the coherence is faked. </a:t>
            </a:r>
          </a:p>
          <a:p>
            <a:r>
              <a:rPr lang="en-US" dirty="0"/>
              <a:t>The user can override default behaviors of built-in concepts. </a:t>
            </a:r>
            <a:endParaRPr lang="en-US" sz="2800" dirty="0"/>
          </a:p>
        </p:txBody>
      </p:sp>
    </p:spTree>
    <p:extLst>
      <p:ext uri="{BB962C8B-B14F-4D97-AF65-F5344CB8AC3E}">
        <p14:creationId xmlns:p14="http://schemas.microsoft.com/office/powerpoint/2010/main" val="19695353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BE670A-CCAF-4822-86F4-F3FF624003A5}"/>
              </a:ext>
            </a:extLst>
          </p:cNvPr>
          <p:cNvSpPr>
            <a:spLocks noGrp="1"/>
          </p:cNvSpPr>
          <p:nvPr>
            <p:ph type="title"/>
          </p:nvPr>
        </p:nvSpPr>
        <p:spPr>
          <a:xfrm>
            <a:off x="838200" y="66186"/>
            <a:ext cx="10515600" cy="764687"/>
          </a:xfrm>
        </p:spPr>
        <p:txBody>
          <a:bodyPr/>
          <a:lstStyle/>
          <a:p>
            <a:r>
              <a:rPr lang="en-US" dirty="0"/>
              <a:t>Mixing the user space and the built-ins</a:t>
            </a:r>
          </a:p>
        </p:txBody>
      </p:sp>
      <p:sp>
        <p:nvSpPr>
          <p:cNvPr id="5" name="Content Placeholder 4">
            <a:extLst>
              <a:ext uri="{FF2B5EF4-FFF2-40B4-BE49-F238E27FC236}">
                <a16:creationId xmlns:a16="http://schemas.microsoft.com/office/drawing/2014/main" id="{0EEA0452-99FC-4614-AD56-1E8696E069D8}"/>
              </a:ext>
            </a:extLst>
          </p:cNvPr>
          <p:cNvSpPr>
            <a:spLocks noGrp="1"/>
          </p:cNvSpPr>
          <p:nvPr>
            <p:ph idx="1"/>
          </p:nvPr>
        </p:nvSpPr>
        <p:spPr>
          <a:xfrm>
            <a:off x="549519" y="799855"/>
            <a:ext cx="11092962" cy="5869110"/>
          </a:xfrm>
          <a:solidFill>
            <a:schemeClr val="tx1"/>
          </a:solidFill>
        </p:spPr>
        <p:txBody>
          <a:bodyPr>
            <a:noAutofit/>
          </a:bodyPr>
          <a:lstStyle/>
          <a:p>
            <a:pPr marL="0" indent="0">
              <a:buNone/>
            </a:pPr>
            <a:r>
              <a:rPr lang="en-US" sz="2000" b="0" dirty="0">
                <a:solidFill>
                  <a:srgbClr val="569CD6"/>
                </a:solidFill>
                <a:effectLst/>
                <a:latin typeface="lucida console" panose="020B0609040504020204" pitchFamily="49" charset="0"/>
              </a:rPr>
              <a:t>def</a:t>
            </a:r>
            <a:r>
              <a:rPr lang="en-US" sz="2000" b="0" dirty="0">
                <a:solidFill>
                  <a:srgbClr val="FFFFFF"/>
                </a:solidFill>
                <a:effectLst/>
                <a:latin typeface="lucida console" panose="020B0609040504020204" pitchFamily="49" charset="0"/>
              </a:rPr>
              <a:t> </a:t>
            </a:r>
            <a:r>
              <a:rPr lang="en-US" sz="2000" b="0" dirty="0" err="1">
                <a:solidFill>
                  <a:srgbClr val="DCDCAA"/>
                </a:solidFill>
                <a:effectLst/>
                <a:latin typeface="lucida console" panose="020B0609040504020204" pitchFamily="49" charset="0"/>
              </a:rPr>
              <a:t>wrapFuncion</a:t>
            </a:r>
            <a:r>
              <a:rPr lang="en-US" sz="2000" b="0" dirty="0">
                <a:solidFill>
                  <a:srgbClr val="FFFFFF"/>
                </a:solidFill>
                <a:effectLst/>
                <a:latin typeface="lucida console" panose="020B0609040504020204" pitchFamily="49" charset="0"/>
              </a:rPr>
              <a:t>(</a:t>
            </a:r>
            <a:r>
              <a:rPr lang="en-US" sz="2000" b="0" dirty="0">
                <a:solidFill>
                  <a:srgbClr val="9CDCFE"/>
                </a:solidFill>
                <a:effectLst/>
                <a:latin typeface="lucida console" panose="020B0609040504020204" pitchFamily="49" charset="0"/>
              </a:rPr>
              <a:t>func</a:t>
            </a:r>
            <a:r>
              <a:rPr lang="en-US" sz="2000" b="0" dirty="0">
                <a:solidFill>
                  <a:srgbClr val="FFFFFF"/>
                </a:solidFill>
                <a:effectLst/>
                <a:latin typeface="lucida console" panose="020B0609040504020204" pitchFamily="49" charset="0"/>
              </a:rPr>
              <a:t>):</a:t>
            </a:r>
          </a:p>
          <a:p>
            <a:pPr marL="0" indent="0">
              <a:buNone/>
            </a:pPr>
            <a:r>
              <a:rPr lang="en-US" sz="2000" b="0" dirty="0">
                <a:solidFill>
                  <a:srgbClr val="FFFFFF"/>
                </a:solidFill>
                <a:effectLst/>
                <a:latin typeface="lucida console" panose="020B0609040504020204" pitchFamily="49" charset="0"/>
              </a:rPr>
              <a:t>    </a:t>
            </a:r>
            <a:r>
              <a:rPr lang="en-US" sz="2000" b="0" dirty="0">
                <a:solidFill>
                  <a:srgbClr val="9CDCFE"/>
                </a:solidFill>
                <a:effectLst/>
                <a:latin typeface="lucida console" panose="020B0609040504020204" pitchFamily="49" charset="0"/>
              </a:rPr>
              <a:t>thing</a:t>
            </a:r>
            <a:r>
              <a:rPr lang="en-US" sz="2000" b="0" dirty="0">
                <a:solidFill>
                  <a:srgbClr val="FFFFFF"/>
                </a:solidFill>
                <a:effectLst/>
                <a:latin typeface="lucida console" panose="020B0609040504020204" pitchFamily="49" charset="0"/>
              </a:rPr>
              <a:t> </a:t>
            </a:r>
            <a:r>
              <a:rPr lang="en-US" sz="2000" b="0" dirty="0">
                <a:solidFill>
                  <a:srgbClr val="D4D4D4"/>
                </a:solidFill>
                <a:effectLst/>
                <a:latin typeface="lucida console" panose="020B0609040504020204" pitchFamily="49" charset="0"/>
              </a:rPr>
              <a:t>=</a:t>
            </a:r>
            <a:r>
              <a:rPr lang="en-US" sz="2000" b="0" dirty="0">
                <a:solidFill>
                  <a:srgbClr val="FFFFFF"/>
                </a:solidFill>
                <a:effectLst/>
                <a:latin typeface="lucida console" panose="020B0609040504020204" pitchFamily="49" charset="0"/>
              </a:rPr>
              <a:t> </a:t>
            </a:r>
            <a:r>
              <a:rPr lang="en-US" sz="2000" b="0" dirty="0">
                <a:solidFill>
                  <a:srgbClr val="DCDCAA"/>
                </a:solidFill>
                <a:effectLst/>
                <a:latin typeface="lucida console" panose="020B0609040504020204" pitchFamily="49" charset="0"/>
              </a:rPr>
              <a:t>instantiate</a:t>
            </a:r>
            <a:r>
              <a:rPr lang="en-US" sz="2000" b="0" dirty="0">
                <a:solidFill>
                  <a:srgbClr val="FFFFFF"/>
                </a:solidFill>
                <a:effectLst/>
                <a:latin typeface="lucida console" panose="020B0609040504020204" pitchFamily="49" charset="0"/>
              </a:rPr>
              <a:t>(</a:t>
            </a:r>
            <a:r>
              <a:rPr lang="en-US" sz="2000" b="0" dirty="0" err="1">
                <a:solidFill>
                  <a:srgbClr val="9CDCFE"/>
                </a:solidFill>
                <a:effectLst/>
                <a:latin typeface="lucida console" panose="020B0609040504020204" pitchFamily="49" charset="0"/>
              </a:rPr>
              <a:t>builtin</a:t>
            </a:r>
            <a:r>
              <a:rPr lang="en-US" sz="2000" b="0" dirty="0" err="1">
                <a:solidFill>
                  <a:srgbClr val="FFFFFF"/>
                </a:solidFill>
                <a:effectLst/>
                <a:latin typeface="lucida console" panose="020B0609040504020204" pitchFamily="49" charset="0"/>
              </a:rPr>
              <a:t>.Function</a:t>
            </a:r>
            <a:r>
              <a:rPr lang="en-US" sz="2000" b="0" dirty="0">
                <a:solidFill>
                  <a:srgbClr val="FFFFFF"/>
                </a:solidFill>
                <a:effectLst/>
                <a:latin typeface="lucida console" panose="020B0609040504020204" pitchFamily="49" charset="0"/>
              </a:rPr>
              <a:t>)</a:t>
            </a:r>
          </a:p>
          <a:p>
            <a:pPr marL="0" indent="0">
              <a:buNone/>
            </a:pPr>
            <a:r>
              <a:rPr lang="en-US" sz="2000" b="0" dirty="0">
                <a:solidFill>
                  <a:srgbClr val="FFFFFF"/>
                </a:solidFill>
                <a:effectLst/>
                <a:latin typeface="lucida console" panose="020B0609040504020204" pitchFamily="49" charset="0"/>
              </a:rPr>
              <a:t>    </a:t>
            </a:r>
            <a:r>
              <a:rPr lang="en-US" sz="2000" b="0" dirty="0" err="1">
                <a:solidFill>
                  <a:srgbClr val="9CDCFE"/>
                </a:solidFill>
                <a:effectLst/>
                <a:latin typeface="lucida console" panose="020B0609040504020204" pitchFamily="49" charset="0"/>
              </a:rPr>
              <a:t>thing</a:t>
            </a:r>
            <a:r>
              <a:rPr lang="en-US" sz="2000" b="0" dirty="0" err="1">
                <a:solidFill>
                  <a:srgbClr val="FFFFFF"/>
                </a:solidFill>
                <a:effectLst/>
                <a:latin typeface="lucida console" panose="020B0609040504020204" pitchFamily="49" charset="0"/>
              </a:rPr>
              <a:t>.</a:t>
            </a:r>
            <a:r>
              <a:rPr lang="en-US" sz="2000" b="0" dirty="0" err="1">
                <a:solidFill>
                  <a:srgbClr val="DCDCAA"/>
                </a:solidFill>
                <a:effectLst/>
                <a:latin typeface="lucida console" panose="020B0609040504020204" pitchFamily="49" charset="0"/>
              </a:rPr>
              <a:t>call</a:t>
            </a:r>
            <a:r>
              <a:rPr lang="en-US" sz="2000" b="0" dirty="0">
                <a:solidFill>
                  <a:srgbClr val="FFFFFF"/>
                </a:solidFill>
                <a:effectLst/>
                <a:latin typeface="lucida console" panose="020B0609040504020204" pitchFamily="49" charset="0"/>
              </a:rPr>
              <a:t> </a:t>
            </a:r>
            <a:r>
              <a:rPr lang="en-US" sz="2000" b="0" dirty="0">
                <a:solidFill>
                  <a:srgbClr val="D4D4D4"/>
                </a:solidFill>
                <a:effectLst/>
                <a:latin typeface="lucida console" panose="020B0609040504020204" pitchFamily="49" charset="0"/>
              </a:rPr>
              <a:t>=</a:t>
            </a:r>
            <a:r>
              <a:rPr lang="en-US" sz="2000" b="0" dirty="0">
                <a:solidFill>
                  <a:srgbClr val="9CDCFE"/>
                </a:solidFill>
                <a:effectLst/>
                <a:latin typeface="lucida console" panose="020B0609040504020204" pitchFamily="49" charset="0"/>
              </a:rPr>
              <a:t> func</a:t>
            </a:r>
            <a:endParaRPr lang="en-US" sz="2000" b="0" dirty="0">
              <a:solidFill>
                <a:srgbClr val="FFFFFF"/>
              </a:solidFill>
              <a:effectLst/>
              <a:latin typeface="lucida console" panose="020B0609040504020204" pitchFamily="49" charset="0"/>
            </a:endParaRPr>
          </a:p>
          <a:p>
            <a:pPr marL="0" indent="0">
              <a:buNone/>
            </a:pPr>
            <a:r>
              <a:rPr lang="en-US" sz="2000" b="0" dirty="0">
                <a:solidFill>
                  <a:srgbClr val="FFFFFF"/>
                </a:solidFill>
                <a:effectLst/>
                <a:latin typeface="lucida console" panose="020B0609040504020204" pitchFamily="49" charset="0"/>
              </a:rPr>
              <a:t>    </a:t>
            </a:r>
            <a:r>
              <a:rPr lang="en-US" sz="2000" b="0" dirty="0">
                <a:solidFill>
                  <a:srgbClr val="C586C0"/>
                </a:solidFill>
                <a:effectLst/>
                <a:latin typeface="lucida console" panose="020B0609040504020204" pitchFamily="49" charset="0"/>
              </a:rPr>
              <a:t>return</a:t>
            </a:r>
            <a:r>
              <a:rPr lang="en-US" sz="2000" b="0" dirty="0">
                <a:solidFill>
                  <a:srgbClr val="FFFFFF"/>
                </a:solidFill>
                <a:effectLst/>
                <a:latin typeface="lucida console" panose="020B0609040504020204" pitchFamily="49" charset="0"/>
              </a:rPr>
              <a:t> </a:t>
            </a:r>
            <a:r>
              <a:rPr lang="en-US" sz="2000" b="0" dirty="0">
                <a:solidFill>
                  <a:srgbClr val="9CDCFE"/>
                </a:solidFill>
                <a:effectLst/>
                <a:latin typeface="lucida console" panose="020B0609040504020204" pitchFamily="49" charset="0"/>
              </a:rPr>
              <a:t>thing</a:t>
            </a:r>
          </a:p>
          <a:p>
            <a:pPr marL="0" indent="0">
              <a:buNone/>
            </a:pPr>
            <a:endParaRPr lang="en-US" sz="2000" dirty="0">
              <a:solidFill>
                <a:srgbClr val="9CDCFE"/>
              </a:solidFill>
              <a:latin typeface="lucida console" panose="020B0609040504020204" pitchFamily="49" charset="0"/>
            </a:endParaRPr>
          </a:p>
          <a:p>
            <a:pPr marL="0" indent="0">
              <a:buNone/>
            </a:pPr>
            <a:r>
              <a:rPr lang="en-US" sz="2000" b="0" dirty="0">
                <a:solidFill>
                  <a:srgbClr val="569CD6"/>
                </a:solidFill>
                <a:effectLst/>
                <a:latin typeface="lucida console" panose="020B0609040504020204" pitchFamily="49" charset="0"/>
              </a:rPr>
              <a:t>def</a:t>
            </a:r>
            <a:r>
              <a:rPr lang="en-US" sz="2000" b="0" dirty="0">
                <a:solidFill>
                  <a:srgbClr val="FFFFFF"/>
                </a:solidFill>
                <a:effectLst/>
                <a:latin typeface="lucida console" panose="020B0609040504020204" pitchFamily="49" charset="0"/>
              </a:rPr>
              <a:t> </a:t>
            </a:r>
            <a:r>
              <a:rPr lang="en-US" sz="2000" b="0" dirty="0" err="1">
                <a:solidFill>
                  <a:srgbClr val="DCDCAA"/>
                </a:solidFill>
                <a:effectLst/>
                <a:latin typeface="lucida console" panose="020B0609040504020204" pitchFamily="49" charset="0"/>
              </a:rPr>
              <a:t>wrapClass</a:t>
            </a:r>
            <a:r>
              <a:rPr lang="en-US" sz="2000" b="0" dirty="0">
                <a:solidFill>
                  <a:srgbClr val="FFFFFF"/>
                </a:solidFill>
                <a:effectLst/>
                <a:latin typeface="lucida console" panose="020B0609040504020204" pitchFamily="49" charset="0"/>
              </a:rPr>
              <a:t>(</a:t>
            </a:r>
            <a:r>
              <a:rPr lang="en-US" sz="2000" b="0" dirty="0" err="1">
                <a:solidFill>
                  <a:srgbClr val="9CDCFE"/>
                </a:solidFill>
                <a:effectLst/>
                <a:latin typeface="lucida console" panose="020B0609040504020204" pitchFamily="49" charset="0"/>
              </a:rPr>
              <a:t>clas</a:t>
            </a:r>
            <a:r>
              <a:rPr lang="en-US" sz="2000" b="0" dirty="0">
                <a:solidFill>
                  <a:srgbClr val="FFFFFF"/>
                </a:solidFill>
                <a:effectLst/>
                <a:latin typeface="lucida console" panose="020B0609040504020204" pitchFamily="49" charset="0"/>
              </a:rPr>
              <a:t>):</a:t>
            </a:r>
          </a:p>
          <a:p>
            <a:pPr marL="0" indent="0">
              <a:buNone/>
            </a:pPr>
            <a:r>
              <a:rPr lang="en-US" sz="2000" b="0" dirty="0">
                <a:solidFill>
                  <a:srgbClr val="FFFFFF"/>
                </a:solidFill>
                <a:effectLst/>
                <a:latin typeface="lucida console" panose="020B0609040504020204" pitchFamily="49" charset="0"/>
              </a:rPr>
              <a:t>    </a:t>
            </a:r>
            <a:r>
              <a:rPr lang="en-US" sz="2000" b="0" dirty="0">
                <a:solidFill>
                  <a:srgbClr val="9CDCFE"/>
                </a:solidFill>
                <a:effectLst/>
                <a:latin typeface="lucida console" panose="020B0609040504020204" pitchFamily="49" charset="0"/>
              </a:rPr>
              <a:t>thing</a:t>
            </a:r>
            <a:r>
              <a:rPr lang="en-US" sz="2000" b="0" dirty="0">
                <a:solidFill>
                  <a:srgbClr val="FFFFFF"/>
                </a:solidFill>
                <a:effectLst/>
                <a:latin typeface="lucida console" panose="020B0609040504020204" pitchFamily="49" charset="0"/>
              </a:rPr>
              <a:t> </a:t>
            </a:r>
            <a:r>
              <a:rPr lang="en-US" sz="2000" b="0" dirty="0">
                <a:solidFill>
                  <a:srgbClr val="D4D4D4"/>
                </a:solidFill>
                <a:effectLst/>
                <a:latin typeface="lucida console" panose="020B0609040504020204" pitchFamily="49" charset="0"/>
              </a:rPr>
              <a:t>=</a:t>
            </a:r>
            <a:r>
              <a:rPr lang="en-US" sz="2000" b="0" dirty="0">
                <a:solidFill>
                  <a:srgbClr val="FFFFFF"/>
                </a:solidFill>
                <a:effectLst/>
                <a:latin typeface="lucida console" panose="020B0609040504020204" pitchFamily="49" charset="0"/>
              </a:rPr>
              <a:t> </a:t>
            </a:r>
            <a:r>
              <a:rPr lang="en-US" sz="2000" b="0" dirty="0">
                <a:solidFill>
                  <a:srgbClr val="DCDCAA"/>
                </a:solidFill>
                <a:effectLst/>
                <a:latin typeface="lucida console" panose="020B0609040504020204" pitchFamily="49" charset="0"/>
              </a:rPr>
              <a:t>instantiate</a:t>
            </a:r>
            <a:r>
              <a:rPr lang="en-US" sz="2000" b="0" dirty="0">
                <a:solidFill>
                  <a:srgbClr val="FFFFFF"/>
                </a:solidFill>
                <a:effectLst/>
                <a:latin typeface="lucida console" panose="020B0609040504020204" pitchFamily="49" charset="0"/>
              </a:rPr>
              <a:t>(</a:t>
            </a:r>
            <a:r>
              <a:rPr lang="en-US" sz="2000" b="0" dirty="0" err="1">
                <a:solidFill>
                  <a:srgbClr val="9CDCFE"/>
                </a:solidFill>
                <a:effectLst/>
                <a:latin typeface="lucida console" panose="020B0609040504020204" pitchFamily="49" charset="0"/>
              </a:rPr>
              <a:t>builtin</a:t>
            </a:r>
            <a:r>
              <a:rPr lang="en-US" sz="2000" b="0" dirty="0" err="1">
                <a:solidFill>
                  <a:srgbClr val="FFFFFF"/>
                </a:solidFill>
                <a:effectLst/>
                <a:latin typeface="lucida console" panose="020B0609040504020204" pitchFamily="49" charset="0"/>
              </a:rPr>
              <a:t>.Class</a:t>
            </a:r>
            <a:r>
              <a:rPr lang="en-US" sz="2000" b="0" dirty="0">
                <a:solidFill>
                  <a:srgbClr val="FFFFFF"/>
                </a:solidFill>
                <a:effectLst/>
                <a:latin typeface="lucida console" panose="020B0609040504020204" pitchFamily="49" charset="0"/>
              </a:rPr>
              <a:t>)</a:t>
            </a:r>
          </a:p>
          <a:p>
            <a:pPr marL="0" indent="0">
              <a:buNone/>
            </a:pPr>
            <a:r>
              <a:rPr lang="en-US" sz="2000" b="0" dirty="0">
                <a:solidFill>
                  <a:srgbClr val="FFFFFF"/>
                </a:solidFill>
                <a:effectLst/>
                <a:latin typeface="lucida console" panose="020B0609040504020204" pitchFamily="49" charset="0"/>
              </a:rPr>
              <a:t>    </a:t>
            </a:r>
            <a:r>
              <a:rPr lang="en-US" sz="2000" b="0" dirty="0">
                <a:solidFill>
                  <a:srgbClr val="C586C0"/>
                </a:solidFill>
                <a:effectLst/>
                <a:latin typeface="lucida console" panose="020B0609040504020204" pitchFamily="49" charset="0"/>
              </a:rPr>
              <a:t>for</a:t>
            </a:r>
            <a:r>
              <a:rPr lang="en-US" sz="2000" b="0" dirty="0">
                <a:solidFill>
                  <a:srgbClr val="FFFFFF"/>
                </a:solidFill>
                <a:effectLst/>
                <a:latin typeface="lucida console" panose="020B0609040504020204" pitchFamily="49" charset="0"/>
              </a:rPr>
              <a:t> </a:t>
            </a:r>
            <a:r>
              <a:rPr lang="en-US" sz="2000" b="0" dirty="0">
                <a:solidFill>
                  <a:srgbClr val="9CDCFE"/>
                </a:solidFill>
                <a:effectLst/>
                <a:latin typeface="lucida console" panose="020B0609040504020204" pitchFamily="49" charset="0"/>
              </a:rPr>
              <a:t>key</a:t>
            </a:r>
            <a:r>
              <a:rPr lang="en-US" sz="2000" b="0" dirty="0">
                <a:solidFill>
                  <a:srgbClr val="FFFFFF"/>
                </a:solidFill>
                <a:effectLst/>
                <a:latin typeface="lucida console" panose="020B0609040504020204" pitchFamily="49" charset="0"/>
              </a:rPr>
              <a:t>, </a:t>
            </a:r>
            <a:r>
              <a:rPr lang="en-US" sz="2000" b="0" dirty="0">
                <a:solidFill>
                  <a:srgbClr val="9CDCFE"/>
                </a:solidFill>
                <a:effectLst/>
                <a:latin typeface="lucida console" panose="020B0609040504020204" pitchFamily="49" charset="0"/>
              </a:rPr>
              <a:t>value</a:t>
            </a:r>
            <a:r>
              <a:rPr lang="en-US" sz="2000" b="0" dirty="0">
                <a:solidFill>
                  <a:srgbClr val="FFFFFF"/>
                </a:solidFill>
                <a:effectLst/>
                <a:latin typeface="lucida console" panose="020B0609040504020204" pitchFamily="49" charset="0"/>
              </a:rPr>
              <a:t> </a:t>
            </a:r>
            <a:r>
              <a:rPr lang="en-US" sz="2000" b="0" dirty="0">
                <a:solidFill>
                  <a:srgbClr val="C586C0"/>
                </a:solidFill>
                <a:effectLst/>
                <a:latin typeface="lucida console" panose="020B0609040504020204" pitchFamily="49" charset="0"/>
              </a:rPr>
              <a:t>in</a:t>
            </a:r>
            <a:r>
              <a:rPr lang="en-US" sz="2000" b="0" dirty="0">
                <a:solidFill>
                  <a:srgbClr val="FFFFFF"/>
                </a:solidFill>
                <a:effectLst/>
                <a:latin typeface="lucida console" panose="020B0609040504020204" pitchFamily="49" charset="0"/>
              </a:rPr>
              <a:t> </a:t>
            </a:r>
            <a:r>
              <a:rPr lang="en-US" sz="2000" b="0" dirty="0" err="1">
                <a:solidFill>
                  <a:srgbClr val="9CDCFE"/>
                </a:solidFill>
                <a:effectLst/>
                <a:latin typeface="lucida console" panose="020B0609040504020204" pitchFamily="49" charset="0"/>
              </a:rPr>
              <a:t>clas</a:t>
            </a:r>
            <a:r>
              <a:rPr lang="en-US" sz="2000" b="0" dirty="0">
                <a:solidFill>
                  <a:srgbClr val="FFFFFF"/>
                </a:solidFill>
                <a:effectLst/>
                <a:latin typeface="lucida console" panose="020B0609040504020204" pitchFamily="49" charset="0"/>
              </a:rPr>
              <a:t>.</a:t>
            </a:r>
            <a:r>
              <a:rPr lang="en-US" sz="2000" b="0" dirty="0">
                <a:solidFill>
                  <a:srgbClr val="9CDCFE"/>
                </a:solidFill>
                <a:effectLst/>
                <a:latin typeface="lucida console" panose="020B0609040504020204" pitchFamily="49" charset="0"/>
              </a:rPr>
              <a:t>__</a:t>
            </a:r>
            <a:r>
              <a:rPr lang="en-US" sz="2000" b="0" dirty="0" err="1">
                <a:solidFill>
                  <a:srgbClr val="9CDCFE"/>
                </a:solidFill>
                <a:effectLst/>
                <a:latin typeface="lucida console" panose="020B0609040504020204" pitchFamily="49" charset="0"/>
              </a:rPr>
              <a:t>dict</a:t>
            </a:r>
            <a:r>
              <a:rPr lang="en-US" sz="2000" b="0" dirty="0">
                <a:solidFill>
                  <a:srgbClr val="9CDCFE"/>
                </a:solidFill>
                <a:effectLst/>
                <a:latin typeface="lucida console" panose="020B0609040504020204" pitchFamily="49" charset="0"/>
              </a:rPr>
              <a:t>__</a:t>
            </a:r>
            <a:r>
              <a:rPr lang="en-US" sz="2000" b="0" dirty="0">
                <a:solidFill>
                  <a:srgbClr val="FFFFFF"/>
                </a:solidFill>
                <a:effectLst/>
                <a:latin typeface="lucida console" panose="020B0609040504020204" pitchFamily="49" charset="0"/>
              </a:rPr>
              <a:t>.items():</a:t>
            </a:r>
          </a:p>
          <a:p>
            <a:pPr marL="0" indent="0">
              <a:buNone/>
            </a:pPr>
            <a:r>
              <a:rPr lang="en-US" sz="2000" b="0" dirty="0">
                <a:solidFill>
                  <a:srgbClr val="FFFFFF"/>
                </a:solidFill>
                <a:effectLst/>
                <a:latin typeface="lucida console" panose="020B0609040504020204" pitchFamily="49" charset="0"/>
              </a:rPr>
              <a:t>        </a:t>
            </a:r>
            <a:r>
              <a:rPr lang="en-US" sz="2000" b="0" dirty="0">
                <a:solidFill>
                  <a:srgbClr val="C586C0"/>
                </a:solidFill>
                <a:effectLst/>
                <a:latin typeface="lucida console" panose="020B0609040504020204" pitchFamily="49" charset="0"/>
              </a:rPr>
              <a:t>if</a:t>
            </a:r>
            <a:r>
              <a:rPr lang="en-US" sz="2000" b="0" dirty="0">
                <a:solidFill>
                  <a:srgbClr val="FFFFFF"/>
                </a:solidFill>
                <a:effectLst/>
                <a:latin typeface="lucida console" panose="020B0609040504020204" pitchFamily="49" charset="0"/>
              </a:rPr>
              <a:t> </a:t>
            </a:r>
            <a:r>
              <a:rPr lang="en-US" sz="2000" b="0" dirty="0">
                <a:solidFill>
                  <a:srgbClr val="4EC9B0"/>
                </a:solidFill>
                <a:effectLst/>
                <a:latin typeface="lucida console" panose="020B0609040504020204" pitchFamily="49" charset="0"/>
              </a:rPr>
              <a:t>type</a:t>
            </a:r>
            <a:r>
              <a:rPr lang="en-US" sz="2000" b="0" dirty="0">
                <a:solidFill>
                  <a:srgbClr val="FFFFFF"/>
                </a:solidFill>
                <a:effectLst/>
                <a:latin typeface="lucida console" panose="020B0609040504020204" pitchFamily="49" charset="0"/>
              </a:rPr>
              <a:t>(</a:t>
            </a:r>
            <a:r>
              <a:rPr lang="en-US" sz="2000" b="0" dirty="0">
                <a:solidFill>
                  <a:srgbClr val="9CDCFE"/>
                </a:solidFill>
                <a:effectLst/>
                <a:latin typeface="lucida console" panose="020B0609040504020204" pitchFamily="49" charset="0"/>
              </a:rPr>
              <a:t>value</a:t>
            </a:r>
            <a:r>
              <a:rPr lang="en-US" sz="2000" b="0" dirty="0">
                <a:solidFill>
                  <a:srgbClr val="FFFFFF"/>
                </a:solidFill>
                <a:effectLst/>
                <a:latin typeface="lucida console" panose="020B0609040504020204" pitchFamily="49" charset="0"/>
              </a:rPr>
              <a:t>) </a:t>
            </a:r>
            <a:r>
              <a:rPr lang="en-US" sz="2000" b="0" dirty="0">
                <a:solidFill>
                  <a:srgbClr val="569CD6"/>
                </a:solidFill>
                <a:effectLst/>
                <a:latin typeface="lucida console" panose="020B0609040504020204" pitchFamily="49" charset="0"/>
              </a:rPr>
              <a:t>is</a:t>
            </a:r>
            <a:r>
              <a:rPr lang="en-US" sz="2000" b="0" dirty="0">
                <a:solidFill>
                  <a:srgbClr val="FFFFFF"/>
                </a:solidFill>
                <a:effectLst/>
                <a:latin typeface="lucida console" panose="020B0609040504020204" pitchFamily="49" charset="0"/>
              </a:rPr>
              <a:t> </a:t>
            </a:r>
            <a:r>
              <a:rPr lang="en-US" sz="2000" b="0" dirty="0">
                <a:solidFill>
                  <a:srgbClr val="4EC9B0"/>
                </a:solidFill>
                <a:effectLst/>
                <a:latin typeface="lucida console" panose="020B0609040504020204" pitchFamily="49" charset="0"/>
              </a:rPr>
              <a:t>Thing</a:t>
            </a:r>
            <a:r>
              <a:rPr lang="en-US" sz="2000" b="0" dirty="0">
                <a:solidFill>
                  <a:srgbClr val="FFFFFF"/>
                </a:solidFill>
                <a:effectLst/>
                <a:latin typeface="lucida console" panose="020B0609040504020204" pitchFamily="49" charset="0"/>
              </a:rPr>
              <a:t>:</a:t>
            </a:r>
          </a:p>
          <a:p>
            <a:pPr marL="0" indent="0">
              <a:buNone/>
            </a:pPr>
            <a:r>
              <a:rPr lang="en-US" sz="2000" b="0" dirty="0">
                <a:solidFill>
                  <a:srgbClr val="FFFFFF"/>
                </a:solidFill>
                <a:effectLst/>
                <a:latin typeface="lucida console" panose="020B0609040504020204" pitchFamily="49" charset="0"/>
              </a:rPr>
              <a:t>            </a:t>
            </a:r>
            <a:r>
              <a:rPr lang="en-US" sz="2000" b="0" dirty="0" err="1">
                <a:solidFill>
                  <a:srgbClr val="9CDCFE"/>
                </a:solidFill>
                <a:effectLst/>
                <a:latin typeface="lucida console" panose="020B0609040504020204" pitchFamily="49" charset="0"/>
              </a:rPr>
              <a:t>thing</a:t>
            </a:r>
            <a:r>
              <a:rPr lang="en-US" sz="2000" b="0" dirty="0" err="1">
                <a:solidFill>
                  <a:srgbClr val="FFFFFF"/>
                </a:solidFill>
                <a:effectLst/>
                <a:latin typeface="lucida console" panose="020B0609040504020204" pitchFamily="49" charset="0"/>
              </a:rPr>
              <a:t>.</a:t>
            </a:r>
            <a:r>
              <a:rPr lang="en-US" sz="2000" b="0" dirty="0" err="1">
                <a:solidFill>
                  <a:srgbClr val="9CDCFE"/>
                </a:solidFill>
                <a:effectLst/>
                <a:latin typeface="lucida console" panose="020B0609040504020204" pitchFamily="49" charset="0"/>
              </a:rPr>
              <a:t>namespace</a:t>
            </a:r>
            <a:r>
              <a:rPr lang="en-US" sz="2000" b="0" dirty="0">
                <a:solidFill>
                  <a:srgbClr val="FFFFFF"/>
                </a:solidFill>
                <a:effectLst/>
                <a:latin typeface="lucida console" panose="020B0609040504020204" pitchFamily="49" charset="0"/>
              </a:rPr>
              <a:t>[</a:t>
            </a:r>
            <a:r>
              <a:rPr lang="en-US" sz="2000" b="0" dirty="0">
                <a:solidFill>
                  <a:srgbClr val="9CDCFE"/>
                </a:solidFill>
                <a:effectLst/>
                <a:latin typeface="lucida console" panose="020B0609040504020204" pitchFamily="49" charset="0"/>
              </a:rPr>
              <a:t>key</a:t>
            </a:r>
            <a:r>
              <a:rPr lang="en-US" sz="2000" b="0" dirty="0">
                <a:solidFill>
                  <a:srgbClr val="FFFFFF"/>
                </a:solidFill>
                <a:effectLst/>
                <a:latin typeface="lucida console" panose="020B0609040504020204" pitchFamily="49" charset="0"/>
              </a:rPr>
              <a:t>] </a:t>
            </a:r>
            <a:r>
              <a:rPr lang="en-US" sz="2000" b="0" dirty="0">
                <a:solidFill>
                  <a:srgbClr val="D4D4D4"/>
                </a:solidFill>
                <a:effectLst/>
                <a:latin typeface="lucida console" panose="020B0609040504020204" pitchFamily="49" charset="0"/>
              </a:rPr>
              <a:t>=</a:t>
            </a:r>
            <a:r>
              <a:rPr lang="en-US" sz="2000" b="0" dirty="0">
                <a:solidFill>
                  <a:srgbClr val="FFFFFF"/>
                </a:solidFill>
                <a:effectLst/>
                <a:latin typeface="lucida console" panose="020B0609040504020204" pitchFamily="49" charset="0"/>
              </a:rPr>
              <a:t> </a:t>
            </a:r>
            <a:r>
              <a:rPr lang="en-US" sz="2000" b="0" dirty="0">
                <a:solidFill>
                  <a:srgbClr val="9CDCFE"/>
                </a:solidFill>
                <a:effectLst/>
                <a:latin typeface="lucida console" panose="020B0609040504020204" pitchFamily="49" charset="0"/>
              </a:rPr>
              <a:t>value</a:t>
            </a:r>
            <a:endParaRPr lang="en-US" sz="2000" b="0" dirty="0">
              <a:solidFill>
                <a:srgbClr val="FFFFFF"/>
              </a:solidFill>
              <a:effectLst/>
              <a:latin typeface="lucida console" panose="020B0609040504020204" pitchFamily="49" charset="0"/>
            </a:endParaRPr>
          </a:p>
          <a:p>
            <a:pPr marL="0" indent="0">
              <a:buNone/>
            </a:pPr>
            <a:r>
              <a:rPr lang="en-US" sz="2000" b="0" dirty="0">
                <a:solidFill>
                  <a:srgbClr val="FFFFFF"/>
                </a:solidFill>
                <a:effectLst/>
                <a:latin typeface="lucida console" panose="020B0609040504020204" pitchFamily="49" charset="0"/>
              </a:rPr>
              <a:t>    </a:t>
            </a:r>
            <a:r>
              <a:rPr lang="en-US" sz="2000" b="0" dirty="0">
                <a:solidFill>
                  <a:srgbClr val="C586C0"/>
                </a:solidFill>
                <a:effectLst/>
                <a:latin typeface="lucida console" panose="020B0609040504020204" pitchFamily="49" charset="0"/>
              </a:rPr>
              <a:t>return</a:t>
            </a:r>
            <a:r>
              <a:rPr lang="en-US" sz="2000" b="0" dirty="0">
                <a:solidFill>
                  <a:srgbClr val="FFFFFF"/>
                </a:solidFill>
                <a:effectLst/>
                <a:latin typeface="lucida console" panose="020B0609040504020204" pitchFamily="49" charset="0"/>
              </a:rPr>
              <a:t> </a:t>
            </a:r>
            <a:r>
              <a:rPr lang="en-US" sz="2000" b="0" dirty="0">
                <a:solidFill>
                  <a:srgbClr val="9CDCFE"/>
                </a:solidFill>
                <a:effectLst/>
                <a:latin typeface="lucida console" panose="020B0609040504020204" pitchFamily="49" charset="0"/>
              </a:rPr>
              <a:t>thing</a:t>
            </a:r>
            <a:endParaRPr lang="en-US" sz="2000" b="0" dirty="0">
              <a:solidFill>
                <a:srgbClr val="FFFFFF"/>
              </a:solidFill>
              <a:effectLst/>
              <a:latin typeface="lucida console" panose="020B0609040504020204" pitchFamily="49" charset="0"/>
            </a:endParaRPr>
          </a:p>
        </p:txBody>
      </p:sp>
    </p:spTree>
    <p:extLst>
      <p:ext uri="{BB962C8B-B14F-4D97-AF65-F5344CB8AC3E}">
        <p14:creationId xmlns:p14="http://schemas.microsoft.com/office/powerpoint/2010/main" val="2250030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EEA0452-99FC-4614-AD56-1E8696E069D8}"/>
              </a:ext>
            </a:extLst>
          </p:cNvPr>
          <p:cNvSpPr>
            <a:spLocks noGrp="1"/>
          </p:cNvSpPr>
          <p:nvPr>
            <p:ph idx="1"/>
          </p:nvPr>
        </p:nvSpPr>
        <p:spPr>
          <a:xfrm>
            <a:off x="549519" y="189035"/>
            <a:ext cx="11092962" cy="6479930"/>
          </a:xfrm>
          <a:solidFill>
            <a:schemeClr val="tx1"/>
          </a:solidFill>
        </p:spPr>
        <p:txBody>
          <a:bodyPr>
            <a:normAutofit/>
          </a:bodyPr>
          <a:lstStyle/>
          <a:p>
            <a:pPr marL="0" indent="0">
              <a:buNone/>
            </a:pPr>
            <a:r>
              <a:rPr lang="en-US" b="0" dirty="0">
                <a:solidFill>
                  <a:srgbClr val="569CD6"/>
                </a:solidFill>
                <a:effectLst/>
                <a:latin typeface="lucida console" panose="020B0609040504020204" pitchFamily="49" charset="0"/>
              </a:rPr>
              <a:t>class</a:t>
            </a:r>
            <a:r>
              <a:rPr lang="en-US" b="0" dirty="0">
                <a:solidFill>
                  <a:srgbClr val="FFFFFF"/>
                </a:solidFill>
                <a:effectLst/>
                <a:latin typeface="lucida console" panose="020B0609040504020204" pitchFamily="49" charset="0"/>
              </a:rPr>
              <a:t> </a:t>
            </a:r>
            <a:r>
              <a:rPr lang="en-US" b="0" dirty="0" err="1">
                <a:solidFill>
                  <a:srgbClr val="4EC9B0"/>
                </a:solidFill>
                <a:effectLst/>
                <a:latin typeface="lucida console" panose="020B0609040504020204" pitchFamily="49" charset="0"/>
              </a:rPr>
              <a:t>Builtin</a:t>
            </a:r>
            <a:r>
              <a:rPr lang="en-US" b="0" dirty="0">
                <a:solidFill>
                  <a:srgbClr val="FFFFFF"/>
                </a:solidFill>
                <a:effectLst/>
                <a:latin typeface="lucida console" panose="020B0609040504020204" pitchFamily="49" charset="0"/>
              </a:rPr>
              <a:t>:</a:t>
            </a:r>
          </a:p>
          <a:p>
            <a:pPr marL="0" indent="0">
              <a:buNone/>
            </a:pPr>
            <a:r>
              <a:rPr lang="en-US" b="0" dirty="0">
                <a:solidFill>
                  <a:srgbClr val="FFFFFF"/>
                </a:solidFill>
                <a:effectLst/>
                <a:latin typeface="lucida console" panose="020B0609040504020204" pitchFamily="49" charset="0"/>
              </a:rPr>
              <a:t>    </a:t>
            </a:r>
            <a:r>
              <a:rPr lang="en-US" b="0" dirty="0">
                <a:solidFill>
                  <a:srgbClr val="DCDCAA"/>
                </a:solidFill>
                <a:effectLst/>
                <a:latin typeface="lucida console" panose="020B0609040504020204" pitchFamily="49" charset="0"/>
              </a:rPr>
              <a:t>@wrapClass</a:t>
            </a:r>
            <a:endParaRPr lang="en-US" b="0" dirty="0">
              <a:solidFill>
                <a:srgbClr val="FFFFFF"/>
              </a:solidFill>
              <a:effectLst/>
              <a:latin typeface="lucida console" panose="020B0609040504020204" pitchFamily="49" charset="0"/>
            </a:endParaRPr>
          </a:p>
          <a:p>
            <a:pPr marL="0" indent="0">
              <a:buNone/>
            </a:pPr>
            <a:r>
              <a:rPr lang="en-US" b="0" dirty="0">
                <a:solidFill>
                  <a:srgbClr val="FFFFFF"/>
                </a:solidFill>
                <a:effectLst/>
                <a:latin typeface="lucida console" panose="020B0609040504020204" pitchFamily="49" charset="0"/>
              </a:rPr>
              <a:t>    </a:t>
            </a:r>
            <a:r>
              <a:rPr lang="en-US" b="0" dirty="0">
                <a:solidFill>
                  <a:srgbClr val="569CD6"/>
                </a:solidFill>
                <a:effectLst/>
                <a:latin typeface="lucida console" panose="020B0609040504020204" pitchFamily="49" charset="0"/>
              </a:rPr>
              <a:t>class</a:t>
            </a:r>
            <a:r>
              <a:rPr lang="en-US" b="0" dirty="0">
                <a:solidFill>
                  <a:srgbClr val="FFFFFF"/>
                </a:solidFill>
                <a:effectLst/>
                <a:latin typeface="lucida console" panose="020B0609040504020204" pitchFamily="49" charset="0"/>
              </a:rPr>
              <a:t> </a:t>
            </a:r>
            <a:r>
              <a:rPr lang="en-US" b="0" dirty="0">
                <a:solidFill>
                  <a:srgbClr val="4EC9B0"/>
                </a:solidFill>
                <a:effectLst/>
                <a:latin typeface="lucida console" panose="020B0609040504020204" pitchFamily="49" charset="0"/>
              </a:rPr>
              <a:t>bool</a:t>
            </a:r>
            <a:r>
              <a:rPr lang="en-US" b="0" dirty="0">
                <a:solidFill>
                  <a:srgbClr val="FFFFFF"/>
                </a:solidFill>
                <a:effectLst/>
                <a:latin typeface="lucida console" panose="020B0609040504020204" pitchFamily="49" charset="0"/>
              </a:rPr>
              <a:t>:</a:t>
            </a:r>
          </a:p>
          <a:p>
            <a:pPr marL="0" indent="0">
              <a:buNone/>
            </a:pPr>
            <a:r>
              <a:rPr lang="en-US" b="0" dirty="0">
                <a:solidFill>
                  <a:srgbClr val="FFFFFF"/>
                </a:solidFill>
                <a:effectLst/>
                <a:latin typeface="lucida console" panose="020B0609040504020204" pitchFamily="49" charset="0"/>
              </a:rPr>
              <a:t>        </a:t>
            </a:r>
            <a:r>
              <a:rPr lang="en-US" b="0" dirty="0">
                <a:solidFill>
                  <a:srgbClr val="DCDCAA"/>
                </a:solidFill>
                <a:effectLst/>
                <a:latin typeface="lucida console" panose="020B0609040504020204" pitchFamily="49" charset="0"/>
              </a:rPr>
              <a:t>@wrapFuncion</a:t>
            </a:r>
            <a:endParaRPr lang="en-US" b="0" dirty="0">
              <a:solidFill>
                <a:srgbClr val="FFFFFF"/>
              </a:solidFill>
              <a:effectLst/>
              <a:latin typeface="lucida console" panose="020B0609040504020204" pitchFamily="49" charset="0"/>
            </a:endParaRPr>
          </a:p>
          <a:p>
            <a:pPr marL="0" indent="0">
              <a:buNone/>
            </a:pPr>
            <a:r>
              <a:rPr lang="en-US" b="0" dirty="0">
                <a:solidFill>
                  <a:srgbClr val="FFFFFF"/>
                </a:solidFill>
                <a:effectLst/>
                <a:latin typeface="lucida console" panose="020B0609040504020204" pitchFamily="49" charset="0"/>
              </a:rPr>
              <a:t>        </a:t>
            </a:r>
            <a:r>
              <a:rPr lang="en-US" b="0" dirty="0">
                <a:solidFill>
                  <a:srgbClr val="569CD6"/>
                </a:solidFill>
                <a:effectLst/>
                <a:latin typeface="lucida console" panose="020B0609040504020204" pitchFamily="49" charset="0"/>
              </a:rPr>
              <a:t>def</a:t>
            </a:r>
            <a:r>
              <a:rPr lang="en-US" b="0" dirty="0">
                <a:solidFill>
                  <a:srgbClr val="FFFFFF"/>
                </a:solidFill>
                <a:effectLst/>
                <a:latin typeface="lucida console" panose="020B0609040504020204" pitchFamily="49" charset="0"/>
              </a:rPr>
              <a:t> </a:t>
            </a:r>
            <a:r>
              <a:rPr lang="en-US" b="0" dirty="0">
                <a:solidFill>
                  <a:srgbClr val="DCDCAA"/>
                </a:solidFill>
                <a:effectLst/>
                <a:latin typeface="lucida console" panose="020B0609040504020204" pitchFamily="49" charset="0"/>
              </a:rPr>
              <a:t>__init__</a:t>
            </a:r>
            <a:r>
              <a:rPr lang="en-US" b="0" dirty="0">
                <a:solidFill>
                  <a:srgbClr val="FFFFFF"/>
                </a:solidFill>
                <a:effectLst/>
                <a:latin typeface="lucida console" panose="020B0609040504020204" pitchFamily="49" charset="0"/>
              </a:rPr>
              <a:t>(</a:t>
            </a:r>
            <a:r>
              <a:rPr lang="en-US" b="0" dirty="0">
                <a:solidFill>
                  <a:srgbClr val="9CDCFE"/>
                </a:solidFill>
                <a:effectLst/>
                <a:latin typeface="lucida console" panose="020B0609040504020204" pitchFamily="49" charset="0"/>
              </a:rPr>
              <a:t>thing</a:t>
            </a:r>
            <a:r>
              <a:rPr lang="en-US" b="0" dirty="0">
                <a:solidFill>
                  <a:srgbClr val="FFFFFF"/>
                </a:solidFill>
                <a:effectLst/>
                <a:latin typeface="lucida console" panose="020B0609040504020204" pitchFamily="49" charset="0"/>
              </a:rPr>
              <a:t>, </a:t>
            </a:r>
            <a:r>
              <a:rPr lang="en-US" b="0" dirty="0">
                <a:solidFill>
                  <a:srgbClr val="9CDCFE"/>
                </a:solidFill>
                <a:effectLst/>
                <a:latin typeface="lucida console" panose="020B0609040504020204" pitchFamily="49" charset="0"/>
              </a:rPr>
              <a:t>x</a:t>
            </a:r>
            <a:r>
              <a:rPr lang="en-US" b="0" dirty="0">
                <a:solidFill>
                  <a:srgbClr val="FFFFFF"/>
                </a:solidFill>
                <a:effectLst/>
                <a:latin typeface="lucida console" panose="020B0609040504020204" pitchFamily="49" charset="0"/>
              </a:rPr>
              <a:t> </a:t>
            </a:r>
            <a:r>
              <a:rPr lang="en-US" b="0" dirty="0">
                <a:solidFill>
                  <a:srgbClr val="D4D4D4"/>
                </a:solidFill>
                <a:effectLst/>
                <a:latin typeface="lucida console" panose="020B0609040504020204" pitchFamily="49" charset="0"/>
              </a:rPr>
              <a:t>=</a:t>
            </a:r>
            <a:r>
              <a:rPr lang="en-US" b="0" dirty="0">
                <a:solidFill>
                  <a:srgbClr val="FFFFFF"/>
                </a:solidFill>
                <a:effectLst/>
                <a:latin typeface="lucida console" panose="020B0609040504020204" pitchFamily="49" charset="0"/>
              </a:rPr>
              <a:t> </a:t>
            </a:r>
            <a:r>
              <a:rPr lang="en-US" b="0" dirty="0">
                <a:solidFill>
                  <a:srgbClr val="569CD6"/>
                </a:solidFill>
                <a:effectLst/>
                <a:latin typeface="lucida console" panose="020B0609040504020204" pitchFamily="49" charset="0"/>
              </a:rPr>
              <a:t>None</a:t>
            </a:r>
            <a:r>
              <a:rPr lang="en-US" b="0" dirty="0">
                <a:solidFill>
                  <a:srgbClr val="FFFFFF"/>
                </a:solidFill>
                <a:effectLst/>
                <a:latin typeface="lucida console" panose="020B0609040504020204" pitchFamily="49" charset="0"/>
              </a:rPr>
              <a:t>):</a:t>
            </a:r>
          </a:p>
          <a:p>
            <a:pPr marL="0" indent="0">
              <a:buNone/>
            </a:pPr>
            <a:r>
              <a:rPr lang="en-US" b="0" dirty="0">
                <a:solidFill>
                  <a:srgbClr val="FFFFFF"/>
                </a:solidFill>
                <a:effectLst/>
                <a:latin typeface="lucida console" panose="020B0609040504020204" pitchFamily="49" charset="0"/>
              </a:rPr>
              <a:t>            ...</a:t>
            </a:r>
          </a:p>
          <a:p>
            <a:pPr marL="0" indent="0">
              <a:buNone/>
            </a:pPr>
            <a:r>
              <a:rPr lang="en-US" b="0" dirty="0">
                <a:solidFill>
                  <a:srgbClr val="FFFFFF"/>
                </a:solidFill>
                <a:effectLst/>
                <a:latin typeface="lucida console" panose="020B0609040504020204" pitchFamily="49" charset="0"/>
              </a:rPr>
              <a:t>        </a:t>
            </a:r>
          </a:p>
          <a:p>
            <a:pPr marL="0" indent="0">
              <a:buNone/>
            </a:pPr>
            <a:r>
              <a:rPr lang="en-US" b="0" dirty="0">
                <a:solidFill>
                  <a:srgbClr val="FFFFFF"/>
                </a:solidFill>
                <a:effectLst/>
                <a:latin typeface="lucida console" panose="020B0609040504020204" pitchFamily="49" charset="0"/>
              </a:rPr>
              <a:t>        </a:t>
            </a:r>
            <a:r>
              <a:rPr lang="en-US" b="0" dirty="0">
                <a:solidFill>
                  <a:srgbClr val="DCDCAA"/>
                </a:solidFill>
                <a:effectLst/>
                <a:latin typeface="lucida console" panose="020B0609040504020204" pitchFamily="49" charset="0"/>
              </a:rPr>
              <a:t>@wrapFuncion</a:t>
            </a:r>
            <a:endParaRPr lang="en-US" b="0" dirty="0">
              <a:solidFill>
                <a:srgbClr val="FFFFFF"/>
              </a:solidFill>
              <a:effectLst/>
              <a:latin typeface="lucida console" panose="020B0609040504020204" pitchFamily="49" charset="0"/>
            </a:endParaRPr>
          </a:p>
          <a:p>
            <a:pPr marL="0" indent="0">
              <a:buNone/>
            </a:pPr>
            <a:r>
              <a:rPr lang="en-US" b="0" dirty="0">
                <a:solidFill>
                  <a:srgbClr val="FFFFFF"/>
                </a:solidFill>
                <a:effectLst/>
                <a:latin typeface="lucida console" panose="020B0609040504020204" pitchFamily="49" charset="0"/>
              </a:rPr>
              <a:t>        </a:t>
            </a:r>
            <a:r>
              <a:rPr lang="en-US" b="0" dirty="0">
                <a:solidFill>
                  <a:srgbClr val="569CD6"/>
                </a:solidFill>
                <a:effectLst/>
                <a:latin typeface="lucida console" panose="020B0609040504020204" pitchFamily="49" charset="0"/>
              </a:rPr>
              <a:t>def</a:t>
            </a:r>
            <a:r>
              <a:rPr lang="en-US" b="0" dirty="0">
                <a:solidFill>
                  <a:srgbClr val="FFFFFF"/>
                </a:solidFill>
                <a:effectLst/>
                <a:latin typeface="lucida console" panose="020B0609040504020204" pitchFamily="49" charset="0"/>
              </a:rPr>
              <a:t> </a:t>
            </a:r>
            <a:r>
              <a:rPr lang="en-US" b="0" dirty="0">
                <a:solidFill>
                  <a:srgbClr val="DCDCAA"/>
                </a:solidFill>
                <a:effectLst/>
                <a:latin typeface="lucida console" panose="020B0609040504020204" pitchFamily="49" charset="0"/>
              </a:rPr>
              <a:t>__bool__</a:t>
            </a:r>
            <a:r>
              <a:rPr lang="en-US" b="0" dirty="0">
                <a:solidFill>
                  <a:srgbClr val="FFFFFF"/>
                </a:solidFill>
                <a:effectLst/>
                <a:latin typeface="lucida console" panose="020B0609040504020204" pitchFamily="49" charset="0"/>
              </a:rPr>
              <a:t>(</a:t>
            </a:r>
            <a:r>
              <a:rPr lang="en-US" b="0" dirty="0">
                <a:solidFill>
                  <a:srgbClr val="9CDCFE"/>
                </a:solidFill>
                <a:effectLst/>
                <a:latin typeface="lucida console" panose="020B0609040504020204" pitchFamily="49" charset="0"/>
              </a:rPr>
              <a:t>thing</a:t>
            </a:r>
            <a:r>
              <a:rPr lang="en-US" b="0" dirty="0">
                <a:solidFill>
                  <a:srgbClr val="FFFFFF"/>
                </a:solidFill>
                <a:effectLst/>
                <a:latin typeface="lucida console" panose="020B0609040504020204" pitchFamily="49" charset="0"/>
              </a:rPr>
              <a:t>):</a:t>
            </a:r>
          </a:p>
          <a:p>
            <a:pPr marL="0" indent="0">
              <a:buNone/>
            </a:pPr>
            <a:r>
              <a:rPr lang="en-US" b="0" dirty="0">
                <a:solidFill>
                  <a:srgbClr val="FFFFFF"/>
                </a:solidFill>
                <a:effectLst/>
                <a:latin typeface="lucida console" panose="020B0609040504020204" pitchFamily="49" charset="0"/>
              </a:rPr>
              <a:t>            ...</a:t>
            </a:r>
          </a:p>
          <a:p>
            <a:pPr marL="0" indent="0">
              <a:buNone/>
            </a:pPr>
            <a:r>
              <a:rPr lang="en-US" dirty="0">
                <a:solidFill>
                  <a:schemeClr val="bg1"/>
                </a:solidFill>
                <a:latin typeface="lucida console" panose="020B0609040504020204" pitchFamily="49" charset="0"/>
              </a:rPr>
              <a:t>    ...</a:t>
            </a:r>
            <a:endParaRPr lang="en-US" b="0" dirty="0">
              <a:solidFill>
                <a:schemeClr val="bg1"/>
              </a:solidFill>
              <a:effectLst/>
              <a:latin typeface="lucida console" panose="020B0609040504020204" pitchFamily="49" charset="0"/>
            </a:endParaRPr>
          </a:p>
        </p:txBody>
      </p:sp>
    </p:spTree>
    <p:extLst>
      <p:ext uri="{BB962C8B-B14F-4D97-AF65-F5344CB8AC3E}">
        <p14:creationId xmlns:p14="http://schemas.microsoft.com/office/powerpoint/2010/main" val="35013456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BE670A-CCAF-4822-86F4-F3FF624003A5}"/>
              </a:ext>
            </a:extLst>
          </p:cNvPr>
          <p:cNvSpPr>
            <a:spLocks noGrp="1"/>
          </p:cNvSpPr>
          <p:nvPr>
            <p:ph type="title"/>
          </p:nvPr>
        </p:nvSpPr>
        <p:spPr/>
        <p:txBody>
          <a:bodyPr/>
          <a:lstStyle/>
          <a:p>
            <a:r>
              <a:rPr lang="en-US" dirty="0"/>
              <a:t>What’s so hard about bootstrapping? </a:t>
            </a:r>
          </a:p>
        </p:txBody>
      </p:sp>
      <p:sp>
        <p:nvSpPr>
          <p:cNvPr id="5" name="Content Placeholder 4">
            <a:extLst>
              <a:ext uri="{FF2B5EF4-FFF2-40B4-BE49-F238E27FC236}">
                <a16:creationId xmlns:a16="http://schemas.microsoft.com/office/drawing/2014/main" id="{0EEA0452-99FC-4614-AD56-1E8696E069D8}"/>
              </a:ext>
            </a:extLst>
          </p:cNvPr>
          <p:cNvSpPr>
            <a:spLocks noGrp="1"/>
          </p:cNvSpPr>
          <p:nvPr>
            <p:ph idx="1"/>
          </p:nvPr>
        </p:nvSpPr>
        <p:spPr>
          <a:xfrm>
            <a:off x="838200" y="1825625"/>
            <a:ext cx="10515600" cy="4192710"/>
          </a:xfrm>
        </p:spPr>
        <p:txBody>
          <a:bodyPr>
            <a:normAutofit/>
          </a:bodyPr>
          <a:lstStyle/>
          <a:p>
            <a:r>
              <a:rPr lang="en-US" sz="3200" dirty="0"/>
              <a:t>We have seen a couple of self loops… </a:t>
            </a:r>
            <a:br>
              <a:rPr lang="en-US" sz="3200" dirty="0"/>
            </a:br>
            <a:br>
              <a:rPr lang="en-US" sz="3200" dirty="0"/>
            </a:br>
            <a:br>
              <a:rPr lang="en-US" sz="3200" dirty="0"/>
            </a:br>
            <a:br>
              <a:rPr lang="en-US" sz="3200" dirty="0"/>
            </a:br>
            <a:br>
              <a:rPr lang="en-US" sz="3200" dirty="0"/>
            </a:br>
            <a:endParaRPr lang="en-US" sz="3200" dirty="0"/>
          </a:p>
          <a:p>
            <a:r>
              <a:rPr lang="en-US" sz="3200" dirty="0"/>
              <a:t>They all need bootstrapping. </a:t>
            </a:r>
          </a:p>
          <a:p>
            <a:r>
              <a:rPr lang="en-US" sz="3200" dirty="0"/>
              <a:t>Let me show a third example in the next slide. </a:t>
            </a:r>
          </a:p>
        </p:txBody>
      </p:sp>
      <p:pic>
        <p:nvPicPr>
          <p:cNvPr id="3" name="Picture 2">
            <a:extLst>
              <a:ext uri="{FF2B5EF4-FFF2-40B4-BE49-F238E27FC236}">
                <a16:creationId xmlns:a16="http://schemas.microsoft.com/office/drawing/2014/main" id="{9675CA80-B786-4ACA-AC85-D9FDDAA8DCF5}"/>
              </a:ext>
            </a:extLst>
          </p:cNvPr>
          <p:cNvPicPr>
            <a:picLocks noChangeAspect="1"/>
          </p:cNvPicPr>
          <p:nvPr/>
        </p:nvPicPr>
        <p:blipFill>
          <a:blip r:embed="rId2"/>
          <a:stretch>
            <a:fillRect/>
          </a:stretch>
        </p:blipFill>
        <p:spPr>
          <a:xfrm>
            <a:off x="2678724" y="2676351"/>
            <a:ext cx="2886808" cy="1355802"/>
          </a:xfrm>
          <a:prstGeom prst="rect">
            <a:avLst/>
          </a:prstGeom>
        </p:spPr>
      </p:pic>
      <p:pic>
        <p:nvPicPr>
          <p:cNvPr id="7" name="Picture 6">
            <a:extLst>
              <a:ext uri="{FF2B5EF4-FFF2-40B4-BE49-F238E27FC236}">
                <a16:creationId xmlns:a16="http://schemas.microsoft.com/office/drawing/2014/main" id="{844E08EB-E70E-4D0B-BCD4-84677CE97408}"/>
              </a:ext>
            </a:extLst>
          </p:cNvPr>
          <p:cNvPicPr>
            <a:picLocks noChangeAspect="1"/>
          </p:cNvPicPr>
          <p:nvPr/>
        </p:nvPicPr>
        <p:blipFill>
          <a:blip r:embed="rId3"/>
          <a:stretch>
            <a:fillRect/>
          </a:stretch>
        </p:blipFill>
        <p:spPr>
          <a:xfrm>
            <a:off x="7268307" y="2754469"/>
            <a:ext cx="1893278" cy="1078964"/>
          </a:xfrm>
          <a:prstGeom prst="rect">
            <a:avLst/>
          </a:prstGeom>
        </p:spPr>
      </p:pic>
    </p:spTree>
    <p:extLst>
      <p:ext uri="{BB962C8B-B14F-4D97-AF65-F5344CB8AC3E}">
        <p14:creationId xmlns:p14="http://schemas.microsoft.com/office/powerpoint/2010/main" val="3535506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3D088-4706-4193-A88E-80F539E84375}"/>
              </a:ext>
            </a:extLst>
          </p:cNvPr>
          <p:cNvSpPr>
            <a:spLocks noGrp="1"/>
          </p:cNvSpPr>
          <p:nvPr>
            <p:ph type="title"/>
          </p:nvPr>
        </p:nvSpPr>
        <p:spPr/>
        <p:txBody>
          <a:bodyPr/>
          <a:lstStyle/>
          <a:p>
            <a:r>
              <a:rPr lang="en-US" dirty="0"/>
              <a:t>Python 3 is my personal favorite language. </a:t>
            </a:r>
          </a:p>
        </p:txBody>
      </p:sp>
    </p:spTree>
    <p:extLst>
      <p:ext uri="{BB962C8B-B14F-4D97-AF65-F5344CB8AC3E}">
        <p14:creationId xmlns:p14="http://schemas.microsoft.com/office/powerpoint/2010/main" val="19365738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9934990E-DDCE-42A4-A15F-803012060C4E}"/>
              </a:ext>
            </a:extLst>
          </p:cNvPr>
          <p:cNvSpPr>
            <a:spLocks noGrp="1"/>
          </p:cNvSpPr>
          <p:nvPr>
            <p:ph idx="1"/>
          </p:nvPr>
        </p:nvSpPr>
        <p:spPr>
          <a:xfrm>
            <a:off x="1129812" y="1041888"/>
            <a:ext cx="9932376" cy="4848958"/>
          </a:xfrm>
        </p:spPr>
        <p:txBody>
          <a:bodyPr>
            <a:normAutofit/>
          </a:bodyPr>
          <a:lstStyle/>
          <a:p>
            <a:pPr marL="0" indent="0">
              <a:spcBef>
                <a:spcPts val="0"/>
              </a:spcBef>
              <a:buNone/>
            </a:pPr>
            <a:r>
              <a:rPr lang="en-US" sz="3200" dirty="0">
                <a:latin typeface="Lucida Console" panose="020B0609040504020204" pitchFamily="49" charset="0"/>
              </a:rPr>
              <a:t>&gt;&gt;&gt; print(3)</a:t>
            </a:r>
          </a:p>
          <a:p>
            <a:pPr marL="0" indent="0">
              <a:spcBef>
                <a:spcPts val="0"/>
              </a:spcBef>
              <a:buNone/>
            </a:pPr>
            <a:r>
              <a:rPr lang="en-US" sz="3200" dirty="0">
                <a:latin typeface="Lucida Console" panose="020B0609040504020204" pitchFamily="49" charset="0"/>
              </a:rPr>
              <a:t>3</a:t>
            </a:r>
          </a:p>
          <a:p>
            <a:pPr marL="0" indent="0">
              <a:spcBef>
                <a:spcPts val="0"/>
              </a:spcBef>
              <a:buNone/>
            </a:pPr>
            <a:endParaRPr lang="en-US" sz="3200" dirty="0">
              <a:latin typeface="Lucida Console" panose="020B0609040504020204" pitchFamily="49" charset="0"/>
            </a:endParaRPr>
          </a:p>
          <a:p>
            <a:pPr marL="0" indent="0">
              <a:spcBef>
                <a:spcPts val="0"/>
              </a:spcBef>
              <a:buNone/>
            </a:pPr>
            <a:r>
              <a:rPr lang="en-US" sz="3200" dirty="0">
                <a:latin typeface="Lucida Console" panose="020B0609040504020204" pitchFamily="49" charset="0"/>
              </a:rPr>
              <a:t>&gt;&gt;&gt; </a:t>
            </a:r>
            <a:r>
              <a:rPr lang="en-US" sz="3200" dirty="0" err="1">
                <a:latin typeface="Lucida Console" panose="020B0609040504020204" pitchFamily="49" charset="0"/>
              </a:rPr>
              <a:t>print.__call</a:t>
            </a:r>
            <a:r>
              <a:rPr lang="en-US" sz="3200" dirty="0">
                <a:latin typeface="Lucida Console" panose="020B0609040504020204" pitchFamily="49" charset="0"/>
              </a:rPr>
              <a:t>__(3)</a:t>
            </a:r>
          </a:p>
          <a:p>
            <a:pPr marL="0" indent="0">
              <a:spcBef>
                <a:spcPts val="0"/>
              </a:spcBef>
              <a:buNone/>
            </a:pPr>
            <a:r>
              <a:rPr lang="en-US" sz="3200" dirty="0">
                <a:latin typeface="Lucida Console" panose="020B0609040504020204" pitchFamily="49" charset="0"/>
              </a:rPr>
              <a:t>3</a:t>
            </a:r>
          </a:p>
          <a:p>
            <a:pPr marL="0" indent="0">
              <a:spcBef>
                <a:spcPts val="0"/>
              </a:spcBef>
              <a:buNone/>
            </a:pPr>
            <a:endParaRPr lang="en-US" sz="3200" dirty="0">
              <a:latin typeface="Lucida Console" panose="020B0609040504020204" pitchFamily="49" charset="0"/>
            </a:endParaRPr>
          </a:p>
          <a:p>
            <a:pPr marL="0" indent="0">
              <a:spcBef>
                <a:spcPts val="0"/>
              </a:spcBef>
              <a:buNone/>
            </a:pPr>
            <a:r>
              <a:rPr lang="en-US" sz="3200" dirty="0">
                <a:latin typeface="Lucida Console" panose="020B0609040504020204" pitchFamily="49" charset="0"/>
              </a:rPr>
              <a:t>&gt;&gt;&gt; </a:t>
            </a:r>
            <a:r>
              <a:rPr lang="en-US" sz="3200" dirty="0" err="1">
                <a:latin typeface="Lucida Console" panose="020B0609040504020204" pitchFamily="49" charset="0"/>
              </a:rPr>
              <a:t>print.__call__.__call</a:t>
            </a:r>
            <a:r>
              <a:rPr lang="en-US" sz="3200" dirty="0">
                <a:latin typeface="Lucida Console" panose="020B0609040504020204" pitchFamily="49" charset="0"/>
              </a:rPr>
              <a:t>__(3)</a:t>
            </a:r>
          </a:p>
          <a:p>
            <a:pPr marL="0" indent="0">
              <a:spcBef>
                <a:spcPts val="0"/>
              </a:spcBef>
              <a:buNone/>
            </a:pPr>
            <a:r>
              <a:rPr lang="en-US" sz="3200" dirty="0">
                <a:latin typeface="Lucida Console" panose="020B0609040504020204" pitchFamily="49" charset="0"/>
              </a:rPr>
              <a:t>3</a:t>
            </a:r>
          </a:p>
        </p:txBody>
      </p:sp>
    </p:spTree>
    <p:extLst>
      <p:ext uri="{BB962C8B-B14F-4D97-AF65-F5344CB8AC3E}">
        <p14:creationId xmlns:p14="http://schemas.microsoft.com/office/powerpoint/2010/main" val="10754087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9934990E-DDCE-42A4-A15F-803012060C4E}"/>
              </a:ext>
            </a:extLst>
          </p:cNvPr>
          <p:cNvSpPr>
            <a:spLocks noGrp="1"/>
          </p:cNvSpPr>
          <p:nvPr>
            <p:ph idx="1"/>
          </p:nvPr>
        </p:nvSpPr>
        <p:spPr>
          <a:xfrm>
            <a:off x="131885" y="1041888"/>
            <a:ext cx="11928230" cy="4848958"/>
          </a:xfrm>
        </p:spPr>
        <p:txBody>
          <a:bodyPr>
            <a:normAutofit/>
          </a:bodyPr>
          <a:lstStyle/>
          <a:p>
            <a:pPr marL="0" indent="0">
              <a:spcBef>
                <a:spcPts val="0"/>
              </a:spcBef>
              <a:buNone/>
            </a:pPr>
            <a:r>
              <a:rPr lang="en-US" sz="2000" dirty="0">
                <a:latin typeface="Lucida Console" panose="020B0609040504020204" pitchFamily="49" charset="0"/>
              </a:rPr>
              <a:t>&gt;&gt;&gt; print</a:t>
            </a:r>
          </a:p>
          <a:p>
            <a:pPr marL="0" indent="0">
              <a:spcBef>
                <a:spcPts val="0"/>
              </a:spcBef>
              <a:buNone/>
            </a:pPr>
            <a:r>
              <a:rPr lang="en-US" sz="2000" dirty="0">
                <a:latin typeface="Lucida Console" panose="020B0609040504020204" pitchFamily="49" charset="0"/>
              </a:rPr>
              <a:t>&lt;built-in function print&gt;</a:t>
            </a:r>
          </a:p>
          <a:p>
            <a:pPr marL="0" indent="0">
              <a:spcBef>
                <a:spcPts val="0"/>
              </a:spcBef>
              <a:buNone/>
            </a:pPr>
            <a:endParaRPr lang="en-US" sz="2000" dirty="0">
              <a:latin typeface="Lucida Console" panose="020B0609040504020204" pitchFamily="49" charset="0"/>
            </a:endParaRPr>
          </a:p>
          <a:p>
            <a:pPr marL="0" indent="0">
              <a:spcBef>
                <a:spcPts val="0"/>
              </a:spcBef>
              <a:buNone/>
            </a:pPr>
            <a:r>
              <a:rPr lang="en-US" sz="2000" dirty="0">
                <a:latin typeface="Lucida Console" panose="020B0609040504020204" pitchFamily="49" charset="0"/>
              </a:rPr>
              <a:t>&gt;&gt;&gt; </a:t>
            </a:r>
            <a:r>
              <a:rPr lang="en-US" sz="2000" dirty="0" err="1">
                <a:latin typeface="Lucida Console" panose="020B0609040504020204" pitchFamily="49" charset="0"/>
              </a:rPr>
              <a:t>print.__call</a:t>
            </a:r>
            <a:r>
              <a:rPr lang="en-US" sz="2000" dirty="0">
                <a:latin typeface="Lucida Console" panose="020B0609040504020204" pitchFamily="49" charset="0"/>
              </a:rPr>
              <a:t>__</a:t>
            </a:r>
          </a:p>
          <a:p>
            <a:pPr marL="0" indent="0">
              <a:spcBef>
                <a:spcPts val="0"/>
              </a:spcBef>
              <a:buNone/>
            </a:pPr>
            <a:r>
              <a:rPr lang="en-US" sz="2000" dirty="0">
                <a:latin typeface="Lucida Console" panose="020B0609040504020204" pitchFamily="49" charset="0"/>
              </a:rPr>
              <a:t>&lt;method-wrapper '__call__' of </a:t>
            </a:r>
            <a:r>
              <a:rPr lang="en-US" sz="2000" dirty="0" err="1">
                <a:latin typeface="Lucida Console" panose="020B0609040504020204" pitchFamily="49" charset="0"/>
              </a:rPr>
              <a:t>builtin_function_or_method</a:t>
            </a:r>
            <a:r>
              <a:rPr lang="en-US" sz="2000" dirty="0">
                <a:latin typeface="Lucida Console" panose="020B0609040504020204" pitchFamily="49" charset="0"/>
              </a:rPr>
              <a:t> object at 0x000002C1CF100E50&gt;</a:t>
            </a:r>
          </a:p>
          <a:p>
            <a:pPr marL="0" indent="0">
              <a:spcBef>
                <a:spcPts val="0"/>
              </a:spcBef>
              <a:buNone/>
            </a:pPr>
            <a:endParaRPr lang="en-US" sz="2000" dirty="0">
              <a:latin typeface="Lucida Console" panose="020B0609040504020204" pitchFamily="49" charset="0"/>
            </a:endParaRPr>
          </a:p>
          <a:p>
            <a:pPr marL="0" indent="0">
              <a:spcBef>
                <a:spcPts val="0"/>
              </a:spcBef>
              <a:buNone/>
            </a:pPr>
            <a:r>
              <a:rPr lang="en-US" sz="2000" dirty="0">
                <a:latin typeface="Lucida Console" panose="020B0609040504020204" pitchFamily="49" charset="0"/>
              </a:rPr>
              <a:t>&gt;&gt;&gt; </a:t>
            </a:r>
            <a:r>
              <a:rPr lang="en-US" sz="2000" dirty="0" err="1">
                <a:latin typeface="Lucida Console" panose="020B0609040504020204" pitchFamily="49" charset="0"/>
              </a:rPr>
              <a:t>print.__call__.__call</a:t>
            </a:r>
            <a:r>
              <a:rPr lang="en-US" sz="2000" dirty="0">
                <a:latin typeface="Lucida Console" panose="020B0609040504020204" pitchFamily="49" charset="0"/>
              </a:rPr>
              <a:t>__</a:t>
            </a:r>
          </a:p>
          <a:p>
            <a:pPr marL="0" indent="0">
              <a:spcBef>
                <a:spcPts val="0"/>
              </a:spcBef>
              <a:buNone/>
            </a:pPr>
            <a:r>
              <a:rPr lang="en-US" sz="2000" dirty="0">
                <a:latin typeface="Lucida Console" panose="020B0609040504020204" pitchFamily="49" charset="0"/>
              </a:rPr>
              <a:t>&lt;method-wrapper '__call__' of method-wrapper object at 0x000002C1CF4F5520&gt;</a:t>
            </a:r>
          </a:p>
          <a:p>
            <a:pPr marL="0" indent="0">
              <a:spcBef>
                <a:spcPts val="0"/>
              </a:spcBef>
              <a:buNone/>
            </a:pPr>
            <a:endParaRPr lang="en-US" sz="2000" dirty="0">
              <a:latin typeface="Lucida Console" panose="020B0609040504020204" pitchFamily="49" charset="0"/>
            </a:endParaRPr>
          </a:p>
          <a:p>
            <a:pPr marL="0" indent="0">
              <a:spcBef>
                <a:spcPts val="0"/>
              </a:spcBef>
              <a:buNone/>
            </a:pPr>
            <a:r>
              <a:rPr lang="en-US" sz="2000" dirty="0">
                <a:latin typeface="Lucida Console" panose="020B0609040504020204" pitchFamily="49" charset="0"/>
              </a:rPr>
              <a:t>&gt;&gt;&gt; </a:t>
            </a:r>
            <a:r>
              <a:rPr lang="en-US" sz="2000" dirty="0" err="1">
                <a:latin typeface="Lucida Console" panose="020B0609040504020204" pitchFamily="49" charset="0"/>
              </a:rPr>
              <a:t>print.__call__.__call__.__call</a:t>
            </a:r>
            <a:r>
              <a:rPr lang="en-US" sz="2000" dirty="0">
                <a:latin typeface="Lucida Console" panose="020B0609040504020204" pitchFamily="49" charset="0"/>
              </a:rPr>
              <a:t>__</a:t>
            </a:r>
          </a:p>
          <a:p>
            <a:pPr marL="0" indent="0">
              <a:spcBef>
                <a:spcPts val="0"/>
              </a:spcBef>
              <a:buNone/>
            </a:pPr>
            <a:r>
              <a:rPr lang="en-US" sz="2000" dirty="0">
                <a:latin typeface="Lucida Console" panose="020B0609040504020204" pitchFamily="49" charset="0"/>
              </a:rPr>
              <a:t>&lt;method-wrapper '__call__' of method-wrapper object at 0x000002C1D12A2C10&gt;</a:t>
            </a:r>
          </a:p>
        </p:txBody>
      </p:sp>
    </p:spTree>
    <p:extLst>
      <p:ext uri="{BB962C8B-B14F-4D97-AF65-F5344CB8AC3E}">
        <p14:creationId xmlns:p14="http://schemas.microsoft.com/office/powerpoint/2010/main" val="37173569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BE670A-CCAF-4822-86F4-F3FF624003A5}"/>
              </a:ext>
            </a:extLst>
          </p:cNvPr>
          <p:cNvSpPr>
            <a:spLocks noGrp="1"/>
          </p:cNvSpPr>
          <p:nvPr>
            <p:ph type="title"/>
          </p:nvPr>
        </p:nvSpPr>
        <p:spPr/>
        <p:txBody>
          <a:bodyPr/>
          <a:lstStyle/>
          <a:p>
            <a:r>
              <a:rPr lang="en-US" dirty="0"/>
              <a:t>What’s so bad about self loops? </a:t>
            </a:r>
          </a:p>
        </p:txBody>
      </p:sp>
      <p:sp>
        <p:nvSpPr>
          <p:cNvPr id="5" name="Content Placeholder 4">
            <a:extLst>
              <a:ext uri="{FF2B5EF4-FFF2-40B4-BE49-F238E27FC236}">
                <a16:creationId xmlns:a16="http://schemas.microsoft.com/office/drawing/2014/main" id="{0EEA0452-99FC-4614-AD56-1E8696E069D8}"/>
              </a:ext>
            </a:extLst>
          </p:cNvPr>
          <p:cNvSpPr>
            <a:spLocks noGrp="1"/>
          </p:cNvSpPr>
          <p:nvPr>
            <p:ph idx="1"/>
          </p:nvPr>
        </p:nvSpPr>
        <p:spPr>
          <a:xfrm>
            <a:off x="838200" y="1825625"/>
            <a:ext cx="10515600" cy="4667250"/>
          </a:xfrm>
        </p:spPr>
        <p:txBody>
          <a:bodyPr>
            <a:normAutofit/>
          </a:bodyPr>
          <a:lstStyle/>
          <a:p>
            <a:r>
              <a:rPr lang="en-US" sz="3200" dirty="0"/>
              <a:t>Some concepts are fundamentally infinitely recursive. </a:t>
            </a:r>
          </a:p>
          <a:p>
            <a:r>
              <a:rPr lang="en-US" sz="3200" dirty="0"/>
              <a:t>A naïve implementation of any of those concepts easily leads to infinite recursion at definition-time. </a:t>
            </a:r>
          </a:p>
          <a:p>
            <a:pPr lvl="1"/>
            <a:r>
              <a:rPr lang="en-US" sz="2800" dirty="0"/>
              <a:t>This means, when you run the interpreter, it goes into an infinite recursion, trying to expand the concept of e.g. “class”. </a:t>
            </a:r>
          </a:p>
          <a:p>
            <a:r>
              <a:rPr lang="en-US" sz="3200" dirty="0"/>
              <a:t>The solution is to contain the infinity to run-time. The definition of such infinitely recursive concepts should reflect the infinite recursion while not using any infinite recursion. </a:t>
            </a:r>
          </a:p>
          <a:p>
            <a:pPr lvl="1"/>
            <a:r>
              <a:rPr lang="en-US" sz="2800" dirty="0"/>
              <a:t>(This usually leads to uglier definitions.)</a:t>
            </a:r>
          </a:p>
        </p:txBody>
      </p:sp>
    </p:spTree>
    <p:extLst>
      <p:ext uri="{BB962C8B-B14F-4D97-AF65-F5344CB8AC3E}">
        <p14:creationId xmlns:p14="http://schemas.microsoft.com/office/powerpoint/2010/main" val="25678724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BE670A-CCAF-4822-86F4-F3FF624003A5}"/>
              </a:ext>
            </a:extLst>
          </p:cNvPr>
          <p:cNvSpPr>
            <a:spLocks noGrp="1"/>
          </p:cNvSpPr>
          <p:nvPr>
            <p:ph type="title"/>
          </p:nvPr>
        </p:nvSpPr>
        <p:spPr>
          <a:xfrm>
            <a:off x="838200" y="189279"/>
            <a:ext cx="10515600" cy="747102"/>
          </a:xfrm>
        </p:spPr>
        <p:txBody>
          <a:bodyPr/>
          <a:lstStyle/>
          <a:p>
            <a:r>
              <a:rPr lang="en-US" dirty="0"/>
              <a:t>Trick 1: First define, then link</a:t>
            </a:r>
          </a:p>
        </p:txBody>
      </p:sp>
      <p:sp>
        <p:nvSpPr>
          <p:cNvPr id="5" name="Content Placeholder 4">
            <a:extLst>
              <a:ext uri="{FF2B5EF4-FFF2-40B4-BE49-F238E27FC236}">
                <a16:creationId xmlns:a16="http://schemas.microsoft.com/office/drawing/2014/main" id="{0EEA0452-99FC-4614-AD56-1E8696E069D8}"/>
              </a:ext>
            </a:extLst>
          </p:cNvPr>
          <p:cNvSpPr>
            <a:spLocks noGrp="1"/>
          </p:cNvSpPr>
          <p:nvPr>
            <p:ph idx="1"/>
          </p:nvPr>
        </p:nvSpPr>
        <p:spPr>
          <a:xfrm>
            <a:off x="838200" y="1055077"/>
            <a:ext cx="10515600" cy="5613644"/>
          </a:xfrm>
          <a:solidFill>
            <a:schemeClr val="tx1"/>
          </a:solidFill>
        </p:spPr>
        <p:txBody>
          <a:bodyPr>
            <a:normAutofit/>
          </a:bodyPr>
          <a:lstStyle/>
          <a:p>
            <a:pPr marL="0" indent="0" algn="ctr">
              <a:buNone/>
            </a:pPr>
            <a:r>
              <a:rPr lang="en-US" sz="3200" dirty="0">
                <a:solidFill>
                  <a:schemeClr val="bg1"/>
                </a:solidFill>
              </a:rPr>
              <a:t>The naïve way</a:t>
            </a:r>
          </a:p>
          <a:p>
            <a:pPr marL="0" indent="0">
              <a:buNone/>
            </a:pPr>
            <a:r>
              <a:rPr lang="en-US" dirty="0">
                <a:solidFill>
                  <a:schemeClr val="bg1"/>
                </a:solidFill>
                <a:latin typeface="Lucida Console" panose="020B0609040504020204" pitchFamily="49" charset="0"/>
              </a:rPr>
              <a:t>class </a:t>
            </a:r>
            <a:r>
              <a:rPr lang="en-US" dirty="0" err="1">
                <a:solidFill>
                  <a:schemeClr val="bg1"/>
                </a:solidFill>
                <a:latin typeface="Lucida Console" panose="020B0609040504020204" pitchFamily="49" charset="0"/>
              </a:rPr>
              <a:t>builtin</a:t>
            </a:r>
            <a:r>
              <a:rPr lang="en-US" dirty="0">
                <a:solidFill>
                  <a:schemeClr val="bg1"/>
                </a:solidFill>
                <a:latin typeface="Lucida Console" panose="020B0609040504020204" pitchFamily="49" charset="0"/>
              </a:rPr>
              <a:t>:</a:t>
            </a:r>
          </a:p>
          <a:p>
            <a:pPr marL="0" indent="0">
              <a:buNone/>
            </a:pPr>
            <a:r>
              <a:rPr lang="en-US" dirty="0">
                <a:solidFill>
                  <a:schemeClr val="bg1"/>
                </a:solidFill>
                <a:latin typeface="Lucida Console" panose="020B0609040504020204" pitchFamily="49" charset="0"/>
              </a:rPr>
              <a:t>    @wrapClass</a:t>
            </a:r>
          </a:p>
          <a:p>
            <a:pPr marL="0" indent="0">
              <a:buNone/>
            </a:pPr>
            <a:r>
              <a:rPr lang="en-US" dirty="0">
                <a:solidFill>
                  <a:schemeClr val="bg1"/>
                </a:solidFill>
                <a:latin typeface="Lucida Console" panose="020B0609040504020204" pitchFamily="49" charset="0"/>
              </a:rPr>
              <a:t>    class Class(Class):</a:t>
            </a:r>
          </a:p>
          <a:p>
            <a:pPr marL="0" indent="0">
              <a:buNone/>
            </a:pPr>
            <a:r>
              <a:rPr lang="en-US" sz="2800" dirty="0">
                <a:solidFill>
                  <a:schemeClr val="bg1"/>
                </a:solidFill>
                <a:latin typeface="Lucida Console" panose="020B0609040504020204" pitchFamily="49" charset="0"/>
              </a:rPr>
              <a:t>        pass</a:t>
            </a:r>
            <a:br>
              <a:rPr lang="en-US" sz="2800" dirty="0">
                <a:solidFill>
                  <a:schemeClr val="bg1"/>
                </a:solidFill>
                <a:latin typeface="Lucida Console" panose="020B0609040504020204" pitchFamily="49" charset="0"/>
              </a:rPr>
            </a:br>
            <a:endParaRPr lang="en-US" sz="2800" dirty="0">
              <a:solidFill>
                <a:schemeClr val="bg1"/>
              </a:solidFill>
              <a:latin typeface="Lucida Console" panose="020B0609040504020204" pitchFamily="49" charset="0"/>
            </a:endParaRPr>
          </a:p>
          <a:p>
            <a:pPr marL="0" indent="0" algn="ctr">
              <a:buNone/>
            </a:pPr>
            <a:r>
              <a:rPr lang="en-US" sz="3200" dirty="0">
                <a:solidFill>
                  <a:schemeClr val="bg1"/>
                </a:solidFill>
              </a:rPr>
              <a:t>The solution</a:t>
            </a:r>
          </a:p>
          <a:p>
            <a:pPr marL="0" indent="0">
              <a:buNone/>
            </a:pPr>
            <a:r>
              <a:rPr lang="en-US" b="0" dirty="0">
                <a:solidFill>
                  <a:srgbClr val="569CD6"/>
                </a:solidFill>
                <a:effectLst/>
                <a:latin typeface="lucida console" panose="020B0609040504020204" pitchFamily="49" charset="0"/>
              </a:rPr>
              <a:t>class</a:t>
            </a:r>
            <a:r>
              <a:rPr lang="en-US" b="0" dirty="0">
                <a:solidFill>
                  <a:srgbClr val="FFFFFF"/>
                </a:solidFill>
                <a:effectLst/>
                <a:latin typeface="lucida console" panose="020B0609040504020204" pitchFamily="49" charset="0"/>
              </a:rPr>
              <a:t> </a:t>
            </a:r>
            <a:r>
              <a:rPr lang="en-US" b="0" dirty="0" err="1">
                <a:solidFill>
                  <a:srgbClr val="4EC9B0"/>
                </a:solidFill>
                <a:effectLst/>
                <a:latin typeface="lucida console" panose="020B0609040504020204" pitchFamily="49" charset="0"/>
              </a:rPr>
              <a:t>builtin</a:t>
            </a:r>
            <a:r>
              <a:rPr lang="en-US" b="0" dirty="0">
                <a:solidFill>
                  <a:srgbClr val="FFFFFF"/>
                </a:solidFill>
                <a:effectLst/>
                <a:latin typeface="lucida console" panose="020B0609040504020204" pitchFamily="49" charset="0"/>
              </a:rPr>
              <a:t>: </a:t>
            </a:r>
          </a:p>
          <a:p>
            <a:pPr marL="0" indent="0">
              <a:buNone/>
            </a:pPr>
            <a:r>
              <a:rPr lang="en-US" b="0" dirty="0">
                <a:solidFill>
                  <a:srgbClr val="FFFFFF"/>
                </a:solidFill>
                <a:effectLst/>
                <a:latin typeface="lucida console" panose="020B0609040504020204" pitchFamily="49" charset="0"/>
              </a:rPr>
              <a:t>    </a:t>
            </a:r>
            <a:r>
              <a:rPr lang="en-US" b="0" dirty="0">
                <a:solidFill>
                  <a:srgbClr val="C586C0"/>
                </a:solidFill>
                <a:effectLst/>
                <a:latin typeface="lucida console" panose="020B0609040504020204" pitchFamily="49" charset="0"/>
              </a:rPr>
              <a:t>pass</a:t>
            </a:r>
            <a:endParaRPr lang="en-US" b="0" dirty="0">
              <a:solidFill>
                <a:srgbClr val="FFFFFF"/>
              </a:solidFill>
              <a:effectLst/>
              <a:latin typeface="lucida console" panose="020B0609040504020204" pitchFamily="49" charset="0"/>
            </a:endParaRPr>
          </a:p>
          <a:p>
            <a:pPr marL="0" indent="0">
              <a:buNone/>
            </a:pPr>
            <a:r>
              <a:rPr lang="en-US" b="0" dirty="0" err="1">
                <a:solidFill>
                  <a:srgbClr val="9CDCFE"/>
                </a:solidFill>
                <a:effectLst/>
                <a:latin typeface="lucida console" panose="020B0609040504020204" pitchFamily="49" charset="0"/>
              </a:rPr>
              <a:t>builtin</a:t>
            </a:r>
            <a:r>
              <a:rPr lang="en-US" b="0" dirty="0" err="1">
                <a:solidFill>
                  <a:srgbClr val="FFFFFF"/>
                </a:solidFill>
                <a:effectLst/>
                <a:latin typeface="lucida console" panose="020B0609040504020204" pitchFamily="49" charset="0"/>
              </a:rPr>
              <a:t>.Class</a:t>
            </a:r>
            <a:r>
              <a:rPr lang="en-US" b="0" dirty="0">
                <a:solidFill>
                  <a:srgbClr val="FFFFFF"/>
                </a:solidFill>
                <a:effectLst/>
                <a:latin typeface="lucida console" panose="020B0609040504020204" pitchFamily="49" charset="0"/>
              </a:rPr>
              <a:t> </a:t>
            </a:r>
            <a:r>
              <a:rPr lang="en-US" b="0" dirty="0">
                <a:solidFill>
                  <a:srgbClr val="D4D4D4"/>
                </a:solidFill>
                <a:effectLst/>
                <a:latin typeface="lucida console" panose="020B0609040504020204" pitchFamily="49" charset="0"/>
              </a:rPr>
              <a:t>=</a:t>
            </a:r>
            <a:r>
              <a:rPr lang="en-US" b="0" dirty="0">
                <a:solidFill>
                  <a:srgbClr val="FFFFFF"/>
                </a:solidFill>
                <a:effectLst/>
                <a:latin typeface="lucida console" panose="020B0609040504020204" pitchFamily="49" charset="0"/>
              </a:rPr>
              <a:t> </a:t>
            </a:r>
            <a:r>
              <a:rPr lang="en-US" b="0" dirty="0">
                <a:solidFill>
                  <a:srgbClr val="4EC9B0"/>
                </a:solidFill>
                <a:effectLst/>
                <a:latin typeface="lucida console" panose="020B0609040504020204" pitchFamily="49" charset="0"/>
              </a:rPr>
              <a:t>Thing</a:t>
            </a:r>
            <a:r>
              <a:rPr lang="en-US" b="0" dirty="0">
                <a:solidFill>
                  <a:srgbClr val="FFFFFF"/>
                </a:solidFill>
                <a:effectLst/>
                <a:latin typeface="lucida console" panose="020B0609040504020204" pitchFamily="49" charset="0"/>
              </a:rPr>
              <a:t>()</a:t>
            </a:r>
          </a:p>
          <a:p>
            <a:pPr marL="0" indent="0">
              <a:buNone/>
            </a:pPr>
            <a:r>
              <a:rPr lang="en-US" b="0" dirty="0" err="1">
                <a:solidFill>
                  <a:srgbClr val="9CDCFE"/>
                </a:solidFill>
                <a:effectLst/>
                <a:latin typeface="lucida console" panose="020B0609040504020204" pitchFamily="49" charset="0"/>
              </a:rPr>
              <a:t>builtin</a:t>
            </a:r>
            <a:r>
              <a:rPr lang="en-US" b="0" dirty="0" err="1">
                <a:solidFill>
                  <a:srgbClr val="FFFFFF"/>
                </a:solidFill>
                <a:effectLst/>
                <a:latin typeface="lucida console" panose="020B0609040504020204" pitchFamily="49" charset="0"/>
              </a:rPr>
              <a:t>.Class.</a:t>
            </a:r>
            <a:r>
              <a:rPr lang="en-US" b="0" dirty="0" err="1">
                <a:solidFill>
                  <a:srgbClr val="9CDCFE"/>
                </a:solidFill>
                <a:effectLst/>
                <a:latin typeface="lucida console" panose="020B0609040504020204" pitchFamily="49" charset="0"/>
              </a:rPr>
              <a:t>_class</a:t>
            </a:r>
            <a:r>
              <a:rPr lang="en-US" b="0" dirty="0">
                <a:solidFill>
                  <a:srgbClr val="FFFFFF"/>
                </a:solidFill>
                <a:effectLst/>
                <a:latin typeface="lucida console" panose="020B0609040504020204" pitchFamily="49" charset="0"/>
              </a:rPr>
              <a:t> </a:t>
            </a:r>
            <a:r>
              <a:rPr lang="en-US" b="0" dirty="0">
                <a:solidFill>
                  <a:srgbClr val="D4D4D4"/>
                </a:solidFill>
                <a:effectLst/>
                <a:latin typeface="lucida console" panose="020B0609040504020204" pitchFamily="49" charset="0"/>
              </a:rPr>
              <a:t>=</a:t>
            </a:r>
            <a:r>
              <a:rPr lang="en-US" b="0" dirty="0">
                <a:solidFill>
                  <a:srgbClr val="FFFFFF"/>
                </a:solidFill>
                <a:effectLst/>
                <a:latin typeface="lucida console" panose="020B0609040504020204" pitchFamily="49" charset="0"/>
              </a:rPr>
              <a:t> </a:t>
            </a:r>
            <a:r>
              <a:rPr lang="en-US" b="0" dirty="0" err="1">
                <a:solidFill>
                  <a:srgbClr val="9CDCFE"/>
                </a:solidFill>
                <a:effectLst/>
                <a:latin typeface="lucida console" panose="020B0609040504020204" pitchFamily="49" charset="0"/>
              </a:rPr>
              <a:t>builtin</a:t>
            </a:r>
            <a:r>
              <a:rPr lang="en-US" b="0" dirty="0" err="1">
                <a:solidFill>
                  <a:srgbClr val="FFFFFF"/>
                </a:solidFill>
                <a:effectLst/>
                <a:latin typeface="lucida console" panose="020B0609040504020204" pitchFamily="49" charset="0"/>
              </a:rPr>
              <a:t>.Class</a:t>
            </a:r>
            <a:endParaRPr lang="en-US" b="0" dirty="0">
              <a:solidFill>
                <a:srgbClr val="FFFFFF"/>
              </a:solidFill>
              <a:effectLst/>
              <a:latin typeface="lucida console" panose="020B0609040504020204" pitchFamily="49" charset="0"/>
            </a:endParaRPr>
          </a:p>
        </p:txBody>
      </p:sp>
      <p:pic>
        <p:nvPicPr>
          <p:cNvPr id="6" name="Picture 5">
            <a:extLst>
              <a:ext uri="{FF2B5EF4-FFF2-40B4-BE49-F238E27FC236}">
                <a16:creationId xmlns:a16="http://schemas.microsoft.com/office/drawing/2014/main" id="{52BBD38A-93FC-4B69-BFA0-89DDB8A05F4C}"/>
              </a:ext>
            </a:extLst>
          </p:cNvPr>
          <p:cNvPicPr>
            <a:picLocks noChangeAspect="1"/>
          </p:cNvPicPr>
          <p:nvPr/>
        </p:nvPicPr>
        <p:blipFill>
          <a:blip r:embed="rId3"/>
          <a:stretch>
            <a:fillRect/>
          </a:stretch>
        </p:blipFill>
        <p:spPr>
          <a:xfrm rot="592270">
            <a:off x="8565171" y="447940"/>
            <a:ext cx="3173826" cy="1808738"/>
          </a:xfrm>
          <a:prstGeom prst="ellipse">
            <a:avLst/>
          </a:prstGeom>
          <a:ln>
            <a:noFill/>
          </a:ln>
          <a:effectLst>
            <a:softEdge rad="114300"/>
          </a:effectLst>
        </p:spPr>
      </p:pic>
    </p:spTree>
    <p:extLst>
      <p:ext uri="{BB962C8B-B14F-4D97-AF65-F5344CB8AC3E}">
        <p14:creationId xmlns:p14="http://schemas.microsoft.com/office/powerpoint/2010/main" val="27136149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707D5-A636-411A-A03F-B5C35538F402}"/>
              </a:ext>
            </a:extLst>
          </p:cNvPr>
          <p:cNvSpPr>
            <a:spLocks noGrp="1"/>
          </p:cNvSpPr>
          <p:nvPr>
            <p:ph type="title"/>
          </p:nvPr>
        </p:nvSpPr>
        <p:spPr/>
        <p:txBody>
          <a:bodyPr/>
          <a:lstStyle/>
          <a:p>
            <a:r>
              <a:rPr lang="en-US" dirty="0"/>
              <a:t>&lt;class ‘class’&gt; and &lt;class ‘function’&gt; are defined in terms of each other</a:t>
            </a:r>
          </a:p>
        </p:txBody>
      </p:sp>
      <p:pic>
        <p:nvPicPr>
          <p:cNvPr id="8194" name="Picture 2" descr="Drawing Hands, 1948 - M.C. Escher - WikiArt.org">
            <a:extLst>
              <a:ext uri="{FF2B5EF4-FFF2-40B4-BE49-F238E27FC236}">
                <a16:creationId xmlns:a16="http://schemas.microsoft.com/office/drawing/2014/main" id="{9B337994-4638-40A3-A64A-140B2F0751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18" y="1789235"/>
            <a:ext cx="5343964" cy="445330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A99F100-C443-4178-BE9B-55166A35127F}"/>
              </a:ext>
            </a:extLst>
          </p:cNvPr>
          <p:cNvSpPr txBox="1"/>
          <p:nvPr/>
        </p:nvSpPr>
        <p:spPr>
          <a:xfrm flipH="1">
            <a:off x="206017" y="6308209"/>
            <a:ext cx="5343965" cy="369332"/>
          </a:xfrm>
          <a:prstGeom prst="rect">
            <a:avLst/>
          </a:prstGeom>
          <a:noFill/>
        </p:spPr>
        <p:txBody>
          <a:bodyPr wrap="square" rtlCol="0">
            <a:spAutoFit/>
          </a:bodyPr>
          <a:lstStyle/>
          <a:p>
            <a:pPr algn="ctr"/>
            <a:r>
              <a:rPr lang="en-US" dirty="0"/>
              <a:t>Drawing Hands, 1948. M.C. Escher</a:t>
            </a:r>
          </a:p>
        </p:txBody>
      </p:sp>
      <p:sp>
        <p:nvSpPr>
          <p:cNvPr id="6" name="Content Placeholder 4">
            <a:extLst>
              <a:ext uri="{FF2B5EF4-FFF2-40B4-BE49-F238E27FC236}">
                <a16:creationId xmlns:a16="http://schemas.microsoft.com/office/drawing/2014/main" id="{AC74367E-A57D-46B1-A33B-9D2E8DF1CE67}"/>
              </a:ext>
            </a:extLst>
          </p:cNvPr>
          <p:cNvSpPr>
            <a:spLocks noGrp="1"/>
          </p:cNvSpPr>
          <p:nvPr>
            <p:ph idx="1"/>
          </p:nvPr>
        </p:nvSpPr>
        <p:spPr>
          <a:xfrm>
            <a:off x="5750170" y="1825625"/>
            <a:ext cx="6035918" cy="4667250"/>
          </a:xfrm>
        </p:spPr>
        <p:txBody>
          <a:bodyPr>
            <a:normAutofit/>
          </a:bodyPr>
          <a:lstStyle/>
          <a:p>
            <a:r>
              <a:rPr lang="en-US" sz="3200" dirty="0"/>
              <a:t>&lt;class ‘function’&gt;  is an instance of &lt;class ‘class’&gt;. </a:t>
            </a:r>
          </a:p>
          <a:p>
            <a:r>
              <a:rPr lang="en-US" sz="3200" dirty="0"/>
              <a:t>Meanwhile, the universal methods that all objects share (e.g. </a:t>
            </a:r>
            <a:r>
              <a:rPr lang="en-US" sz="3200" dirty="0">
                <a:latin typeface="Lucida Console" panose="020B0609040504020204" pitchFamily="49" charset="0"/>
              </a:rPr>
              <a:t>__</a:t>
            </a:r>
            <a:r>
              <a:rPr lang="en-US" sz="3200" dirty="0" err="1">
                <a:latin typeface="Lucida Console" panose="020B0609040504020204" pitchFamily="49" charset="0"/>
              </a:rPr>
              <a:t>repr</a:t>
            </a:r>
            <a:r>
              <a:rPr lang="en-US" sz="3200" dirty="0">
                <a:latin typeface="Lucida Console" panose="020B0609040504020204" pitchFamily="49" charset="0"/>
              </a:rPr>
              <a:t>__</a:t>
            </a:r>
            <a:r>
              <a:rPr lang="en-US" sz="3200" dirty="0"/>
              <a:t>) should be defined in &lt;class ‘class’&gt;. </a:t>
            </a:r>
          </a:p>
        </p:txBody>
      </p:sp>
    </p:spTree>
    <p:extLst>
      <p:ext uri="{BB962C8B-B14F-4D97-AF65-F5344CB8AC3E}">
        <p14:creationId xmlns:p14="http://schemas.microsoft.com/office/powerpoint/2010/main" val="8377414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BE670A-CCAF-4822-86F4-F3FF624003A5}"/>
              </a:ext>
            </a:extLst>
          </p:cNvPr>
          <p:cNvSpPr>
            <a:spLocks noGrp="1"/>
          </p:cNvSpPr>
          <p:nvPr>
            <p:ph type="title"/>
          </p:nvPr>
        </p:nvSpPr>
        <p:spPr/>
        <p:txBody>
          <a:bodyPr/>
          <a:lstStyle/>
          <a:p>
            <a:r>
              <a:rPr lang="en-US" dirty="0"/>
              <a:t>Trick 2: Amortized definition</a:t>
            </a:r>
          </a:p>
        </p:txBody>
      </p:sp>
      <p:sp>
        <p:nvSpPr>
          <p:cNvPr id="5" name="Content Placeholder 4">
            <a:extLst>
              <a:ext uri="{FF2B5EF4-FFF2-40B4-BE49-F238E27FC236}">
                <a16:creationId xmlns:a16="http://schemas.microsoft.com/office/drawing/2014/main" id="{0EEA0452-99FC-4614-AD56-1E8696E069D8}"/>
              </a:ext>
            </a:extLst>
          </p:cNvPr>
          <p:cNvSpPr>
            <a:spLocks noGrp="1"/>
          </p:cNvSpPr>
          <p:nvPr>
            <p:ph idx="1"/>
          </p:nvPr>
        </p:nvSpPr>
        <p:spPr>
          <a:xfrm>
            <a:off x="838200" y="1825625"/>
            <a:ext cx="10515600" cy="4667250"/>
          </a:xfrm>
        </p:spPr>
        <p:txBody>
          <a:bodyPr>
            <a:normAutofit/>
          </a:bodyPr>
          <a:lstStyle/>
          <a:p>
            <a:pPr marL="514350" indent="-514350">
              <a:buFont typeface="+mj-lt"/>
              <a:buAutoNum type="arabicPeriod"/>
            </a:pPr>
            <a:r>
              <a:rPr lang="en-US" sz="3200" dirty="0"/>
              <a:t>Define the bare minimum of &lt;class ‘class’&gt;. </a:t>
            </a:r>
          </a:p>
          <a:p>
            <a:pPr marL="514350" indent="-514350">
              <a:buFont typeface="+mj-lt"/>
              <a:buAutoNum type="arabicPeriod"/>
            </a:pPr>
            <a:r>
              <a:rPr lang="en-US" sz="3200" dirty="0"/>
              <a:t>Instantiate &lt;class ‘function’&gt;. Define its methods. </a:t>
            </a:r>
          </a:p>
          <a:p>
            <a:pPr marL="514350" indent="-514350">
              <a:buFont typeface="+mj-lt"/>
              <a:buAutoNum type="arabicPeriod"/>
            </a:pPr>
            <a:r>
              <a:rPr lang="en-US" sz="3200" dirty="0"/>
              <a:t>Define the methods of &lt;class ‘class’&gt;. </a:t>
            </a:r>
          </a:p>
        </p:txBody>
      </p:sp>
    </p:spTree>
    <p:extLst>
      <p:ext uri="{BB962C8B-B14F-4D97-AF65-F5344CB8AC3E}">
        <p14:creationId xmlns:p14="http://schemas.microsoft.com/office/powerpoint/2010/main" val="37617761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30D303B-060E-437F-8313-3CE333F9353E}"/>
              </a:ext>
            </a:extLst>
          </p:cNvPr>
          <p:cNvSpPr txBox="1"/>
          <p:nvPr/>
        </p:nvSpPr>
        <p:spPr>
          <a:xfrm>
            <a:off x="-1466" y="0"/>
            <a:ext cx="12193466" cy="6524863"/>
          </a:xfrm>
          <a:prstGeom prst="rect">
            <a:avLst/>
          </a:prstGeom>
          <a:solidFill>
            <a:schemeClr val="tx1"/>
          </a:solidFill>
        </p:spPr>
        <p:txBody>
          <a:bodyPr wrap="square" numCol="2">
            <a:spAutoFit/>
          </a:bodyPr>
          <a:lstStyle/>
          <a:p>
            <a:r>
              <a:rPr lang="en-US" sz="1400" b="0" dirty="0" err="1">
                <a:solidFill>
                  <a:srgbClr val="9CDCFE"/>
                </a:solidFill>
                <a:effectLst/>
                <a:latin typeface="lucida console" panose="020B0609040504020204" pitchFamily="49" charset="0"/>
              </a:rPr>
              <a:t>builtin</a:t>
            </a:r>
            <a:r>
              <a:rPr lang="en-US" sz="1400" b="0" dirty="0" err="1">
                <a:solidFill>
                  <a:srgbClr val="FFFFFF"/>
                </a:solidFill>
                <a:effectLst/>
                <a:latin typeface="lucida console" panose="020B0609040504020204" pitchFamily="49" charset="0"/>
              </a:rPr>
              <a:t>.Class</a:t>
            </a:r>
            <a:r>
              <a:rPr lang="en-US" sz="1400" b="0" dirty="0">
                <a:solidFill>
                  <a:srgbClr val="FFFFFF"/>
                </a:solidFill>
                <a:effectLst/>
                <a:latin typeface="lucida console" panose="020B0609040504020204" pitchFamily="49" charset="0"/>
              </a:rPr>
              <a:t> </a:t>
            </a:r>
            <a:r>
              <a:rPr lang="en-US" sz="1400" b="0" dirty="0">
                <a:solidFill>
                  <a:srgbClr val="D4D4D4"/>
                </a:solidFill>
                <a:effectLst/>
                <a:latin typeface="lucida console" panose="020B0609040504020204" pitchFamily="49" charset="0"/>
              </a:rPr>
              <a:t>=</a:t>
            </a:r>
            <a:r>
              <a:rPr lang="en-US" sz="1400" b="0" dirty="0">
                <a:solidFill>
                  <a:srgbClr val="FFFFFF"/>
                </a:solidFill>
                <a:effectLst/>
                <a:latin typeface="lucida console" panose="020B0609040504020204" pitchFamily="49" charset="0"/>
              </a:rPr>
              <a:t> </a:t>
            </a:r>
            <a:r>
              <a:rPr lang="en-US" sz="1400" b="0" dirty="0">
                <a:solidFill>
                  <a:srgbClr val="4EC9B0"/>
                </a:solidFill>
                <a:effectLst/>
                <a:latin typeface="lucida console" panose="020B0609040504020204" pitchFamily="49" charset="0"/>
              </a:rPr>
              <a:t>Thing</a:t>
            </a:r>
            <a:r>
              <a:rPr lang="en-US" sz="1400" b="0" dirty="0">
                <a:solidFill>
                  <a:srgbClr val="FFFFFF"/>
                </a:solidFill>
                <a:effectLst/>
                <a:latin typeface="lucida console" panose="020B0609040504020204" pitchFamily="49" charset="0"/>
              </a:rPr>
              <a:t>()</a:t>
            </a:r>
          </a:p>
          <a:p>
            <a:r>
              <a:rPr lang="en-US" sz="1400" b="0" dirty="0" err="1">
                <a:solidFill>
                  <a:srgbClr val="9CDCFE"/>
                </a:solidFill>
                <a:effectLst/>
                <a:latin typeface="lucida console" panose="020B0609040504020204" pitchFamily="49" charset="0"/>
              </a:rPr>
              <a:t>builtin</a:t>
            </a:r>
            <a:r>
              <a:rPr lang="en-US" sz="1400" b="0" dirty="0" err="1">
                <a:solidFill>
                  <a:srgbClr val="FFFFFF"/>
                </a:solidFill>
                <a:effectLst/>
                <a:latin typeface="lucida console" panose="020B0609040504020204" pitchFamily="49" charset="0"/>
              </a:rPr>
              <a:t>.Class.</a:t>
            </a:r>
            <a:r>
              <a:rPr lang="en-US" sz="1400" b="0" dirty="0" err="1">
                <a:solidFill>
                  <a:srgbClr val="9CDCFE"/>
                </a:solidFill>
                <a:effectLst/>
                <a:latin typeface="lucida console" panose="020B0609040504020204" pitchFamily="49" charset="0"/>
              </a:rPr>
              <a:t>_class</a:t>
            </a:r>
            <a:r>
              <a:rPr lang="en-US" sz="1400" b="0" dirty="0">
                <a:solidFill>
                  <a:srgbClr val="FFFFFF"/>
                </a:solidFill>
                <a:effectLst/>
                <a:latin typeface="lucida console" panose="020B0609040504020204" pitchFamily="49" charset="0"/>
              </a:rPr>
              <a:t> </a:t>
            </a:r>
            <a:r>
              <a:rPr lang="en-US" sz="1400" b="0" dirty="0">
                <a:solidFill>
                  <a:srgbClr val="D4D4D4"/>
                </a:solidFill>
                <a:effectLst/>
                <a:latin typeface="lucida console" panose="020B0609040504020204" pitchFamily="49" charset="0"/>
              </a:rPr>
              <a:t>=</a:t>
            </a:r>
            <a:r>
              <a:rPr lang="en-US" sz="1400" b="0" dirty="0">
                <a:solidFill>
                  <a:srgbClr val="FFFFFF"/>
                </a:solidFill>
                <a:effectLst/>
                <a:latin typeface="lucida console" panose="020B0609040504020204" pitchFamily="49" charset="0"/>
              </a:rPr>
              <a:t> </a:t>
            </a:r>
            <a:r>
              <a:rPr lang="en-US" sz="1400" b="0" dirty="0" err="1">
                <a:solidFill>
                  <a:srgbClr val="9CDCFE"/>
                </a:solidFill>
                <a:effectLst/>
                <a:latin typeface="lucida console" panose="020B0609040504020204" pitchFamily="49" charset="0"/>
              </a:rPr>
              <a:t>builtin</a:t>
            </a:r>
            <a:r>
              <a:rPr lang="en-US" sz="1400" b="0" dirty="0" err="1">
                <a:solidFill>
                  <a:srgbClr val="FFFFFF"/>
                </a:solidFill>
                <a:effectLst/>
                <a:latin typeface="lucida console" panose="020B0609040504020204" pitchFamily="49" charset="0"/>
              </a:rPr>
              <a:t>.Class</a:t>
            </a:r>
            <a:endParaRPr lang="en-US" sz="1400" b="0" dirty="0">
              <a:solidFill>
                <a:srgbClr val="FFFFFF"/>
              </a:solidFill>
              <a:effectLst/>
              <a:latin typeface="lucida console" panose="020B0609040504020204" pitchFamily="49" charset="0"/>
            </a:endParaRPr>
          </a:p>
          <a:p>
            <a:br>
              <a:rPr lang="en-US" sz="1400" b="0" dirty="0">
                <a:solidFill>
                  <a:srgbClr val="FFFFFF"/>
                </a:solidFill>
                <a:effectLst/>
                <a:latin typeface="lucida console" panose="020B0609040504020204" pitchFamily="49" charset="0"/>
              </a:rPr>
            </a:br>
            <a:r>
              <a:rPr lang="en-US" sz="1400" b="0" dirty="0">
                <a:solidFill>
                  <a:srgbClr val="569CD6"/>
                </a:solidFill>
                <a:effectLst/>
                <a:latin typeface="lucida console" panose="020B0609040504020204" pitchFamily="49" charset="0"/>
              </a:rPr>
              <a:t>def</a:t>
            </a:r>
            <a:r>
              <a:rPr lang="en-US" sz="1400" b="0" dirty="0">
                <a:solidFill>
                  <a:srgbClr val="FFFFFF"/>
                </a:solidFill>
                <a:effectLst/>
                <a:latin typeface="lucida console" panose="020B0609040504020204" pitchFamily="49" charset="0"/>
              </a:rPr>
              <a:t> </a:t>
            </a:r>
            <a:r>
              <a:rPr lang="en-US" sz="1400" b="0" dirty="0" err="1">
                <a:solidFill>
                  <a:srgbClr val="DCDCAA"/>
                </a:solidFill>
                <a:effectLst/>
                <a:latin typeface="lucida console" panose="020B0609040504020204" pitchFamily="49" charset="0"/>
              </a:rPr>
              <a:t>buildFunc</a:t>
            </a:r>
            <a:r>
              <a:rPr lang="en-US" sz="1400" b="0" dirty="0">
                <a:solidFill>
                  <a:srgbClr val="FFFFFF"/>
                </a:solidFill>
                <a:effectLst/>
                <a:latin typeface="lucida console" panose="020B0609040504020204" pitchFamily="49" charset="0"/>
              </a:rPr>
              <a:t>():</a:t>
            </a:r>
          </a:p>
          <a:p>
            <a:r>
              <a:rPr lang="en-US" sz="1400" b="0" dirty="0">
                <a:solidFill>
                  <a:srgbClr val="FFFFFF"/>
                </a:solidFill>
                <a:effectLst/>
                <a:latin typeface="lucida console" panose="020B0609040504020204" pitchFamily="49" charset="0"/>
              </a:rPr>
              <a:t>    </a:t>
            </a:r>
            <a:r>
              <a:rPr lang="en-US" sz="1400" b="0" dirty="0">
                <a:solidFill>
                  <a:srgbClr val="9CDCFE"/>
                </a:solidFill>
                <a:effectLst/>
                <a:latin typeface="lucida console" panose="020B0609040504020204" pitchFamily="49" charset="0"/>
              </a:rPr>
              <a:t>Function</a:t>
            </a:r>
            <a:r>
              <a:rPr lang="en-US" sz="1400" b="0" dirty="0">
                <a:solidFill>
                  <a:srgbClr val="FFFFFF"/>
                </a:solidFill>
                <a:effectLst/>
                <a:latin typeface="lucida console" panose="020B0609040504020204" pitchFamily="49" charset="0"/>
              </a:rPr>
              <a:t> </a:t>
            </a:r>
            <a:r>
              <a:rPr lang="en-US" sz="1400" b="0" dirty="0">
                <a:solidFill>
                  <a:srgbClr val="D4D4D4"/>
                </a:solidFill>
                <a:effectLst/>
                <a:latin typeface="lucida console" panose="020B0609040504020204" pitchFamily="49" charset="0"/>
              </a:rPr>
              <a:t>=</a:t>
            </a:r>
            <a:r>
              <a:rPr lang="en-US" sz="1400" b="0" dirty="0">
                <a:solidFill>
                  <a:srgbClr val="FFFFFF"/>
                </a:solidFill>
                <a:effectLst/>
                <a:latin typeface="lucida console" panose="020B0609040504020204" pitchFamily="49" charset="0"/>
              </a:rPr>
              <a:t> </a:t>
            </a:r>
            <a:r>
              <a:rPr lang="en-US" sz="1400" b="0" dirty="0">
                <a:solidFill>
                  <a:srgbClr val="4EC9B0"/>
                </a:solidFill>
                <a:effectLst/>
                <a:latin typeface="lucida console" panose="020B0609040504020204" pitchFamily="49" charset="0"/>
              </a:rPr>
              <a:t>Thing</a:t>
            </a:r>
            <a:r>
              <a:rPr lang="en-US" sz="1400" b="0" dirty="0">
                <a:solidFill>
                  <a:srgbClr val="FFFFFF"/>
                </a:solidFill>
                <a:effectLst/>
                <a:latin typeface="lucida console" panose="020B0609040504020204" pitchFamily="49" charset="0"/>
              </a:rPr>
              <a:t>()</a:t>
            </a:r>
          </a:p>
          <a:p>
            <a:r>
              <a:rPr lang="en-US" sz="1400" b="0" dirty="0">
                <a:solidFill>
                  <a:srgbClr val="FFFFFF"/>
                </a:solidFill>
                <a:effectLst/>
                <a:latin typeface="lucida console" panose="020B0609040504020204" pitchFamily="49" charset="0"/>
              </a:rPr>
              <a:t>    </a:t>
            </a:r>
            <a:r>
              <a:rPr lang="en-US" sz="1400" b="0" dirty="0" err="1">
                <a:solidFill>
                  <a:srgbClr val="9CDCFE"/>
                </a:solidFill>
                <a:effectLst/>
                <a:latin typeface="lucida console" panose="020B0609040504020204" pitchFamily="49" charset="0"/>
              </a:rPr>
              <a:t>Function</a:t>
            </a:r>
            <a:r>
              <a:rPr lang="en-US" sz="1400" b="0" dirty="0" err="1">
                <a:solidFill>
                  <a:srgbClr val="FFFFFF"/>
                </a:solidFill>
                <a:effectLst/>
                <a:latin typeface="lucida console" panose="020B0609040504020204" pitchFamily="49" charset="0"/>
              </a:rPr>
              <a:t>.</a:t>
            </a:r>
            <a:r>
              <a:rPr lang="en-US" sz="1400" b="0" dirty="0" err="1">
                <a:solidFill>
                  <a:srgbClr val="9CDCFE"/>
                </a:solidFill>
                <a:effectLst/>
                <a:latin typeface="lucida console" panose="020B0609040504020204" pitchFamily="49" charset="0"/>
              </a:rPr>
              <a:t>_class</a:t>
            </a:r>
            <a:r>
              <a:rPr lang="en-US" sz="1400" b="0" dirty="0">
                <a:solidFill>
                  <a:srgbClr val="FFFFFF"/>
                </a:solidFill>
                <a:effectLst/>
                <a:latin typeface="lucida console" panose="020B0609040504020204" pitchFamily="49" charset="0"/>
              </a:rPr>
              <a:t> </a:t>
            </a:r>
            <a:r>
              <a:rPr lang="en-US" sz="1400" b="0" dirty="0">
                <a:solidFill>
                  <a:srgbClr val="D4D4D4"/>
                </a:solidFill>
                <a:effectLst/>
                <a:latin typeface="lucida console" panose="020B0609040504020204" pitchFamily="49" charset="0"/>
              </a:rPr>
              <a:t>=</a:t>
            </a:r>
            <a:r>
              <a:rPr lang="en-US" sz="1400" b="0" dirty="0">
                <a:solidFill>
                  <a:srgbClr val="FFFFFF"/>
                </a:solidFill>
                <a:effectLst/>
                <a:latin typeface="lucida console" panose="020B0609040504020204" pitchFamily="49" charset="0"/>
              </a:rPr>
              <a:t> </a:t>
            </a:r>
            <a:r>
              <a:rPr lang="en-US" sz="1400" b="0" dirty="0" err="1">
                <a:solidFill>
                  <a:srgbClr val="9CDCFE"/>
                </a:solidFill>
                <a:effectLst/>
                <a:latin typeface="lucida console" panose="020B0609040504020204" pitchFamily="49" charset="0"/>
              </a:rPr>
              <a:t>builtin</a:t>
            </a:r>
            <a:r>
              <a:rPr lang="en-US" sz="1400" b="0" dirty="0" err="1">
                <a:solidFill>
                  <a:srgbClr val="FFFFFF"/>
                </a:solidFill>
                <a:effectLst/>
                <a:latin typeface="lucida console" panose="020B0609040504020204" pitchFamily="49" charset="0"/>
              </a:rPr>
              <a:t>.Class</a:t>
            </a:r>
            <a:endParaRPr lang="en-US" sz="1400" b="0" dirty="0">
              <a:solidFill>
                <a:srgbClr val="FFFFFF"/>
              </a:solidFill>
              <a:effectLst/>
              <a:latin typeface="lucida console" panose="020B0609040504020204" pitchFamily="49" charset="0"/>
            </a:endParaRPr>
          </a:p>
          <a:p>
            <a:r>
              <a:rPr lang="en-US" sz="1400" b="0" dirty="0">
                <a:solidFill>
                  <a:srgbClr val="FFFFFF"/>
                </a:solidFill>
                <a:effectLst/>
                <a:latin typeface="lucida console" panose="020B0609040504020204" pitchFamily="49" charset="0"/>
              </a:rPr>
              <a:t>    </a:t>
            </a:r>
            <a:r>
              <a:rPr lang="en-US" sz="1400" b="0" dirty="0">
                <a:solidFill>
                  <a:srgbClr val="569CD6"/>
                </a:solidFill>
                <a:effectLst/>
                <a:latin typeface="lucida console" panose="020B0609040504020204" pitchFamily="49" charset="0"/>
              </a:rPr>
              <a:t>def</a:t>
            </a:r>
            <a:r>
              <a:rPr lang="en-US" sz="1400" b="0" dirty="0">
                <a:solidFill>
                  <a:srgbClr val="FFFFFF"/>
                </a:solidFill>
                <a:effectLst/>
                <a:latin typeface="lucida console" panose="020B0609040504020204" pitchFamily="49" charset="0"/>
              </a:rPr>
              <a:t> </a:t>
            </a:r>
            <a:r>
              <a:rPr lang="en-US" sz="1400" b="0" dirty="0">
                <a:solidFill>
                  <a:srgbClr val="DCDCAA"/>
                </a:solidFill>
                <a:effectLst/>
                <a:latin typeface="lucida console" panose="020B0609040504020204" pitchFamily="49" charset="0"/>
              </a:rPr>
              <a:t>__</a:t>
            </a:r>
            <a:r>
              <a:rPr lang="en-US" sz="1400" b="0" dirty="0" err="1">
                <a:solidFill>
                  <a:srgbClr val="DCDCAA"/>
                </a:solidFill>
                <a:effectLst/>
                <a:latin typeface="lucida console" panose="020B0609040504020204" pitchFamily="49" charset="0"/>
              </a:rPr>
              <a:t>func_repr</a:t>
            </a:r>
            <a:r>
              <a:rPr lang="en-US" sz="1400" b="0" dirty="0">
                <a:solidFill>
                  <a:srgbClr val="DCDCAA"/>
                </a:solidFill>
                <a:effectLst/>
                <a:latin typeface="lucida console" panose="020B0609040504020204" pitchFamily="49" charset="0"/>
              </a:rPr>
              <a:t>__</a:t>
            </a:r>
            <a:r>
              <a:rPr lang="en-US" sz="1400" b="0" dirty="0">
                <a:solidFill>
                  <a:srgbClr val="FFFFFF"/>
                </a:solidFill>
                <a:effectLst/>
                <a:latin typeface="lucida console" panose="020B0609040504020204" pitchFamily="49" charset="0"/>
              </a:rPr>
              <a:t>(</a:t>
            </a:r>
            <a:r>
              <a:rPr lang="en-US" sz="1400" b="0" dirty="0">
                <a:solidFill>
                  <a:srgbClr val="9CDCFE"/>
                </a:solidFill>
                <a:effectLst/>
                <a:latin typeface="lucida console" panose="020B0609040504020204" pitchFamily="49" charset="0"/>
              </a:rPr>
              <a:t>thing</a:t>
            </a:r>
            <a:r>
              <a:rPr lang="en-US" sz="1400" b="0" dirty="0">
                <a:solidFill>
                  <a:srgbClr val="FFFFFF"/>
                </a:solidFill>
                <a:effectLst/>
                <a:latin typeface="lucida console" panose="020B0609040504020204" pitchFamily="49" charset="0"/>
              </a:rPr>
              <a:t>):</a:t>
            </a:r>
          </a:p>
          <a:p>
            <a:r>
              <a:rPr lang="en-US" sz="1400" b="0" dirty="0">
                <a:solidFill>
                  <a:srgbClr val="FFFFFF"/>
                </a:solidFill>
                <a:effectLst/>
                <a:latin typeface="lucida console" panose="020B0609040504020204" pitchFamily="49" charset="0"/>
              </a:rPr>
              <a:t>        </a:t>
            </a:r>
            <a:r>
              <a:rPr lang="en-US" sz="1400" b="0" dirty="0">
                <a:solidFill>
                  <a:srgbClr val="C586C0"/>
                </a:solidFill>
                <a:effectLst/>
                <a:latin typeface="lucida console" panose="020B0609040504020204" pitchFamily="49" charset="0"/>
              </a:rPr>
              <a:t>if</a:t>
            </a:r>
            <a:r>
              <a:rPr lang="en-US" sz="1400" b="0" dirty="0">
                <a:solidFill>
                  <a:srgbClr val="FFFFFF"/>
                </a:solidFill>
                <a:effectLst/>
                <a:latin typeface="lucida console" panose="020B0609040504020204" pitchFamily="49" charset="0"/>
              </a:rPr>
              <a:t> </a:t>
            </a:r>
            <a:r>
              <a:rPr lang="en-US" sz="1400" b="0" dirty="0">
                <a:solidFill>
                  <a:srgbClr val="CE9178"/>
                </a:solidFill>
                <a:effectLst/>
                <a:latin typeface="lucida console" panose="020B0609040504020204" pitchFamily="49" charset="0"/>
              </a:rPr>
              <a:t>'__name__'</a:t>
            </a:r>
            <a:r>
              <a:rPr lang="en-US" sz="1400" b="0" dirty="0">
                <a:solidFill>
                  <a:srgbClr val="FFFFFF"/>
                </a:solidFill>
                <a:effectLst/>
                <a:latin typeface="lucida console" panose="020B0609040504020204" pitchFamily="49" charset="0"/>
              </a:rPr>
              <a:t> </a:t>
            </a:r>
            <a:r>
              <a:rPr lang="en-US" sz="1400" b="0" dirty="0">
                <a:solidFill>
                  <a:srgbClr val="569CD6"/>
                </a:solidFill>
                <a:effectLst/>
                <a:latin typeface="lucida console" panose="020B0609040504020204" pitchFamily="49" charset="0"/>
              </a:rPr>
              <a:t>in</a:t>
            </a:r>
            <a:r>
              <a:rPr lang="en-US" sz="1400" b="0" dirty="0">
                <a:solidFill>
                  <a:srgbClr val="FFFFFF"/>
                </a:solidFill>
                <a:effectLst/>
                <a:latin typeface="lucida console" panose="020B0609040504020204" pitchFamily="49" charset="0"/>
              </a:rPr>
              <a:t> </a:t>
            </a:r>
            <a:r>
              <a:rPr lang="en-US" sz="1400" b="0" dirty="0" err="1">
                <a:solidFill>
                  <a:srgbClr val="9CDCFE"/>
                </a:solidFill>
                <a:effectLst/>
                <a:latin typeface="lucida console" panose="020B0609040504020204" pitchFamily="49" charset="0"/>
              </a:rPr>
              <a:t>thing</a:t>
            </a:r>
            <a:r>
              <a:rPr lang="en-US" sz="1400" b="0" dirty="0" err="1">
                <a:solidFill>
                  <a:srgbClr val="FFFFFF"/>
                </a:solidFill>
                <a:effectLst/>
                <a:latin typeface="lucida console" panose="020B0609040504020204" pitchFamily="49" charset="0"/>
              </a:rPr>
              <a:t>.namespace</a:t>
            </a:r>
            <a:r>
              <a:rPr lang="en-US" sz="1400" b="0" dirty="0">
                <a:solidFill>
                  <a:srgbClr val="FFFFFF"/>
                </a:solidFill>
                <a:effectLst/>
                <a:latin typeface="lucida console" panose="020B0609040504020204" pitchFamily="49" charset="0"/>
              </a:rPr>
              <a:t>:</a:t>
            </a:r>
          </a:p>
          <a:p>
            <a:r>
              <a:rPr lang="en-US" sz="1400" b="0" dirty="0">
                <a:solidFill>
                  <a:srgbClr val="FFFFFF"/>
                </a:solidFill>
                <a:effectLst/>
                <a:latin typeface="lucida console" panose="020B0609040504020204" pitchFamily="49" charset="0"/>
              </a:rPr>
              <a:t>            </a:t>
            </a:r>
            <a:r>
              <a:rPr lang="en-US" sz="1400" b="0" dirty="0">
                <a:solidFill>
                  <a:srgbClr val="9CDCFE"/>
                </a:solidFill>
                <a:effectLst/>
                <a:latin typeface="lucida console" panose="020B0609040504020204" pitchFamily="49" charset="0"/>
              </a:rPr>
              <a:t>name</a:t>
            </a:r>
            <a:r>
              <a:rPr lang="en-US" sz="1400" b="0" dirty="0">
                <a:solidFill>
                  <a:srgbClr val="FFFFFF"/>
                </a:solidFill>
                <a:effectLst/>
                <a:latin typeface="lucida console" panose="020B0609040504020204" pitchFamily="49" charset="0"/>
              </a:rPr>
              <a:t> </a:t>
            </a:r>
            <a:r>
              <a:rPr lang="en-US" sz="1400" b="0" dirty="0">
                <a:solidFill>
                  <a:srgbClr val="D4D4D4"/>
                </a:solidFill>
                <a:effectLst/>
                <a:latin typeface="lucida console" panose="020B0609040504020204" pitchFamily="49" charset="0"/>
              </a:rPr>
              <a:t>=</a:t>
            </a:r>
            <a:r>
              <a:rPr lang="en-US" sz="1400" b="0" dirty="0">
                <a:solidFill>
                  <a:srgbClr val="FFFFFF"/>
                </a:solidFill>
                <a:effectLst/>
                <a:latin typeface="lucida console" panose="020B0609040504020204" pitchFamily="49" charset="0"/>
              </a:rPr>
              <a:t> </a:t>
            </a:r>
            <a:r>
              <a:rPr lang="en-US" sz="1400" b="0" dirty="0" err="1">
                <a:solidFill>
                  <a:srgbClr val="9CDCFE"/>
                </a:solidFill>
                <a:effectLst/>
                <a:latin typeface="lucida console" panose="020B0609040504020204" pitchFamily="49" charset="0"/>
              </a:rPr>
              <a:t>thing</a:t>
            </a:r>
            <a:r>
              <a:rPr lang="en-US" sz="1400" b="0" dirty="0" err="1">
                <a:solidFill>
                  <a:srgbClr val="FFFFFF"/>
                </a:solidFill>
                <a:effectLst/>
                <a:latin typeface="lucida console" panose="020B0609040504020204" pitchFamily="49" charset="0"/>
              </a:rPr>
              <a:t>.namespace</a:t>
            </a:r>
            <a:r>
              <a:rPr lang="en-US" sz="1400" b="0" dirty="0">
                <a:solidFill>
                  <a:srgbClr val="FFFFFF"/>
                </a:solidFill>
                <a:effectLst/>
                <a:latin typeface="lucida console" panose="020B0609040504020204" pitchFamily="49" charset="0"/>
              </a:rPr>
              <a:t>[</a:t>
            </a:r>
            <a:r>
              <a:rPr lang="en-US" sz="1400" b="0" dirty="0">
                <a:solidFill>
                  <a:srgbClr val="CE9178"/>
                </a:solidFill>
                <a:effectLst/>
                <a:latin typeface="lucida console" panose="020B0609040504020204" pitchFamily="49" charset="0"/>
              </a:rPr>
              <a:t>'__name__’</a:t>
            </a:r>
            <a:r>
              <a:rPr lang="en-US" sz="1400" b="0" dirty="0">
                <a:solidFill>
                  <a:srgbClr val="FFFFFF"/>
                </a:solidFill>
                <a:effectLst/>
                <a:latin typeface="lucida console" panose="020B0609040504020204" pitchFamily="49" charset="0"/>
              </a:rPr>
              <a:t>]</a:t>
            </a:r>
            <a:br>
              <a:rPr lang="en-US" sz="1400" b="0" dirty="0">
                <a:solidFill>
                  <a:srgbClr val="FFFFFF"/>
                </a:solidFill>
                <a:effectLst/>
                <a:latin typeface="lucida console" panose="020B0609040504020204" pitchFamily="49" charset="0"/>
              </a:rPr>
            </a:br>
            <a:r>
              <a:rPr lang="en-US" sz="1400" b="0" dirty="0">
                <a:solidFill>
                  <a:srgbClr val="FFFFFF"/>
                </a:solidFill>
                <a:effectLst/>
                <a:latin typeface="lucida console" panose="020B0609040504020204" pitchFamily="49" charset="0"/>
              </a:rPr>
              <a:t>                .</a:t>
            </a:r>
            <a:r>
              <a:rPr lang="en-US" sz="1400" b="0" dirty="0" err="1">
                <a:solidFill>
                  <a:srgbClr val="FFFFFF"/>
                </a:solidFill>
                <a:effectLst/>
                <a:latin typeface="lucida console" panose="020B0609040504020204" pitchFamily="49" charset="0"/>
              </a:rPr>
              <a:t>primitive_value</a:t>
            </a:r>
            <a:endParaRPr lang="en-US" sz="1400" b="0" dirty="0">
              <a:solidFill>
                <a:srgbClr val="FFFFFF"/>
              </a:solidFill>
              <a:effectLst/>
              <a:latin typeface="lucida console" panose="020B0609040504020204" pitchFamily="49" charset="0"/>
            </a:endParaRPr>
          </a:p>
          <a:p>
            <a:r>
              <a:rPr lang="en-US" sz="1400" b="0" dirty="0">
                <a:solidFill>
                  <a:srgbClr val="FFFFFF"/>
                </a:solidFill>
                <a:effectLst/>
                <a:latin typeface="lucida console" panose="020B0609040504020204" pitchFamily="49" charset="0"/>
              </a:rPr>
              <a:t>        </a:t>
            </a:r>
            <a:r>
              <a:rPr lang="en-US" sz="1400" b="0" dirty="0">
                <a:solidFill>
                  <a:srgbClr val="C586C0"/>
                </a:solidFill>
                <a:effectLst/>
                <a:latin typeface="lucida console" panose="020B0609040504020204" pitchFamily="49" charset="0"/>
              </a:rPr>
              <a:t>else</a:t>
            </a:r>
            <a:r>
              <a:rPr lang="en-US" sz="1400" b="0" dirty="0">
                <a:solidFill>
                  <a:srgbClr val="FFFFFF"/>
                </a:solidFill>
                <a:effectLst/>
                <a:latin typeface="lucida console" panose="020B0609040504020204" pitchFamily="49" charset="0"/>
              </a:rPr>
              <a:t>:</a:t>
            </a:r>
          </a:p>
          <a:p>
            <a:r>
              <a:rPr lang="en-US" sz="1400" b="0" dirty="0">
                <a:solidFill>
                  <a:srgbClr val="FFFFFF"/>
                </a:solidFill>
                <a:effectLst/>
                <a:latin typeface="lucida console" panose="020B0609040504020204" pitchFamily="49" charset="0"/>
              </a:rPr>
              <a:t>            </a:t>
            </a:r>
            <a:r>
              <a:rPr lang="en-US" sz="1400" b="0" dirty="0">
                <a:solidFill>
                  <a:srgbClr val="9CDCFE"/>
                </a:solidFill>
                <a:effectLst/>
                <a:latin typeface="lucida console" panose="020B0609040504020204" pitchFamily="49" charset="0"/>
              </a:rPr>
              <a:t>name</a:t>
            </a:r>
            <a:r>
              <a:rPr lang="en-US" sz="1400" b="0" dirty="0">
                <a:solidFill>
                  <a:srgbClr val="FFFFFF"/>
                </a:solidFill>
                <a:effectLst/>
                <a:latin typeface="lucida console" panose="020B0609040504020204" pitchFamily="49" charset="0"/>
              </a:rPr>
              <a:t> </a:t>
            </a:r>
            <a:r>
              <a:rPr lang="en-US" sz="1400" b="0" dirty="0">
                <a:solidFill>
                  <a:srgbClr val="D4D4D4"/>
                </a:solidFill>
                <a:effectLst/>
                <a:latin typeface="lucida console" panose="020B0609040504020204" pitchFamily="49" charset="0"/>
              </a:rPr>
              <a:t>=</a:t>
            </a:r>
            <a:r>
              <a:rPr lang="en-US" sz="1400" b="0" dirty="0">
                <a:solidFill>
                  <a:srgbClr val="FFFFFF"/>
                </a:solidFill>
                <a:effectLst/>
                <a:latin typeface="lucida console" panose="020B0609040504020204" pitchFamily="49" charset="0"/>
              </a:rPr>
              <a:t> </a:t>
            </a:r>
            <a:r>
              <a:rPr lang="en-US" sz="1400" b="0" dirty="0">
                <a:solidFill>
                  <a:srgbClr val="CE9178"/>
                </a:solidFill>
                <a:effectLst/>
                <a:latin typeface="lucida console" panose="020B0609040504020204" pitchFamily="49" charset="0"/>
              </a:rPr>
              <a:t>'anonymous'</a:t>
            </a:r>
            <a:endParaRPr lang="en-US" sz="1400" b="0" dirty="0">
              <a:solidFill>
                <a:srgbClr val="FFFFFF"/>
              </a:solidFill>
              <a:effectLst/>
              <a:latin typeface="lucida console" panose="020B0609040504020204" pitchFamily="49" charset="0"/>
            </a:endParaRPr>
          </a:p>
          <a:p>
            <a:r>
              <a:rPr lang="en-US" sz="1400" b="0" dirty="0">
                <a:solidFill>
                  <a:srgbClr val="FFFFFF"/>
                </a:solidFill>
                <a:effectLst/>
                <a:latin typeface="lucida console" panose="020B0609040504020204" pitchFamily="49" charset="0"/>
              </a:rPr>
              <a:t>        </a:t>
            </a:r>
            <a:r>
              <a:rPr lang="en-US" sz="1400" b="0" dirty="0">
                <a:solidFill>
                  <a:srgbClr val="C586C0"/>
                </a:solidFill>
                <a:effectLst/>
                <a:latin typeface="lucida console" panose="020B0609040504020204" pitchFamily="49" charset="0"/>
              </a:rPr>
              <a:t>return</a:t>
            </a:r>
            <a:r>
              <a:rPr lang="en-US" sz="1400" b="0" dirty="0">
                <a:solidFill>
                  <a:srgbClr val="FFFFFF"/>
                </a:solidFill>
                <a:effectLst/>
                <a:latin typeface="lucida console" panose="020B0609040504020204" pitchFamily="49" charset="0"/>
              </a:rPr>
              <a:t> </a:t>
            </a:r>
            <a:r>
              <a:rPr lang="en-US" sz="1400" b="0" dirty="0" err="1">
                <a:solidFill>
                  <a:srgbClr val="DCDCAA"/>
                </a:solidFill>
                <a:effectLst/>
                <a:latin typeface="lucida console" panose="020B0609040504020204" pitchFamily="49" charset="0"/>
              </a:rPr>
              <a:t>unprimitize</a:t>
            </a:r>
            <a:r>
              <a:rPr lang="en-US" sz="1400" b="0" dirty="0">
                <a:solidFill>
                  <a:srgbClr val="FFFFFF"/>
                </a:solidFill>
                <a:effectLst/>
                <a:latin typeface="lucida console" panose="020B0609040504020204" pitchFamily="49" charset="0"/>
              </a:rPr>
              <a:t>(</a:t>
            </a:r>
            <a:r>
              <a:rPr lang="en-US" sz="1400" b="0" dirty="0">
                <a:solidFill>
                  <a:srgbClr val="569CD6"/>
                </a:solidFill>
                <a:effectLst/>
                <a:latin typeface="lucida console" panose="020B0609040504020204" pitchFamily="49" charset="0"/>
              </a:rPr>
              <a:t>f</a:t>
            </a:r>
            <a:r>
              <a:rPr lang="en-US" sz="1400" b="0" dirty="0">
                <a:solidFill>
                  <a:srgbClr val="CE9178"/>
                </a:solidFill>
                <a:effectLst/>
                <a:latin typeface="lucida console" panose="020B0609040504020204" pitchFamily="49" charset="0"/>
              </a:rPr>
              <a:t>'&lt;function </a:t>
            </a:r>
            <a:r>
              <a:rPr lang="en-US" sz="1400" b="0" dirty="0">
                <a:solidFill>
                  <a:srgbClr val="569CD6"/>
                </a:solidFill>
                <a:effectLst/>
                <a:latin typeface="lucida console" panose="020B0609040504020204" pitchFamily="49" charset="0"/>
              </a:rPr>
              <a:t>{</a:t>
            </a:r>
            <a:r>
              <a:rPr lang="en-US" sz="1400" b="0" dirty="0">
                <a:solidFill>
                  <a:srgbClr val="9CDCFE"/>
                </a:solidFill>
                <a:effectLst/>
                <a:latin typeface="lucida console" panose="020B0609040504020204" pitchFamily="49" charset="0"/>
              </a:rPr>
              <a:t>name</a:t>
            </a:r>
            <a:r>
              <a:rPr lang="en-US" sz="1400" b="0" dirty="0">
                <a:solidFill>
                  <a:srgbClr val="569CD6"/>
                </a:solidFill>
                <a:effectLst/>
                <a:latin typeface="lucida console" panose="020B0609040504020204" pitchFamily="49" charset="0"/>
              </a:rPr>
              <a:t>}</a:t>
            </a:r>
            <a:r>
              <a:rPr lang="en-US" sz="1400" b="0" dirty="0">
                <a:solidFill>
                  <a:srgbClr val="CE9178"/>
                </a:solidFill>
                <a:effectLst/>
                <a:latin typeface="lucida console" panose="020B0609040504020204" pitchFamily="49" charset="0"/>
              </a:rPr>
              <a:t>&gt;'</a:t>
            </a:r>
            <a:r>
              <a:rPr lang="en-US" sz="1400" b="0" dirty="0">
                <a:solidFill>
                  <a:srgbClr val="FFFFFF"/>
                </a:solidFill>
                <a:effectLst/>
                <a:latin typeface="lucida console" panose="020B0609040504020204" pitchFamily="49" charset="0"/>
              </a:rPr>
              <a:t>)</a:t>
            </a:r>
          </a:p>
          <a:p>
            <a:r>
              <a:rPr lang="en-US" sz="1400" b="0" dirty="0">
                <a:solidFill>
                  <a:srgbClr val="FFFFFF"/>
                </a:solidFill>
                <a:effectLst/>
                <a:latin typeface="lucida console" panose="020B0609040504020204" pitchFamily="49" charset="0"/>
              </a:rPr>
              <a:t>    </a:t>
            </a:r>
            <a:r>
              <a:rPr lang="en-US" sz="1400" b="0" dirty="0" err="1">
                <a:solidFill>
                  <a:srgbClr val="9CDCFE"/>
                </a:solidFill>
                <a:effectLst/>
                <a:latin typeface="lucida console" panose="020B0609040504020204" pitchFamily="49" charset="0"/>
              </a:rPr>
              <a:t>Function</a:t>
            </a:r>
            <a:r>
              <a:rPr lang="en-US" sz="1400" b="0" dirty="0" err="1">
                <a:solidFill>
                  <a:srgbClr val="FFFFFF"/>
                </a:solidFill>
                <a:effectLst/>
                <a:latin typeface="lucida console" panose="020B0609040504020204" pitchFamily="49" charset="0"/>
              </a:rPr>
              <a:t>.</a:t>
            </a:r>
            <a:r>
              <a:rPr lang="en-US" sz="1400" b="0" dirty="0" err="1">
                <a:solidFill>
                  <a:srgbClr val="9CDCFE"/>
                </a:solidFill>
                <a:effectLst/>
                <a:latin typeface="lucida console" panose="020B0609040504020204" pitchFamily="49" charset="0"/>
              </a:rPr>
              <a:t>namespace</a:t>
            </a:r>
            <a:r>
              <a:rPr lang="en-US" sz="1400" b="0" dirty="0">
                <a:solidFill>
                  <a:srgbClr val="FFFFFF"/>
                </a:solidFill>
                <a:effectLst/>
                <a:latin typeface="lucida console" panose="020B0609040504020204" pitchFamily="49" charset="0"/>
              </a:rPr>
              <a:t>[</a:t>
            </a:r>
            <a:r>
              <a:rPr lang="en-US" sz="1400" b="0" dirty="0">
                <a:solidFill>
                  <a:srgbClr val="CE9178"/>
                </a:solidFill>
                <a:effectLst/>
                <a:latin typeface="lucida console" panose="020B0609040504020204" pitchFamily="49" charset="0"/>
              </a:rPr>
              <a:t>'__</a:t>
            </a:r>
            <a:r>
              <a:rPr lang="en-US" sz="1400" b="0" dirty="0" err="1">
                <a:solidFill>
                  <a:srgbClr val="CE9178"/>
                </a:solidFill>
                <a:effectLst/>
                <a:latin typeface="lucida console" panose="020B0609040504020204" pitchFamily="49" charset="0"/>
              </a:rPr>
              <a:t>repr</a:t>
            </a:r>
            <a:r>
              <a:rPr lang="en-US" sz="1400" b="0" dirty="0">
                <a:solidFill>
                  <a:srgbClr val="CE9178"/>
                </a:solidFill>
                <a:effectLst/>
                <a:latin typeface="lucida console" panose="020B0609040504020204" pitchFamily="49" charset="0"/>
              </a:rPr>
              <a:t>__'</a:t>
            </a:r>
            <a:r>
              <a:rPr lang="en-US" sz="1400" b="0" dirty="0">
                <a:solidFill>
                  <a:srgbClr val="FFFFFF"/>
                </a:solidFill>
                <a:effectLst/>
                <a:latin typeface="lucida console" panose="020B0609040504020204" pitchFamily="49" charset="0"/>
              </a:rPr>
              <a:t>] </a:t>
            </a:r>
            <a:r>
              <a:rPr lang="en-US" sz="1400" b="0" dirty="0">
                <a:solidFill>
                  <a:srgbClr val="D4D4D4"/>
                </a:solidFill>
                <a:effectLst/>
                <a:latin typeface="lucida console" panose="020B0609040504020204" pitchFamily="49" charset="0"/>
              </a:rPr>
              <a:t>=</a:t>
            </a:r>
            <a:r>
              <a:rPr lang="en-US" sz="1400" b="0" dirty="0">
                <a:solidFill>
                  <a:srgbClr val="FFFFFF"/>
                </a:solidFill>
                <a:effectLst/>
                <a:latin typeface="lucida console" panose="020B0609040504020204" pitchFamily="49" charset="0"/>
              </a:rPr>
              <a:t> </a:t>
            </a:r>
            <a:r>
              <a:rPr lang="en-US" sz="1400" b="0" dirty="0">
                <a:solidFill>
                  <a:srgbClr val="4EC9B0"/>
                </a:solidFill>
                <a:effectLst/>
                <a:latin typeface="lucida console" panose="020B0609040504020204" pitchFamily="49" charset="0"/>
              </a:rPr>
              <a:t>Thing</a:t>
            </a:r>
            <a:r>
              <a:rPr lang="en-US" sz="1400" b="0" dirty="0">
                <a:solidFill>
                  <a:srgbClr val="FFFFFF"/>
                </a:solidFill>
                <a:effectLst/>
                <a:latin typeface="lucida console" panose="020B0609040504020204" pitchFamily="49" charset="0"/>
              </a:rPr>
              <a:t>()</a:t>
            </a:r>
          </a:p>
          <a:p>
            <a:r>
              <a:rPr lang="en-US" sz="1400" b="0" dirty="0">
                <a:solidFill>
                  <a:srgbClr val="FFFFFF"/>
                </a:solidFill>
                <a:effectLst/>
                <a:latin typeface="lucida console" panose="020B0609040504020204" pitchFamily="49" charset="0"/>
              </a:rPr>
              <a:t>    </a:t>
            </a:r>
            <a:r>
              <a:rPr lang="en-US" sz="1400" b="0" dirty="0" err="1">
                <a:solidFill>
                  <a:srgbClr val="9CDCFE"/>
                </a:solidFill>
                <a:effectLst/>
                <a:latin typeface="lucida console" panose="020B0609040504020204" pitchFamily="49" charset="0"/>
              </a:rPr>
              <a:t>Function</a:t>
            </a:r>
            <a:r>
              <a:rPr lang="en-US" sz="1400" b="0" dirty="0" err="1">
                <a:solidFill>
                  <a:srgbClr val="FFFFFF"/>
                </a:solidFill>
                <a:effectLst/>
                <a:latin typeface="lucida console" panose="020B0609040504020204" pitchFamily="49" charset="0"/>
              </a:rPr>
              <a:t>.</a:t>
            </a:r>
            <a:r>
              <a:rPr lang="en-US" sz="1400" b="0" dirty="0" err="1">
                <a:solidFill>
                  <a:srgbClr val="9CDCFE"/>
                </a:solidFill>
                <a:effectLst/>
                <a:latin typeface="lucida console" panose="020B0609040504020204" pitchFamily="49" charset="0"/>
              </a:rPr>
              <a:t>namespace</a:t>
            </a:r>
            <a:r>
              <a:rPr lang="en-US" sz="1400" b="0" dirty="0">
                <a:solidFill>
                  <a:srgbClr val="FFFFFF"/>
                </a:solidFill>
                <a:effectLst/>
                <a:latin typeface="lucida console" panose="020B0609040504020204" pitchFamily="49" charset="0"/>
              </a:rPr>
              <a:t>[</a:t>
            </a:r>
            <a:r>
              <a:rPr lang="en-US" sz="1400" b="0" dirty="0">
                <a:solidFill>
                  <a:srgbClr val="CE9178"/>
                </a:solidFill>
                <a:effectLst/>
                <a:latin typeface="lucida console" panose="020B0609040504020204" pitchFamily="49" charset="0"/>
              </a:rPr>
              <a:t>'__</a:t>
            </a:r>
            <a:r>
              <a:rPr lang="en-US" sz="1400" b="0" dirty="0" err="1">
                <a:solidFill>
                  <a:srgbClr val="CE9178"/>
                </a:solidFill>
                <a:effectLst/>
                <a:latin typeface="lucida console" panose="020B0609040504020204" pitchFamily="49" charset="0"/>
              </a:rPr>
              <a:t>repr</a:t>
            </a:r>
            <a:r>
              <a:rPr lang="en-US" sz="1400" b="0" dirty="0">
                <a:solidFill>
                  <a:srgbClr val="CE9178"/>
                </a:solidFill>
                <a:effectLst/>
                <a:latin typeface="lucida console" panose="020B0609040504020204" pitchFamily="49" charset="0"/>
              </a:rPr>
              <a:t>__'</a:t>
            </a:r>
            <a:r>
              <a:rPr lang="en-US" sz="1400" b="0" dirty="0">
                <a:solidFill>
                  <a:srgbClr val="FFFFFF"/>
                </a:solidFill>
                <a:effectLst/>
                <a:latin typeface="lucida console" panose="020B0609040504020204" pitchFamily="49" charset="0"/>
              </a:rPr>
              <a:t>].</a:t>
            </a:r>
            <a:r>
              <a:rPr lang="en-US" sz="1400" b="0" dirty="0">
                <a:solidFill>
                  <a:srgbClr val="9CDCFE"/>
                </a:solidFill>
                <a:effectLst/>
                <a:latin typeface="lucida console" panose="020B0609040504020204" pitchFamily="49" charset="0"/>
              </a:rPr>
              <a:t>_class</a:t>
            </a:r>
            <a:r>
              <a:rPr lang="en-US" sz="1400" b="0" dirty="0">
                <a:solidFill>
                  <a:srgbClr val="FFFFFF"/>
                </a:solidFill>
                <a:effectLst/>
                <a:latin typeface="lucida console" panose="020B0609040504020204" pitchFamily="49" charset="0"/>
              </a:rPr>
              <a:t> </a:t>
            </a:r>
            <a:r>
              <a:rPr lang="en-US" sz="1400" b="0" dirty="0">
                <a:solidFill>
                  <a:srgbClr val="D4D4D4"/>
                </a:solidFill>
                <a:effectLst/>
                <a:latin typeface="lucida console" panose="020B0609040504020204" pitchFamily="49" charset="0"/>
              </a:rPr>
              <a:t>=</a:t>
            </a:r>
            <a:r>
              <a:rPr lang="en-US" sz="1400" b="0" dirty="0">
                <a:solidFill>
                  <a:srgbClr val="FFFFFF"/>
                </a:solidFill>
                <a:effectLst/>
                <a:latin typeface="lucida console" panose="020B0609040504020204" pitchFamily="49" charset="0"/>
              </a:rPr>
              <a:t> </a:t>
            </a:r>
            <a:r>
              <a:rPr lang="en-US" sz="1400" b="0" dirty="0">
                <a:solidFill>
                  <a:srgbClr val="9CDCFE"/>
                </a:solidFill>
                <a:effectLst/>
                <a:latin typeface="lucida console" panose="020B0609040504020204" pitchFamily="49" charset="0"/>
              </a:rPr>
              <a:t>Function</a:t>
            </a:r>
            <a:endParaRPr lang="en-US" sz="1400" b="0" dirty="0">
              <a:solidFill>
                <a:srgbClr val="FFFFFF"/>
              </a:solidFill>
              <a:effectLst/>
              <a:latin typeface="lucida console" panose="020B0609040504020204" pitchFamily="49" charset="0"/>
            </a:endParaRPr>
          </a:p>
          <a:p>
            <a:r>
              <a:rPr lang="en-US" sz="1400" b="0" dirty="0">
                <a:solidFill>
                  <a:srgbClr val="FFFFFF"/>
                </a:solidFill>
                <a:effectLst/>
                <a:latin typeface="lucida console" panose="020B0609040504020204" pitchFamily="49" charset="0"/>
              </a:rPr>
              <a:t>    </a:t>
            </a:r>
            <a:r>
              <a:rPr lang="en-US" sz="1400" b="0" dirty="0" err="1">
                <a:solidFill>
                  <a:srgbClr val="9CDCFE"/>
                </a:solidFill>
                <a:effectLst/>
                <a:latin typeface="lucida console" panose="020B0609040504020204" pitchFamily="49" charset="0"/>
              </a:rPr>
              <a:t>Function</a:t>
            </a:r>
            <a:r>
              <a:rPr lang="en-US" sz="1400" b="0" dirty="0" err="1">
                <a:solidFill>
                  <a:srgbClr val="FFFFFF"/>
                </a:solidFill>
                <a:effectLst/>
                <a:latin typeface="lucida console" panose="020B0609040504020204" pitchFamily="49" charset="0"/>
              </a:rPr>
              <a:t>.</a:t>
            </a:r>
            <a:r>
              <a:rPr lang="en-US" sz="1400" b="0" dirty="0" err="1">
                <a:solidFill>
                  <a:srgbClr val="9CDCFE"/>
                </a:solidFill>
                <a:effectLst/>
                <a:latin typeface="lucida console" panose="020B0609040504020204" pitchFamily="49" charset="0"/>
              </a:rPr>
              <a:t>namespace</a:t>
            </a:r>
            <a:r>
              <a:rPr lang="en-US" sz="1400" b="0" dirty="0">
                <a:solidFill>
                  <a:srgbClr val="FFFFFF"/>
                </a:solidFill>
                <a:effectLst/>
                <a:latin typeface="lucida console" panose="020B0609040504020204" pitchFamily="49" charset="0"/>
              </a:rPr>
              <a:t>[</a:t>
            </a:r>
            <a:r>
              <a:rPr lang="en-US" sz="1400" b="0" dirty="0">
                <a:solidFill>
                  <a:srgbClr val="CE9178"/>
                </a:solidFill>
                <a:effectLst/>
                <a:latin typeface="lucida console" panose="020B0609040504020204" pitchFamily="49" charset="0"/>
              </a:rPr>
              <a:t>'__</a:t>
            </a:r>
            <a:r>
              <a:rPr lang="en-US" sz="1400" b="0" dirty="0" err="1">
                <a:solidFill>
                  <a:srgbClr val="CE9178"/>
                </a:solidFill>
                <a:effectLst/>
                <a:latin typeface="lucida console" panose="020B0609040504020204" pitchFamily="49" charset="0"/>
              </a:rPr>
              <a:t>repr</a:t>
            </a:r>
            <a:r>
              <a:rPr lang="en-US" sz="1400" b="0" dirty="0">
                <a:solidFill>
                  <a:srgbClr val="CE9178"/>
                </a:solidFill>
                <a:effectLst/>
                <a:latin typeface="lucida console" panose="020B0609040504020204" pitchFamily="49" charset="0"/>
              </a:rPr>
              <a:t>__'</a:t>
            </a:r>
            <a:r>
              <a:rPr lang="en-US" sz="1400" b="0" dirty="0">
                <a:solidFill>
                  <a:srgbClr val="FFFFFF"/>
                </a:solidFill>
                <a:effectLst/>
                <a:latin typeface="lucida console" panose="020B0609040504020204" pitchFamily="49" charset="0"/>
              </a:rPr>
              <a:t>].</a:t>
            </a:r>
            <a:r>
              <a:rPr lang="en-US" sz="1400" b="0" dirty="0">
                <a:solidFill>
                  <a:srgbClr val="DCDCAA"/>
                </a:solidFill>
                <a:effectLst/>
                <a:latin typeface="lucida console" panose="020B0609040504020204" pitchFamily="49" charset="0"/>
              </a:rPr>
              <a:t>call</a:t>
            </a:r>
            <a:r>
              <a:rPr lang="en-US" sz="1400" b="0" dirty="0">
                <a:solidFill>
                  <a:srgbClr val="FFFFFF"/>
                </a:solidFill>
                <a:effectLst/>
                <a:latin typeface="lucida console" panose="020B0609040504020204" pitchFamily="49" charset="0"/>
              </a:rPr>
              <a:t> </a:t>
            </a:r>
            <a:r>
              <a:rPr lang="en-US" sz="1400" b="0" dirty="0">
                <a:solidFill>
                  <a:srgbClr val="D4D4D4"/>
                </a:solidFill>
                <a:effectLst/>
                <a:latin typeface="lucida console" panose="020B0609040504020204" pitchFamily="49" charset="0"/>
              </a:rPr>
              <a:t>=</a:t>
            </a:r>
            <a:r>
              <a:rPr lang="en-US" sz="1400" b="0" dirty="0">
                <a:solidFill>
                  <a:srgbClr val="FFFFFF"/>
                </a:solidFill>
                <a:effectLst/>
                <a:latin typeface="lucida console" panose="020B0609040504020204" pitchFamily="49" charset="0"/>
              </a:rPr>
              <a:t> </a:t>
            </a:r>
            <a:r>
              <a:rPr lang="en-US" sz="1400" b="0" dirty="0">
                <a:solidFill>
                  <a:srgbClr val="DCDCAA"/>
                </a:solidFill>
                <a:effectLst/>
                <a:latin typeface="lucida console" panose="020B0609040504020204" pitchFamily="49" charset="0"/>
              </a:rPr>
              <a:t>__</a:t>
            </a:r>
            <a:r>
              <a:rPr lang="en-US" sz="1400" b="0" dirty="0" err="1">
                <a:solidFill>
                  <a:srgbClr val="DCDCAA"/>
                </a:solidFill>
                <a:effectLst/>
                <a:latin typeface="lucida console" panose="020B0609040504020204" pitchFamily="49" charset="0"/>
              </a:rPr>
              <a:t>func_repr</a:t>
            </a:r>
            <a:r>
              <a:rPr lang="en-US" sz="1400" b="0" dirty="0">
                <a:solidFill>
                  <a:srgbClr val="DCDCAA"/>
                </a:solidFill>
                <a:effectLst/>
                <a:latin typeface="lucida console" panose="020B0609040504020204" pitchFamily="49" charset="0"/>
              </a:rPr>
              <a:t>__</a:t>
            </a:r>
            <a:endParaRPr lang="en-US" sz="1400" b="0" dirty="0">
              <a:solidFill>
                <a:srgbClr val="FFFFFF"/>
              </a:solidFill>
              <a:effectLst/>
              <a:latin typeface="lucida console" panose="020B0609040504020204" pitchFamily="49" charset="0"/>
            </a:endParaRPr>
          </a:p>
          <a:p>
            <a:r>
              <a:rPr lang="en-US" sz="1400" b="0" dirty="0">
                <a:solidFill>
                  <a:srgbClr val="FFFFFF"/>
                </a:solidFill>
                <a:effectLst/>
                <a:latin typeface="lucida console" panose="020B0609040504020204" pitchFamily="49" charset="0"/>
              </a:rPr>
              <a:t>    </a:t>
            </a:r>
            <a:r>
              <a:rPr lang="en-US" sz="1400" b="0" dirty="0" err="1">
                <a:solidFill>
                  <a:srgbClr val="9CDCFE"/>
                </a:solidFill>
                <a:effectLst/>
                <a:latin typeface="lucida console" panose="020B0609040504020204" pitchFamily="49" charset="0"/>
              </a:rPr>
              <a:t>builtin</a:t>
            </a:r>
            <a:r>
              <a:rPr lang="en-US" sz="1400" b="0" dirty="0" err="1">
                <a:solidFill>
                  <a:srgbClr val="FFFFFF"/>
                </a:solidFill>
                <a:effectLst/>
                <a:latin typeface="lucida console" panose="020B0609040504020204" pitchFamily="49" charset="0"/>
              </a:rPr>
              <a:t>.Function</a:t>
            </a:r>
            <a:r>
              <a:rPr lang="en-US" sz="1400" b="0" dirty="0">
                <a:solidFill>
                  <a:srgbClr val="FFFFFF"/>
                </a:solidFill>
                <a:effectLst/>
                <a:latin typeface="lucida console" panose="020B0609040504020204" pitchFamily="49" charset="0"/>
              </a:rPr>
              <a:t> </a:t>
            </a:r>
            <a:r>
              <a:rPr lang="en-US" sz="1400" b="0" dirty="0">
                <a:solidFill>
                  <a:srgbClr val="D4D4D4"/>
                </a:solidFill>
                <a:effectLst/>
                <a:latin typeface="lucida console" panose="020B0609040504020204" pitchFamily="49" charset="0"/>
              </a:rPr>
              <a:t>=</a:t>
            </a:r>
            <a:r>
              <a:rPr lang="en-US" sz="1400" b="0" dirty="0">
                <a:solidFill>
                  <a:srgbClr val="FFFFFF"/>
                </a:solidFill>
                <a:effectLst/>
                <a:latin typeface="lucida console" panose="020B0609040504020204" pitchFamily="49" charset="0"/>
              </a:rPr>
              <a:t> </a:t>
            </a:r>
            <a:r>
              <a:rPr lang="en-US" sz="1400" b="0" dirty="0">
                <a:solidFill>
                  <a:srgbClr val="9CDCFE"/>
                </a:solidFill>
                <a:effectLst/>
                <a:latin typeface="lucida console" panose="020B0609040504020204" pitchFamily="49" charset="0"/>
              </a:rPr>
              <a:t>Function</a:t>
            </a:r>
            <a:endParaRPr lang="en-US" sz="1400" b="0" dirty="0">
              <a:solidFill>
                <a:srgbClr val="FFFFFF"/>
              </a:solidFill>
              <a:effectLst/>
              <a:latin typeface="lucida console" panose="020B0609040504020204" pitchFamily="49" charset="0"/>
            </a:endParaRPr>
          </a:p>
          <a:p>
            <a:r>
              <a:rPr lang="en-US" sz="1400" b="0" dirty="0" err="1">
                <a:solidFill>
                  <a:srgbClr val="DCDCAA"/>
                </a:solidFill>
                <a:effectLst/>
                <a:latin typeface="lucida console" panose="020B0609040504020204" pitchFamily="49" charset="0"/>
              </a:rPr>
              <a:t>buildFunc</a:t>
            </a:r>
            <a:r>
              <a:rPr lang="en-US" sz="1400" b="0" dirty="0">
                <a:solidFill>
                  <a:srgbClr val="FFFFFF"/>
                </a:solidFill>
                <a:effectLst/>
                <a:latin typeface="lucida console" panose="020B0609040504020204" pitchFamily="49" charset="0"/>
              </a:rPr>
              <a:t>()</a:t>
            </a:r>
          </a:p>
          <a:p>
            <a:br>
              <a:rPr lang="en-US" sz="1400" b="0" dirty="0">
                <a:solidFill>
                  <a:srgbClr val="FFFFFF"/>
                </a:solidFill>
                <a:effectLst/>
                <a:latin typeface="lucida console" panose="020B0609040504020204" pitchFamily="49" charset="0"/>
              </a:rPr>
            </a:br>
            <a:r>
              <a:rPr lang="en-US" sz="1400" b="0" dirty="0">
                <a:solidFill>
                  <a:srgbClr val="569CD6"/>
                </a:solidFill>
                <a:effectLst/>
                <a:latin typeface="lucida console" panose="020B0609040504020204" pitchFamily="49" charset="0"/>
              </a:rPr>
              <a:t>def</a:t>
            </a:r>
            <a:r>
              <a:rPr lang="en-US" sz="1400" b="0" dirty="0">
                <a:solidFill>
                  <a:srgbClr val="FFFFFF"/>
                </a:solidFill>
                <a:effectLst/>
                <a:latin typeface="lucida console" panose="020B0609040504020204" pitchFamily="49" charset="0"/>
              </a:rPr>
              <a:t> </a:t>
            </a:r>
            <a:r>
              <a:rPr lang="en-US" sz="1400" b="0" dirty="0" err="1">
                <a:solidFill>
                  <a:srgbClr val="DCDCAA"/>
                </a:solidFill>
                <a:effectLst/>
                <a:latin typeface="lucida console" panose="020B0609040504020204" pitchFamily="49" charset="0"/>
              </a:rPr>
              <a:t>rebuildClassFunc</a:t>
            </a:r>
            <a:r>
              <a:rPr lang="en-US" sz="1400" b="0" dirty="0">
                <a:solidFill>
                  <a:srgbClr val="FFFFFF"/>
                </a:solidFill>
                <a:effectLst/>
                <a:latin typeface="lucida console" panose="020B0609040504020204" pitchFamily="49" charset="0"/>
              </a:rPr>
              <a:t>():</a:t>
            </a:r>
          </a:p>
          <a:p>
            <a:r>
              <a:rPr lang="en-US" sz="1400" b="0" dirty="0">
                <a:solidFill>
                  <a:srgbClr val="FFFFFF"/>
                </a:solidFill>
                <a:effectLst/>
                <a:latin typeface="lucida console" panose="020B0609040504020204" pitchFamily="49" charset="0"/>
              </a:rPr>
              <a:t>    </a:t>
            </a:r>
            <a:r>
              <a:rPr lang="en-US" sz="1400" b="0" dirty="0" err="1">
                <a:solidFill>
                  <a:srgbClr val="9CDCFE"/>
                </a:solidFill>
                <a:effectLst/>
                <a:latin typeface="lucida console" panose="020B0609040504020204" pitchFamily="49" charset="0"/>
              </a:rPr>
              <a:t>builtin</a:t>
            </a:r>
            <a:r>
              <a:rPr lang="en-US" sz="1400" b="0" dirty="0" err="1">
                <a:solidFill>
                  <a:srgbClr val="FFFFFF"/>
                </a:solidFill>
                <a:effectLst/>
                <a:latin typeface="lucida console" panose="020B0609040504020204" pitchFamily="49" charset="0"/>
              </a:rPr>
              <a:t>.Class.namespace</a:t>
            </a:r>
            <a:r>
              <a:rPr lang="en-US" sz="1400" b="0" dirty="0">
                <a:solidFill>
                  <a:srgbClr val="FFFFFF"/>
                </a:solidFill>
                <a:effectLst/>
                <a:latin typeface="lucida console" panose="020B0609040504020204" pitchFamily="49" charset="0"/>
              </a:rPr>
              <a:t>[</a:t>
            </a:r>
            <a:r>
              <a:rPr lang="en-US" sz="1400" b="0" dirty="0">
                <a:solidFill>
                  <a:srgbClr val="CE9178"/>
                </a:solidFill>
                <a:effectLst/>
                <a:latin typeface="lucida console" panose="020B0609040504020204" pitchFamily="49" charset="0"/>
              </a:rPr>
              <a:t>'__</a:t>
            </a:r>
            <a:r>
              <a:rPr lang="en-US" sz="1400" b="0" dirty="0" err="1">
                <a:solidFill>
                  <a:srgbClr val="CE9178"/>
                </a:solidFill>
                <a:effectLst/>
                <a:latin typeface="lucida console" panose="020B0609040504020204" pitchFamily="49" charset="0"/>
              </a:rPr>
              <a:t>repr</a:t>
            </a:r>
            <a:r>
              <a:rPr lang="en-US" sz="1400" b="0" dirty="0">
                <a:solidFill>
                  <a:srgbClr val="CE9178"/>
                </a:solidFill>
                <a:effectLst/>
                <a:latin typeface="lucida console" panose="020B0609040504020204" pitchFamily="49" charset="0"/>
              </a:rPr>
              <a:t>__'</a:t>
            </a:r>
            <a:r>
              <a:rPr lang="en-US" sz="1400" b="0" dirty="0">
                <a:solidFill>
                  <a:srgbClr val="FFFFFF"/>
                </a:solidFill>
                <a:effectLst/>
                <a:latin typeface="lucida console" panose="020B0609040504020204" pitchFamily="49" charset="0"/>
              </a:rPr>
              <a:t>] </a:t>
            </a:r>
            <a:r>
              <a:rPr lang="en-US" sz="1400" b="0" dirty="0">
                <a:solidFill>
                  <a:srgbClr val="D4D4D4"/>
                </a:solidFill>
                <a:effectLst/>
                <a:latin typeface="lucida console" panose="020B0609040504020204" pitchFamily="49" charset="0"/>
              </a:rPr>
              <a:t>=</a:t>
            </a:r>
            <a:r>
              <a:rPr lang="en-US" sz="1400" b="0" dirty="0">
                <a:solidFill>
                  <a:srgbClr val="FFFFFF"/>
                </a:solidFill>
                <a:effectLst/>
                <a:latin typeface="lucida console" panose="020B0609040504020204" pitchFamily="49" charset="0"/>
              </a:rPr>
              <a:t> </a:t>
            </a:r>
            <a:r>
              <a:rPr lang="en-US" sz="1400" b="0" dirty="0" err="1">
                <a:solidFill>
                  <a:srgbClr val="DCDCAA"/>
                </a:solidFill>
                <a:effectLst/>
                <a:latin typeface="lucida console" panose="020B0609040504020204" pitchFamily="49" charset="0"/>
              </a:rPr>
              <a:t>wrapFuncion</a:t>
            </a:r>
            <a:r>
              <a:rPr lang="en-US" sz="1400" b="0" dirty="0">
                <a:solidFill>
                  <a:srgbClr val="FFFFFF"/>
                </a:solidFill>
                <a:effectLst/>
                <a:latin typeface="lucida console" panose="020B0609040504020204" pitchFamily="49" charset="0"/>
              </a:rPr>
              <a:t>(</a:t>
            </a:r>
          </a:p>
          <a:p>
            <a:r>
              <a:rPr lang="en-US" sz="1400" b="0" dirty="0">
                <a:solidFill>
                  <a:srgbClr val="FFFFFF"/>
                </a:solidFill>
                <a:effectLst/>
                <a:latin typeface="lucida console" panose="020B0609040504020204" pitchFamily="49" charset="0"/>
              </a:rPr>
              <a:t>        </a:t>
            </a:r>
            <a:r>
              <a:rPr lang="en-US" sz="1400" b="0" dirty="0">
                <a:solidFill>
                  <a:srgbClr val="569CD6"/>
                </a:solidFill>
                <a:effectLst/>
                <a:latin typeface="lucida console" panose="020B0609040504020204" pitchFamily="49" charset="0"/>
              </a:rPr>
              <a:t>lambda</a:t>
            </a:r>
            <a:r>
              <a:rPr lang="en-US" sz="1400" b="0" dirty="0">
                <a:solidFill>
                  <a:srgbClr val="FFFFFF"/>
                </a:solidFill>
                <a:effectLst/>
                <a:latin typeface="lucida console" panose="020B0609040504020204" pitchFamily="49" charset="0"/>
              </a:rPr>
              <a:t> </a:t>
            </a:r>
            <a:r>
              <a:rPr lang="en-US" sz="1400" b="0" dirty="0">
                <a:solidFill>
                  <a:srgbClr val="9CDCFE"/>
                </a:solidFill>
                <a:effectLst/>
                <a:latin typeface="lucida console" panose="020B0609040504020204" pitchFamily="49" charset="0"/>
              </a:rPr>
              <a:t>thing</a:t>
            </a:r>
            <a:r>
              <a:rPr lang="en-US" sz="1400" b="0" dirty="0">
                <a:solidFill>
                  <a:srgbClr val="FFFFFF"/>
                </a:solidFill>
                <a:effectLst/>
                <a:latin typeface="lucida console" panose="020B0609040504020204" pitchFamily="49" charset="0"/>
              </a:rPr>
              <a:t> : </a:t>
            </a:r>
            <a:r>
              <a:rPr lang="en-US" sz="1400" b="0" dirty="0" err="1">
                <a:solidFill>
                  <a:srgbClr val="DCDCAA"/>
                </a:solidFill>
                <a:effectLst/>
                <a:latin typeface="lucida console" panose="020B0609040504020204" pitchFamily="49" charset="0"/>
              </a:rPr>
              <a:t>unprimitize</a:t>
            </a:r>
            <a:r>
              <a:rPr lang="en-US" sz="1400" b="0" dirty="0">
                <a:solidFill>
                  <a:srgbClr val="FFFFFF"/>
                </a:solidFill>
                <a:effectLst/>
                <a:latin typeface="lucida console" panose="020B0609040504020204" pitchFamily="49" charset="0"/>
              </a:rPr>
              <a:t>(</a:t>
            </a:r>
          </a:p>
          <a:p>
            <a:r>
              <a:rPr lang="en-US" sz="1400" b="0" dirty="0">
                <a:solidFill>
                  <a:srgbClr val="FFFFFF"/>
                </a:solidFill>
                <a:effectLst/>
                <a:latin typeface="lucida console" panose="020B0609040504020204" pitchFamily="49" charset="0"/>
              </a:rPr>
              <a:t>            </a:t>
            </a:r>
            <a:r>
              <a:rPr lang="en-US" sz="1400" b="0" dirty="0">
                <a:solidFill>
                  <a:srgbClr val="569CD6"/>
                </a:solidFill>
                <a:effectLst/>
                <a:latin typeface="lucida console" panose="020B0609040504020204" pitchFamily="49" charset="0"/>
              </a:rPr>
              <a:t>f</a:t>
            </a:r>
            <a:r>
              <a:rPr lang="en-US" sz="1400" b="0" dirty="0">
                <a:solidFill>
                  <a:srgbClr val="CE9178"/>
                </a:solidFill>
                <a:effectLst/>
                <a:latin typeface="lucida console" panose="020B0609040504020204" pitchFamily="49" charset="0"/>
              </a:rPr>
              <a:t>'&lt;class "</a:t>
            </a:r>
            <a:r>
              <a:rPr lang="en-US" sz="1400" b="0" dirty="0">
                <a:solidFill>
                  <a:srgbClr val="569CD6"/>
                </a:solidFill>
                <a:effectLst/>
                <a:latin typeface="lucida console" panose="020B0609040504020204" pitchFamily="49" charset="0"/>
              </a:rPr>
              <a:t>{</a:t>
            </a:r>
            <a:r>
              <a:rPr lang="en-US" sz="1400" b="0" dirty="0" err="1">
                <a:solidFill>
                  <a:srgbClr val="9CDCFE"/>
                </a:solidFill>
                <a:effectLst/>
                <a:latin typeface="lucida console" panose="020B0609040504020204" pitchFamily="49" charset="0"/>
              </a:rPr>
              <a:t>thing</a:t>
            </a:r>
            <a:r>
              <a:rPr lang="en-US" sz="1400" b="0" dirty="0" err="1">
                <a:solidFill>
                  <a:srgbClr val="FFFFFF"/>
                </a:solidFill>
                <a:effectLst/>
                <a:latin typeface="lucida console" panose="020B0609040504020204" pitchFamily="49" charset="0"/>
              </a:rPr>
              <a:t>.namespace</a:t>
            </a:r>
            <a:r>
              <a:rPr lang="en-US" sz="1400" b="0" dirty="0">
                <a:solidFill>
                  <a:srgbClr val="FFFFFF"/>
                </a:solidFill>
                <a:effectLst/>
                <a:latin typeface="lucida console" panose="020B0609040504020204" pitchFamily="49" charset="0"/>
              </a:rPr>
              <a:t>[</a:t>
            </a:r>
            <a:r>
              <a:rPr lang="en-US" sz="1400" b="0" dirty="0">
                <a:solidFill>
                  <a:srgbClr val="CE9178"/>
                </a:solidFill>
                <a:effectLst/>
                <a:latin typeface="lucida console" panose="020B0609040504020204" pitchFamily="49" charset="0"/>
              </a:rPr>
              <a:t>"__name__"</a:t>
            </a:r>
            <a:r>
              <a:rPr lang="en-US" sz="1400" b="0" dirty="0">
                <a:solidFill>
                  <a:srgbClr val="FFFFFF"/>
                </a:solidFill>
                <a:effectLst/>
                <a:latin typeface="lucida console" panose="020B0609040504020204" pitchFamily="49" charset="0"/>
              </a:rPr>
              <a:t>]</a:t>
            </a:r>
          </a:p>
          <a:p>
            <a:r>
              <a:rPr lang="en-US" sz="1400" dirty="0">
                <a:solidFill>
                  <a:srgbClr val="FFFFFF"/>
                </a:solidFill>
                <a:latin typeface="lucida console" panose="020B0609040504020204" pitchFamily="49" charset="0"/>
              </a:rPr>
              <a:t>                </a:t>
            </a:r>
            <a:r>
              <a:rPr lang="en-US" sz="1400" b="0" dirty="0">
                <a:solidFill>
                  <a:srgbClr val="FFFFFF"/>
                </a:solidFill>
                <a:effectLst/>
                <a:latin typeface="lucida console" panose="020B0609040504020204" pitchFamily="49" charset="0"/>
              </a:rPr>
              <a:t>.</a:t>
            </a:r>
            <a:r>
              <a:rPr lang="en-US" sz="1400" b="0" dirty="0" err="1">
                <a:solidFill>
                  <a:srgbClr val="FFFFFF"/>
                </a:solidFill>
                <a:effectLst/>
                <a:latin typeface="lucida console" panose="020B0609040504020204" pitchFamily="49" charset="0"/>
              </a:rPr>
              <a:t>primitive_value</a:t>
            </a:r>
            <a:r>
              <a:rPr lang="en-US" sz="1400" b="0" dirty="0">
                <a:solidFill>
                  <a:srgbClr val="569CD6"/>
                </a:solidFill>
                <a:effectLst/>
                <a:latin typeface="lucida console" panose="020B0609040504020204" pitchFamily="49" charset="0"/>
              </a:rPr>
              <a:t>}</a:t>
            </a:r>
            <a:r>
              <a:rPr lang="en-US" sz="1400" b="0" dirty="0">
                <a:solidFill>
                  <a:srgbClr val="CE9178"/>
                </a:solidFill>
                <a:effectLst/>
                <a:latin typeface="lucida console" panose="020B0609040504020204" pitchFamily="49" charset="0"/>
              </a:rPr>
              <a:t>"&gt;'</a:t>
            </a:r>
            <a:endParaRPr lang="en-US" sz="1400" b="0" dirty="0">
              <a:solidFill>
                <a:srgbClr val="FFFFFF"/>
              </a:solidFill>
              <a:effectLst/>
              <a:latin typeface="lucida console" panose="020B0609040504020204" pitchFamily="49" charset="0"/>
            </a:endParaRPr>
          </a:p>
          <a:p>
            <a:r>
              <a:rPr lang="en-US" sz="1400" b="0" dirty="0">
                <a:solidFill>
                  <a:srgbClr val="FFFFFF"/>
                </a:solidFill>
                <a:effectLst/>
                <a:latin typeface="lucida console" panose="020B0609040504020204" pitchFamily="49" charset="0"/>
              </a:rPr>
              <a:t>        )</a:t>
            </a:r>
          </a:p>
          <a:p>
            <a:r>
              <a:rPr lang="en-US" sz="1400" b="0" dirty="0">
                <a:solidFill>
                  <a:srgbClr val="FFFFFF"/>
                </a:solidFill>
                <a:effectLst/>
                <a:latin typeface="lucida console" panose="020B0609040504020204" pitchFamily="49" charset="0"/>
              </a:rPr>
              <a:t>    )</a:t>
            </a:r>
          </a:p>
          <a:p>
            <a:r>
              <a:rPr lang="en-US" sz="1400" b="0" dirty="0">
                <a:solidFill>
                  <a:srgbClr val="FFFFFF"/>
                </a:solidFill>
                <a:effectLst/>
                <a:latin typeface="lucida console" panose="020B0609040504020204" pitchFamily="49" charset="0"/>
              </a:rPr>
              <a:t>    </a:t>
            </a:r>
            <a:r>
              <a:rPr lang="en-US" sz="1400" b="0" dirty="0" err="1">
                <a:solidFill>
                  <a:srgbClr val="9CDCFE"/>
                </a:solidFill>
                <a:effectLst/>
                <a:latin typeface="lucida console" panose="020B0609040504020204" pitchFamily="49" charset="0"/>
              </a:rPr>
              <a:t>setNameJobs</a:t>
            </a:r>
            <a:r>
              <a:rPr lang="en-US" sz="1400" b="0" dirty="0" err="1">
                <a:solidFill>
                  <a:srgbClr val="FFFFFF"/>
                </a:solidFill>
                <a:effectLst/>
                <a:latin typeface="lucida console" panose="020B0609040504020204" pitchFamily="49" charset="0"/>
              </a:rPr>
              <a:t>.</a:t>
            </a:r>
            <a:r>
              <a:rPr lang="en-US" sz="1400" b="0" dirty="0" err="1">
                <a:solidFill>
                  <a:srgbClr val="DCDCAA"/>
                </a:solidFill>
                <a:effectLst/>
                <a:latin typeface="lucida console" panose="020B0609040504020204" pitchFamily="49" charset="0"/>
              </a:rPr>
              <a:t>append</a:t>
            </a:r>
            <a:r>
              <a:rPr lang="en-US" sz="1400" b="0" dirty="0">
                <a:solidFill>
                  <a:srgbClr val="FFFFFF"/>
                </a:solidFill>
                <a:effectLst/>
                <a:latin typeface="lucida console" panose="020B0609040504020204" pitchFamily="49" charset="0"/>
              </a:rPr>
              <a:t>((</a:t>
            </a:r>
          </a:p>
          <a:p>
            <a:r>
              <a:rPr lang="en-US" sz="1400" b="0" dirty="0">
                <a:solidFill>
                  <a:srgbClr val="FFFFFF"/>
                </a:solidFill>
                <a:effectLst/>
                <a:latin typeface="lucida console" panose="020B0609040504020204" pitchFamily="49" charset="0"/>
              </a:rPr>
              <a:t>        </a:t>
            </a:r>
            <a:r>
              <a:rPr lang="en-US" sz="1400" b="0" dirty="0" err="1">
                <a:solidFill>
                  <a:srgbClr val="9CDCFE"/>
                </a:solidFill>
                <a:effectLst/>
                <a:latin typeface="lucida console" panose="020B0609040504020204" pitchFamily="49" charset="0"/>
              </a:rPr>
              <a:t>builtin</a:t>
            </a:r>
            <a:r>
              <a:rPr lang="en-US" sz="1400" b="0" dirty="0" err="1">
                <a:solidFill>
                  <a:srgbClr val="FFFFFF"/>
                </a:solidFill>
                <a:effectLst/>
                <a:latin typeface="lucida console" panose="020B0609040504020204" pitchFamily="49" charset="0"/>
              </a:rPr>
              <a:t>.Class.namespace</a:t>
            </a:r>
            <a:r>
              <a:rPr lang="en-US" sz="1400" b="0" dirty="0">
                <a:solidFill>
                  <a:srgbClr val="FFFFFF"/>
                </a:solidFill>
                <a:effectLst/>
                <a:latin typeface="lucida console" panose="020B0609040504020204" pitchFamily="49" charset="0"/>
              </a:rPr>
              <a:t>[</a:t>
            </a:r>
            <a:r>
              <a:rPr lang="en-US" sz="1400" b="0" dirty="0">
                <a:solidFill>
                  <a:srgbClr val="CE9178"/>
                </a:solidFill>
                <a:effectLst/>
                <a:latin typeface="lucida console" panose="020B0609040504020204" pitchFamily="49" charset="0"/>
              </a:rPr>
              <a:t>'__</a:t>
            </a:r>
            <a:r>
              <a:rPr lang="en-US" sz="1400" b="0" dirty="0" err="1">
                <a:solidFill>
                  <a:srgbClr val="CE9178"/>
                </a:solidFill>
                <a:effectLst/>
                <a:latin typeface="lucida console" panose="020B0609040504020204" pitchFamily="49" charset="0"/>
              </a:rPr>
              <a:t>repr</a:t>
            </a:r>
            <a:r>
              <a:rPr lang="en-US" sz="1400" b="0" dirty="0">
                <a:solidFill>
                  <a:srgbClr val="CE9178"/>
                </a:solidFill>
                <a:effectLst/>
                <a:latin typeface="lucida console" panose="020B0609040504020204" pitchFamily="49" charset="0"/>
              </a:rPr>
              <a:t>__'</a:t>
            </a:r>
            <a:r>
              <a:rPr lang="en-US" sz="1400" b="0" dirty="0">
                <a:solidFill>
                  <a:srgbClr val="FFFFFF"/>
                </a:solidFill>
                <a:effectLst/>
                <a:latin typeface="lucida console" panose="020B0609040504020204" pitchFamily="49" charset="0"/>
              </a:rPr>
              <a:t>], </a:t>
            </a:r>
            <a:r>
              <a:rPr lang="en-US" sz="1400" b="0" dirty="0">
                <a:solidFill>
                  <a:srgbClr val="CE9178"/>
                </a:solidFill>
                <a:effectLst/>
                <a:latin typeface="lucida console" panose="020B0609040504020204" pitchFamily="49" charset="0"/>
              </a:rPr>
              <a:t>'__</a:t>
            </a:r>
            <a:r>
              <a:rPr lang="en-US" sz="1400" b="0" dirty="0" err="1">
                <a:solidFill>
                  <a:srgbClr val="CE9178"/>
                </a:solidFill>
                <a:effectLst/>
                <a:latin typeface="lucida console" panose="020B0609040504020204" pitchFamily="49" charset="0"/>
              </a:rPr>
              <a:t>repr</a:t>
            </a:r>
            <a:r>
              <a:rPr lang="en-US" sz="1400" b="0" dirty="0">
                <a:solidFill>
                  <a:srgbClr val="CE9178"/>
                </a:solidFill>
                <a:effectLst/>
                <a:latin typeface="lucida console" panose="020B0609040504020204" pitchFamily="49" charset="0"/>
              </a:rPr>
              <a:t>__'</a:t>
            </a:r>
            <a:r>
              <a:rPr lang="en-US" sz="1400" b="0" dirty="0">
                <a:solidFill>
                  <a:srgbClr val="FFFFFF"/>
                </a:solidFill>
                <a:effectLst/>
                <a:latin typeface="lucida console" panose="020B0609040504020204" pitchFamily="49" charset="0"/>
              </a:rPr>
              <a:t>, </a:t>
            </a:r>
          </a:p>
          <a:p>
            <a:r>
              <a:rPr lang="en-US" sz="1400" b="0" dirty="0">
                <a:solidFill>
                  <a:srgbClr val="FFFFFF"/>
                </a:solidFill>
                <a:effectLst/>
                <a:latin typeface="lucida console" panose="020B0609040504020204" pitchFamily="49" charset="0"/>
              </a:rPr>
              <a:t>    ))</a:t>
            </a:r>
          </a:p>
          <a:p>
            <a:r>
              <a:rPr lang="en-US" sz="1400" b="0" dirty="0">
                <a:solidFill>
                  <a:srgbClr val="FFFFFF"/>
                </a:solidFill>
                <a:effectLst/>
                <a:latin typeface="lucida console" panose="020B0609040504020204" pitchFamily="49" charset="0"/>
              </a:rPr>
              <a:t>    </a:t>
            </a:r>
            <a:r>
              <a:rPr lang="en-US" sz="1400" b="0" dirty="0" err="1">
                <a:solidFill>
                  <a:srgbClr val="9CDCFE"/>
                </a:solidFill>
                <a:effectLst/>
                <a:latin typeface="lucida console" panose="020B0609040504020204" pitchFamily="49" charset="0"/>
              </a:rPr>
              <a:t>setNameJobs</a:t>
            </a:r>
            <a:r>
              <a:rPr lang="en-US" sz="1400" b="0" dirty="0" err="1">
                <a:solidFill>
                  <a:srgbClr val="FFFFFF"/>
                </a:solidFill>
                <a:effectLst/>
                <a:latin typeface="lucida console" panose="020B0609040504020204" pitchFamily="49" charset="0"/>
              </a:rPr>
              <a:t>.</a:t>
            </a:r>
            <a:r>
              <a:rPr lang="en-US" sz="1400" b="0" dirty="0" err="1">
                <a:solidFill>
                  <a:srgbClr val="DCDCAA"/>
                </a:solidFill>
                <a:effectLst/>
                <a:latin typeface="lucida console" panose="020B0609040504020204" pitchFamily="49" charset="0"/>
              </a:rPr>
              <a:t>append</a:t>
            </a:r>
            <a:r>
              <a:rPr lang="en-US" sz="1400" b="0" dirty="0">
                <a:solidFill>
                  <a:srgbClr val="FFFFFF"/>
                </a:solidFill>
                <a:effectLst/>
                <a:latin typeface="lucida console" panose="020B0609040504020204" pitchFamily="49" charset="0"/>
              </a:rPr>
              <a:t>((</a:t>
            </a:r>
          </a:p>
          <a:p>
            <a:r>
              <a:rPr lang="en-US" sz="1400" b="0" dirty="0">
                <a:solidFill>
                  <a:srgbClr val="FFFFFF"/>
                </a:solidFill>
                <a:effectLst/>
                <a:latin typeface="lucida console" panose="020B0609040504020204" pitchFamily="49" charset="0"/>
              </a:rPr>
              <a:t>        </a:t>
            </a:r>
            <a:r>
              <a:rPr lang="en-US" sz="1400" b="0" dirty="0" err="1">
                <a:solidFill>
                  <a:srgbClr val="9CDCFE"/>
                </a:solidFill>
                <a:effectLst/>
                <a:latin typeface="lucida console" panose="020B0609040504020204" pitchFamily="49" charset="0"/>
              </a:rPr>
              <a:t>builtin</a:t>
            </a:r>
            <a:r>
              <a:rPr lang="en-US" sz="1400" b="0" dirty="0" err="1">
                <a:solidFill>
                  <a:srgbClr val="FFFFFF"/>
                </a:solidFill>
                <a:effectLst/>
                <a:latin typeface="lucida console" panose="020B0609040504020204" pitchFamily="49" charset="0"/>
              </a:rPr>
              <a:t>.Class</a:t>
            </a:r>
            <a:r>
              <a:rPr lang="en-US" sz="1400" b="0" dirty="0">
                <a:solidFill>
                  <a:srgbClr val="FFFFFF"/>
                </a:solidFill>
                <a:effectLst/>
                <a:latin typeface="lucida console" panose="020B0609040504020204" pitchFamily="49" charset="0"/>
              </a:rPr>
              <a:t>, </a:t>
            </a:r>
            <a:r>
              <a:rPr lang="en-US" sz="1400" b="0" dirty="0">
                <a:solidFill>
                  <a:srgbClr val="CE9178"/>
                </a:solidFill>
                <a:effectLst/>
                <a:latin typeface="lucida console" panose="020B0609040504020204" pitchFamily="49" charset="0"/>
              </a:rPr>
              <a:t>'Class'</a:t>
            </a:r>
            <a:r>
              <a:rPr lang="en-US" sz="1400" b="0" dirty="0">
                <a:solidFill>
                  <a:srgbClr val="FFFFFF"/>
                </a:solidFill>
                <a:effectLst/>
                <a:latin typeface="lucida console" panose="020B0609040504020204" pitchFamily="49" charset="0"/>
              </a:rPr>
              <a:t>, </a:t>
            </a:r>
          </a:p>
          <a:p>
            <a:r>
              <a:rPr lang="en-US" sz="1400" b="0" dirty="0">
                <a:solidFill>
                  <a:srgbClr val="FFFFFF"/>
                </a:solidFill>
                <a:effectLst/>
                <a:latin typeface="lucida console" panose="020B0609040504020204" pitchFamily="49" charset="0"/>
              </a:rPr>
              <a:t>    ))</a:t>
            </a:r>
          </a:p>
          <a:p>
            <a:r>
              <a:rPr lang="en-US" sz="1400" b="0" dirty="0">
                <a:solidFill>
                  <a:srgbClr val="FFFFFF"/>
                </a:solidFill>
                <a:effectLst/>
                <a:latin typeface="lucida console" panose="020B0609040504020204" pitchFamily="49" charset="0"/>
              </a:rPr>
              <a:t>    </a:t>
            </a:r>
          </a:p>
          <a:p>
            <a:r>
              <a:rPr lang="en-US" sz="1400" b="0" dirty="0">
                <a:solidFill>
                  <a:srgbClr val="FFFFFF"/>
                </a:solidFill>
                <a:effectLst/>
                <a:latin typeface="lucida console" panose="020B0609040504020204" pitchFamily="49" charset="0"/>
              </a:rPr>
              <a:t>    </a:t>
            </a:r>
            <a:r>
              <a:rPr lang="en-US" sz="1400" b="0" dirty="0" err="1">
                <a:solidFill>
                  <a:srgbClr val="9CDCFE"/>
                </a:solidFill>
                <a:effectLst/>
                <a:latin typeface="lucida console" panose="020B0609040504020204" pitchFamily="49" charset="0"/>
              </a:rPr>
              <a:t>setNameJobs</a:t>
            </a:r>
            <a:r>
              <a:rPr lang="en-US" sz="1400" b="0" dirty="0" err="1">
                <a:solidFill>
                  <a:srgbClr val="FFFFFF"/>
                </a:solidFill>
                <a:effectLst/>
                <a:latin typeface="lucida console" panose="020B0609040504020204" pitchFamily="49" charset="0"/>
              </a:rPr>
              <a:t>.</a:t>
            </a:r>
            <a:r>
              <a:rPr lang="en-US" sz="1400" b="0" dirty="0" err="1">
                <a:solidFill>
                  <a:srgbClr val="DCDCAA"/>
                </a:solidFill>
                <a:effectLst/>
                <a:latin typeface="lucida console" panose="020B0609040504020204" pitchFamily="49" charset="0"/>
              </a:rPr>
              <a:t>append</a:t>
            </a:r>
            <a:r>
              <a:rPr lang="en-US" sz="1400" b="0" dirty="0">
                <a:solidFill>
                  <a:srgbClr val="FFFFFF"/>
                </a:solidFill>
                <a:effectLst/>
                <a:latin typeface="lucida console" panose="020B0609040504020204" pitchFamily="49" charset="0"/>
              </a:rPr>
              <a:t>((</a:t>
            </a:r>
          </a:p>
          <a:p>
            <a:r>
              <a:rPr lang="en-US" sz="1400" b="0" dirty="0">
                <a:solidFill>
                  <a:srgbClr val="FFFFFF"/>
                </a:solidFill>
                <a:effectLst/>
                <a:latin typeface="lucida console" panose="020B0609040504020204" pitchFamily="49" charset="0"/>
              </a:rPr>
              <a:t>        </a:t>
            </a:r>
            <a:r>
              <a:rPr lang="en-US" sz="1400" b="0" dirty="0" err="1">
                <a:solidFill>
                  <a:srgbClr val="9CDCFE"/>
                </a:solidFill>
                <a:effectLst/>
                <a:latin typeface="lucida console" panose="020B0609040504020204" pitchFamily="49" charset="0"/>
              </a:rPr>
              <a:t>builtin</a:t>
            </a:r>
            <a:r>
              <a:rPr lang="en-US" sz="1400" b="0" dirty="0" err="1">
                <a:solidFill>
                  <a:srgbClr val="FFFFFF"/>
                </a:solidFill>
                <a:effectLst/>
                <a:latin typeface="lucida console" panose="020B0609040504020204" pitchFamily="49" charset="0"/>
              </a:rPr>
              <a:t>.Function.namespace</a:t>
            </a:r>
            <a:r>
              <a:rPr lang="en-US" sz="1400" b="0" dirty="0">
                <a:solidFill>
                  <a:srgbClr val="FFFFFF"/>
                </a:solidFill>
                <a:effectLst/>
                <a:latin typeface="lucida console" panose="020B0609040504020204" pitchFamily="49" charset="0"/>
              </a:rPr>
              <a:t>[</a:t>
            </a:r>
            <a:r>
              <a:rPr lang="en-US" sz="1400" b="0" dirty="0">
                <a:solidFill>
                  <a:srgbClr val="CE9178"/>
                </a:solidFill>
                <a:effectLst/>
                <a:latin typeface="lucida console" panose="020B0609040504020204" pitchFamily="49" charset="0"/>
              </a:rPr>
              <a:t>'__</a:t>
            </a:r>
            <a:r>
              <a:rPr lang="en-US" sz="1400" b="0" dirty="0" err="1">
                <a:solidFill>
                  <a:srgbClr val="CE9178"/>
                </a:solidFill>
                <a:effectLst/>
                <a:latin typeface="lucida console" panose="020B0609040504020204" pitchFamily="49" charset="0"/>
              </a:rPr>
              <a:t>repr</a:t>
            </a:r>
            <a:r>
              <a:rPr lang="en-US" sz="1400" b="0" dirty="0">
                <a:solidFill>
                  <a:srgbClr val="CE9178"/>
                </a:solidFill>
                <a:effectLst/>
                <a:latin typeface="lucida console" panose="020B0609040504020204" pitchFamily="49" charset="0"/>
              </a:rPr>
              <a:t>__’</a:t>
            </a:r>
            <a:r>
              <a:rPr lang="en-US" sz="1400" b="0" dirty="0">
                <a:solidFill>
                  <a:srgbClr val="FFFFFF"/>
                </a:solidFill>
                <a:effectLst/>
                <a:latin typeface="lucida console" panose="020B0609040504020204" pitchFamily="49" charset="0"/>
              </a:rPr>
              <a:t>], </a:t>
            </a:r>
          </a:p>
          <a:p>
            <a:r>
              <a:rPr lang="en-US" sz="1400" dirty="0">
                <a:solidFill>
                  <a:srgbClr val="FFFFFF"/>
                </a:solidFill>
                <a:latin typeface="lucida console" panose="020B0609040504020204" pitchFamily="49" charset="0"/>
              </a:rPr>
              <a:t>        </a:t>
            </a:r>
            <a:r>
              <a:rPr lang="en-US" sz="1400" b="0" dirty="0">
                <a:solidFill>
                  <a:srgbClr val="CE9178"/>
                </a:solidFill>
                <a:effectLst/>
                <a:latin typeface="lucida console" panose="020B0609040504020204" pitchFamily="49" charset="0"/>
              </a:rPr>
              <a:t>'__</a:t>
            </a:r>
            <a:r>
              <a:rPr lang="en-US" sz="1400" b="0" dirty="0" err="1">
                <a:solidFill>
                  <a:srgbClr val="CE9178"/>
                </a:solidFill>
                <a:effectLst/>
                <a:latin typeface="lucida console" panose="020B0609040504020204" pitchFamily="49" charset="0"/>
              </a:rPr>
              <a:t>repr</a:t>
            </a:r>
            <a:r>
              <a:rPr lang="en-US" sz="1400" b="0" dirty="0">
                <a:solidFill>
                  <a:srgbClr val="CE9178"/>
                </a:solidFill>
                <a:effectLst/>
                <a:latin typeface="lucida console" panose="020B0609040504020204" pitchFamily="49" charset="0"/>
              </a:rPr>
              <a:t>__'</a:t>
            </a:r>
            <a:r>
              <a:rPr lang="en-US" sz="1400" b="0" dirty="0">
                <a:solidFill>
                  <a:srgbClr val="FFFFFF"/>
                </a:solidFill>
                <a:effectLst/>
                <a:latin typeface="lucida console" panose="020B0609040504020204" pitchFamily="49" charset="0"/>
              </a:rPr>
              <a:t>, </a:t>
            </a:r>
          </a:p>
          <a:p>
            <a:r>
              <a:rPr lang="en-US" sz="1400" b="0" dirty="0">
                <a:solidFill>
                  <a:srgbClr val="FFFFFF"/>
                </a:solidFill>
                <a:effectLst/>
                <a:latin typeface="lucida console" panose="020B0609040504020204" pitchFamily="49" charset="0"/>
              </a:rPr>
              <a:t>    ))</a:t>
            </a:r>
          </a:p>
          <a:p>
            <a:r>
              <a:rPr lang="en-US" sz="1400" b="0" dirty="0">
                <a:solidFill>
                  <a:srgbClr val="FFFFFF"/>
                </a:solidFill>
                <a:effectLst/>
                <a:latin typeface="lucida console" panose="020B0609040504020204" pitchFamily="49" charset="0"/>
              </a:rPr>
              <a:t>    </a:t>
            </a:r>
            <a:r>
              <a:rPr lang="en-US" sz="1400" b="0" dirty="0" err="1">
                <a:solidFill>
                  <a:srgbClr val="9CDCFE"/>
                </a:solidFill>
                <a:effectLst/>
                <a:latin typeface="lucida console" panose="020B0609040504020204" pitchFamily="49" charset="0"/>
              </a:rPr>
              <a:t>setNameJobs</a:t>
            </a:r>
            <a:r>
              <a:rPr lang="en-US" sz="1400" b="0" dirty="0" err="1">
                <a:solidFill>
                  <a:srgbClr val="FFFFFF"/>
                </a:solidFill>
                <a:effectLst/>
                <a:latin typeface="lucida console" panose="020B0609040504020204" pitchFamily="49" charset="0"/>
              </a:rPr>
              <a:t>.</a:t>
            </a:r>
            <a:r>
              <a:rPr lang="en-US" sz="1400" b="0" dirty="0" err="1">
                <a:solidFill>
                  <a:srgbClr val="DCDCAA"/>
                </a:solidFill>
                <a:effectLst/>
                <a:latin typeface="lucida console" panose="020B0609040504020204" pitchFamily="49" charset="0"/>
              </a:rPr>
              <a:t>append</a:t>
            </a:r>
            <a:r>
              <a:rPr lang="en-US" sz="1400" b="0" dirty="0">
                <a:solidFill>
                  <a:srgbClr val="FFFFFF"/>
                </a:solidFill>
                <a:effectLst/>
                <a:latin typeface="lucida console" panose="020B0609040504020204" pitchFamily="49" charset="0"/>
              </a:rPr>
              <a:t>((</a:t>
            </a:r>
          </a:p>
          <a:p>
            <a:r>
              <a:rPr lang="en-US" sz="1400" b="0" dirty="0">
                <a:solidFill>
                  <a:srgbClr val="FFFFFF"/>
                </a:solidFill>
                <a:effectLst/>
                <a:latin typeface="lucida console" panose="020B0609040504020204" pitchFamily="49" charset="0"/>
              </a:rPr>
              <a:t>        </a:t>
            </a:r>
            <a:r>
              <a:rPr lang="en-US" sz="1400" b="0" dirty="0" err="1">
                <a:solidFill>
                  <a:srgbClr val="9CDCFE"/>
                </a:solidFill>
                <a:effectLst/>
                <a:latin typeface="lucida console" panose="020B0609040504020204" pitchFamily="49" charset="0"/>
              </a:rPr>
              <a:t>builtin</a:t>
            </a:r>
            <a:r>
              <a:rPr lang="en-US" sz="1400" b="0" dirty="0" err="1">
                <a:solidFill>
                  <a:srgbClr val="FFFFFF"/>
                </a:solidFill>
                <a:effectLst/>
                <a:latin typeface="lucida console" panose="020B0609040504020204" pitchFamily="49" charset="0"/>
              </a:rPr>
              <a:t>.Function</a:t>
            </a:r>
            <a:r>
              <a:rPr lang="en-US" sz="1400" b="0" dirty="0">
                <a:solidFill>
                  <a:srgbClr val="FFFFFF"/>
                </a:solidFill>
                <a:effectLst/>
                <a:latin typeface="lucida console" panose="020B0609040504020204" pitchFamily="49" charset="0"/>
              </a:rPr>
              <a:t>, </a:t>
            </a:r>
          </a:p>
          <a:p>
            <a:r>
              <a:rPr lang="en-US" sz="1400" dirty="0">
                <a:solidFill>
                  <a:srgbClr val="FFFFFF"/>
                </a:solidFill>
                <a:latin typeface="lucida console" panose="020B0609040504020204" pitchFamily="49" charset="0"/>
              </a:rPr>
              <a:t>        </a:t>
            </a:r>
            <a:r>
              <a:rPr lang="en-US" sz="1400" b="0" dirty="0">
                <a:solidFill>
                  <a:srgbClr val="CE9178"/>
                </a:solidFill>
                <a:effectLst/>
                <a:latin typeface="lucida console" panose="020B0609040504020204" pitchFamily="49" charset="0"/>
              </a:rPr>
              <a:t>'Function'</a:t>
            </a:r>
            <a:r>
              <a:rPr lang="en-US" sz="1400" b="0" dirty="0">
                <a:solidFill>
                  <a:srgbClr val="FFFFFF"/>
                </a:solidFill>
                <a:effectLst/>
                <a:latin typeface="lucida console" panose="020B0609040504020204" pitchFamily="49" charset="0"/>
              </a:rPr>
              <a:t>, </a:t>
            </a:r>
          </a:p>
          <a:p>
            <a:r>
              <a:rPr lang="en-US" sz="1400" b="0" dirty="0">
                <a:solidFill>
                  <a:srgbClr val="FFFFFF"/>
                </a:solidFill>
                <a:effectLst/>
                <a:latin typeface="lucida console" panose="020B0609040504020204" pitchFamily="49" charset="0"/>
              </a:rPr>
              <a:t>    ))</a:t>
            </a:r>
          </a:p>
          <a:p>
            <a:r>
              <a:rPr lang="en-US" sz="1400" b="0" dirty="0" err="1">
                <a:solidFill>
                  <a:srgbClr val="DCDCAA"/>
                </a:solidFill>
                <a:effectLst/>
                <a:latin typeface="lucida console" panose="020B0609040504020204" pitchFamily="49" charset="0"/>
              </a:rPr>
              <a:t>rebuildClassFunc</a:t>
            </a:r>
            <a:r>
              <a:rPr lang="en-US" sz="1400" b="0" dirty="0">
                <a:solidFill>
                  <a:srgbClr val="FFFFFF"/>
                </a:solidFill>
                <a:effectLst/>
                <a:latin typeface="lucida console" panose="020B0609040504020204" pitchFamily="49" charset="0"/>
              </a:rPr>
              <a:t>()</a:t>
            </a:r>
          </a:p>
        </p:txBody>
      </p:sp>
      <p:grpSp>
        <p:nvGrpSpPr>
          <p:cNvPr id="8" name="Group 7">
            <a:extLst>
              <a:ext uri="{FF2B5EF4-FFF2-40B4-BE49-F238E27FC236}">
                <a16:creationId xmlns:a16="http://schemas.microsoft.com/office/drawing/2014/main" id="{D3D684B6-712E-46E5-B7BF-0E575EA65DB0}"/>
              </a:ext>
            </a:extLst>
          </p:cNvPr>
          <p:cNvGrpSpPr/>
          <p:nvPr/>
        </p:nvGrpSpPr>
        <p:grpSpPr>
          <a:xfrm>
            <a:off x="8387260" y="2848707"/>
            <a:ext cx="3543902" cy="3604080"/>
            <a:chOff x="206017" y="1789235"/>
            <a:chExt cx="5343965" cy="5034934"/>
          </a:xfrm>
        </p:grpSpPr>
        <p:pic>
          <p:nvPicPr>
            <p:cNvPr id="6" name="Picture 2" descr="Drawing Hands, 1948 - M.C. Escher - WikiArt.org">
              <a:extLst>
                <a:ext uri="{FF2B5EF4-FFF2-40B4-BE49-F238E27FC236}">
                  <a16:creationId xmlns:a16="http://schemas.microsoft.com/office/drawing/2014/main" id="{7D250985-FA9E-4A08-8D10-81E5C29A85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18" y="1789235"/>
              <a:ext cx="5343964" cy="445330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19AC18A-49FB-416E-8AD0-9519E7821127}"/>
                </a:ext>
              </a:extLst>
            </p:cNvPr>
            <p:cNvSpPr txBox="1"/>
            <p:nvPr/>
          </p:nvSpPr>
          <p:spPr>
            <a:xfrm flipH="1">
              <a:off x="206017" y="6308209"/>
              <a:ext cx="5343965" cy="515960"/>
            </a:xfrm>
            <a:prstGeom prst="rect">
              <a:avLst/>
            </a:prstGeom>
            <a:noFill/>
          </p:spPr>
          <p:txBody>
            <a:bodyPr wrap="square" rtlCol="0">
              <a:spAutoFit/>
            </a:bodyPr>
            <a:lstStyle/>
            <a:p>
              <a:pPr algn="ctr"/>
              <a:r>
                <a:rPr lang="en-US" dirty="0">
                  <a:solidFill>
                    <a:schemeClr val="bg1"/>
                  </a:solidFill>
                </a:rPr>
                <a:t>Drawing Hands, 1948. M.C. Escher</a:t>
              </a:r>
            </a:p>
          </p:txBody>
        </p:sp>
      </p:grpSp>
    </p:spTree>
    <p:extLst>
      <p:ext uri="{BB962C8B-B14F-4D97-AF65-F5344CB8AC3E}">
        <p14:creationId xmlns:p14="http://schemas.microsoft.com/office/powerpoint/2010/main" val="12132743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9934990E-DDCE-42A4-A15F-803012060C4E}"/>
              </a:ext>
            </a:extLst>
          </p:cNvPr>
          <p:cNvSpPr>
            <a:spLocks noGrp="1"/>
          </p:cNvSpPr>
          <p:nvPr>
            <p:ph idx="1"/>
          </p:nvPr>
        </p:nvSpPr>
        <p:spPr>
          <a:xfrm>
            <a:off x="131885" y="1639761"/>
            <a:ext cx="11928230" cy="4677511"/>
          </a:xfrm>
        </p:spPr>
        <p:txBody>
          <a:bodyPr>
            <a:normAutofit/>
          </a:bodyPr>
          <a:lstStyle/>
          <a:p>
            <a:pPr marL="0" indent="0">
              <a:spcBef>
                <a:spcPts val="0"/>
              </a:spcBef>
              <a:buNone/>
            </a:pPr>
            <a:r>
              <a:rPr lang="en-US" sz="2000" dirty="0">
                <a:latin typeface="Lucida Console" panose="020B0609040504020204" pitchFamily="49" charset="0"/>
              </a:rPr>
              <a:t>&gt;&gt;&gt; print</a:t>
            </a:r>
          </a:p>
          <a:p>
            <a:pPr marL="0" indent="0">
              <a:spcBef>
                <a:spcPts val="0"/>
              </a:spcBef>
              <a:buNone/>
            </a:pPr>
            <a:r>
              <a:rPr lang="en-US" sz="2000" dirty="0">
                <a:latin typeface="Lucida Console" panose="020B0609040504020204" pitchFamily="49" charset="0"/>
              </a:rPr>
              <a:t>&lt;built-in function print&gt;</a:t>
            </a:r>
          </a:p>
          <a:p>
            <a:pPr marL="0" indent="0">
              <a:spcBef>
                <a:spcPts val="0"/>
              </a:spcBef>
              <a:buNone/>
            </a:pPr>
            <a:endParaRPr lang="en-US" sz="2000" dirty="0">
              <a:latin typeface="Lucida Console" panose="020B0609040504020204" pitchFamily="49" charset="0"/>
            </a:endParaRPr>
          </a:p>
          <a:p>
            <a:pPr marL="0" indent="0">
              <a:spcBef>
                <a:spcPts val="0"/>
              </a:spcBef>
              <a:buNone/>
            </a:pPr>
            <a:r>
              <a:rPr lang="en-US" sz="2000" dirty="0">
                <a:latin typeface="Lucida Console" panose="020B0609040504020204" pitchFamily="49" charset="0"/>
              </a:rPr>
              <a:t>&gt;&gt;&gt; </a:t>
            </a:r>
            <a:r>
              <a:rPr lang="en-US" sz="2000" dirty="0" err="1">
                <a:latin typeface="Lucida Console" panose="020B0609040504020204" pitchFamily="49" charset="0"/>
              </a:rPr>
              <a:t>print.__call</a:t>
            </a:r>
            <a:r>
              <a:rPr lang="en-US" sz="2000" dirty="0">
                <a:latin typeface="Lucida Console" panose="020B0609040504020204" pitchFamily="49" charset="0"/>
              </a:rPr>
              <a:t>__</a:t>
            </a:r>
          </a:p>
          <a:p>
            <a:pPr marL="0" indent="0">
              <a:spcBef>
                <a:spcPts val="0"/>
              </a:spcBef>
              <a:buNone/>
            </a:pPr>
            <a:r>
              <a:rPr lang="en-US" sz="2000" dirty="0">
                <a:latin typeface="Lucida Console" panose="020B0609040504020204" pitchFamily="49" charset="0"/>
              </a:rPr>
              <a:t>&lt;method-wrapper '__call__' of </a:t>
            </a:r>
            <a:r>
              <a:rPr lang="en-US" sz="2000" dirty="0" err="1">
                <a:latin typeface="Lucida Console" panose="020B0609040504020204" pitchFamily="49" charset="0"/>
              </a:rPr>
              <a:t>builtin_function_or_method</a:t>
            </a:r>
            <a:r>
              <a:rPr lang="en-US" sz="2000" dirty="0">
                <a:latin typeface="Lucida Console" panose="020B0609040504020204" pitchFamily="49" charset="0"/>
              </a:rPr>
              <a:t> object at 0x000002C1CF100E50&gt;</a:t>
            </a:r>
          </a:p>
          <a:p>
            <a:pPr marL="0" indent="0">
              <a:spcBef>
                <a:spcPts val="0"/>
              </a:spcBef>
              <a:buNone/>
            </a:pPr>
            <a:endParaRPr lang="en-US" sz="2000" dirty="0">
              <a:latin typeface="Lucida Console" panose="020B0609040504020204" pitchFamily="49" charset="0"/>
            </a:endParaRPr>
          </a:p>
          <a:p>
            <a:pPr marL="0" indent="0">
              <a:spcBef>
                <a:spcPts val="0"/>
              </a:spcBef>
              <a:buNone/>
            </a:pPr>
            <a:r>
              <a:rPr lang="en-US" sz="2000" dirty="0">
                <a:latin typeface="Lucida Console" panose="020B0609040504020204" pitchFamily="49" charset="0"/>
              </a:rPr>
              <a:t>&gt;&gt;&gt; </a:t>
            </a:r>
            <a:r>
              <a:rPr lang="en-US" sz="2000" dirty="0" err="1">
                <a:latin typeface="Lucida Console" panose="020B0609040504020204" pitchFamily="49" charset="0"/>
              </a:rPr>
              <a:t>print.__call__.__call</a:t>
            </a:r>
            <a:r>
              <a:rPr lang="en-US" sz="2000" dirty="0">
                <a:latin typeface="Lucida Console" panose="020B0609040504020204" pitchFamily="49" charset="0"/>
              </a:rPr>
              <a:t>__</a:t>
            </a:r>
          </a:p>
          <a:p>
            <a:pPr marL="0" indent="0">
              <a:spcBef>
                <a:spcPts val="0"/>
              </a:spcBef>
              <a:buNone/>
            </a:pPr>
            <a:r>
              <a:rPr lang="en-US" sz="2000" dirty="0">
                <a:latin typeface="Lucida Console" panose="020B0609040504020204" pitchFamily="49" charset="0"/>
              </a:rPr>
              <a:t>&lt;method-wrapper '__call__' of method-wrapper object at 0x000002C1CF4F5520&gt;</a:t>
            </a:r>
          </a:p>
          <a:p>
            <a:pPr marL="0" indent="0">
              <a:spcBef>
                <a:spcPts val="0"/>
              </a:spcBef>
              <a:buNone/>
            </a:pPr>
            <a:endParaRPr lang="en-US" sz="2000" dirty="0">
              <a:latin typeface="Lucida Console" panose="020B0609040504020204" pitchFamily="49" charset="0"/>
            </a:endParaRPr>
          </a:p>
          <a:p>
            <a:pPr marL="0" indent="0">
              <a:spcBef>
                <a:spcPts val="0"/>
              </a:spcBef>
              <a:buNone/>
            </a:pPr>
            <a:r>
              <a:rPr lang="en-US" sz="2000" dirty="0">
                <a:latin typeface="Lucida Console" panose="020B0609040504020204" pitchFamily="49" charset="0"/>
              </a:rPr>
              <a:t>&gt;&gt;&gt; </a:t>
            </a:r>
            <a:r>
              <a:rPr lang="en-US" sz="2000" dirty="0" err="1">
                <a:latin typeface="Lucida Console" panose="020B0609040504020204" pitchFamily="49" charset="0"/>
              </a:rPr>
              <a:t>print.__call__.__call__.__call</a:t>
            </a:r>
            <a:r>
              <a:rPr lang="en-US" sz="2000" dirty="0">
                <a:latin typeface="Lucida Console" panose="020B0609040504020204" pitchFamily="49" charset="0"/>
              </a:rPr>
              <a:t>__</a:t>
            </a:r>
          </a:p>
          <a:p>
            <a:pPr marL="0" indent="0">
              <a:spcBef>
                <a:spcPts val="0"/>
              </a:spcBef>
              <a:buNone/>
            </a:pPr>
            <a:r>
              <a:rPr lang="en-US" sz="2000" dirty="0">
                <a:latin typeface="Lucida Console" panose="020B0609040504020204" pitchFamily="49" charset="0"/>
              </a:rPr>
              <a:t>&lt;method-wrapper '__call__' of method-wrapper object at 0x000002C1D12A2C10&gt;</a:t>
            </a:r>
          </a:p>
          <a:p>
            <a:pPr marL="0" indent="0">
              <a:spcBef>
                <a:spcPts val="0"/>
              </a:spcBef>
              <a:buNone/>
            </a:pPr>
            <a:endParaRPr lang="en-US" sz="2000" dirty="0">
              <a:latin typeface="Lucida Console" panose="020B0609040504020204" pitchFamily="49" charset="0"/>
            </a:endParaRPr>
          </a:p>
          <a:p>
            <a:pPr marL="0" indent="0">
              <a:spcBef>
                <a:spcPts val="0"/>
              </a:spcBef>
              <a:buNone/>
            </a:pPr>
            <a:r>
              <a:rPr lang="en-US" sz="2000" dirty="0">
                <a:latin typeface="Lucida Console" panose="020B0609040504020204" pitchFamily="49" charset="0"/>
              </a:rPr>
              <a:t>&gt;&gt;&gt; </a:t>
            </a:r>
            <a:r>
              <a:rPr lang="en-US" sz="2000" dirty="0" err="1">
                <a:latin typeface="Lucida Console" panose="020B0609040504020204" pitchFamily="49" charset="0"/>
              </a:rPr>
              <a:t>print.__call__.__call__.__call</a:t>
            </a:r>
            <a:r>
              <a:rPr lang="en-US" sz="2000" dirty="0">
                <a:latin typeface="Lucida Console" panose="020B0609040504020204" pitchFamily="49" charset="0"/>
              </a:rPr>
              <a:t>__</a:t>
            </a:r>
          </a:p>
          <a:p>
            <a:pPr marL="0" indent="0">
              <a:spcBef>
                <a:spcPts val="0"/>
              </a:spcBef>
              <a:buNone/>
            </a:pPr>
            <a:r>
              <a:rPr lang="en-US" sz="2000" dirty="0">
                <a:latin typeface="Lucida Console" panose="020B0609040504020204" pitchFamily="49" charset="0"/>
              </a:rPr>
              <a:t>&lt;method-wrapper '__call__' of method-wrapper object at 0x000002C1D12A2D30&gt;</a:t>
            </a:r>
          </a:p>
        </p:txBody>
      </p:sp>
      <p:sp>
        <p:nvSpPr>
          <p:cNvPr id="3" name="Title 3">
            <a:extLst>
              <a:ext uri="{FF2B5EF4-FFF2-40B4-BE49-F238E27FC236}">
                <a16:creationId xmlns:a16="http://schemas.microsoft.com/office/drawing/2014/main" id="{1A5BEB9D-8BA4-4124-983F-F848814EE351}"/>
              </a:ext>
            </a:extLst>
          </p:cNvPr>
          <p:cNvSpPr>
            <a:spLocks noGrp="1"/>
          </p:cNvSpPr>
          <p:nvPr>
            <p:ph type="title"/>
          </p:nvPr>
        </p:nvSpPr>
        <p:spPr>
          <a:xfrm>
            <a:off x="838200" y="365125"/>
            <a:ext cx="10515600" cy="1325563"/>
          </a:xfrm>
        </p:spPr>
        <p:txBody>
          <a:bodyPr/>
          <a:lstStyle/>
          <a:p>
            <a:r>
              <a:rPr lang="en-US" dirty="0"/>
              <a:t>Trick 3: Postpone expansion to runtime</a:t>
            </a:r>
          </a:p>
        </p:txBody>
      </p:sp>
      <p:sp>
        <p:nvSpPr>
          <p:cNvPr id="2" name="Rectangle: Rounded Corners 1">
            <a:extLst>
              <a:ext uri="{FF2B5EF4-FFF2-40B4-BE49-F238E27FC236}">
                <a16:creationId xmlns:a16="http://schemas.microsoft.com/office/drawing/2014/main" id="{CC2219ED-4FF6-4872-8970-A3CA60D2BFE1}"/>
              </a:ext>
            </a:extLst>
          </p:cNvPr>
          <p:cNvSpPr/>
          <p:nvPr/>
        </p:nvSpPr>
        <p:spPr>
          <a:xfrm>
            <a:off x="9680330" y="4495071"/>
            <a:ext cx="1987062" cy="1446335"/>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14985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BE670A-CCAF-4822-86F4-F3FF624003A5}"/>
              </a:ext>
            </a:extLst>
          </p:cNvPr>
          <p:cNvSpPr>
            <a:spLocks noGrp="1"/>
          </p:cNvSpPr>
          <p:nvPr>
            <p:ph type="title"/>
          </p:nvPr>
        </p:nvSpPr>
        <p:spPr/>
        <p:txBody>
          <a:bodyPr/>
          <a:lstStyle/>
          <a:p>
            <a:r>
              <a:rPr lang="en-US" dirty="0"/>
              <a:t>Review of self loop</a:t>
            </a:r>
          </a:p>
        </p:txBody>
      </p:sp>
      <p:sp>
        <p:nvSpPr>
          <p:cNvPr id="5" name="Content Placeholder 4">
            <a:extLst>
              <a:ext uri="{FF2B5EF4-FFF2-40B4-BE49-F238E27FC236}">
                <a16:creationId xmlns:a16="http://schemas.microsoft.com/office/drawing/2014/main" id="{0EEA0452-99FC-4614-AD56-1E8696E069D8}"/>
              </a:ext>
            </a:extLst>
          </p:cNvPr>
          <p:cNvSpPr>
            <a:spLocks noGrp="1"/>
          </p:cNvSpPr>
          <p:nvPr>
            <p:ph idx="1"/>
          </p:nvPr>
        </p:nvSpPr>
        <p:spPr>
          <a:xfrm>
            <a:off x="838200" y="1825625"/>
            <a:ext cx="10515600" cy="4667250"/>
          </a:xfrm>
        </p:spPr>
        <p:txBody>
          <a:bodyPr>
            <a:normAutofit/>
          </a:bodyPr>
          <a:lstStyle/>
          <a:p>
            <a:r>
              <a:rPr lang="en-US" sz="3200" dirty="0"/>
              <a:t>Some concepts are fundamentally infinitely recursive. </a:t>
            </a:r>
          </a:p>
          <a:p>
            <a:r>
              <a:rPr lang="en-US" sz="3200" dirty="0"/>
              <a:t>A naïve implementation of any of those concepts easily leads to infinite recursion at definition-time. </a:t>
            </a:r>
            <a:endParaRPr lang="en-US" sz="2800" dirty="0"/>
          </a:p>
          <a:p>
            <a:r>
              <a:rPr lang="en-US" sz="3200" dirty="0"/>
              <a:t>The solution is to contain the infinity to </a:t>
            </a:r>
            <a:r>
              <a:rPr lang="en-US" sz="3200" i="1" dirty="0"/>
              <a:t>run-time</a:t>
            </a:r>
            <a:r>
              <a:rPr lang="en-US" sz="3200" dirty="0"/>
              <a:t>. The </a:t>
            </a:r>
            <a:r>
              <a:rPr lang="en-US" sz="3200" i="1" dirty="0"/>
              <a:t>definition </a:t>
            </a:r>
            <a:r>
              <a:rPr lang="en-US" sz="3200" dirty="0"/>
              <a:t>of such infinitely recursive concepts should reflect the infinite recursion while not using any infinite recursion. </a:t>
            </a:r>
          </a:p>
          <a:p>
            <a:pPr lvl="1"/>
            <a:r>
              <a:rPr lang="en-US" sz="2800" dirty="0"/>
              <a:t>(This usually leads to uglier definitions.)</a:t>
            </a:r>
          </a:p>
        </p:txBody>
      </p:sp>
    </p:spTree>
    <p:extLst>
      <p:ext uri="{BB962C8B-B14F-4D97-AF65-F5344CB8AC3E}">
        <p14:creationId xmlns:p14="http://schemas.microsoft.com/office/powerpoint/2010/main" val="17216038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783B11-1D39-4DC7-946A-386D892D2DA4}"/>
              </a:ext>
            </a:extLst>
          </p:cNvPr>
          <p:cNvSpPr>
            <a:spLocks noGrp="1"/>
          </p:cNvSpPr>
          <p:nvPr>
            <p:ph type="title"/>
          </p:nvPr>
        </p:nvSpPr>
        <p:spPr/>
        <p:txBody>
          <a:bodyPr/>
          <a:lstStyle/>
          <a:p>
            <a:r>
              <a:rPr lang="en-US" dirty="0"/>
              <a:t>The end of abstract hell. </a:t>
            </a:r>
            <a:br>
              <a:rPr lang="en-US" dirty="0"/>
            </a:br>
            <a:r>
              <a:rPr lang="en-US" dirty="0"/>
              <a:t>Time for something fun. </a:t>
            </a:r>
          </a:p>
        </p:txBody>
      </p:sp>
      <p:sp>
        <p:nvSpPr>
          <p:cNvPr id="5" name="Text Placeholder 4">
            <a:extLst>
              <a:ext uri="{FF2B5EF4-FFF2-40B4-BE49-F238E27FC236}">
                <a16:creationId xmlns:a16="http://schemas.microsoft.com/office/drawing/2014/main" id="{B41B6920-6079-46B1-A004-C3B80243270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51955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0405AE-C95A-4D59-869D-B2EB77DA1453}"/>
              </a:ext>
            </a:extLst>
          </p:cNvPr>
          <p:cNvSpPr>
            <a:spLocks noGrp="1"/>
          </p:cNvSpPr>
          <p:nvPr>
            <p:ph type="title"/>
          </p:nvPr>
        </p:nvSpPr>
        <p:spPr/>
        <p:txBody>
          <a:bodyPr/>
          <a:lstStyle/>
          <a:p>
            <a:r>
              <a:rPr lang="en-US" dirty="0" err="1"/>
              <a:t>miniPy</a:t>
            </a:r>
            <a:r>
              <a:rPr lang="en-US" dirty="0"/>
              <a:t> uses Duck Typing. </a:t>
            </a:r>
          </a:p>
        </p:txBody>
      </p:sp>
      <p:sp>
        <p:nvSpPr>
          <p:cNvPr id="5" name="Text Placeholder 4">
            <a:extLst>
              <a:ext uri="{FF2B5EF4-FFF2-40B4-BE49-F238E27FC236}">
                <a16:creationId xmlns:a16="http://schemas.microsoft.com/office/drawing/2014/main" id="{CD27BBD1-BE1C-4976-A6DF-81AEC465A44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63169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BE670A-CCAF-4822-86F4-F3FF624003A5}"/>
              </a:ext>
            </a:extLst>
          </p:cNvPr>
          <p:cNvSpPr>
            <a:spLocks noGrp="1"/>
          </p:cNvSpPr>
          <p:nvPr>
            <p:ph type="title"/>
          </p:nvPr>
        </p:nvSpPr>
        <p:spPr>
          <a:xfrm>
            <a:off x="838200" y="365125"/>
            <a:ext cx="10515600" cy="843817"/>
          </a:xfrm>
        </p:spPr>
        <p:txBody>
          <a:bodyPr/>
          <a:lstStyle/>
          <a:p>
            <a:r>
              <a:rPr lang="en-US" dirty="0" err="1"/>
              <a:t>miniPy</a:t>
            </a:r>
            <a:r>
              <a:rPr lang="en-US" dirty="0"/>
              <a:t> uses big-step interpretation</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0EEA0452-99FC-4614-AD56-1E8696E069D8}"/>
                  </a:ext>
                </a:extLst>
              </p:cNvPr>
              <p:cNvSpPr>
                <a:spLocks noGrp="1"/>
              </p:cNvSpPr>
              <p:nvPr>
                <p:ph idx="1"/>
              </p:nvPr>
            </p:nvSpPr>
            <p:spPr>
              <a:xfrm>
                <a:off x="838200" y="1332034"/>
                <a:ext cx="10515600" cy="5407269"/>
              </a:xfrm>
            </p:spPr>
            <p:txBody>
              <a:bodyPr>
                <a:normAutofit/>
              </a:bodyPr>
              <a:lstStyle/>
              <a:p>
                <a:r>
                  <a:rPr lang="en-US" sz="3200" dirty="0"/>
                  <a:t>Small step: </a:t>
                </a:r>
              </a:p>
              <a:p>
                <a:pPr lvl="1"/>
                <a:r>
                  <a:rPr lang="en-US" sz="2800" dirty="0"/>
                  <a:t>Defines the transition from configuration </a:t>
                </a:r>
                <a14:m>
                  <m:oMath xmlns:m="http://schemas.openxmlformats.org/officeDocument/2006/math">
                    <m:r>
                      <a:rPr lang="en-US" sz="2800">
                        <a:latin typeface="Cambria Math" panose="02040503050406030204" pitchFamily="18" charset="0"/>
                      </a:rPr>
                      <m:t>→</m:t>
                    </m:r>
                  </m:oMath>
                </a14:m>
                <a:r>
                  <a:rPr lang="en-US" sz="2800" dirty="0"/>
                  <a:t> configuration. </a:t>
                </a:r>
              </a:p>
              <a:p>
                <a:pPr lvl="1"/>
                <a:r>
                  <a:rPr lang="en-US" sz="2800" dirty="0"/>
                  <a:t>Keeps track of either a program counter (PC) or a residual AST (“Ctrl” in </a:t>
                </a:r>
                <a:r>
                  <a:rPr lang="en-US" sz="2800" dirty="0" err="1"/>
                  <a:t>miniOO</a:t>
                </a:r>
                <a:r>
                  <a:rPr lang="en-US" sz="2800" dirty="0"/>
                  <a:t>). </a:t>
                </a:r>
              </a:p>
              <a:p>
                <a:pPr lvl="1"/>
                <a:r>
                  <a:rPr lang="en-US" sz="2800" b="1" dirty="0">
                    <a:solidFill>
                      <a:srgbClr val="00B050"/>
                    </a:solidFill>
                  </a:rPr>
                  <a:t>Advantages</a:t>
                </a:r>
                <a:r>
                  <a:rPr lang="en-US" sz="2800" dirty="0"/>
                  <a:t>: nicer keyboard interrupt; easier threading; easier error-time traceback output. </a:t>
                </a:r>
              </a:p>
              <a:p>
                <a:r>
                  <a:rPr lang="en-US" sz="3200" dirty="0"/>
                  <a:t>Big step: </a:t>
                </a:r>
              </a:p>
              <a:p>
                <a:pPr lvl="1"/>
                <a:r>
                  <a:rPr lang="en-US" sz="2800" dirty="0"/>
                  <a:t>A depth-first traversal of the AST. </a:t>
                </a:r>
              </a:p>
              <a:p>
                <a:pPr lvl="1"/>
                <a:r>
                  <a:rPr lang="en-US" sz="2800" dirty="0"/>
                  <a:t>i.e. Recursively and eagerly evaluate the AST, where the recursion depth corresponds to the tree depth of AST. </a:t>
                </a:r>
              </a:p>
              <a:p>
                <a:pPr lvl="2"/>
                <a:r>
                  <a:rPr lang="en-US" sz="2400" dirty="0"/>
                  <a:t>e.g. `</a:t>
                </a:r>
                <a:r>
                  <a:rPr lang="en-US" sz="2400" dirty="0">
                    <a:latin typeface="Lucida Console" panose="020B0609040504020204" pitchFamily="49" charset="0"/>
                  </a:rPr>
                  <a:t>3*(1+7)</a:t>
                </a:r>
                <a:r>
                  <a:rPr lang="en-US" sz="2400" dirty="0"/>
                  <a:t>` is already a two-level recursion. </a:t>
                </a:r>
              </a:p>
              <a:p>
                <a:pPr lvl="1"/>
                <a:r>
                  <a:rPr lang="en-US" sz="2800" b="1" dirty="0">
                    <a:solidFill>
                      <a:srgbClr val="00B050"/>
                    </a:solidFill>
                  </a:rPr>
                  <a:t>Advantage</a:t>
                </a:r>
                <a:r>
                  <a:rPr lang="en-US" sz="2800" dirty="0"/>
                  <a:t>: much easier to implement. </a:t>
                </a:r>
              </a:p>
            </p:txBody>
          </p:sp>
        </mc:Choice>
        <mc:Fallback xmlns="">
          <p:sp>
            <p:nvSpPr>
              <p:cNvPr id="5" name="Content Placeholder 4">
                <a:extLst>
                  <a:ext uri="{FF2B5EF4-FFF2-40B4-BE49-F238E27FC236}">
                    <a16:creationId xmlns:a16="http://schemas.microsoft.com/office/drawing/2014/main" id="{0EEA0452-99FC-4614-AD56-1E8696E069D8}"/>
                  </a:ext>
                </a:extLst>
              </p:cNvPr>
              <p:cNvSpPr>
                <a:spLocks noGrp="1" noRot="1" noChangeAspect="1" noMove="1" noResize="1" noEditPoints="1" noAdjustHandles="1" noChangeArrowheads="1" noChangeShapeType="1" noTextEdit="1"/>
              </p:cNvSpPr>
              <p:nvPr>
                <p:ph idx="1"/>
              </p:nvPr>
            </p:nvSpPr>
            <p:spPr>
              <a:xfrm>
                <a:off x="838200" y="1332034"/>
                <a:ext cx="10515600" cy="5407269"/>
              </a:xfrm>
              <a:blipFill>
                <a:blip r:embed="rId3"/>
                <a:stretch>
                  <a:fillRect l="-1333" t="-2368" b="-1691"/>
                </a:stretch>
              </a:blipFill>
            </p:spPr>
            <p:txBody>
              <a:bodyPr/>
              <a:lstStyle/>
              <a:p>
                <a:r>
                  <a:rPr lang="en-US">
                    <a:noFill/>
                  </a:rPr>
                  <a:t> </a:t>
                </a:r>
              </a:p>
            </p:txBody>
          </p:sp>
        </mc:Fallback>
      </mc:AlternateContent>
    </p:spTree>
    <p:extLst>
      <p:ext uri="{BB962C8B-B14F-4D97-AF65-F5344CB8AC3E}">
        <p14:creationId xmlns:p14="http://schemas.microsoft.com/office/powerpoint/2010/main" val="9502539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BE670A-CCAF-4822-86F4-F3FF624003A5}"/>
              </a:ext>
            </a:extLst>
          </p:cNvPr>
          <p:cNvSpPr>
            <a:spLocks noGrp="1"/>
          </p:cNvSpPr>
          <p:nvPr>
            <p:ph type="title"/>
          </p:nvPr>
        </p:nvSpPr>
        <p:spPr>
          <a:xfrm>
            <a:off x="838200" y="118697"/>
            <a:ext cx="10515600" cy="843817"/>
          </a:xfrm>
        </p:spPr>
        <p:txBody>
          <a:bodyPr>
            <a:normAutofit fontScale="90000"/>
          </a:bodyPr>
          <a:lstStyle/>
          <a:p>
            <a:r>
              <a:rPr lang="en-US" dirty="0">
                <a:latin typeface="Lucida Console" panose="020B0609040504020204" pitchFamily="49" charset="0"/>
              </a:rPr>
              <a:t>return</a:t>
            </a:r>
            <a:r>
              <a:rPr lang="en-US" dirty="0"/>
              <a:t>, </a:t>
            </a:r>
            <a:r>
              <a:rPr lang="en-US" dirty="0">
                <a:latin typeface="Lucida Console" panose="020B0609040504020204" pitchFamily="49" charset="0"/>
              </a:rPr>
              <a:t>break</a:t>
            </a:r>
            <a:r>
              <a:rPr lang="en-US" dirty="0"/>
              <a:t>, and </a:t>
            </a:r>
            <a:r>
              <a:rPr lang="en-US" dirty="0">
                <a:latin typeface="Lucida Console" panose="020B0609040504020204" pitchFamily="49" charset="0"/>
              </a:rPr>
              <a:t>continue</a:t>
            </a:r>
            <a:r>
              <a:rPr lang="en-US" dirty="0"/>
              <a:t> as exceptions</a:t>
            </a:r>
          </a:p>
        </p:txBody>
      </p:sp>
      <p:sp>
        <p:nvSpPr>
          <p:cNvPr id="5" name="Content Placeholder 4">
            <a:extLst>
              <a:ext uri="{FF2B5EF4-FFF2-40B4-BE49-F238E27FC236}">
                <a16:creationId xmlns:a16="http://schemas.microsoft.com/office/drawing/2014/main" id="{0EEA0452-99FC-4614-AD56-1E8696E069D8}"/>
              </a:ext>
            </a:extLst>
          </p:cNvPr>
          <p:cNvSpPr>
            <a:spLocks noGrp="1"/>
          </p:cNvSpPr>
          <p:nvPr>
            <p:ph idx="1"/>
          </p:nvPr>
        </p:nvSpPr>
        <p:spPr>
          <a:xfrm>
            <a:off x="685800" y="1103436"/>
            <a:ext cx="10820400" cy="5494946"/>
          </a:xfrm>
          <a:solidFill>
            <a:schemeClr val="tx1"/>
          </a:solidFill>
        </p:spPr>
        <p:txBody>
          <a:bodyPr>
            <a:normAutofit/>
          </a:bodyPr>
          <a:lstStyle/>
          <a:p>
            <a:pPr marL="0" indent="0">
              <a:buNone/>
            </a:pPr>
            <a:r>
              <a:rPr lang="en-US" b="0" dirty="0">
                <a:solidFill>
                  <a:srgbClr val="569CD6"/>
                </a:solidFill>
                <a:effectLst/>
                <a:latin typeface="lucida console" panose="020B0609040504020204" pitchFamily="49" charset="0"/>
              </a:rPr>
              <a:t>def</a:t>
            </a:r>
            <a:r>
              <a:rPr lang="en-US" b="0" dirty="0">
                <a:solidFill>
                  <a:srgbClr val="FFFFFF"/>
                </a:solidFill>
                <a:effectLst/>
                <a:latin typeface="lucida console" panose="020B0609040504020204" pitchFamily="49" charset="0"/>
              </a:rPr>
              <a:t> </a:t>
            </a:r>
            <a:r>
              <a:rPr lang="en-US" b="0" dirty="0" err="1">
                <a:solidFill>
                  <a:srgbClr val="DCDCAA"/>
                </a:solidFill>
                <a:effectLst/>
                <a:latin typeface="lucida console" panose="020B0609040504020204" pitchFamily="49" charset="0"/>
              </a:rPr>
              <a:t>executeWhileLoop</a:t>
            </a:r>
            <a:r>
              <a:rPr lang="en-US" b="0" dirty="0">
                <a:solidFill>
                  <a:srgbClr val="FFFFFF"/>
                </a:solidFill>
                <a:effectLst/>
                <a:latin typeface="lucida console" panose="020B0609040504020204" pitchFamily="49" charset="0"/>
              </a:rPr>
              <a:t>(</a:t>
            </a:r>
            <a:r>
              <a:rPr lang="en-US" b="0" dirty="0" err="1">
                <a:solidFill>
                  <a:srgbClr val="9CDCFE"/>
                </a:solidFill>
                <a:effectLst/>
                <a:latin typeface="lucida console" panose="020B0609040504020204" pitchFamily="49" charset="0"/>
              </a:rPr>
              <a:t>conditionAst</a:t>
            </a:r>
            <a:r>
              <a:rPr lang="en-US" b="0" dirty="0">
                <a:solidFill>
                  <a:srgbClr val="FFFFFF"/>
                </a:solidFill>
                <a:effectLst/>
                <a:latin typeface="lucida console" panose="020B0609040504020204" pitchFamily="49" charset="0"/>
              </a:rPr>
              <a:t>, </a:t>
            </a:r>
            <a:r>
              <a:rPr lang="en-US" b="0" dirty="0" err="1">
                <a:solidFill>
                  <a:srgbClr val="9CDCFE"/>
                </a:solidFill>
                <a:effectLst/>
                <a:latin typeface="lucida console" panose="020B0609040504020204" pitchFamily="49" charset="0"/>
              </a:rPr>
              <a:t>bodyAst</a:t>
            </a:r>
            <a:r>
              <a:rPr lang="en-US" b="0" dirty="0">
                <a:solidFill>
                  <a:srgbClr val="FFFFFF"/>
                </a:solidFill>
                <a:effectLst/>
                <a:latin typeface="lucida console" panose="020B0609040504020204" pitchFamily="49" charset="0"/>
              </a:rPr>
              <a:t>):</a:t>
            </a:r>
          </a:p>
          <a:p>
            <a:pPr marL="0" indent="0">
              <a:buNone/>
            </a:pPr>
            <a:r>
              <a:rPr lang="en-US" b="0" dirty="0">
                <a:solidFill>
                  <a:srgbClr val="C586C0"/>
                </a:solidFill>
                <a:effectLst/>
                <a:latin typeface="lucida console" panose="020B0609040504020204" pitchFamily="49" charset="0"/>
              </a:rPr>
              <a:t>    try</a:t>
            </a:r>
            <a:r>
              <a:rPr lang="en-US" b="0" dirty="0">
                <a:solidFill>
                  <a:srgbClr val="FFFFFF"/>
                </a:solidFill>
                <a:effectLst/>
                <a:latin typeface="lucida console" panose="020B0609040504020204" pitchFamily="49" charset="0"/>
              </a:rPr>
              <a:t>:</a:t>
            </a:r>
          </a:p>
          <a:p>
            <a:pPr marL="0" indent="0">
              <a:buNone/>
            </a:pPr>
            <a:r>
              <a:rPr lang="en-US" b="0" dirty="0">
                <a:solidFill>
                  <a:srgbClr val="FFFFFF"/>
                </a:solidFill>
                <a:effectLst/>
                <a:latin typeface="lucida console" panose="020B0609040504020204" pitchFamily="49" charset="0"/>
              </a:rPr>
              <a:t>        </a:t>
            </a:r>
            <a:r>
              <a:rPr lang="en-US" b="0" dirty="0">
                <a:solidFill>
                  <a:srgbClr val="C586C0"/>
                </a:solidFill>
                <a:effectLst/>
                <a:latin typeface="lucida console" panose="020B0609040504020204" pitchFamily="49" charset="0"/>
              </a:rPr>
              <a:t>while</a:t>
            </a:r>
            <a:r>
              <a:rPr lang="en-US" b="0" dirty="0">
                <a:solidFill>
                  <a:srgbClr val="FFFFFF"/>
                </a:solidFill>
                <a:effectLst/>
                <a:latin typeface="lucida console" panose="020B0609040504020204" pitchFamily="49" charset="0"/>
              </a:rPr>
              <a:t> </a:t>
            </a:r>
            <a:r>
              <a:rPr lang="en-US" b="0" dirty="0" err="1">
                <a:solidFill>
                  <a:srgbClr val="DCDCAA"/>
                </a:solidFill>
                <a:effectLst/>
                <a:latin typeface="lucida console" panose="020B0609040504020204" pitchFamily="49" charset="0"/>
              </a:rPr>
              <a:t>isTrue</a:t>
            </a:r>
            <a:r>
              <a:rPr lang="en-US" b="0" dirty="0">
                <a:solidFill>
                  <a:srgbClr val="FFFFFF"/>
                </a:solidFill>
                <a:effectLst/>
                <a:latin typeface="lucida console" panose="020B0609040504020204" pitchFamily="49" charset="0"/>
              </a:rPr>
              <a:t>(</a:t>
            </a:r>
            <a:r>
              <a:rPr lang="en-US" b="0" dirty="0">
                <a:solidFill>
                  <a:srgbClr val="DCDCAA"/>
                </a:solidFill>
                <a:effectLst/>
                <a:latin typeface="lucida console" panose="020B0609040504020204" pitchFamily="49" charset="0"/>
              </a:rPr>
              <a:t>eval</a:t>
            </a:r>
            <a:r>
              <a:rPr lang="en-US" b="0" dirty="0">
                <a:solidFill>
                  <a:srgbClr val="FFFFFF"/>
                </a:solidFill>
                <a:effectLst/>
                <a:latin typeface="lucida console" panose="020B0609040504020204" pitchFamily="49" charset="0"/>
              </a:rPr>
              <a:t>(</a:t>
            </a:r>
            <a:r>
              <a:rPr lang="en-US" b="0" dirty="0" err="1">
                <a:solidFill>
                  <a:srgbClr val="9CDCFE"/>
                </a:solidFill>
                <a:effectLst/>
                <a:latin typeface="lucida console" panose="020B0609040504020204" pitchFamily="49" charset="0"/>
              </a:rPr>
              <a:t>conditionAst</a:t>
            </a:r>
            <a:r>
              <a:rPr lang="en-US" b="0" dirty="0">
                <a:solidFill>
                  <a:srgbClr val="FFFFFF"/>
                </a:solidFill>
                <a:effectLst/>
                <a:latin typeface="lucida console" panose="020B0609040504020204" pitchFamily="49" charset="0"/>
              </a:rPr>
              <a:t>)):</a:t>
            </a:r>
          </a:p>
          <a:p>
            <a:pPr marL="0" indent="0">
              <a:buNone/>
            </a:pPr>
            <a:r>
              <a:rPr lang="en-US" b="0" dirty="0">
                <a:solidFill>
                  <a:srgbClr val="FFFFFF"/>
                </a:solidFill>
                <a:effectLst/>
                <a:latin typeface="lucida console" panose="020B0609040504020204" pitchFamily="49" charset="0"/>
              </a:rPr>
              <a:t>            </a:t>
            </a:r>
            <a:r>
              <a:rPr lang="en-US" b="0" dirty="0">
                <a:solidFill>
                  <a:srgbClr val="C586C0"/>
                </a:solidFill>
                <a:effectLst/>
                <a:latin typeface="lucida console" panose="020B0609040504020204" pitchFamily="49" charset="0"/>
              </a:rPr>
              <a:t>try</a:t>
            </a:r>
            <a:r>
              <a:rPr lang="en-US" b="0" dirty="0">
                <a:solidFill>
                  <a:srgbClr val="FFFFFF"/>
                </a:solidFill>
                <a:effectLst/>
                <a:latin typeface="lucida console" panose="020B0609040504020204" pitchFamily="49" charset="0"/>
              </a:rPr>
              <a:t>:</a:t>
            </a:r>
          </a:p>
          <a:p>
            <a:pPr marL="0" indent="0">
              <a:buNone/>
            </a:pPr>
            <a:r>
              <a:rPr lang="en-US" b="0" dirty="0">
                <a:solidFill>
                  <a:srgbClr val="FFFFFF"/>
                </a:solidFill>
                <a:effectLst/>
                <a:latin typeface="lucida console" panose="020B0609040504020204" pitchFamily="49" charset="0"/>
              </a:rPr>
              <a:t>                </a:t>
            </a:r>
            <a:r>
              <a:rPr lang="en-US" b="0" dirty="0" err="1">
                <a:solidFill>
                  <a:srgbClr val="DCDCAA"/>
                </a:solidFill>
                <a:effectLst/>
                <a:latin typeface="lucida console" panose="020B0609040504020204" pitchFamily="49" charset="0"/>
              </a:rPr>
              <a:t>executeAst</a:t>
            </a:r>
            <a:r>
              <a:rPr lang="en-US" b="0" dirty="0">
                <a:solidFill>
                  <a:srgbClr val="FFFFFF"/>
                </a:solidFill>
                <a:effectLst/>
                <a:latin typeface="lucida console" panose="020B0609040504020204" pitchFamily="49" charset="0"/>
              </a:rPr>
              <a:t>(</a:t>
            </a:r>
            <a:r>
              <a:rPr lang="en-US" dirty="0" err="1">
                <a:solidFill>
                  <a:srgbClr val="9CDCFE"/>
                </a:solidFill>
                <a:latin typeface="lucida console" panose="020B0609040504020204" pitchFamily="49" charset="0"/>
              </a:rPr>
              <a:t>bodyAst</a:t>
            </a:r>
            <a:r>
              <a:rPr lang="en-US" b="0" dirty="0">
                <a:solidFill>
                  <a:srgbClr val="FFFFFF"/>
                </a:solidFill>
                <a:effectLst/>
                <a:latin typeface="lucida console" panose="020B0609040504020204" pitchFamily="49" charset="0"/>
              </a:rPr>
              <a:t>)</a:t>
            </a:r>
          </a:p>
          <a:p>
            <a:pPr marL="0" indent="0">
              <a:buNone/>
            </a:pPr>
            <a:r>
              <a:rPr lang="en-US" b="0" dirty="0">
                <a:solidFill>
                  <a:srgbClr val="FFFFFF"/>
                </a:solidFill>
                <a:effectLst/>
                <a:latin typeface="lucida console" panose="020B0609040504020204" pitchFamily="49" charset="0"/>
              </a:rPr>
              <a:t>            </a:t>
            </a:r>
            <a:r>
              <a:rPr lang="en-US" b="0" dirty="0">
                <a:solidFill>
                  <a:srgbClr val="C586C0"/>
                </a:solidFill>
                <a:effectLst/>
                <a:latin typeface="lucida console" panose="020B0609040504020204" pitchFamily="49" charset="0"/>
              </a:rPr>
              <a:t>except</a:t>
            </a:r>
            <a:r>
              <a:rPr lang="en-US" b="0" dirty="0">
                <a:solidFill>
                  <a:srgbClr val="FFFFFF"/>
                </a:solidFill>
                <a:effectLst/>
                <a:latin typeface="lucida console" panose="020B0609040504020204" pitchFamily="49" charset="0"/>
              </a:rPr>
              <a:t> </a:t>
            </a:r>
            <a:r>
              <a:rPr lang="en-US" b="0" dirty="0" err="1">
                <a:solidFill>
                  <a:srgbClr val="4EC9B0"/>
                </a:solidFill>
                <a:effectLst/>
                <a:latin typeface="lucida console" panose="020B0609040504020204" pitchFamily="49" charset="0"/>
              </a:rPr>
              <a:t>ContinueAsException</a:t>
            </a:r>
            <a:r>
              <a:rPr lang="en-US" b="0" dirty="0">
                <a:solidFill>
                  <a:srgbClr val="FFFFFF"/>
                </a:solidFill>
                <a:effectLst/>
                <a:latin typeface="lucida console" panose="020B0609040504020204" pitchFamily="49" charset="0"/>
              </a:rPr>
              <a:t>:</a:t>
            </a:r>
          </a:p>
          <a:p>
            <a:pPr marL="0" indent="0">
              <a:buNone/>
            </a:pPr>
            <a:r>
              <a:rPr lang="en-US" b="0" dirty="0">
                <a:solidFill>
                  <a:srgbClr val="FFFFFF"/>
                </a:solidFill>
                <a:effectLst/>
                <a:latin typeface="lucida console" panose="020B0609040504020204" pitchFamily="49" charset="0"/>
              </a:rPr>
              <a:t>                </a:t>
            </a:r>
            <a:r>
              <a:rPr lang="en-US" b="0" dirty="0">
                <a:solidFill>
                  <a:srgbClr val="C586C0"/>
                </a:solidFill>
                <a:effectLst/>
                <a:latin typeface="lucida console" panose="020B0609040504020204" pitchFamily="49" charset="0"/>
              </a:rPr>
              <a:t>pass</a:t>
            </a:r>
            <a:endParaRPr lang="en-US" b="0" dirty="0">
              <a:solidFill>
                <a:srgbClr val="FFFFFF"/>
              </a:solidFill>
              <a:effectLst/>
              <a:latin typeface="lucida console" panose="020B0609040504020204" pitchFamily="49" charset="0"/>
            </a:endParaRPr>
          </a:p>
          <a:p>
            <a:pPr marL="0" indent="0">
              <a:buNone/>
            </a:pPr>
            <a:r>
              <a:rPr lang="en-US" b="0" dirty="0">
                <a:solidFill>
                  <a:srgbClr val="C586C0"/>
                </a:solidFill>
                <a:effectLst/>
                <a:latin typeface="lucida console" panose="020B0609040504020204" pitchFamily="49" charset="0"/>
              </a:rPr>
              <a:t>    except</a:t>
            </a:r>
            <a:r>
              <a:rPr lang="en-US" b="0" dirty="0">
                <a:solidFill>
                  <a:srgbClr val="FFFFFF"/>
                </a:solidFill>
                <a:effectLst/>
                <a:latin typeface="lucida console" panose="020B0609040504020204" pitchFamily="49" charset="0"/>
              </a:rPr>
              <a:t> </a:t>
            </a:r>
            <a:r>
              <a:rPr lang="en-US" b="0" dirty="0" err="1">
                <a:solidFill>
                  <a:srgbClr val="4EC9B0"/>
                </a:solidFill>
                <a:effectLst/>
                <a:latin typeface="lucida console" panose="020B0609040504020204" pitchFamily="49" charset="0"/>
              </a:rPr>
              <a:t>BreakAsException</a:t>
            </a:r>
            <a:r>
              <a:rPr lang="en-US" b="0" dirty="0">
                <a:solidFill>
                  <a:srgbClr val="FFFFFF"/>
                </a:solidFill>
                <a:effectLst/>
                <a:latin typeface="lucida console" panose="020B0609040504020204" pitchFamily="49" charset="0"/>
              </a:rPr>
              <a:t>:</a:t>
            </a:r>
          </a:p>
          <a:p>
            <a:pPr marL="0" indent="0">
              <a:buNone/>
            </a:pPr>
            <a:r>
              <a:rPr lang="en-US" b="0" dirty="0">
                <a:solidFill>
                  <a:srgbClr val="FFFFFF"/>
                </a:solidFill>
                <a:effectLst/>
                <a:latin typeface="lucida console" panose="020B0609040504020204" pitchFamily="49" charset="0"/>
              </a:rPr>
              <a:t>        </a:t>
            </a:r>
            <a:r>
              <a:rPr lang="en-US" b="0" dirty="0">
                <a:solidFill>
                  <a:srgbClr val="C586C0"/>
                </a:solidFill>
                <a:effectLst/>
                <a:latin typeface="lucida console" panose="020B0609040504020204" pitchFamily="49" charset="0"/>
              </a:rPr>
              <a:t>pass</a:t>
            </a:r>
            <a:endParaRPr lang="en-US" b="0" dirty="0">
              <a:solidFill>
                <a:srgbClr val="FFFFFF"/>
              </a:solidFill>
              <a:effectLst/>
              <a:latin typeface="lucida console" panose="020B0609040504020204" pitchFamily="49" charset="0"/>
            </a:endParaRPr>
          </a:p>
        </p:txBody>
      </p:sp>
    </p:spTree>
    <p:extLst>
      <p:ext uri="{BB962C8B-B14F-4D97-AF65-F5344CB8AC3E}">
        <p14:creationId xmlns:p14="http://schemas.microsoft.com/office/powerpoint/2010/main" val="35209564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BE670A-CCAF-4822-86F4-F3FF624003A5}"/>
              </a:ext>
            </a:extLst>
          </p:cNvPr>
          <p:cNvSpPr>
            <a:spLocks noGrp="1"/>
          </p:cNvSpPr>
          <p:nvPr>
            <p:ph type="title"/>
          </p:nvPr>
        </p:nvSpPr>
        <p:spPr>
          <a:xfrm>
            <a:off x="838200" y="118697"/>
            <a:ext cx="10515600" cy="843817"/>
          </a:xfrm>
        </p:spPr>
        <p:txBody>
          <a:bodyPr/>
          <a:lstStyle/>
          <a:p>
            <a:r>
              <a:rPr lang="en-US" dirty="0" err="1"/>
              <a:t>miniPy</a:t>
            </a:r>
            <a:r>
              <a:rPr lang="en-US" dirty="0"/>
              <a:t> exception promotion and handling</a:t>
            </a:r>
          </a:p>
        </p:txBody>
      </p:sp>
      <p:sp>
        <p:nvSpPr>
          <p:cNvPr id="5" name="Content Placeholder 4">
            <a:extLst>
              <a:ext uri="{FF2B5EF4-FFF2-40B4-BE49-F238E27FC236}">
                <a16:creationId xmlns:a16="http://schemas.microsoft.com/office/drawing/2014/main" id="{0EEA0452-99FC-4614-AD56-1E8696E069D8}"/>
              </a:ext>
            </a:extLst>
          </p:cNvPr>
          <p:cNvSpPr>
            <a:spLocks noGrp="1"/>
          </p:cNvSpPr>
          <p:nvPr>
            <p:ph idx="1"/>
          </p:nvPr>
        </p:nvSpPr>
        <p:spPr>
          <a:xfrm>
            <a:off x="422031" y="835271"/>
            <a:ext cx="11347938" cy="584776"/>
          </a:xfrm>
        </p:spPr>
        <p:txBody>
          <a:bodyPr>
            <a:normAutofit/>
          </a:bodyPr>
          <a:lstStyle/>
          <a:p>
            <a:r>
              <a:rPr lang="en-US" sz="3200" dirty="0"/>
              <a:t>Python 3 has a nice traceback output in times of a runtime error. </a:t>
            </a:r>
          </a:p>
        </p:txBody>
      </p:sp>
      <p:sp>
        <p:nvSpPr>
          <p:cNvPr id="6" name="TextBox 5">
            <a:extLst>
              <a:ext uri="{FF2B5EF4-FFF2-40B4-BE49-F238E27FC236}">
                <a16:creationId xmlns:a16="http://schemas.microsoft.com/office/drawing/2014/main" id="{B638CBD0-462F-46FB-A6E2-52657346D6C4}"/>
              </a:ext>
            </a:extLst>
          </p:cNvPr>
          <p:cNvSpPr txBox="1"/>
          <p:nvPr/>
        </p:nvSpPr>
        <p:spPr>
          <a:xfrm>
            <a:off x="422031" y="1551610"/>
            <a:ext cx="4497265" cy="2862322"/>
          </a:xfrm>
          <a:prstGeom prst="rect">
            <a:avLst/>
          </a:prstGeom>
          <a:solidFill>
            <a:schemeClr val="tx1"/>
          </a:solidFill>
        </p:spPr>
        <p:txBody>
          <a:bodyPr wrap="square">
            <a:spAutoFit/>
          </a:bodyPr>
          <a:lstStyle/>
          <a:p>
            <a:r>
              <a:rPr lang="en-US" sz="2000" b="0" dirty="0">
                <a:solidFill>
                  <a:srgbClr val="569CD6"/>
                </a:solidFill>
                <a:effectLst/>
                <a:latin typeface="lucida console" panose="020B0609040504020204" pitchFamily="49" charset="0"/>
              </a:rPr>
              <a:t>def</a:t>
            </a:r>
            <a:r>
              <a:rPr lang="en-US" sz="2000" b="0" dirty="0">
                <a:solidFill>
                  <a:srgbClr val="FFFFFF"/>
                </a:solidFill>
                <a:effectLst/>
                <a:latin typeface="lucida console" panose="020B0609040504020204" pitchFamily="49" charset="0"/>
              </a:rPr>
              <a:t> </a:t>
            </a:r>
            <a:r>
              <a:rPr lang="en-US" sz="2000" b="0" dirty="0">
                <a:solidFill>
                  <a:srgbClr val="DCDCAA"/>
                </a:solidFill>
                <a:effectLst/>
                <a:latin typeface="lucida console" panose="020B0609040504020204" pitchFamily="49" charset="0"/>
              </a:rPr>
              <a:t>f</a:t>
            </a:r>
            <a:r>
              <a:rPr lang="en-US" sz="2000" b="0" dirty="0">
                <a:solidFill>
                  <a:srgbClr val="FFFFFF"/>
                </a:solidFill>
                <a:effectLst/>
                <a:latin typeface="lucida console" panose="020B0609040504020204" pitchFamily="49" charset="0"/>
              </a:rPr>
              <a:t>():</a:t>
            </a:r>
          </a:p>
          <a:p>
            <a:r>
              <a:rPr lang="en-US" sz="2000" b="0" dirty="0">
                <a:solidFill>
                  <a:srgbClr val="FFFFFF"/>
                </a:solidFill>
                <a:effectLst/>
                <a:latin typeface="lucida console" panose="020B0609040504020204" pitchFamily="49" charset="0"/>
              </a:rPr>
              <a:t>    </a:t>
            </a:r>
            <a:r>
              <a:rPr lang="en-US" sz="2000" b="0" dirty="0">
                <a:solidFill>
                  <a:srgbClr val="B5CEA8"/>
                </a:solidFill>
                <a:effectLst/>
                <a:latin typeface="lucida console" panose="020B0609040504020204" pitchFamily="49" charset="0"/>
              </a:rPr>
              <a:t>1</a:t>
            </a:r>
            <a:r>
              <a:rPr lang="en-US" sz="2000" b="0" dirty="0">
                <a:solidFill>
                  <a:srgbClr val="FFFFFF"/>
                </a:solidFill>
                <a:effectLst/>
                <a:latin typeface="lucida console" panose="020B0609040504020204" pitchFamily="49" charset="0"/>
              </a:rPr>
              <a:t> </a:t>
            </a:r>
            <a:r>
              <a:rPr lang="en-US" sz="2000" b="0" dirty="0">
                <a:solidFill>
                  <a:srgbClr val="D4D4D4"/>
                </a:solidFill>
                <a:effectLst/>
                <a:latin typeface="lucida console" panose="020B0609040504020204" pitchFamily="49" charset="0"/>
              </a:rPr>
              <a:t>/</a:t>
            </a:r>
            <a:r>
              <a:rPr lang="en-US" sz="2000" b="0" dirty="0">
                <a:solidFill>
                  <a:srgbClr val="FFFFFF"/>
                </a:solidFill>
                <a:effectLst/>
                <a:latin typeface="lucida console" panose="020B0609040504020204" pitchFamily="49" charset="0"/>
              </a:rPr>
              <a:t> </a:t>
            </a:r>
            <a:r>
              <a:rPr lang="en-US" sz="2000" b="0" dirty="0">
                <a:solidFill>
                  <a:srgbClr val="B5CEA8"/>
                </a:solidFill>
                <a:effectLst/>
                <a:latin typeface="lucida console" panose="020B0609040504020204" pitchFamily="49" charset="0"/>
              </a:rPr>
              <a:t>0</a:t>
            </a:r>
            <a:endParaRPr lang="en-US" sz="2000" b="0" dirty="0">
              <a:solidFill>
                <a:srgbClr val="FFFFFF"/>
              </a:solidFill>
              <a:effectLst/>
              <a:latin typeface="lucida console" panose="020B0609040504020204" pitchFamily="49" charset="0"/>
            </a:endParaRPr>
          </a:p>
          <a:p>
            <a:br>
              <a:rPr lang="en-US" sz="2000" b="0" dirty="0">
                <a:solidFill>
                  <a:srgbClr val="FFFFFF"/>
                </a:solidFill>
                <a:effectLst/>
                <a:latin typeface="lucida console" panose="020B0609040504020204" pitchFamily="49" charset="0"/>
              </a:rPr>
            </a:br>
            <a:r>
              <a:rPr lang="en-US" sz="2000" b="0" dirty="0">
                <a:solidFill>
                  <a:srgbClr val="569CD6"/>
                </a:solidFill>
                <a:effectLst/>
                <a:latin typeface="lucida console" panose="020B0609040504020204" pitchFamily="49" charset="0"/>
              </a:rPr>
              <a:t>def</a:t>
            </a:r>
            <a:r>
              <a:rPr lang="en-US" sz="2000" b="0" dirty="0">
                <a:solidFill>
                  <a:srgbClr val="FFFFFF"/>
                </a:solidFill>
                <a:effectLst/>
                <a:latin typeface="lucida console" panose="020B0609040504020204" pitchFamily="49" charset="0"/>
              </a:rPr>
              <a:t> </a:t>
            </a:r>
            <a:r>
              <a:rPr lang="en-US" sz="2000" b="0" dirty="0">
                <a:solidFill>
                  <a:srgbClr val="DCDCAA"/>
                </a:solidFill>
                <a:effectLst/>
                <a:latin typeface="lucida console" panose="020B0609040504020204" pitchFamily="49" charset="0"/>
              </a:rPr>
              <a:t>g</a:t>
            </a:r>
            <a:r>
              <a:rPr lang="en-US" sz="2000" b="0" dirty="0">
                <a:solidFill>
                  <a:srgbClr val="FFFFFF"/>
                </a:solidFill>
                <a:effectLst/>
                <a:latin typeface="lucida console" panose="020B0609040504020204" pitchFamily="49" charset="0"/>
              </a:rPr>
              <a:t>():</a:t>
            </a:r>
          </a:p>
          <a:p>
            <a:r>
              <a:rPr lang="en-US" sz="2000" b="0" dirty="0">
                <a:solidFill>
                  <a:srgbClr val="FFFFFF"/>
                </a:solidFill>
                <a:effectLst/>
                <a:latin typeface="lucida console" panose="020B0609040504020204" pitchFamily="49" charset="0"/>
              </a:rPr>
              <a:t>    </a:t>
            </a:r>
            <a:r>
              <a:rPr lang="en-US" sz="2000" b="0" dirty="0">
                <a:solidFill>
                  <a:srgbClr val="DCDCAA"/>
                </a:solidFill>
                <a:effectLst/>
                <a:latin typeface="lucida console" panose="020B0609040504020204" pitchFamily="49" charset="0"/>
              </a:rPr>
              <a:t>print</a:t>
            </a:r>
            <a:r>
              <a:rPr lang="en-US" sz="2000" b="0" dirty="0">
                <a:solidFill>
                  <a:srgbClr val="FFFFFF"/>
                </a:solidFill>
                <a:effectLst/>
                <a:latin typeface="lucida console" panose="020B0609040504020204" pitchFamily="49" charset="0"/>
              </a:rPr>
              <a:t>(</a:t>
            </a:r>
            <a:r>
              <a:rPr lang="en-US" sz="2000" b="0" dirty="0">
                <a:solidFill>
                  <a:srgbClr val="CE9178"/>
                </a:solidFill>
                <a:effectLst/>
                <a:latin typeface="lucida console" panose="020B0609040504020204" pitchFamily="49" charset="0"/>
              </a:rPr>
              <a:t>'This is g,'</a:t>
            </a:r>
            <a:r>
              <a:rPr lang="en-US" sz="2000" b="0" dirty="0">
                <a:solidFill>
                  <a:srgbClr val="FFFFFF"/>
                </a:solidFill>
                <a:effectLst/>
                <a:latin typeface="lucida console" panose="020B0609040504020204" pitchFamily="49" charset="0"/>
              </a:rPr>
              <a:t>, </a:t>
            </a:r>
            <a:r>
              <a:rPr lang="en-US" sz="2000" b="0" dirty="0">
                <a:solidFill>
                  <a:srgbClr val="DCDCAA"/>
                </a:solidFill>
                <a:effectLst/>
                <a:latin typeface="lucida console" panose="020B0609040504020204" pitchFamily="49" charset="0"/>
              </a:rPr>
              <a:t>f</a:t>
            </a:r>
            <a:r>
              <a:rPr lang="en-US" sz="2000" b="0" dirty="0">
                <a:solidFill>
                  <a:srgbClr val="FFFFFF"/>
                </a:solidFill>
                <a:effectLst/>
                <a:latin typeface="lucida console" panose="020B0609040504020204" pitchFamily="49" charset="0"/>
              </a:rPr>
              <a:t>())</a:t>
            </a:r>
          </a:p>
          <a:p>
            <a:r>
              <a:rPr lang="en-US" sz="2000" b="0" dirty="0">
                <a:solidFill>
                  <a:srgbClr val="FFFFFF"/>
                </a:solidFill>
                <a:effectLst/>
                <a:latin typeface="lucida console" panose="020B0609040504020204" pitchFamily="49" charset="0"/>
              </a:rPr>
              <a:t>    </a:t>
            </a:r>
            <a:r>
              <a:rPr lang="en-US" sz="2000" b="0" dirty="0">
                <a:solidFill>
                  <a:srgbClr val="C586C0"/>
                </a:solidFill>
                <a:effectLst/>
                <a:latin typeface="lucida console" panose="020B0609040504020204" pitchFamily="49" charset="0"/>
              </a:rPr>
              <a:t>return</a:t>
            </a:r>
            <a:r>
              <a:rPr lang="en-US" sz="2000" b="0" dirty="0">
                <a:solidFill>
                  <a:srgbClr val="FFFFFF"/>
                </a:solidFill>
                <a:effectLst/>
                <a:latin typeface="lucida console" panose="020B0609040504020204" pitchFamily="49" charset="0"/>
              </a:rPr>
              <a:t> </a:t>
            </a:r>
            <a:r>
              <a:rPr lang="en-US" sz="2000" b="0" dirty="0">
                <a:solidFill>
                  <a:srgbClr val="B5CEA8"/>
                </a:solidFill>
                <a:effectLst/>
                <a:latin typeface="lucida console" panose="020B0609040504020204" pitchFamily="49" charset="0"/>
              </a:rPr>
              <a:t>97</a:t>
            </a:r>
            <a:endParaRPr lang="en-US" sz="2000" b="0" dirty="0">
              <a:solidFill>
                <a:srgbClr val="FFFFFF"/>
              </a:solidFill>
              <a:effectLst/>
              <a:latin typeface="lucida console" panose="020B0609040504020204" pitchFamily="49" charset="0"/>
            </a:endParaRPr>
          </a:p>
          <a:p>
            <a:br>
              <a:rPr lang="en-US" sz="2000" b="0" dirty="0">
                <a:solidFill>
                  <a:srgbClr val="FFFFFF"/>
                </a:solidFill>
                <a:effectLst/>
                <a:latin typeface="lucida console" panose="020B0609040504020204" pitchFamily="49" charset="0"/>
              </a:rPr>
            </a:br>
            <a:r>
              <a:rPr lang="en-US" sz="2000" b="0" dirty="0">
                <a:solidFill>
                  <a:srgbClr val="C586C0"/>
                </a:solidFill>
                <a:effectLst/>
                <a:latin typeface="lucida console" panose="020B0609040504020204" pitchFamily="49" charset="0"/>
              </a:rPr>
              <a:t>if</a:t>
            </a:r>
            <a:r>
              <a:rPr lang="en-US" sz="2000" b="0" dirty="0">
                <a:solidFill>
                  <a:srgbClr val="FFFFFF"/>
                </a:solidFill>
                <a:effectLst/>
                <a:latin typeface="lucida console" panose="020B0609040504020204" pitchFamily="49" charset="0"/>
              </a:rPr>
              <a:t> </a:t>
            </a:r>
            <a:r>
              <a:rPr lang="en-US" sz="2000" b="0" dirty="0">
                <a:solidFill>
                  <a:srgbClr val="DCDCAA"/>
                </a:solidFill>
                <a:effectLst/>
                <a:latin typeface="lucida console" panose="020B0609040504020204" pitchFamily="49" charset="0"/>
              </a:rPr>
              <a:t>g</a:t>
            </a:r>
            <a:r>
              <a:rPr lang="en-US" sz="2000" b="0" dirty="0">
                <a:solidFill>
                  <a:srgbClr val="FFFFFF"/>
                </a:solidFill>
                <a:effectLst/>
                <a:latin typeface="lucida console" panose="020B0609040504020204" pitchFamily="49" charset="0"/>
              </a:rPr>
              <a:t>() </a:t>
            </a:r>
            <a:r>
              <a:rPr lang="en-US" sz="2000" b="0" dirty="0">
                <a:solidFill>
                  <a:srgbClr val="D4D4D4"/>
                </a:solidFill>
                <a:effectLst/>
                <a:latin typeface="lucida console" panose="020B0609040504020204" pitchFamily="49" charset="0"/>
              </a:rPr>
              <a:t>==</a:t>
            </a:r>
            <a:r>
              <a:rPr lang="en-US" sz="2000" b="0" dirty="0">
                <a:solidFill>
                  <a:srgbClr val="FFFFFF"/>
                </a:solidFill>
                <a:effectLst/>
                <a:latin typeface="lucida console" panose="020B0609040504020204" pitchFamily="49" charset="0"/>
              </a:rPr>
              <a:t> </a:t>
            </a:r>
            <a:r>
              <a:rPr lang="en-US" sz="2000" b="0" dirty="0">
                <a:solidFill>
                  <a:srgbClr val="B5CEA8"/>
                </a:solidFill>
                <a:effectLst/>
                <a:latin typeface="lucida console" panose="020B0609040504020204" pitchFamily="49" charset="0"/>
              </a:rPr>
              <a:t>97</a:t>
            </a:r>
            <a:r>
              <a:rPr lang="en-US" sz="2000" b="0" dirty="0">
                <a:solidFill>
                  <a:srgbClr val="FFFFFF"/>
                </a:solidFill>
                <a:effectLst/>
                <a:latin typeface="lucida console" panose="020B0609040504020204" pitchFamily="49" charset="0"/>
              </a:rPr>
              <a:t>:</a:t>
            </a:r>
          </a:p>
          <a:p>
            <a:r>
              <a:rPr lang="en-US" sz="2000" b="0" dirty="0">
                <a:solidFill>
                  <a:srgbClr val="FFFFFF"/>
                </a:solidFill>
                <a:effectLst/>
                <a:latin typeface="lucida console" panose="020B0609040504020204" pitchFamily="49" charset="0"/>
              </a:rPr>
              <a:t>    </a:t>
            </a:r>
            <a:r>
              <a:rPr lang="en-US" sz="2000" b="0" dirty="0">
                <a:solidFill>
                  <a:srgbClr val="C586C0"/>
                </a:solidFill>
                <a:effectLst/>
                <a:latin typeface="lucida console" panose="020B0609040504020204" pitchFamily="49" charset="0"/>
              </a:rPr>
              <a:t>pass</a:t>
            </a:r>
            <a:endParaRPr lang="en-US" sz="2000" b="0" dirty="0">
              <a:solidFill>
                <a:srgbClr val="FFFFFF"/>
              </a:solidFill>
              <a:effectLst/>
              <a:latin typeface="lucida console" panose="020B0609040504020204" pitchFamily="49" charset="0"/>
            </a:endParaRPr>
          </a:p>
        </p:txBody>
      </p:sp>
      <p:sp>
        <p:nvSpPr>
          <p:cNvPr id="7" name="TextBox 6">
            <a:extLst>
              <a:ext uri="{FF2B5EF4-FFF2-40B4-BE49-F238E27FC236}">
                <a16:creationId xmlns:a16="http://schemas.microsoft.com/office/drawing/2014/main" id="{A1EC63CD-25E5-470B-BB71-5854C0E9AC8C}"/>
              </a:ext>
            </a:extLst>
          </p:cNvPr>
          <p:cNvSpPr txBox="1"/>
          <p:nvPr/>
        </p:nvSpPr>
        <p:spPr>
          <a:xfrm>
            <a:off x="5027368" y="4081890"/>
            <a:ext cx="6742601" cy="2308324"/>
          </a:xfrm>
          <a:prstGeom prst="rect">
            <a:avLst/>
          </a:prstGeom>
          <a:solidFill>
            <a:schemeClr val="tx1"/>
          </a:solidFill>
        </p:spPr>
        <p:txBody>
          <a:bodyPr wrap="square">
            <a:spAutoFit/>
          </a:bodyPr>
          <a:lstStyle/>
          <a:p>
            <a:r>
              <a:rPr lang="en-US" dirty="0">
                <a:solidFill>
                  <a:schemeClr val="bg1"/>
                </a:solidFill>
                <a:latin typeface="Lucida Console" panose="020B0609040504020204" pitchFamily="49" charset="0"/>
              </a:rPr>
              <a:t>Traceback (most recent call last):</a:t>
            </a:r>
          </a:p>
          <a:p>
            <a:r>
              <a:rPr lang="en-US" dirty="0">
                <a:solidFill>
                  <a:schemeClr val="bg1"/>
                </a:solidFill>
                <a:latin typeface="Lucida Console" panose="020B0609040504020204" pitchFamily="49" charset="0"/>
              </a:rPr>
              <a:t>  File "stackTraceTest.py", line 8, in &lt;module&gt;</a:t>
            </a:r>
          </a:p>
          <a:p>
            <a:r>
              <a:rPr lang="en-US" dirty="0">
                <a:solidFill>
                  <a:schemeClr val="bg1"/>
                </a:solidFill>
                <a:latin typeface="Lucida Console" panose="020B0609040504020204" pitchFamily="49" charset="0"/>
              </a:rPr>
              <a:t>    if g() == 97:</a:t>
            </a:r>
          </a:p>
          <a:p>
            <a:r>
              <a:rPr lang="en-US" dirty="0">
                <a:solidFill>
                  <a:schemeClr val="bg1"/>
                </a:solidFill>
                <a:latin typeface="Lucida Console" panose="020B0609040504020204" pitchFamily="49" charset="0"/>
              </a:rPr>
              <a:t>  File "stackTraceTest.py", line 5, in g</a:t>
            </a:r>
          </a:p>
          <a:p>
            <a:r>
              <a:rPr lang="en-US" dirty="0">
                <a:solidFill>
                  <a:schemeClr val="bg1"/>
                </a:solidFill>
                <a:latin typeface="Lucida Console" panose="020B0609040504020204" pitchFamily="49" charset="0"/>
              </a:rPr>
              <a:t>    print('This is g,', f())</a:t>
            </a:r>
          </a:p>
          <a:p>
            <a:r>
              <a:rPr lang="en-US" dirty="0">
                <a:solidFill>
                  <a:schemeClr val="bg1"/>
                </a:solidFill>
                <a:latin typeface="Lucida Console" panose="020B0609040504020204" pitchFamily="49" charset="0"/>
              </a:rPr>
              <a:t>  File "stackTraceTest.py", line 2, in f</a:t>
            </a:r>
          </a:p>
          <a:p>
            <a:r>
              <a:rPr lang="en-US" dirty="0">
                <a:solidFill>
                  <a:schemeClr val="bg1"/>
                </a:solidFill>
                <a:latin typeface="Lucida Console" panose="020B0609040504020204" pitchFamily="49" charset="0"/>
              </a:rPr>
              <a:t>    1 / 0</a:t>
            </a:r>
          </a:p>
          <a:p>
            <a:r>
              <a:rPr lang="en-US" dirty="0" err="1">
                <a:solidFill>
                  <a:schemeClr val="bg1"/>
                </a:solidFill>
                <a:latin typeface="Lucida Console" panose="020B0609040504020204" pitchFamily="49" charset="0"/>
              </a:rPr>
              <a:t>ZeroDivisionError</a:t>
            </a:r>
            <a:r>
              <a:rPr lang="en-US" dirty="0">
                <a:solidFill>
                  <a:schemeClr val="bg1"/>
                </a:solidFill>
                <a:latin typeface="Lucida Console" panose="020B0609040504020204" pitchFamily="49" charset="0"/>
              </a:rPr>
              <a:t>: division by zero</a:t>
            </a:r>
            <a:endParaRPr lang="en-US" dirty="0">
              <a:solidFill>
                <a:schemeClr val="bg1"/>
              </a:solidFill>
            </a:endParaRPr>
          </a:p>
        </p:txBody>
      </p:sp>
      <p:sp>
        <p:nvSpPr>
          <p:cNvPr id="9" name="TextBox 8">
            <a:extLst>
              <a:ext uri="{FF2B5EF4-FFF2-40B4-BE49-F238E27FC236}">
                <a16:creationId xmlns:a16="http://schemas.microsoft.com/office/drawing/2014/main" id="{CD358D9B-E24D-4311-BC83-0FC4CE6C50F0}"/>
              </a:ext>
            </a:extLst>
          </p:cNvPr>
          <p:cNvSpPr txBox="1"/>
          <p:nvPr/>
        </p:nvSpPr>
        <p:spPr>
          <a:xfrm>
            <a:off x="6445862" y="2582679"/>
            <a:ext cx="5379793" cy="1077218"/>
          </a:xfrm>
          <a:prstGeom prst="rect">
            <a:avLst/>
          </a:prstGeom>
          <a:noFill/>
        </p:spPr>
        <p:txBody>
          <a:bodyPr wrap="square">
            <a:spAutoFit/>
          </a:bodyPr>
          <a:lstStyle/>
          <a:p>
            <a:r>
              <a:rPr lang="en-US" sz="3200" dirty="0"/>
              <a:t>This is trivial in small-step. </a:t>
            </a:r>
          </a:p>
          <a:p>
            <a:r>
              <a:rPr lang="en-US" sz="3200" dirty="0"/>
              <a:t>How can I do this in big-step? </a:t>
            </a:r>
          </a:p>
        </p:txBody>
      </p:sp>
      <p:cxnSp>
        <p:nvCxnSpPr>
          <p:cNvPr id="11" name="Connector: Elbow 10">
            <a:extLst>
              <a:ext uri="{FF2B5EF4-FFF2-40B4-BE49-F238E27FC236}">
                <a16:creationId xmlns:a16="http://schemas.microsoft.com/office/drawing/2014/main" id="{83F7F7F0-CF12-48BB-ACC0-46090731B85E}"/>
              </a:ext>
            </a:extLst>
          </p:cNvPr>
          <p:cNvCxnSpPr>
            <a:stCxn id="6" idx="2"/>
            <a:endCxn id="7" idx="1"/>
          </p:cNvCxnSpPr>
          <p:nvPr/>
        </p:nvCxnSpPr>
        <p:spPr>
          <a:xfrm rot="16200000" flipH="1">
            <a:off x="3437956" y="3646640"/>
            <a:ext cx="822120" cy="2356704"/>
          </a:xfrm>
          <a:prstGeom prst="bentConnector2">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88187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BE670A-CCAF-4822-86F4-F3FF624003A5}"/>
              </a:ext>
            </a:extLst>
          </p:cNvPr>
          <p:cNvSpPr>
            <a:spLocks noGrp="1"/>
          </p:cNvSpPr>
          <p:nvPr>
            <p:ph type="title"/>
          </p:nvPr>
        </p:nvSpPr>
        <p:spPr>
          <a:xfrm>
            <a:off x="338504" y="118697"/>
            <a:ext cx="11514992" cy="843817"/>
          </a:xfrm>
        </p:spPr>
        <p:txBody>
          <a:bodyPr>
            <a:normAutofit/>
          </a:bodyPr>
          <a:lstStyle/>
          <a:p>
            <a:r>
              <a:rPr lang="en-US" dirty="0" err="1"/>
              <a:t>miniPy</a:t>
            </a:r>
            <a:r>
              <a:rPr lang="en-US" dirty="0"/>
              <a:t> exception raises a helicopter in interpreter</a:t>
            </a:r>
          </a:p>
        </p:txBody>
      </p:sp>
      <p:sp>
        <p:nvSpPr>
          <p:cNvPr id="5" name="Content Placeholder 4">
            <a:extLst>
              <a:ext uri="{FF2B5EF4-FFF2-40B4-BE49-F238E27FC236}">
                <a16:creationId xmlns:a16="http://schemas.microsoft.com/office/drawing/2014/main" id="{0EEA0452-99FC-4614-AD56-1E8696E069D8}"/>
              </a:ext>
            </a:extLst>
          </p:cNvPr>
          <p:cNvSpPr>
            <a:spLocks noGrp="1"/>
          </p:cNvSpPr>
          <p:nvPr>
            <p:ph idx="1"/>
          </p:nvPr>
        </p:nvSpPr>
        <p:spPr>
          <a:xfrm>
            <a:off x="685800" y="1103436"/>
            <a:ext cx="10820400" cy="5494946"/>
          </a:xfrm>
          <a:solidFill>
            <a:schemeClr val="tx1"/>
          </a:solidFill>
        </p:spPr>
        <p:txBody>
          <a:bodyPr>
            <a:normAutofit/>
          </a:bodyPr>
          <a:lstStyle/>
          <a:p>
            <a:pPr marL="0" indent="0">
              <a:buNone/>
            </a:pPr>
            <a:r>
              <a:rPr lang="en-US" b="0" dirty="0">
                <a:solidFill>
                  <a:srgbClr val="569CD6"/>
                </a:solidFill>
                <a:effectLst/>
                <a:latin typeface="lucida console" panose="020B0609040504020204" pitchFamily="49" charset="0"/>
              </a:rPr>
              <a:t>class</a:t>
            </a:r>
            <a:r>
              <a:rPr lang="en-US" b="0" dirty="0">
                <a:solidFill>
                  <a:srgbClr val="FFFFFF"/>
                </a:solidFill>
                <a:effectLst/>
                <a:latin typeface="lucida console" panose="020B0609040504020204" pitchFamily="49" charset="0"/>
              </a:rPr>
              <a:t> </a:t>
            </a:r>
            <a:r>
              <a:rPr lang="en-US" b="0" dirty="0">
                <a:solidFill>
                  <a:srgbClr val="4EC9B0"/>
                </a:solidFill>
                <a:effectLst/>
                <a:latin typeface="lucida console" panose="020B0609040504020204" pitchFamily="49" charset="0"/>
              </a:rPr>
              <a:t>Helicopter</a:t>
            </a:r>
            <a:r>
              <a:rPr lang="en-US" b="0" dirty="0">
                <a:solidFill>
                  <a:srgbClr val="FFFFFF"/>
                </a:solidFill>
                <a:effectLst/>
                <a:latin typeface="lucida console" panose="020B0609040504020204" pitchFamily="49" charset="0"/>
              </a:rPr>
              <a:t>(</a:t>
            </a:r>
            <a:r>
              <a:rPr lang="en-US" b="0" dirty="0">
                <a:solidFill>
                  <a:srgbClr val="4EC9B0"/>
                </a:solidFill>
                <a:effectLst/>
                <a:latin typeface="lucida console" panose="020B0609040504020204" pitchFamily="49" charset="0"/>
              </a:rPr>
              <a:t>Exception</a:t>
            </a:r>
            <a:r>
              <a:rPr lang="en-US" b="0" dirty="0">
                <a:solidFill>
                  <a:srgbClr val="FFFFFF"/>
                </a:solidFill>
                <a:effectLst/>
                <a:latin typeface="lucida console" panose="020B0609040504020204" pitchFamily="49" charset="0"/>
              </a:rPr>
              <a:t>): </a:t>
            </a:r>
          </a:p>
          <a:p>
            <a:pPr marL="0" indent="0">
              <a:buNone/>
            </a:pPr>
            <a:r>
              <a:rPr lang="en-US" b="0" dirty="0">
                <a:solidFill>
                  <a:srgbClr val="FFFFFF"/>
                </a:solidFill>
                <a:effectLst/>
                <a:latin typeface="lucida console" panose="020B0609040504020204" pitchFamily="49" charset="0"/>
              </a:rPr>
              <a:t>    </a:t>
            </a:r>
            <a:r>
              <a:rPr lang="en-US" b="0" dirty="0">
                <a:solidFill>
                  <a:srgbClr val="569CD6"/>
                </a:solidFill>
                <a:effectLst/>
                <a:latin typeface="lucida console" panose="020B0609040504020204" pitchFamily="49" charset="0"/>
              </a:rPr>
              <a:t>def</a:t>
            </a:r>
            <a:r>
              <a:rPr lang="en-US" b="0" dirty="0">
                <a:solidFill>
                  <a:srgbClr val="FFFFFF"/>
                </a:solidFill>
                <a:effectLst/>
                <a:latin typeface="lucida console" panose="020B0609040504020204" pitchFamily="49" charset="0"/>
              </a:rPr>
              <a:t> </a:t>
            </a:r>
            <a:r>
              <a:rPr lang="en-US" b="0" dirty="0">
                <a:solidFill>
                  <a:srgbClr val="DCDCAA"/>
                </a:solidFill>
                <a:effectLst/>
                <a:latin typeface="lucida console" panose="020B0609040504020204" pitchFamily="49" charset="0"/>
              </a:rPr>
              <a:t>__init__</a:t>
            </a:r>
            <a:r>
              <a:rPr lang="en-US" b="0" dirty="0">
                <a:solidFill>
                  <a:srgbClr val="FFFFFF"/>
                </a:solidFill>
                <a:effectLst/>
                <a:latin typeface="lucida console" panose="020B0609040504020204" pitchFamily="49" charset="0"/>
              </a:rPr>
              <a:t>(</a:t>
            </a:r>
            <a:r>
              <a:rPr lang="en-US" b="0" dirty="0">
                <a:solidFill>
                  <a:srgbClr val="9CDCFE"/>
                </a:solidFill>
                <a:effectLst/>
                <a:latin typeface="lucida console" panose="020B0609040504020204" pitchFamily="49" charset="0"/>
              </a:rPr>
              <a:t>self</a:t>
            </a:r>
            <a:r>
              <a:rPr lang="en-US" b="0" dirty="0">
                <a:solidFill>
                  <a:srgbClr val="FFFFFF"/>
                </a:solidFill>
                <a:effectLst/>
                <a:latin typeface="lucida console" panose="020B0609040504020204" pitchFamily="49" charset="0"/>
              </a:rPr>
              <a:t>, </a:t>
            </a:r>
            <a:r>
              <a:rPr lang="en-US" b="0" dirty="0" err="1">
                <a:solidFill>
                  <a:srgbClr val="9CDCFE"/>
                </a:solidFill>
                <a:effectLst/>
                <a:latin typeface="lucida console" panose="020B0609040504020204" pitchFamily="49" charset="0"/>
              </a:rPr>
              <a:t>minipyException</a:t>
            </a:r>
            <a:r>
              <a:rPr lang="en-US" b="0" dirty="0">
                <a:solidFill>
                  <a:srgbClr val="FFFFFF"/>
                </a:solidFill>
                <a:effectLst/>
                <a:latin typeface="lucida console" panose="020B0609040504020204" pitchFamily="49" charset="0"/>
              </a:rPr>
              <a:t>):</a:t>
            </a:r>
          </a:p>
          <a:p>
            <a:pPr marL="0" indent="0">
              <a:buNone/>
            </a:pPr>
            <a:r>
              <a:rPr lang="en-US" b="0" dirty="0">
                <a:solidFill>
                  <a:srgbClr val="FFFFFF"/>
                </a:solidFill>
                <a:effectLst/>
                <a:latin typeface="lucida console" panose="020B0609040504020204" pitchFamily="49" charset="0"/>
              </a:rPr>
              <a:t>        </a:t>
            </a:r>
            <a:r>
              <a:rPr lang="en-US" b="0" dirty="0">
                <a:solidFill>
                  <a:srgbClr val="4EC9B0"/>
                </a:solidFill>
                <a:effectLst/>
                <a:latin typeface="lucida console" panose="020B0609040504020204" pitchFamily="49" charset="0"/>
              </a:rPr>
              <a:t>super</a:t>
            </a:r>
            <a:r>
              <a:rPr lang="en-US" b="0" dirty="0">
                <a:solidFill>
                  <a:srgbClr val="FFFFFF"/>
                </a:solidFill>
                <a:effectLst/>
                <a:latin typeface="lucida console" panose="020B0609040504020204" pitchFamily="49" charset="0"/>
              </a:rPr>
              <a:t>().</a:t>
            </a:r>
            <a:r>
              <a:rPr lang="en-US" b="0" dirty="0">
                <a:solidFill>
                  <a:srgbClr val="DCDCAA"/>
                </a:solidFill>
                <a:effectLst/>
                <a:latin typeface="lucida console" panose="020B0609040504020204" pitchFamily="49" charset="0"/>
              </a:rPr>
              <a:t>__init__</a:t>
            </a:r>
            <a:r>
              <a:rPr lang="en-US" b="0" dirty="0">
                <a:solidFill>
                  <a:srgbClr val="FFFFFF"/>
                </a:solidFill>
                <a:effectLst/>
                <a:latin typeface="lucida console" panose="020B0609040504020204" pitchFamily="49" charset="0"/>
              </a:rPr>
              <a:t>()</a:t>
            </a:r>
          </a:p>
          <a:p>
            <a:pPr marL="0" indent="0">
              <a:buNone/>
            </a:pPr>
            <a:r>
              <a:rPr lang="en-US" b="0" dirty="0">
                <a:solidFill>
                  <a:srgbClr val="FFFFFF"/>
                </a:solidFill>
                <a:effectLst/>
                <a:latin typeface="lucida console" panose="020B0609040504020204" pitchFamily="49" charset="0"/>
              </a:rPr>
              <a:t>        </a:t>
            </a:r>
            <a:r>
              <a:rPr lang="en-US" b="0" dirty="0" err="1">
                <a:solidFill>
                  <a:srgbClr val="9CDCFE"/>
                </a:solidFill>
                <a:effectLst/>
                <a:latin typeface="lucida console" panose="020B0609040504020204" pitchFamily="49" charset="0"/>
              </a:rPr>
              <a:t>self</a:t>
            </a:r>
            <a:r>
              <a:rPr lang="en-US" b="0" dirty="0" err="1">
                <a:solidFill>
                  <a:srgbClr val="FFFFFF"/>
                </a:solidFill>
                <a:effectLst/>
                <a:latin typeface="lucida console" panose="020B0609040504020204" pitchFamily="49" charset="0"/>
              </a:rPr>
              <a:t>.</a:t>
            </a:r>
            <a:r>
              <a:rPr lang="en-US" b="0" dirty="0" err="1">
                <a:solidFill>
                  <a:srgbClr val="9CDCFE"/>
                </a:solidFill>
                <a:effectLst/>
                <a:latin typeface="lucida console" panose="020B0609040504020204" pitchFamily="49" charset="0"/>
              </a:rPr>
              <a:t>content</a:t>
            </a:r>
            <a:r>
              <a:rPr lang="en-US" b="0" dirty="0">
                <a:solidFill>
                  <a:srgbClr val="FFFFFF"/>
                </a:solidFill>
                <a:effectLst/>
                <a:latin typeface="lucida console" panose="020B0609040504020204" pitchFamily="49" charset="0"/>
              </a:rPr>
              <a:t> : </a:t>
            </a:r>
            <a:r>
              <a:rPr lang="en-US" b="0" dirty="0">
                <a:solidFill>
                  <a:srgbClr val="4EC9B0"/>
                </a:solidFill>
                <a:effectLst/>
                <a:latin typeface="lucida console" panose="020B0609040504020204" pitchFamily="49" charset="0"/>
              </a:rPr>
              <a:t>Thing</a:t>
            </a:r>
            <a:r>
              <a:rPr lang="en-US" b="0" dirty="0">
                <a:solidFill>
                  <a:srgbClr val="FFFFFF"/>
                </a:solidFill>
                <a:effectLst/>
                <a:latin typeface="lucida console" panose="020B0609040504020204" pitchFamily="49" charset="0"/>
              </a:rPr>
              <a:t> </a:t>
            </a:r>
            <a:r>
              <a:rPr lang="en-US" b="0" dirty="0">
                <a:solidFill>
                  <a:srgbClr val="D4D4D4"/>
                </a:solidFill>
                <a:effectLst/>
                <a:latin typeface="lucida console" panose="020B0609040504020204" pitchFamily="49" charset="0"/>
              </a:rPr>
              <a:t>=</a:t>
            </a:r>
            <a:r>
              <a:rPr lang="en-US" b="0" dirty="0">
                <a:solidFill>
                  <a:srgbClr val="FFFFFF"/>
                </a:solidFill>
                <a:effectLst/>
                <a:latin typeface="lucida console" panose="020B0609040504020204" pitchFamily="49" charset="0"/>
              </a:rPr>
              <a:t> </a:t>
            </a:r>
            <a:r>
              <a:rPr lang="en-US" b="0" dirty="0">
                <a:solidFill>
                  <a:srgbClr val="DCDCAA"/>
                </a:solidFill>
                <a:effectLst/>
                <a:latin typeface="lucida console" panose="020B0609040504020204" pitchFamily="49" charset="0"/>
              </a:rPr>
              <a:t>instantiate</a:t>
            </a:r>
            <a:r>
              <a:rPr lang="en-US" b="0" dirty="0">
                <a:solidFill>
                  <a:srgbClr val="FFFFFF"/>
                </a:solidFill>
                <a:effectLst/>
                <a:latin typeface="lucida console" panose="020B0609040504020204" pitchFamily="49" charset="0"/>
              </a:rPr>
              <a:t>(</a:t>
            </a:r>
          </a:p>
          <a:p>
            <a:pPr marL="0" indent="0">
              <a:buNone/>
            </a:pPr>
            <a:r>
              <a:rPr lang="en-US" b="0" dirty="0">
                <a:solidFill>
                  <a:srgbClr val="FFFFFF"/>
                </a:solidFill>
                <a:effectLst/>
                <a:latin typeface="lucida console" panose="020B0609040504020204" pitchFamily="49" charset="0"/>
              </a:rPr>
              <a:t>            </a:t>
            </a:r>
            <a:r>
              <a:rPr lang="en-US" b="0" dirty="0" err="1">
                <a:solidFill>
                  <a:srgbClr val="9CDCFE"/>
                </a:solidFill>
                <a:effectLst/>
                <a:latin typeface="lucida console" panose="020B0609040504020204" pitchFamily="49" charset="0"/>
              </a:rPr>
              <a:t>minipyException</a:t>
            </a:r>
            <a:r>
              <a:rPr lang="en-US" b="0" dirty="0">
                <a:solidFill>
                  <a:srgbClr val="FFFFFF"/>
                </a:solidFill>
                <a:effectLst/>
                <a:latin typeface="lucida console" panose="020B0609040504020204" pitchFamily="49" charset="0"/>
              </a:rPr>
              <a:t>, </a:t>
            </a:r>
          </a:p>
          <a:p>
            <a:pPr marL="0" indent="0">
              <a:buNone/>
            </a:pPr>
            <a:r>
              <a:rPr lang="en-US" b="0" dirty="0">
                <a:solidFill>
                  <a:srgbClr val="FFFFFF"/>
                </a:solidFill>
                <a:effectLst/>
                <a:latin typeface="lucida console" panose="020B0609040504020204" pitchFamily="49" charset="0"/>
              </a:rPr>
              <a:t>        )</a:t>
            </a:r>
          </a:p>
          <a:p>
            <a:pPr marL="0" indent="0">
              <a:buNone/>
            </a:pPr>
            <a:r>
              <a:rPr lang="en-US" b="0" dirty="0">
                <a:solidFill>
                  <a:srgbClr val="FFFFFF"/>
                </a:solidFill>
                <a:effectLst/>
                <a:latin typeface="lucida console" panose="020B0609040504020204" pitchFamily="49" charset="0"/>
              </a:rPr>
              <a:t>        </a:t>
            </a:r>
            <a:r>
              <a:rPr lang="en-US" b="0" dirty="0" err="1">
                <a:solidFill>
                  <a:srgbClr val="9CDCFE"/>
                </a:solidFill>
                <a:effectLst/>
                <a:latin typeface="lucida console" panose="020B0609040504020204" pitchFamily="49" charset="0"/>
              </a:rPr>
              <a:t>self</a:t>
            </a:r>
            <a:r>
              <a:rPr lang="en-US" b="0" dirty="0" err="1">
                <a:solidFill>
                  <a:srgbClr val="FFFFFF"/>
                </a:solidFill>
                <a:effectLst/>
                <a:latin typeface="lucida console" panose="020B0609040504020204" pitchFamily="49" charset="0"/>
              </a:rPr>
              <a:t>.</a:t>
            </a:r>
            <a:r>
              <a:rPr lang="en-US" b="0" dirty="0" err="1">
                <a:solidFill>
                  <a:srgbClr val="9CDCFE"/>
                </a:solidFill>
                <a:effectLst/>
                <a:latin typeface="lucida console" panose="020B0609040504020204" pitchFamily="49" charset="0"/>
              </a:rPr>
              <a:t>stack</a:t>
            </a:r>
            <a:r>
              <a:rPr lang="en-US" b="0" dirty="0">
                <a:solidFill>
                  <a:srgbClr val="FFFFFF"/>
                </a:solidFill>
                <a:effectLst/>
                <a:latin typeface="lucida console" panose="020B0609040504020204" pitchFamily="49" charset="0"/>
              </a:rPr>
              <a:t> </a:t>
            </a:r>
            <a:r>
              <a:rPr lang="en-US" b="0" dirty="0">
                <a:solidFill>
                  <a:srgbClr val="D4D4D4"/>
                </a:solidFill>
                <a:effectLst/>
                <a:latin typeface="lucida console" panose="020B0609040504020204" pitchFamily="49" charset="0"/>
              </a:rPr>
              <a:t>=</a:t>
            </a:r>
            <a:r>
              <a:rPr lang="en-US" b="0" dirty="0">
                <a:solidFill>
                  <a:srgbClr val="FFFFFF"/>
                </a:solidFill>
                <a:effectLst/>
                <a:latin typeface="lucida console" panose="020B0609040504020204" pitchFamily="49" charset="0"/>
              </a:rPr>
              <a:t> []</a:t>
            </a:r>
          </a:p>
        </p:txBody>
      </p:sp>
    </p:spTree>
    <p:extLst>
      <p:ext uri="{BB962C8B-B14F-4D97-AF65-F5344CB8AC3E}">
        <p14:creationId xmlns:p14="http://schemas.microsoft.com/office/powerpoint/2010/main" val="10388866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BE670A-CCAF-4822-86F4-F3FF624003A5}"/>
              </a:ext>
            </a:extLst>
          </p:cNvPr>
          <p:cNvSpPr>
            <a:spLocks noGrp="1"/>
          </p:cNvSpPr>
          <p:nvPr>
            <p:ph type="title"/>
          </p:nvPr>
        </p:nvSpPr>
        <p:spPr>
          <a:xfrm>
            <a:off x="589085" y="118697"/>
            <a:ext cx="11013830" cy="843817"/>
          </a:xfrm>
        </p:spPr>
        <p:txBody>
          <a:bodyPr>
            <a:normAutofit/>
          </a:bodyPr>
          <a:lstStyle/>
          <a:p>
            <a:r>
              <a:rPr lang="en-US" dirty="0"/>
              <a:t>Catch, record trace, and reraise at function level</a:t>
            </a:r>
          </a:p>
        </p:txBody>
      </p:sp>
      <p:sp>
        <p:nvSpPr>
          <p:cNvPr id="5" name="Content Placeholder 4">
            <a:extLst>
              <a:ext uri="{FF2B5EF4-FFF2-40B4-BE49-F238E27FC236}">
                <a16:creationId xmlns:a16="http://schemas.microsoft.com/office/drawing/2014/main" id="{0EEA0452-99FC-4614-AD56-1E8696E069D8}"/>
              </a:ext>
            </a:extLst>
          </p:cNvPr>
          <p:cNvSpPr>
            <a:spLocks noGrp="1"/>
          </p:cNvSpPr>
          <p:nvPr>
            <p:ph idx="1"/>
          </p:nvPr>
        </p:nvSpPr>
        <p:spPr>
          <a:xfrm>
            <a:off x="685800" y="1103436"/>
            <a:ext cx="10820400" cy="5494946"/>
          </a:xfrm>
          <a:solidFill>
            <a:schemeClr val="tx1"/>
          </a:solidFill>
        </p:spPr>
        <p:txBody>
          <a:bodyPr>
            <a:normAutofit/>
          </a:bodyPr>
          <a:lstStyle/>
          <a:p>
            <a:pPr marL="0" indent="0">
              <a:buNone/>
            </a:pPr>
            <a:r>
              <a:rPr lang="en-US" b="0" dirty="0">
                <a:solidFill>
                  <a:srgbClr val="569CD6"/>
                </a:solidFill>
                <a:effectLst/>
                <a:latin typeface="lucida console" panose="020B0609040504020204" pitchFamily="49" charset="0"/>
              </a:rPr>
              <a:t>def</a:t>
            </a:r>
            <a:r>
              <a:rPr lang="en-US" b="0" dirty="0">
                <a:solidFill>
                  <a:srgbClr val="FFFFFF"/>
                </a:solidFill>
                <a:effectLst/>
                <a:latin typeface="lucida console" panose="020B0609040504020204" pitchFamily="49" charset="0"/>
              </a:rPr>
              <a:t> </a:t>
            </a:r>
            <a:r>
              <a:rPr lang="en-US" b="0" dirty="0" err="1">
                <a:solidFill>
                  <a:srgbClr val="DCDCAA"/>
                </a:solidFill>
                <a:effectLst/>
                <a:latin typeface="lucida console" panose="020B0609040504020204" pitchFamily="49" charset="0"/>
              </a:rPr>
              <a:t>executeFunction</a:t>
            </a:r>
            <a:r>
              <a:rPr lang="en-US" b="0" dirty="0">
                <a:solidFill>
                  <a:srgbClr val="FFFFFF"/>
                </a:solidFill>
                <a:effectLst/>
                <a:latin typeface="lucida console" panose="020B0609040504020204" pitchFamily="49" charset="0"/>
              </a:rPr>
              <a:t>(</a:t>
            </a:r>
            <a:r>
              <a:rPr lang="en-US" b="0" dirty="0" err="1">
                <a:solidFill>
                  <a:srgbClr val="9CDCFE"/>
                </a:solidFill>
                <a:effectLst/>
                <a:latin typeface="lucida console" panose="020B0609040504020204" pitchFamily="49" charset="0"/>
              </a:rPr>
              <a:t>ast</a:t>
            </a:r>
            <a:r>
              <a:rPr lang="en-US" b="0" dirty="0">
                <a:solidFill>
                  <a:srgbClr val="FFFFFF"/>
                </a:solidFill>
                <a:effectLst/>
                <a:latin typeface="lucida console" panose="020B0609040504020204" pitchFamily="49" charset="0"/>
              </a:rPr>
              <a:t>):</a:t>
            </a:r>
          </a:p>
          <a:p>
            <a:pPr marL="0" indent="0">
              <a:buNone/>
            </a:pPr>
            <a:r>
              <a:rPr lang="en-US" b="0" dirty="0">
                <a:solidFill>
                  <a:srgbClr val="FFFFFF"/>
                </a:solidFill>
                <a:effectLst/>
                <a:latin typeface="lucida console" panose="020B0609040504020204" pitchFamily="49" charset="0"/>
              </a:rPr>
              <a:t>    </a:t>
            </a:r>
            <a:r>
              <a:rPr lang="en-US" b="0" dirty="0">
                <a:solidFill>
                  <a:srgbClr val="C586C0"/>
                </a:solidFill>
                <a:effectLst/>
                <a:latin typeface="lucida console" panose="020B0609040504020204" pitchFamily="49" charset="0"/>
              </a:rPr>
              <a:t>try</a:t>
            </a:r>
            <a:r>
              <a:rPr lang="en-US" b="0" dirty="0">
                <a:solidFill>
                  <a:srgbClr val="FFFFFF"/>
                </a:solidFill>
                <a:effectLst/>
                <a:latin typeface="lucida console" panose="020B0609040504020204" pitchFamily="49" charset="0"/>
              </a:rPr>
              <a:t>:</a:t>
            </a:r>
          </a:p>
          <a:p>
            <a:pPr marL="0" indent="0">
              <a:buNone/>
            </a:pPr>
            <a:r>
              <a:rPr lang="en-US" b="0" dirty="0">
                <a:solidFill>
                  <a:srgbClr val="FFFFFF"/>
                </a:solidFill>
                <a:effectLst/>
                <a:latin typeface="lucida console" panose="020B0609040504020204" pitchFamily="49" charset="0"/>
              </a:rPr>
              <a:t>        ...</a:t>
            </a:r>
          </a:p>
          <a:p>
            <a:pPr marL="0" indent="0">
              <a:buNone/>
            </a:pPr>
            <a:r>
              <a:rPr lang="en-US" b="0" dirty="0">
                <a:solidFill>
                  <a:srgbClr val="FFFFFF"/>
                </a:solidFill>
                <a:effectLst/>
                <a:latin typeface="lucida console" panose="020B0609040504020204" pitchFamily="49" charset="0"/>
              </a:rPr>
              <a:t>    </a:t>
            </a:r>
            <a:r>
              <a:rPr lang="en-US" b="0" dirty="0">
                <a:solidFill>
                  <a:srgbClr val="C586C0"/>
                </a:solidFill>
                <a:effectLst/>
                <a:latin typeface="lucida console" panose="020B0609040504020204" pitchFamily="49" charset="0"/>
              </a:rPr>
              <a:t>except</a:t>
            </a:r>
            <a:r>
              <a:rPr lang="en-US" b="0" dirty="0">
                <a:solidFill>
                  <a:srgbClr val="FFFFFF"/>
                </a:solidFill>
                <a:effectLst/>
                <a:latin typeface="lucida console" panose="020B0609040504020204" pitchFamily="49" charset="0"/>
              </a:rPr>
              <a:t> </a:t>
            </a:r>
            <a:r>
              <a:rPr lang="en-US" b="0" dirty="0">
                <a:solidFill>
                  <a:srgbClr val="4EC9B0"/>
                </a:solidFill>
                <a:effectLst/>
                <a:latin typeface="lucida console" panose="020B0609040504020204" pitchFamily="49" charset="0"/>
              </a:rPr>
              <a:t>Helicopter</a:t>
            </a:r>
            <a:r>
              <a:rPr lang="en-US" b="0" dirty="0">
                <a:solidFill>
                  <a:srgbClr val="FFFFFF"/>
                </a:solidFill>
                <a:effectLst/>
                <a:latin typeface="lucida console" panose="020B0609040504020204" pitchFamily="49" charset="0"/>
              </a:rPr>
              <a:t> </a:t>
            </a:r>
            <a:r>
              <a:rPr lang="en-US" b="0" dirty="0">
                <a:solidFill>
                  <a:srgbClr val="C586C0"/>
                </a:solidFill>
                <a:effectLst/>
                <a:latin typeface="lucida console" panose="020B0609040504020204" pitchFamily="49" charset="0"/>
              </a:rPr>
              <a:t>as</a:t>
            </a:r>
            <a:r>
              <a:rPr lang="en-US" b="0" dirty="0">
                <a:solidFill>
                  <a:srgbClr val="FFFFFF"/>
                </a:solidFill>
                <a:effectLst/>
                <a:latin typeface="lucida console" panose="020B0609040504020204" pitchFamily="49" charset="0"/>
              </a:rPr>
              <a:t> </a:t>
            </a:r>
            <a:r>
              <a:rPr lang="en-US" b="0" dirty="0">
                <a:solidFill>
                  <a:srgbClr val="9CDCFE"/>
                </a:solidFill>
                <a:effectLst/>
                <a:latin typeface="lucida console" panose="020B0609040504020204" pitchFamily="49" charset="0"/>
              </a:rPr>
              <a:t>h</a:t>
            </a:r>
            <a:r>
              <a:rPr lang="en-US" b="0" dirty="0">
                <a:solidFill>
                  <a:srgbClr val="FFFFFF"/>
                </a:solidFill>
                <a:effectLst/>
                <a:latin typeface="lucida console" panose="020B0609040504020204" pitchFamily="49" charset="0"/>
              </a:rPr>
              <a:t>:</a:t>
            </a:r>
          </a:p>
          <a:p>
            <a:pPr marL="0" indent="0">
              <a:buNone/>
            </a:pPr>
            <a:r>
              <a:rPr lang="en-US" b="0" dirty="0">
                <a:solidFill>
                  <a:srgbClr val="FFFFFF"/>
                </a:solidFill>
                <a:effectLst/>
                <a:latin typeface="lucida console" panose="020B0609040504020204" pitchFamily="49" charset="0"/>
              </a:rPr>
              <a:t>        </a:t>
            </a:r>
            <a:r>
              <a:rPr lang="en-US" b="0" dirty="0" err="1">
                <a:solidFill>
                  <a:srgbClr val="9CDCFE"/>
                </a:solidFill>
                <a:effectLst/>
                <a:latin typeface="lucida console" panose="020B0609040504020204" pitchFamily="49" charset="0"/>
              </a:rPr>
              <a:t>h</a:t>
            </a:r>
            <a:r>
              <a:rPr lang="en-US" b="0" dirty="0" err="1">
                <a:solidFill>
                  <a:srgbClr val="FFFFFF"/>
                </a:solidFill>
                <a:effectLst/>
                <a:latin typeface="lucida console" panose="020B0609040504020204" pitchFamily="49" charset="0"/>
              </a:rPr>
              <a:t>.</a:t>
            </a:r>
            <a:r>
              <a:rPr lang="en-US" b="0" dirty="0" err="1">
                <a:solidFill>
                  <a:srgbClr val="9CDCFE"/>
                </a:solidFill>
                <a:effectLst/>
                <a:latin typeface="lucida console" panose="020B0609040504020204" pitchFamily="49" charset="0"/>
              </a:rPr>
              <a:t>stack</a:t>
            </a:r>
            <a:r>
              <a:rPr lang="en-US" b="0" dirty="0" err="1">
                <a:solidFill>
                  <a:srgbClr val="FFFFFF"/>
                </a:solidFill>
                <a:effectLst/>
                <a:latin typeface="lucida console" panose="020B0609040504020204" pitchFamily="49" charset="0"/>
              </a:rPr>
              <a:t>.</a:t>
            </a:r>
            <a:r>
              <a:rPr lang="en-US" b="0" dirty="0" err="1">
                <a:solidFill>
                  <a:srgbClr val="DCDCAA"/>
                </a:solidFill>
                <a:effectLst/>
                <a:latin typeface="lucida console" panose="020B0609040504020204" pitchFamily="49" charset="0"/>
              </a:rPr>
              <a:t>append</a:t>
            </a:r>
            <a:r>
              <a:rPr lang="en-US" b="0" dirty="0">
                <a:solidFill>
                  <a:srgbClr val="FFFFFF"/>
                </a:solidFill>
                <a:effectLst/>
                <a:latin typeface="lucida console" panose="020B0609040504020204" pitchFamily="49" charset="0"/>
              </a:rPr>
              <a:t>(</a:t>
            </a:r>
          </a:p>
          <a:p>
            <a:pPr marL="0" indent="0">
              <a:buNone/>
            </a:pPr>
            <a:r>
              <a:rPr lang="en-US" b="0" dirty="0">
                <a:solidFill>
                  <a:srgbClr val="FFFFFF"/>
                </a:solidFill>
                <a:effectLst/>
                <a:latin typeface="lucida console" panose="020B0609040504020204" pitchFamily="49" charset="0"/>
              </a:rPr>
              <a:t>            (</a:t>
            </a:r>
            <a:r>
              <a:rPr lang="en-US" b="0" dirty="0" err="1">
                <a:solidFill>
                  <a:srgbClr val="9CDCFE"/>
                </a:solidFill>
                <a:effectLst/>
                <a:latin typeface="lucida console" panose="020B0609040504020204" pitchFamily="49" charset="0"/>
              </a:rPr>
              <a:t>ast</a:t>
            </a:r>
            <a:r>
              <a:rPr lang="en-US" b="0" dirty="0" err="1">
                <a:solidFill>
                  <a:srgbClr val="FFFFFF"/>
                </a:solidFill>
                <a:effectLst/>
                <a:latin typeface="lucida console" panose="020B0609040504020204" pitchFamily="49" charset="0"/>
              </a:rPr>
              <a:t>.filename</a:t>
            </a:r>
            <a:r>
              <a:rPr lang="en-US" b="0" dirty="0">
                <a:solidFill>
                  <a:srgbClr val="FFFFFF"/>
                </a:solidFill>
                <a:effectLst/>
                <a:latin typeface="lucida console" panose="020B0609040504020204" pitchFamily="49" charset="0"/>
              </a:rPr>
              <a:t>, </a:t>
            </a:r>
            <a:r>
              <a:rPr lang="en-US" b="0" dirty="0" err="1">
                <a:solidFill>
                  <a:srgbClr val="9CDCFE"/>
                </a:solidFill>
                <a:effectLst/>
                <a:latin typeface="lucida console" panose="020B0609040504020204" pitchFamily="49" charset="0"/>
              </a:rPr>
              <a:t>ast</a:t>
            </a:r>
            <a:r>
              <a:rPr lang="en-US" b="0" dirty="0" err="1">
                <a:solidFill>
                  <a:srgbClr val="FFFFFF"/>
                </a:solidFill>
                <a:effectLst/>
                <a:latin typeface="lucida console" panose="020B0609040504020204" pitchFamily="49" charset="0"/>
              </a:rPr>
              <a:t>.line_number</a:t>
            </a:r>
            <a:r>
              <a:rPr lang="en-US" b="0" dirty="0">
                <a:solidFill>
                  <a:srgbClr val="FFFFFF"/>
                </a:solidFill>
                <a:effectLst/>
                <a:latin typeface="lucida console" panose="020B0609040504020204" pitchFamily="49" charset="0"/>
              </a:rPr>
              <a:t>), </a:t>
            </a:r>
          </a:p>
          <a:p>
            <a:pPr marL="0" indent="0">
              <a:buNone/>
            </a:pPr>
            <a:r>
              <a:rPr lang="en-US" b="0" dirty="0">
                <a:solidFill>
                  <a:srgbClr val="FFFFFF"/>
                </a:solidFill>
                <a:effectLst/>
                <a:latin typeface="lucida console" panose="020B0609040504020204" pitchFamily="49" charset="0"/>
              </a:rPr>
              <a:t>        )</a:t>
            </a:r>
          </a:p>
          <a:p>
            <a:pPr marL="0" indent="0">
              <a:buNone/>
            </a:pPr>
            <a:r>
              <a:rPr lang="en-US" b="0" dirty="0">
                <a:solidFill>
                  <a:srgbClr val="FFFFFF"/>
                </a:solidFill>
                <a:effectLst/>
                <a:latin typeface="lucida console" panose="020B0609040504020204" pitchFamily="49" charset="0"/>
              </a:rPr>
              <a:t>        </a:t>
            </a:r>
            <a:r>
              <a:rPr lang="en-US" b="0" dirty="0">
                <a:solidFill>
                  <a:srgbClr val="C586C0"/>
                </a:solidFill>
                <a:effectLst/>
                <a:latin typeface="lucida console" panose="020B0609040504020204" pitchFamily="49" charset="0"/>
              </a:rPr>
              <a:t>raise</a:t>
            </a:r>
            <a:r>
              <a:rPr lang="en-US" b="0" dirty="0">
                <a:solidFill>
                  <a:srgbClr val="FFFFFF"/>
                </a:solidFill>
                <a:effectLst/>
                <a:latin typeface="lucida console" panose="020B0609040504020204" pitchFamily="49" charset="0"/>
              </a:rPr>
              <a:t> </a:t>
            </a:r>
            <a:r>
              <a:rPr lang="en-US" b="0" dirty="0">
                <a:solidFill>
                  <a:srgbClr val="9CDCFE"/>
                </a:solidFill>
                <a:effectLst/>
                <a:latin typeface="lucida console" panose="020B0609040504020204" pitchFamily="49" charset="0"/>
              </a:rPr>
              <a:t>h</a:t>
            </a:r>
            <a:endParaRPr lang="en-US" b="0" dirty="0">
              <a:solidFill>
                <a:srgbClr val="FFFFFF"/>
              </a:solidFill>
              <a:effectLst/>
              <a:latin typeface="lucida console" panose="020B0609040504020204" pitchFamily="49" charset="0"/>
            </a:endParaRPr>
          </a:p>
        </p:txBody>
      </p:sp>
    </p:spTree>
    <p:extLst>
      <p:ext uri="{BB962C8B-B14F-4D97-AF65-F5344CB8AC3E}">
        <p14:creationId xmlns:p14="http://schemas.microsoft.com/office/powerpoint/2010/main" val="357526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BE670A-CCAF-4822-86F4-F3FF624003A5}"/>
              </a:ext>
            </a:extLst>
          </p:cNvPr>
          <p:cNvSpPr>
            <a:spLocks noGrp="1"/>
          </p:cNvSpPr>
          <p:nvPr>
            <p:ph type="title"/>
          </p:nvPr>
        </p:nvSpPr>
        <p:spPr>
          <a:xfrm>
            <a:off x="838200" y="365125"/>
            <a:ext cx="10515600" cy="843817"/>
          </a:xfrm>
        </p:spPr>
        <p:txBody>
          <a:bodyPr/>
          <a:lstStyle/>
          <a:p>
            <a:r>
              <a:rPr lang="en-US" dirty="0"/>
              <a:t>Conclusion</a:t>
            </a:r>
          </a:p>
        </p:txBody>
      </p:sp>
      <p:sp>
        <p:nvSpPr>
          <p:cNvPr id="5" name="Content Placeholder 4">
            <a:extLst>
              <a:ext uri="{FF2B5EF4-FFF2-40B4-BE49-F238E27FC236}">
                <a16:creationId xmlns:a16="http://schemas.microsoft.com/office/drawing/2014/main" id="{0EEA0452-99FC-4614-AD56-1E8696E069D8}"/>
              </a:ext>
            </a:extLst>
          </p:cNvPr>
          <p:cNvSpPr>
            <a:spLocks noGrp="1"/>
          </p:cNvSpPr>
          <p:nvPr>
            <p:ph idx="1"/>
          </p:nvPr>
        </p:nvSpPr>
        <p:spPr>
          <a:xfrm>
            <a:off x="838200" y="1332034"/>
            <a:ext cx="10515600" cy="5407269"/>
          </a:xfrm>
        </p:spPr>
        <p:txBody>
          <a:bodyPr>
            <a:normAutofit/>
          </a:bodyPr>
          <a:lstStyle/>
          <a:p>
            <a:r>
              <a:rPr lang="en-US" sz="3200" dirty="0"/>
              <a:t>Implementing </a:t>
            </a:r>
            <a:r>
              <a:rPr lang="en-US" sz="3200" dirty="0" err="1"/>
              <a:t>miniPy</a:t>
            </a:r>
            <a:r>
              <a:rPr lang="en-US" sz="3200" dirty="0"/>
              <a:t> made me learn a lot. </a:t>
            </a:r>
          </a:p>
          <a:p>
            <a:r>
              <a:rPr lang="en-US" sz="3200" dirty="0"/>
              <a:t>I hope my presentation today could provide you with new understanding of Python 3. </a:t>
            </a:r>
            <a:br>
              <a:rPr lang="en-US" sz="3200" dirty="0"/>
            </a:br>
            <a:endParaRPr lang="en-US" sz="3200" dirty="0"/>
          </a:p>
          <a:p>
            <a:r>
              <a:rPr lang="en-US" sz="3200" dirty="0"/>
              <a:t>Q&amp;A begins! </a:t>
            </a:r>
          </a:p>
        </p:txBody>
      </p:sp>
    </p:spTree>
    <p:extLst>
      <p:ext uri="{BB962C8B-B14F-4D97-AF65-F5344CB8AC3E}">
        <p14:creationId xmlns:p14="http://schemas.microsoft.com/office/powerpoint/2010/main" val="29018557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A54FD-DA20-4F5F-982B-D850A88A3B99}"/>
              </a:ext>
            </a:extLst>
          </p:cNvPr>
          <p:cNvSpPr>
            <a:spLocks noGrp="1"/>
          </p:cNvSpPr>
          <p:nvPr>
            <p:ph type="title"/>
          </p:nvPr>
        </p:nvSpPr>
        <p:spPr/>
        <p:txBody>
          <a:bodyPr/>
          <a:lstStyle/>
          <a:p>
            <a:r>
              <a:rPr lang="en-US" dirty="0"/>
              <a:t>Bibliography</a:t>
            </a:r>
          </a:p>
        </p:txBody>
      </p:sp>
      <p:sp>
        <p:nvSpPr>
          <p:cNvPr id="3" name="Content Placeholder 2">
            <a:extLst>
              <a:ext uri="{FF2B5EF4-FFF2-40B4-BE49-F238E27FC236}">
                <a16:creationId xmlns:a16="http://schemas.microsoft.com/office/drawing/2014/main" id="{3066EDD0-4B21-4226-A346-477B5036D639}"/>
              </a:ext>
            </a:extLst>
          </p:cNvPr>
          <p:cNvSpPr>
            <a:spLocks noGrp="1"/>
          </p:cNvSpPr>
          <p:nvPr>
            <p:ph idx="1"/>
          </p:nvPr>
        </p:nvSpPr>
        <p:spPr/>
        <p:txBody>
          <a:bodyPr/>
          <a:lstStyle/>
          <a:p>
            <a:r>
              <a:rPr lang="en-US" dirty="0"/>
              <a:t>Python 3 official docs. </a:t>
            </a:r>
            <a:r>
              <a:rPr lang="en-US" dirty="0">
                <a:hlinkClick r:id="rId2"/>
              </a:rPr>
              <a:t>https://docs.python.org/3/</a:t>
            </a:r>
            <a:r>
              <a:rPr lang="en-US" dirty="0"/>
              <a:t>. </a:t>
            </a:r>
          </a:p>
          <a:p>
            <a:r>
              <a:rPr lang="en-US" dirty="0" err="1"/>
              <a:t>miniPy</a:t>
            </a:r>
            <a:r>
              <a:rPr lang="en-US" dirty="0"/>
              <a:t> project repo. </a:t>
            </a:r>
            <a:r>
              <a:rPr lang="en-US" dirty="0">
                <a:hlinkClick r:id="rId3"/>
              </a:rPr>
              <a:t>https://github.com/Daniel-Chin/mini-Python</a:t>
            </a:r>
            <a:r>
              <a:rPr lang="en-US" dirty="0"/>
              <a:t>. </a:t>
            </a:r>
          </a:p>
          <a:p>
            <a:endParaRPr lang="en-US" dirty="0"/>
          </a:p>
        </p:txBody>
      </p:sp>
    </p:spTree>
    <p:extLst>
      <p:ext uri="{BB962C8B-B14F-4D97-AF65-F5344CB8AC3E}">
        <p14:creationId xmlns:p14="http://schemas.microsoft.com/office/powerpoint/2010/main" val="784942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C78D3-4326-4368-8937-D008DC4C897E}"/>
              </a:ext>
            </a:extLst>
          </p:cNvPr>
          <p:cNvSpPr>
            <a:spLocks noGrp="1"/>
          </p:cNvSpPr>
          <p:nvPr>
            <p:ph type="title"/>
          </p:nvPr>
        </p:nvSpPr>
        <p:spPr/>
        <p:txBody>
          <a:bodyPr/>
          <a:lstStyle/>
          <a:p>
            <a:r>
              <a:rPr lang="en-US" dirty="0"/>
              <a:t>Duck Typing</a:t>
            </a:r>
          </a:p>
        </p:txBody>
      </p:sp>
      <p:sp>
        <p:nvSpPr>
          <p:cNvPr id="3" name="Content Placeholder 2">
            <a:extLst>
              <a:ext uri="{FF2B5EF4-FFF2-40B4-BE49-F238E27FC236}">
                <a16:creationId xmlns:a16="http://schemas.microsoft.com/office/drawing/2014/main" id="{CCDFF613-AD9A-4B78-BBC2-67FA27F632D0}"/>
              </a:ext>
            </a:extLst>
          </p:cNvPr>
          <p:cNvSpPr>
            <a:spLocks noGrp="1"/>
          </p:cNvSpPr>
          <p:nvPr>
            <p:ph idx="1"/>
          </p:nvPr>
        </p:nvSpPr>
        <p:spPr/>
        <p:txBody>
          <a:bodyPr>
            <a:normAutofit/>
          </a:bodyPr>
          <a:lstStyle/>
          <a:p>
            <a:pPr marL="0" indent="0" algn="ctr">
              <a:buNone/>
            </a:pPr>
            <a:r>
              <a:rPr lang="en-US" sz="4000" b="1" dirty="0">
                <a:latin typeface="Georgia" panose="02040502050405020303" pitchFamily="18" charset="0"/>
              </a:rPr>
              <a:t>“If it walks like a duck, and it quacks like a duck, then it must be a duck.” </a:t>
            </a:r>
            <a:br>
              <a:rPr lang="en-US" sz="4000" b="1" dirty="0">
                <a:latin typeface="Georgia" panose="02040502050405020303" pitchFamily="18" charset="0"/>
              </a:rPr>
            </a:br>
            <a:endParaRPr lang="en-US" sz="4000" b="1" dirty="0">
              <a:latin typeface="Georgia" panose="02040502050405020303" pitchFamily="18" charset="0"/>
            </a:endParaRPr>
          </a:p>
          <a:p>
            <a:r>
              <a:rPr lang="en-US" sz="3200" dirty="0"/>
              <a:t>There is no type checking. </a:t>
            </a:r>
          </a:p>
        </p:txBody>
      </p:sp>
      <p:pic>
        <p:nvPicPr>
          <p:cNvPr id="2050" name="Picture 2" descr="Rubber Duckie, You're the One | This rubber duck was chillin… | Flickr">
            <a:extLst>
              <a:ext uri="{FF2B5EF4-FFF2-40B4-BE49-F238E27FC236}">
                <a16:creationId xmlns:a16="http://schemas.microsoft.com/office/drawing/2014/main" id="{7810A751-CCE2-4727-88B2-3F20E21F85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9626" y="15081"/>
            <a:ext cx="2619375" cy="174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0934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C78D3-4326-4368-8937-D008DC4C897E}"/>
              </a:ext>
            </a:extLst>
          </p:cNvPr>
          <p:cNvSpPr>
            <a:spLocks noGrp="1"/>
          </p:cNvSpPr>
          <p:nvPr>
            <p:ph type="title"/>
          </p:nvPr>
        </p:nvSpPr>
        <p:spPr/>
        <p:txBody>
          <a:bodyPr/>
          <a:lstStyle/>
          <a:p>
            <a:r>
              <a:rPr lang="en-US" dirty="0"/>
              <a:t>Duck Typing</a:t>
            </a:r>
          </a:p>
        </p:txBody>
      </p:sp>
      <p:sp>
        <p:nvSpPr>
          <p:cNvPr id="3" name="Content Placeholder 2">
            <a:extLst>
              <a:ext uri="{FF2B5EF4-FFF2-40B4-BE49-F238E27FC236}">
                <a16:creationId xmlns:a16="http://schemas.microsoft.com/office/drawing/2014/main" id="{CCDFF613-AD9A-4B78-BBC2-67FA27F632D0}"/>
              </a:ext>
            </a:extLst>
          </p:cNvPr>
          <p:cNvSpPr>
            <a:spLocks noGrp="1"/>
          </p:cNvSpPr>
          <p:nvPr>
            <p:ph idx="1"/>
          </p:nvPr>
        </p:nvSpPr>
        <p:spPr/>
        <p:txBody>
          <a:bodyPr>
            <a:normAutofit fontScale="85000" lnSpcReduction="20000"/>
          </a:bodyPr>
          <a:lstStyle/>
          <a:p>
            <a:pPr marL="0" indent="0">
              <a:spcBef>
                <a:spcPts val="0"/>
              </a:spcBef>
              <a:buNone/>
            </a:pPr>
            <a:r>
              <a:rPr lang="en-US" sz="3200" dirty="0">
                <a:latin typeface="Lucida Console" panose="020B0609040504020204" pitchFamily="49" charset="0"/>
              </a:rPr>
              <a:t>&gt;&gt;&gt; class Employee:</a:t>
            </a:r>
          </a:p>
          <a:p>
            <a:pPr marL="0" indent="0">
              <a:spcBef>
                <a:spcPts val="0"/>
              </a:spcBef>
              <a:buNone/>
            </a:pPr>
            <a:r>
              <a:rPr lang="en-US" sz="3200" dirty="0">
                <a:latin typeface="Lucida Console" panose="020B0609040504020204" pitchFamily="49" charset="0"/>
              </a:rPr>
              <a:t>...     def fire(self):</a:t>
            </a:r>
          </a:p>
          <a:p>
            <a:pPr marL="0" indent="0">
              <a:spcBef>
                <a:spcPts val="0"/>
              </a:spcBef>
              <a:buNone/>
            </a:pPr>
            <a:r>
              <a:rPr lang="en-US" sz="3200" dirty="0">
                <a:latin typeface="Lucida Console" panose="020B0609040504020204" pitchFamily="49" charset="0"/>
              </a:rPr>
              <a:t>...         print(‘bye’)</a:t>
            </a:r>
          </a:p>
          <a:p>
            <a:pPr marL="0" indent="0">
              <a:spcBef>
                <a:spcPts val="0"/>
              </a:spcBef>
              <a:buNone/>
            </a:pPr>
            <a:endParaRPr lang="en-US" sz="3200" dirty="0">
              <a:latin typeface="Lucida Console" panose="020B0609040504020204" pitchFamily="49" charset="0"/>
            </a:endParaRPr>
          </a:p>
          <a:p>
            <a:pPr marL="0" indent="0">
              <a:spcBef>
                <a:spcPts val="0"/>
              </a:spcBef>
              <a:buNone/>
            </a:pPr>
            <a:r>
              <a:rPr lang="en-US" sz="3200" dirty="0">
                <a:latin typeface="Lucida Console" panose="020B0609040504020204" pitchFamily="49" charset="0"/>
              </a:rPr>
              <a:t>&gt;&gt;&gt; def </a:t>
            </a:r>
            <a:r>
              <a:rPr lang="en-US" sz="3200" dirty="0" err="1">
                <a:latin typeface="Lucida Console" panose="020B0609040504020204" pitchFamily="49" charset="0"/>
              </a:rPr>
              <a:t>fireEmployee</a:t>
            </a:r>
            <a:r>
              <a:rPr lang="en-US" sz="3200" dirty="0">
                <a:latin typeface="Lucida Console" panose="020B0609040504020204" pitchFamily="49" charset="0"/>
              </a:rPr>
              <a:t>(e):</a:t>
            </a:r>
          </a:p>
          <a:p>
            <a:pPr marL="0" indent="0">
              <a:spcBef>
                <a:spcPts val="0"/>
              </a:spcBef>
              <a:buNone/>
            </a:pPr>
            <a:r>
              <a:rPr lang="en-US" sz="3200" dirty="0">
                <a:latin typeface="Lucida Console" panose="020B0609040504020204" pitchFamily="49" charset="0"/>
              </a:rPr>
              <a:t>...     </a:t>
            </a:r>
            <a:r>
              <a:rPr lang="en-US" sz="3200" dirty="0" err="1">
                <a:latin typeface="Lucida Console" panose="020B0609040504020204" pitchFamily="49" charset="0"/>
              </a:rPr>
              <a:t>e.fire</a:t>
            </a:r>
            <a:r>
              <a:rPr lang="en-US" sz="3200" dirty="0">
                <a:latin typeface="Lucida Console" panose="020B0609040504020204" pitchFamily="49" charset="0"/>
              </a:rPr>
              <a:t>()</a:t>
            </a:r>
          </a:p>
          <a:p>
            <a:pPr marL="0" indent="0">
              <a:spcBef>
                <a:spcPts val="0"/>
              </a:spcBef>
              <a:buNone/>
            </a:pPr>
            <a:endParaRPr lang="en-US" sz="3200" dirty="0">
              <a:latin typeface="Lucida Console" panose="020B0609040504020204" pitchFamily="49" charset="0"/>
            </a:endParaRPr>
          </a:p>
          <a:p>
            <a:pPr marL="0" indent="0">
              <a:spcBef>
                <a:spcPts val="0"/>
              </a:spcBef>
              <a:buNone/>
            </a:pPr>
            <a:r>
              <a:rPr lang="en-US" sz="3200" dirty="0">
                <a:latin typeface="Lucida Console" panose="020B0609040504020204" pitchFamily="49" charset="0"/>
              </a:rPr>
              <a:t>&gt;&gt;&gt; class Gun:</a:t>
            </a:r>
          </a:p>
          <a:p>
            <a:pPr marL="0" indent="0">
              <a:spcBef>
                <a:spcPts val="0"/>
              </a:spcBef>
              <a:buNone/>
            </a:pPr>
            <a:r>
              <a:rPr lang="en-US" sz="3200" dirty="0">
                <a:latin typeface="Lucida Console" panose="020B0609040504020204" pitchFamily="49" charset="0"/>
              </a:rPr>
              <a:t>...     def fire(self):</a:t>
            </a:r>
          </a:p>
          <a:p>
            <a:pPr marL="0" indent="0">
              <a:spcBef>
                <a:spcPts val="0"/>
              </a:spcBef>
              <a:buNone/>
            </a:pPr>
            <a:r>
              <a:rPr lang="en-US" sz="3200" dirty="0">
                <a:latin typeface="Lucida Console" panose="020B0609040504020204" pitchFamily="49" charset="0"/>
              </a:rPr>
              <a:t>...         print(‘Bang!’)</a:t>
            </a:r>
          </a:p>
          <a:p>
            <a:pPr marL="0" indent="0">
              <a:spcBef>
                <a:spcPts val="0"/>
              </a:spcBef>
              <a:buNone/>
            </a:pPr>
            <a:endParaRPr lang="en-US" sz="3200" dirty="0">
              <a:latin typeface="Lucida Console" panose="020B0609040504020204" pitchFamily="49" charset="0"/>
            </a:endParaRPr>
          </a:p>
          <a:p>
            <a:pPr marL="0" indent="0">
              <a:spcBef>
                <a:spcPts val="0"/>
              </a:spcBef>
              <a:buNone/>
            </a:pPr>
            <a:r>
              <a:rPr lang="en-US" sz="3200" dirty="0">
                <a:latin typeface="Lucida Console" panose="020B0609040504020204" pitchFamily="49" charset="0"/>
              </a:rPr>
              <a:t>&gt;&gt;&gt; </a:t>
            </a:r>
            <a:r>
              <a:rPr lang="en-US" sz="3200" dirty="0" err="1">
                <a:latin typeface="Lucida Console" panose="020B0609040504020204" pitchFamily="49" charset="0"/>
              </a:rPr>
              <a:t>myGun</a:t>
            </a:r>
            <a:r>
              <a:rPr lang="en-US" sz="3200" dirty="0">
                <a:latin typeface="Lucida Console" panose="020B0609040504020204" pitchFamily="49" charset="0"/>
              </a:rPr>
              <a:t> = Gun()</a:t>
            </a:r>
          </a:p>
          <a:p>
            <a:pPr marL="0" indent="0">
              <a:spcBef>
                <a:spcPts val="0"/>
              </a:spcBef>
              <a:buNone/>
            </a:pPr>
            <a:r>
              <a:rPr lang="en-US" sz="3200" dirty="0">
                <a:latin typeface="Lucida Console" panose="020B0609040504020204" pitchFamily="49" charset="0"/>
              </a:rPr>
              <a:t>&gt;&gt;&gt; </a:t>
            </a:r>
            <a:r>
              <a:rPr lang="en-US" sz="3200" dirty="0" err="1">
                <a:latin typeface="Lucida Console" panose="020B0609040504020204" pitchFamily="49" charset="0"/>
              </a:rPr>
              <a:t>fireEmployee</a:t>
            </a:r>
            <a:r>
              <a:rPr lang="en-US" sz="3200" dirty="0">
                <a:latin typeface="Lucida Console" panose="020B0609040504020204" pitchFamily="49" charset="0"/>
              </a:rPr>
              <a:t>(</a:t>
            </a:r>
            <a:r>
              <a:rPr lang="en-US" sz="3200" dirty="0" err="1">
                <a:latin typeface="Lucida Console" panose="020B0609040504020204" pitchFamily="49" charset="0"/>
              </a:rPr>
              <a:t>myGun</a:t>
            </a:r>
            <a:r>
              <a:rPr lang="en-US" sz="3200" dirty="0">
                <a:latin typeface="Lucida Console" panose="020B0609040504020204" pitchFamily="49" charset="0"/>
              </a:rPr>
              <a:t>)</a:t>
            </a:r>
          </a:p>
          <a:p>
            <a:pPr marL="0" indent="0">
              <a:spcBef>
                <a:spcPts val="0"/>
              </a:spcBef>
              <a:buNone/>
            </a:pPr>
            <a:r>
              <a:rPr lang="en-US" sz="3200" dirty="0">
                <a:latin typeface="Lucida Console" panose="020B0609040504020204" pitchFamily="49" charset="0"/>
              </a:rPr>
              <a:t>Bang!</a:t>
            </a:r>
          </a:p>
        </p:txBody>
      </p:sp>
      <p:pic>
        <p:nvPicPr>
          <p:cNvPr id="4" name="Picture 2" descr="Rubber Duckie, You're the One | This rubber duck was chillin… | Flickr">
            <a:extLst>
              <a:ext uri="{FF2B5EF4-FFF2-40B4-BE49-F238E27FC236}">
                <a16:creationId xmlns:a16="http://schemas.microsoft.com/office/drawing/2014/main" id="{1552EDB6-31A7-4E5E-BF6C-3403646694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1758" y="620132"/>
            <a:ext cx="2619375" cy="174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2340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0405AE-C95A-4D59-869D-B2EB77DA1453}"/>
              </a:ext>
            </a:extLst>
          </p:cNvPr>
          <p:cNvSpPr>
            <a:spLocks noGrp="1"/>
          </p:cNvSpPr>
          <p:nvPr>
            <p:ph type="title"/>
          </p:nvPr>
        </p:nvSpPr>
        <p:spPr/>
        <p:txBody>
          <a:bodyPr/>
          <a:lstStyle/>
          <a:p>
            <a:r>
              <a:rPr lang="en-US" dirty="0" err="1"/>
              <a:t>miniPy</a:t>
            </a:r>
            <a:r>
              <a:rPr lang="en-US" dirty="0"/>
              <a:t> is an OOP language. </a:t>
            </a:r>
          </a:p>
        </p:txBody>
      </p:sp>
      <p:sp>
        <p:nvSpPr>
          <p:cNvPr id="5" name="Text Placeholder 4">
            <a:extLst>
              <a:ext uri="{FF2B5EF4-FFF2-40B4-BE49-F238E27FC236}">
                <a16:creationId xmlns:a16="http://schemas.microsoft.com/office/drawing/2014/main" id="{CD27BBD1-BE1C-4976-A6DF-81AEC465A443}"/>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47861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BE670A-CCAF-4822-86F4-F3FF624003A5}"/>
              </a:ext>
            </a:extLst>
          </p:cNvPr>
          <p:cNvSpPr>
            <a:spLocks noGrp="1"/>
          </p:cNvSpPr>
          <p:nvPr>
            <p:ph type="title"/>
          </p:nvPr>
        </p:nvSpPr>
        <p:spPr/>
        <p:txBody>
          <a:bodyPr/>
          <a:lstStyle/>
          <a:p>
            <a:r>
              <a:rPr lang="en-US" dirty="0"/>
              <a:t>class ‘class’ as a fixpoint</a:t>
            </a:r>
          </a:p>
        </p:txBody>
      </p:sp>
      <p:sp>
        <p:nvSpPr>
          <p:cNvPr id="6" name="Content Placeholder 2">
            <a:extLst>
              <a:ext uri="{FF2B5EF4-FFF2-40B4-BE49-F238E27FC236}">
                <a16:creationId xmlns:a16="http://schemas.microsoft.com/office/drawing/2014/main" id="{9934990E-DDCE-42A4-A15F-803012060C4E}"/>
              </a:ext>
            </a:extLst>
          </p:cNvPr>
          <p:cNvSpPr>
            <a:spLocks noGrp="1"/>
          </p:cNvSpPr>
          <p:nvPr>
            <p:ph idx="1"/>
          </p:nvPr>
        </p:nvSpPr>
        <p:spPr>
          <a:xfrm>
            <a:off x="838200" y="1825625"/>
            <a:ext cx="10515600" cy="4351338"/>
          </a:xfrm>
        </p:spPr>
        <p:txBody>
          <a:bodyPr>
            <a:normAutofit/>
          </a:bodyPr>
          <a:lstStyle/>
          <a:p>
            <a:pPr marL="0" indent="0">
              <a:spcBef>
                <a:spcPts val="0"/>
              </a:spcBef>
              <a:buNone/>
            </a:pPr>
            <a:r>
              <a:rPr lang="en-US" sz="3200" dirty="0">
                <a:latin typeface="Lucida Console" panose="020B0609040504020204" pitchFamily="49" charset="0"/>
              </a:rPr>
              <a:t>&gt;&gt;&gt; class(0)</a:t>
            </a:r>
          </a:p>
          <a:p>
            <a:pPr marL="0" indent="0">
              <a:spcBef>
                <a:spcPts val="0"/>
              </a:spcBef>
              <a:buNone/>
            </a:pPr>
            <a:r>
              <a:rPr lang="en-US" sz="3200" dirty="0">
                <a:latin typeface="Lucida Console" panose="020B0609040504020204" pitchFamily="49" charset="0"/>
              </a:rPr>
              <a:t>&lt;class 'int’&gt;</a:t>
            </a:r>
          </a:p>
          <a:p>
            <a:pPr marL="0" indent="0">
              <a:spcBef>
                <a:spcPts val="0"/>
              </a:spcBef>
              <a:buNone/>
            </a:pPr>
            <a:endParaRPr lang="en-US" sz="3200" dirty="0">
              <a:latin typeface="Lucida Console" panose="020B0609040504020204" pitchFamily="49" charset="0"/>
            </a:endParaRPr>
          </a:p>
          <a:p>
            <a:pPr marL="0" indent="0">
              <a:spcBef>
                <a:spcPts val="0"/>
              </a:spcBef>
              <a:buNone/>
            </a:pPr>
            <a:r>
              <a:rPr lang="en-US" sz="3200" dirty="0">
                <a:latin typeface="Lucida Console" panose="020B0609040504020204" pitchFamily="49" charset="0"/>
              </a:rPr>
              <a:t>&gt;&gt;&gt; class(int)</a:t>
            </a:r>
          </a:p>
          <a:p>
            <a:pPr marL="0" indent="0">
              <a:spcBef>
                <a:spcPts val="0"/>
              </a:spcBef>
              <a:buNone/>
            </a:pPr>
            <a:r>
              <a:rPr lang="en-US" sz="3200" dirty="0">
                <a:latin typeface="Lucida Console" panose="020B0609040504020204" pitchFamily="49" charset="0"/>
              </a:rPr>
              <a:t>&lt;class ‘class’&gt;</a:t>
            </a:r>
          </a:p>
          <a:p>
            <a:pPr marL="0" indent="0">
              <a:spcBef>
                <a:spcPts val="0"/>
              </a:spcBef>
              <a:buNone/>
            </a:pPr>
            <a:endParaRPr lang="en-US" sz="3200" dirty="0">
              <a:latin typeface="Lucida Console" panose="020B0609040504020204" pitchFamily="49" charset="0"/>
            </a:endParaRPr>
          </a:p>
          <a:p>
            <a:pPr marL="0" indent="0">
              <a:spcBef>
                <a:spcPts val="0"/>
              </a:spcBef>
              <a:buNone/>
            </a:pPr>
            <a:r>
              <a:rPr lang="en-US" sz="3200" dirty="0">
                <a:latin typeface="Lucida Console" panose="020B0609040504020204" pitchFamily="49" charset="0"/>
              </a:rPr>
              <a:t>&gt;&gt;&gt; class(class)</a:t>
            </a:r>
          </a:p>
          <a:p>
            <a:pPr marL="0" indent="0">
              <a:spcBef>
                <a:spcPts val="0"/>
              </a:spcBef>
              <a:buNone/>
            </a:pPr>
            <a:r>
              <a:rPr lang="en-US" sz="3200" dirty="0">
                <a:latin typeface="Lucida Console" panose="020B0609040504020204" pitchFamily="49" charset="0"/>
              </a:rPr>
              <a:t>&lt;class ‘class'&gt;</a:t>
            </a:r>
          </a:p>
        </p:txBody>
      </p:sp>
    </p:spTree>
    <p:extLst>
      <p:ext uri="{BB962C8B-B14F-4D97-AF65-F5344CB8AC3E}">
        <p14:creationId xmlns:p14="http://schemas.microsoft.com/office/powerpoint/2010/main" val="18778137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772</TotalTime>
  <Words>3819</Words>
  <Application>Microsoft Office PowerPoint</Application>
  <PresentationFormat>Widescreen</PresentationFormat>
  <Paragraphs>600</Paragraphs>
  <Slides>56</Slides>
  <Notes>47</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56</vt:i4>
      </vt:variant>
    </vt:vector>
  </HeadingPairs>
  <TitlesOfParts>
    <vt:vector size="64" baseType="lpstr">
      <vt:lpstr>Arial</vt:lpstr>
      <vt:lpstr>Calibri</vt:lpstr>
      <vt:lpstr>Calibri Light</vt:lpstr>
      <vt:lpstr>Cambria Math</vt:lpstr>
      <vt:lpstr>Georgia</vt:lpstr>
      <vt:lpstr>lucida console</vt:lpstr>
      <vt:lpstr>lucida console</vt:lpstr>
      <vt:lpstr>Office Theme</vt:lpstr>
      <vt:lpstr>Python 3 and miniPy</vt:lpstr>
      <vt:lpstr>NYU Shanghai now teaches in Python 3</vt:lpstr>
      <vt:lpstr>Most popular programming languages</vt:lpstr>
      <vt:lpstr>Python 3 is my personal favorite language. </vt:lpstr>
      <vt:lpstr>miniPy uses Duck Typing. </vt:lpstr>
      <vt:lpstr>Duck Typing</vt:lpstr>
      <vt:lpstr>Duck Typing</vt:lpstr>
      <vt:lpstr>miniPy is an OOP language. </vt:lpstr>
      <vt:lpstr>class ‘class’ as a fixpoint</vt:lpstr>
      <vt:lpstr>Everything is an object</vt:lpstr>
      <vt:lpstr>So, you can have metaclass</vt:lpstr>
      <vt:lpstr>miniPy object relation graph</vt:lpstr>
      <vt:lpstr>Dictionary, namespace, object</vt:lpstr>
      <vt:lpstr>Dictionary</vt:lpstr>
      <vt:lpstr>Namespace</vt:lpstr>
      <vt:lpstr>Scopes are exposed to the user</vt:lpstr>
      <vt:lpstr>Object</vt:lpstr>
      <vt:lpstr>PowerPoint Presentation</vt:lpstr>
      <vt:lpstr>Tangled hierarchy</vt:lpstr>
      <vt:lpstr>Operators are calls to methods</vt:lpstr>
      <vt:lpstr>Summary:</vt:lpstr>
      <vt:lpstr>Name scoping</vt:lpstr>
      <vt:lpstr>PowerPoint Presentation</vt:lpstr>
      <vt:lpstr>PowerPoint Presentation</vt:lpstr>
      <vt:lpstr>Scoping rule</vt:lpstr>
      <vt:lpstr>PowerPoint Presentation</vt:lpstr>
      <vt:lpstr>PowerPoint Presentation</vt:lpstr>
      <vt:lpstr>PowerPoint Presentation</vt:lpstr>
      <vt:lpstr>Function</vt:lpstr>
      <vt:lpstr>What is miniPy? </vt:lpstr>
      <vt:lpstr>miniPy</vt:lpstr>
      <vt:lpstr>Features given up</vt:lpstr>
      <vt:lpstr>PowerPoint Presentation</vt:lpstr>
      <vt:lpstr>Guidelines</vt:lpstr>
      <vt:lpstr>PowerPoint Presentation</vt:lpstr>
      <vt:lpstr>Why mix the user space and the built-ins? </vt:lpstr>
      <vt:lpstr>Mixing the user space and the built-ins</vt:lpstr>
      <vt:lpstr>PowerPoint Presentation</vt:lpstr>
      <vt:lpstr>What’s so hard about bootstrapping? </vt:lpstr>
      <vt:lpstr>PowerPoint Presentation</vt:lpstr>
      <vt:lpstr>PowerPoint Presentation</vt:lpstr>
      <vt:lpstr>What’s so bad about self loops? </vt:lpstr>
      <vt:lpstr>Trick 1: First define, then link</vt:lpstr>
      <vt:lpstr>&lt;class ‘class’&gt; and &lt;class ‘function’&gt; are defined in terms of each other</vt:lpstr>
      <vt:lpstr>Trick 2: Amortized definition</vt:lpstr>
      <vt:lpstr>PowerPoint Presentation</vt:lpstr>
      <vt:lpstr>Trick 3: Postpone expansion to runtime</vt:lpstr>
      <vt:lpstr>Review of self loop</vt:lpstr>
      <vt:lpstr>The end of abstract hell.  Time for something fun. </vt:lpstr>
      <vt:lpstr>miniPy uses big-step interpretation</vt:lpstr>
      <vt:lpstr>return, break, and continue as exceptions</vt:lpstr>
      <vt:lpstr>miniPy exception promotion and handling</vt:lpstr>
      <vt:lpstr>miniPy exception raises a helicopter in interpreter</vt:lpstr>
      <vt:lpstr>Catch, record trace, and reraise at function level</vt:lpstr>
      <vt:lpstr>Conclusion</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3</dc:title>
  <dc:creator>秦 Daniel</dc:creator>
  <cp:lastModifiedBy>秦 Daniel</cp:lastModifiedBy>
  <cp:revision>573</cp:revision>
  <dcterms:created xsi:type="dcterms:W3CDTF">2021-11-21T14:38:38Z</dcterms:created>
  <dcterms:modified xsi:type="dcterms:W3CDTF">2021-11-27T17:44:38Z</dcterms:modified>
</cp:coreProperties>
</file>