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7" r:id="rId5"/>
    <p:sldId id="260" r:id="rId6"/>
    <p:sldId id="267" r:id="rId7"/>
    <p:sldId id="266" r:id="rId8"/>
    <p:sldId id="268" r:id="rId9"/>
    <p:sldId id="270" r:id="rId10"/>
    <p:sldId id="271" r:id="rId11"/>
    <p:sldId id="272" r:id="rId12"/>
    <p:sldId id="274" r:id="rId13"/>
    <p:sldId id="273" r:id="rId14"/>
    <p:sldId id="276" r:id="rId15"/>
    <p:sldId id="277" r:id="rId16"/>
    <p:sldId id="262" r:id="rId17"/>
    <p:sldId id="264" r:id="rId18"/>
    <p:sldId id="263" r:id="rId19"/>
    <p:sldId id="261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5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7BD-79B7-5913-34F9-902E905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8C0-8B38-9683-05B9-7573F5E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3D2-8CC2-043A-0A66-D6643D2B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1E0-4C4A-1BE6-1022-02F0C8C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30F-FA82-954E-558B-C63A0D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C29-5BB2-1865-F8A3-7605064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A70-8527-360B-3CEA-06F63B4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B421-66FF-3D95-B3E1-58CE6222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4CFE-041D-5E41-2E89-70F2200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A0AE-A2AF-7B03-90EF-45A7CE7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4668-5E88-DE53-ACCE-765B225C4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2FFC-B275-DBDE-36E4-422B7722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2C7-E8C8-57D8-D948-B81410D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31B-51BF-8A7F-7976-50C378F5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058-AE1A-0BDC-D4EE-62D3731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093-6055-628B-11B7-F95D880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98A-D4F7-3CB8-B071-A719E23D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A40A-326A-6AB5-A260-6141326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6C1C-92A5-BEFA-37F9-B195AAA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8B6-044E-35C3-9B1F-11BC010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752-4D2C-6BA4-B8EE-F03D071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F009-B9B1-3F58-B285-A611232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3F3-E881-2501-7A12-4A4E87F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0022-E721-75DC-C5BF-929B584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DC54-28F7-30CF-0D77-9FD5705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9B5-51CA-7044-1AD0-A9A9A40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6B9-B989-186A-8904-4730361B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C853-B11C-0609-D20F-AEF0371D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404C-EAC1-CCB8-EFC3-6D30AC4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12EC-E068-0049-3354-2A99C8F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E732-52B0-97D4-BD0F-DD723F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11A-E7BE-2199-D708-3ADB83B2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5F2-7F06-B69E-7D66-E5A4F67F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AA2-3AB3-5620-BA92-7FC861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5D13-EDA6-ABD4-A4DB-DECAC10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837D-FEE3-0971-25F6-D0363C59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9C4E1-58B4-140D-4494-FAD8CBB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3C6-8302-72CA-D5AF-1738B06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8B7B-A96E-9D7C-2AB5-E9C36EE9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13-B79B-5F88-BC3C-7821474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A39A-30BC-B1B5-9198-0E44115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5537-7B1D-9385-6B3E-652D952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E83A-C6E9-415C-4E98-7381396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5BCC-9185-9B17-8E40-4AC5FFE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766AC-B298-F3A6-35B2-887B6945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F14E-78F1-07B2-5CFA-791172B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96D-CCB9-EDE6-65D0-8F7639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141A-4E92-9ADD-20F9-08D6935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27BD-5287-22C2-9BFA-B698F4E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BBDF-A2FC-93F0-49CC-4950E63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427B-47ED-6BF4-AC74-E4E11C7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972C-B8D4-B9A8-CA40-C48E506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4C-5654-D1EA-A17C-CF47A47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804BD-042B-1C07-C25B-A266AA69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87A2-329C-64E1-218E-CD9C05E4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141F-4F60-8D5E-7F38-EA17608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EEAB-071E-E109-C38A-1B9002D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6DA-8861-5706-E6FA-A470C2A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4B14-24E2-FB4F-1363-000D0EA4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24DD-1352-B397-9F6E-F537ABFC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DD0-84A8-090A-173E-81BE837E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FF89-F4DD-4157-942E-E55131F7A6E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D959-C300-93D2-7CD4-9E261E0F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6127-D92B-8685-92E4-750647057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9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9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40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C712-526C-78FC-1D06-07311BF92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04C6-8C61-98E2-BBB8-355BB48B5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</p:spTree>
    <p:extLst>
      <p:ext uri="{BB962C8B-B14F-4D97-AF65-F5344CB8AC3E}">
        <p14:creationId xmlns:p14="http://schemas.microsoft.com/office/powerpoint/2010/main" val="144411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22F3-DFFD-55CE-07CC-5D05850A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D0866-9B79-C44F-7F95-B50A50698094}"/>
                  </a:ext>
                </a:extLst>
              </p:cNvPr>
              <p:cNvSpPr txBox="1"/>
              <p:nvPr/>
            </p:nvSpPr>
            <p:spPr>
              <a:xfrm>
                <a:off x="3103564" y="3596015"/>
                <a:ext cx="5175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D0866-9B79-C44F-7F95-B50A50698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564" y="3596015"/>
                <a:ext cx="5175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C575-DC2E-8627-9B64-CF57C806C203}"/>
                  </a:ext>
                </a:extLst>
              </p:cNvPr>
              <p:cNvSpPr txBox="1"/>
              <p:nvPr/>
            </p:nvSpPr>
            <p:spPr>
              <a:xfrm>
                <a:off x="1138238" y="3596015"/>
                <a:ext cx="523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C575-DC2E-8627-9B64-CF57C806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38" y="3596015"/>
                <a:ext cx="5238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D0093-B10F-BCD7-378E-13B213A58397}"/>
                  </a:ext>
                </a:extLst>
              </p:cNvPr>
              <p:cNvSpPr txBox="1"/>
              <p:nvPr/>
            </p:nvSpPr>
            <p:spPr>
              <a:xfrm>
                <a:off x="5203828" y="3596015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D0093-B10F-BCD7-378E-13B213A58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28" y="3596015"/>
                <a:ext cx="4540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2AC6E-ACBA-95B2-ED38-486450FEE4D6}"/>
                  </a:ext>
                </a:extLst>
              </p:cNvPr>
              <p:cNvSpPr txBox="1"/>
              <p:nvPr/>
            </p:nvSpPr>
            <p:spPr>
              <a:xfrm>
                <a:off x="7391400" y="3596015"/>
                <a:ext cx="514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2AC6E-ACBA-95B2-ED38-486450FE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596015"/>
                <a:ext cx="5143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1BE672-1D56-A70F-B110-18C5D07BC42F}"/>
                  </a:ext>
                </a:extLst>
              </p:cNvPr>
              <p:cNvSpPr txBox="1"/>
              <p:nvPr/>
            </p:nvSpPr>
            <p:spPr>
              <a:xfrm>
                <a:off x="4973639" y="660425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1BE672-1D56-A70F-B110-18C5D07BC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39" y="660425"/>
                <a:ext cx="914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E659B9-AE68-7ADC-A3A0-7A183724518F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V="1">
            <a:off x="5430839" y="1183645"/>
            <a:ext cx="0" cy="241237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70A275-AFB1-0BB8-1CC4-8AF6C471E28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662114" y="3857625"/>
            <a:ext cx="144145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D3DA85-77E1-E222-C90B-1FD4949F392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621088" y="3857625"/>
            <a:ext cx="158274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C006AC-E832-5803-678E-729E19241B6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57850" y="3857625"/>
            <a:ext cx="173355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703877CE-D8B3-4DD2-AD50-7C5C8F670B28}"/>
                  </a:ext>
                </a:extLst>
              </p:cNvPr>
              <p:cNvSpPr/>
              <p:nvPr/>
            </p:nvSpPr>
            <p:spPr>
              <a:xfrm rot="5400000">
                <a:off x="3659189" y="3370263"/>
                <a:ext cx="1435100" cy="974725"/>
              </a:xfrm>
              <a:prstGeom prst="trapezoid">
                <a:avLst>
                  <a:gd name="adj" fmla="val 40635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703877CE-D8B3-4DD2-AD50-7C5C8F670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59189" y="3370263"/>
                <a:ext cx="1435100" cy="974725"/>
              </a:xfrm>
              <a:prstGeom prst="trapezoid">
                <a:avLst>
                  <a:gd name="adj" fmla="val 40635"/>
                </a:avLst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A51012CB-A676-FFFE-8D9F-3E1EFA0F06FC}"/>
                  </a:ext>
                </a:extLst>
              </p:cNvPr>
              <p:cNvSpPr/>
              <p:nvPr/>
            </p:nvSpPr>
            <p:spPr>
              <a:xfrm rot="16200000">
                <a:off x="5767390" y="3370263"/>
                <a:ext cx="1435100" cy="974725"/>
              </a:xfrm>
              <a:prstGeom prst="trapezoid">
                <a:avLst>
                  <a:gd name="adj" fmla="val 38681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A51012CB-A676-FFFE-8D9F-3E1EFA0F0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67390" y="3370263"/>
                <a:ext cx="1435100" cy="974725"/>
              </a:xfrm>
              <a:prstGeom prst="trapezoid">
                <a:avLst>
                  <a:gd name="adj" fmla="val 38681"/>
                </a:avLst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B9033E67-7959-8BB4-06FE-F3F3C4162341}"/>
                  </a:ext>
                </a:extLst>
              </p:cNvPr>
              <p:cNvSpPr/>
              <p:nvPr/>
            </p:nvSpPr>
            <p:spPr>
              <a:xfrm rot="5400000">
                <a:off x="1630363" y="3370263"/>
                <a:ext cx="1435100" cy="974725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B9033E67-7959-8BB4-06FE-F3F3C4162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30363" y="3370263"/>
                <a:ext cx="1435100" cy="974725"/>
              </a:xfrm>
              <a:prstGeom prst="trapezoid">
                <a:avLst>
                  <a:gd name="adj" fmla="val 0"/>
                </a:avLst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rapezoid 11">
            <a:extLst>
              <a:ext uri="{FF2B5EF4-FFF2-40B4-BE49-F238E27FC236}">
                <a16:creationId xmlns:a16="http://schemas.microsoft.com/office/drawing/2014/main" id="{62CBDB8B-5EBF-5C74-01FE-EEA5485AF5EF}"/>
              </a:ext>
            </a:extLst>
          </p:cNvPr>
          <p:cNvSpPr/>
          <p:nvPr/>
        </p:nvSpPr>
        <p:spPr>
          <a:xfrm rot="5400000">
            <a:off x="3808414" y="195426"/>
            <a:ext cx="892175" cy="3702051"/>
          </a:xfrm>
          <a:prstGeom prst="trapezoid">
            <a:avLst>
              <a:gd name="adj" fmla="val 0"/>
            </a:avLst>
          </a:prstGeom>
          <a:solidFill>
            <a:srgbClr val="FFFFFF">
              <a:alpha val="47843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41B66D-6E7C-5C29-E0B8-BF1C1A54C609}"/>
                  </a:ext>
                </a:extLst>
              </p:cNvPr>
              <p:cNvSpPr txBox="1"/>
              <p:nvPr/>
            </p:nvSpPr>
            <p:spPr>
              <a:xfrm>
                <a:off x="5073652" y="4231414"/>
                <a:ext cx="714374" cy="93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41B66D-6E7C-5C29-E0B8-BF1C1A54C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52" y="4231414"/>
                <a:ext cx="714374" cy="936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18742E-948A-BB0D-A3CD-CA79918D13D0}"/>
                  </a:ext>
                </a:extLst>
              </p:cNvPr>
              <p:cNvSpPr txBox="1"/>
              <p:nvPr/>
            </p:nvSpPr>
            <p:spPr>
              <a:xfrm>
                <a:off x="3005139" y="4313564"/>
                <a:ext cx="714374" cy="93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18742E-948A-BB0D-A3CD-CA79918D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39" y="4313564"/>
                <a:ext cx="714374" cy="93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E3F5D2-BC67-5C17-55CC-846EC813DEE5}"/>
                  </a:ext>
                </a:extLst>
              </p:cNvPr>
              <p:cNvSpPr txBox="1"/>
              <p:nvPr/>
            </p:nvSpPr>
            <p:spPr>
              <a:xfrm>
                <a:off x="1039020" y="4289648"/>
                <a:ext cx="714374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E3F5D2-BC67-5C17-55CC-846EC813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20" y="4289648"/>
                <a:ext cx="714374" cy="983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66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5760-F030-026C-CE6F-1EC04C55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722BB4-63E2-C93B-2C73-B7B97D649E6F}"/>
                  </a:ext>
                </a:extLst>
              </p:cNvPr>
              <p:cNvSpPr txBox="1"/>
              <p:nvPr/>
            </p:nvSpPr>
            <p:spPr>
              <a:xfrm>
                <a:off x="3103564" y="3596015"/>
                <a:ext cx="5175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722BB4-63E2-C93B-2C73-B7B97D64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564" y="3596015"/>
                <a:ext cx="5175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CA7561-1790-68B8-29B3-CDFCD855EFE5}"/>
                  </a:ext>
                </a:extLst>
              </p:cNvPr>
              <p:cNvSpPr txBox="1"/>
              <p:nvPr/>
            </p:nvSpPr>
            <p:spPr>
              <a:xfrm>
                <a:off x="1138238" y="3596015"/>
                <a:ext cx="523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CA7561-1790-68B8-29B3-CDFCD855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38" y="3596015"/>
                <a:ext cx="5238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99E7B9-AB68-CB3D-2BDD-C2ED42E8DE37}"/>
                  </a:ext>
                </a:extLst>
              </p:cNvPr>
              <p:cNvSpPr txBox="1"/>
              <p:nvPr/>
            </p:nvSpPr>
            <p:spPr>
              <a:xfrm>
                <a:off x="5203828" y="3596015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99E7B9-AB68-CB3D-2BDD-C2ED42E8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28" y="3596015"/>
                <a:ext cx="4540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287A50-30C4-0DBE-3F30-88B6C4245B5E}"/>
                  </a:ext>
                </a:extLst>
              </p:cNvPr>
              <p:cNvSpPr txBox="1"/>
              <p:nvPr/>
            </p:nvSpPr>
            <p:spPr>
              <a:xfrm>
                <a:off x="7391400" y="3596015"/>
                <a:ext cx="514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287A50-30C4-0DBE-3F30-88B6C4245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596015"/>
                <a:ext cx="5143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DA7591-10E3-D94A-9E09-60161FC469B5}"/>
                  </a:ext>
                </a:extLst>
              </p:cNvPr>
              <p:cNvSpPr txBox="1"/>
              <p:nvPr/>
            </p:nvSpPr>
            <p:spPr>
              <a:xfrm>
                <a:off x="4973639" y="660425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DA7591-10E3-D94A-9E09-60161FC4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39" y="660425"/>
                <a:ext cx="914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562045-BABD-786E-A91E-6EB9570FBEAF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V="1">
            <a:off x="5430839" y="1183645"/>
            <a:ext cx="0" cy="241237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B5D56-FEC3-A15B-32D8-176F7479BA78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662114" y="3857625"/>
            <a:ext cx="144145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1FBE39-0598-7638-6A09-3BB4006AF02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621088" y="3857625"/>
            <a:ext cx="158274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127931-F27C-785E-BC83-B081E4810AC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57850" y="3857625"/>
            <a:ext cx="173355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5CACE245-06C6-5F3C-CB4C-8AE30FAA297F}"/>
                  </a:ext>
                </a:extLst>
              </p:cNvPr>
              <p:cNvSpPr/>
              <p:nvPr/>
            </p:nvSpPr>
            <p:spPr>
              <a:xfrm rot="5400000">
                <a:off x="3659189" y="3370263"/>
                <a:ext cx="1435100" cy="974725"/>
              </a:xfrm>
              <a:prstGeom prst="trapezoid">
                <a:avLst>
                  <a:gd name="adj" fmla="val 40635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5CACE245-06C6-5F3C-CB4C-8AE30FAA2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59189" y="3370263"/>
                <a:ext cx="1435100" cy="974725"/>
              </a:xfrm>
              <a:prstGeom prst="trapezoid">
                <a:avLst>
                  <a:gd name="adj" fmla="val 40635"/>
                </a:avLst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29B167CD-CEC6-E9F8-046C-0188C9B4E76D}"/>
                  </a:ext>
                </a:extLst>
              </p:cNvPr>
              <p:cNvSpPr/>
              <p:nvPr/>
            </p:nvSpPr>
            <p:spPr>
              <a:xfrm rot="16200000">
                <a:off x="5767390" y="3370263"/>
                <a:ext cx="1435100" cy="974725"/>
              </a:xfrm>
              <a:prstGeom prst="trapezoid">
                <a:avLst>
                  <a:gd name="adj" fmla="val 38681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29B167CD-CEC6-E9F8-046C-0188C9B4E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67390" y="3370263"/>
                <a:ext cx="1435100" cy="974725"/>
              </a:xfrm>
              <a:prstGeom prst="trapezoid">
                <a:avLst>
                  <a:gd name="adj" fmla="val 38681"/>
                </a:avLst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3733C2AA-F57E-42CF-D150-3CE473DEF84C}"/>
                  </a:ext>
                </a:extLst>
              </p:cNvPr>
              <p:cNvSpPr/>
              <p:nvPr/>
            </p:nvSpPr>
            <p:spPr>
              <a:xfrm rot="5400000">
                <a:off x="1630363" y="3370263"/>
                <a:ext cx="1435100" cy="974725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3733C2AA-F57E-42CF-D150-3CE473DEF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30363" y="3370263"/>
                <a:ext cx="1435100" cy="974725"/>
              </a:xfrm>
              <a:prstGeom prst="trapezoid">
                <a:avLst>
                  <a:gd name="adj" fmla="val 0"/>
                </a:avLst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rapezoid 11">
            <a:extLst>
              <a:ext uri="{FF2B5EF4-FFF2-40B4-BE49-F238E27FC236}">
                <a16:creationId xmlns:a16="http://schemas.microsoft.com/office/drawing/2014/main" id="{C5E95D70-5AC9-33A2-946F-56EC74A31A57}"/>
              </a:ext>
            </a:extLst>
          </p:cNvPr>
          <p:cNvSpPr/>
          <p:nvPr/>
        </p:nvSpPr>
        <p:spPr>
          <a:xfrm rot="5400000">
            <a:off x="3808414" y="195426"/>
            <a:ext cx="892175" cy="3702051"/>
          </a:xfrm>
          <a:prstGeom prst="trapezoid">
            <a:avLst>
              <a:gd name="adj" fmla="val 0"/>
            </a:avLst>
          </a:prstGeom>
          <a:solidFill>
            <a:srgbClr val="FFFFFF">
              <a:alpha val="47843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6F8B04-0EE8-9983-6AC2-79B06FF5E49F}"/>
                  </a:ext>
                </a:extLst>
              </p:cNvPr>
              <p:cNvSpPr txBox="1"/>
              <p:nvPr/>
            </p:nvSpPr>
            <p:spPr>
              <a:xfrm>
                <a:off x="5073652" y="4231414"/>
                <a:ext cx="714374" cy="93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6F8B04-0EE8-9983-6AC2-79B06FF5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52" y="4231414"/>
                <a:ext cx="714374" cy="936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9FCF72-03B1-442E-D9EB-7C571A5ACDA7}"/>
                  </a:ext>
                </a:extLst>
              </p:cNvPr>
              <p:cNvSpPr txBox="1"/>
              <p:nvPr/>
            </p:nvSpPr>
            <p:spPr>
              <a:xfrm>
                <a:off x="3005139" y="4313564"/>
                <a:ext cx="714374" cy="93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9FCF72-03B1-442E-D9EB-7C571A5A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39" y="4313564"/>
                <a:ext cx="714374" cy="93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600B0-387F-EBA3-F840-4B8B52C9C956}"/>
                  </a:ext>
                </a:extLst>
              </p:cNvPr>
              <p:cNvSpPr txBox="1"/>
              <p:nvPr/>
            </p:nvSpPr>
            <p:spPr>
              <a:xfrm>
                <a:off x="1039020" y="4289648"/>
                <a:ext cx="714374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600B0-387F-EBA3-F840-4B8B52C9C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20" y="4289648"/>
                <a:ext cx="714374" cy="983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0E8D9-B797-8920-8E4A-A545AE3E36AB}"/>
                  </a:ext>
                </a:extLst>
              </p:cNvPr>
              <p:cNvSpPr txBox="1"/>
              <p:nvPr/>
            </p:nvSpPr>
            <p:spPr>
              <a:xfrm>
                <a:off x="7283450" y="5122693"/>
                <a:ext cx="4124320" cy="126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0E8D9-B797-8920-8E4A-A545AE3E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450" y="5122693"/>
                <a:ext cx="4124320" cy="12609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13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9DF77-E8BA-4A3B-AA3F-0C5401D3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4B333B-7E87-4462-8F93-EEE057AC7323}"/>
                  </a:ext>
                </a:extLst>
              </p:cNvPr>
              <p:cNvSpPr txBox="1"/>
              <p:nvPr/>
            </p:nvSpPr>
            <p:spPr>
              <a:xfrm>
                <a:off x="3103564" y="3596015"/>
                <a:ext cx="5175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4B333B-7E87-4462-8F93-EEE057AC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564" y="3596015"/>
                <a:ext cx="5175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7BB928-D618-36E9-7014-AB9C676F9AE3}"/>
                  </a:ext>
                </a:extLst>
              </p:cNvPr>
              <p:cNvSpPr txBox="1"/>
              <p:nvPr/>
            </p:nvSpPr>
            <p:spPr>
              <a:xfrm>
                <a:off x="1138238" y="3596015"/>
                <a:ext cx="523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7BB928-D618-36E9-7014-AB9C676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38" y="3596015"/>
                <a:ext cx="5238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4EAB1-373C-5BEF-9E48-B1A3DE94F192}"/>
                  </a:ext>
                </a:extLst>
              </p:cNvPr>
              <p:cNvSpPr txBox="1"/>
              <p:nvPr/>
            </p:nvSpPr>
            <p:spPr>
              <a:xfrm>
                <a:off x="5203828" y="3596015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4EAB1-373C-5BEF-9E48-B1A3DE94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28" y="3596015"/>
                <a:ext cx="4540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A4E6D-F8E8-5D65-6AE7-D34C3E2CE7FF}"/>
                  </a:ext>
                </a:extLst>
              </p:cNvPr>
              <p:cNvSpPr txBox="1"/>
              <p:nvPr/>
            </p:nvSpPr>
            <p:spPr>
              <a:xfrm>
                <a:off x="7391400" y="3596015"/>
                <a:ext cx="514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A4E6D-F8E8-5D65-6AE7-D34C3E2CE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596015"/>
                <a:ext cx="5143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4C56D4-75C9-0EDE-F12F-C3520358B3AB}"/>
                  </a:ext>
                </a:extLst>
              </p:cNvPr>
              <p:cNvSpPr txBox="1"/>
              <p:nvPr/>
            </p:nvSpPr>
            <p:spPr>
              <a:xfrm>
                <a:off x="4973639" y="660425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4C56D4-75C9-0EDE-F12F-C3520358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39" y="660425"/>
                <a:ext cx="914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26B594-30E8-979D-BF15-FF90D880733E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V="1">
            <a:off x="5430839" y="1183645"/>
            <a:ext cx="0" cy="241237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1F044C-11F8-6A07-BA87-79843841E42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662114" y="3857625"/>
            <a:ext cx="144145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7317C4-EDC1-E8B2-3B13-8BAA524283F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621088" y="3857625"/>
            <a:ext cx="158274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F8EBFF-1D51-72CE-2227-736E3EE9938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57850" y="3857625"/>
            <a:ext cx="173355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6028244F-69FF-5813-AF56-E8A4BB3C7810}"/>
                  </a:ext>
                </a:extLst>
              </p:cNvPr>
              <p:cNvSpPr/>
              <p:nvPr/>
            </p:nvSpPr>
            <p:spPr>
              <a:xfrm rot="5400000">
                <a:off x="3659189" y="3370263"/>
                <a:ext cx="1435100" cy="974725"/>
              </a:xfrm>
              <a:prstGeom prst="trapezoid">
                <a:avLst>
                  <a:gd name="adj" fmla="val 40635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6028244F-69FF-5813-AF56-E8A4BB3C7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59189" y="3370263"/>
                <a:ext cx="1435100" cy="974725"/>
              </a:xfrm>
              <a:prstGeom prst="trapezoid">
                <a:avLst>
                  <a:gd name="adj" fmla="val 40635"/>
                </a:avLst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588F1F88-3EB6-DECC-3D18-627018FFF7C9}"/>
                  </a:ext>
                </a:extLst>
              </p:cNvPr>
              <p:cNvSpPr/>
              <p:nvPr/>
            </p:nvSpPr>
            <p:spPr>
              <a:xfrm rot="16200000">
                <a:off x="5767390" y="3370263"/>
                <a:ext cx="1435100" cy="974725"/>
              </a:xfrm>
              <a:prstGeom prst="trapezoid">
                <a:avLst>
                  <a:gd name="adj" fmla="val 38681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588F1F88-3EB6-DECC-3D18-627018FFF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67390" y="3370263"/>
                <a:ext cx="1435100" cy="974725"/>
              </a:xfrm>
              <a:prstGeom prst="trapezoid">
                <a:avLst>
                  <a:gd name="adj" fmla="val 38681"/>
                </a:avLst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32943DA0-64AA-26F0-57C8-82DBB03BD380}"/>
                  </a:ext>
                </a:extLst>
              </p:cNvPr>
              <p:cNvSpPr/>
              <p:nvPr/>
            </p:nvSpPr>
            <p:spPr>
              <a:xfrm rot="5400000">
                <a:off x="1630363" y="3370263"/>
                <a:ext cx="1435100" cy="974725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32943DA0-64AA-26F0-57C8-82DBB03BD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30363" y="3370263"/>
                <a:ext cx="1435100" cy="974725"/>
              </a:xfrm>
              <a:prstGeom prst="trapezoid">
                <a:avLst>
                  <a:gd name="adj" fmla="val 0"/>
                </a:avLst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rapezoid 11">
            <a:extLst>
              <a:ext uri="{FF2B5EF4-FFF2-40B4-BE49-F238E27FC236}">
                <a16:creationId xmlns:a16="http://schemas.microsoft.com/office/drawing/2014/main" id="{77358203-E6A6-8D91-2DDC-41248D1F5C70}"/>
              </a:ext>
            </a:extLst>
          </p:cNvPr>
          <p:cNvSpPr/>
          <p:nvPr/>
        </p:nvSpPr>
        <p:spPr>
          <a:xfrm rot="5400000">
            <a:off x="3808414" y="195426"/>
            <a:ext cx="892175" cy="3702051"/>
          </a:xfrm>
          <a:prstGeom prst="trapezoid">
            <a:avLst>
              <a:gd name="adj" fmla="val 0"/>
            </a:avLst>
          </a:prstGeom>
          <a:solidFill>
            <a:srgbClr val="FFFFFF">
              <a:alpha val="47843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8EB5A0-3952-18FF-3748-8D1BEA30B8CA}"/>
              </a:ext>
            </a:extLst>
          </p:cNvPr>
          <p:cNvCxnSpPr>
            <a:cxnSpLocks/>
          </p:cNvCxnSpPr>
          <p:nvPr/>
        </p:nvCxnSpPr>
        <p:spPr>
          <a:xfrm flipV="1">
            <a:off x="3541105" y="4819965"/>
            <a:ext cx="0" cy="125698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7F73DB-298E-0303-64DA-5A6ADED4C774}"/>
              </a:ext>
            </a:extLst>
          </p:cNvPr>
          <p:cNvCxnSpPr>
            <a:cxnSpLocks/>
          </p:cNvCxnSpPr>
          <p:nvPr/>
        </p:nvCxnSpPr>
        <p:spPr>
          <a:xfrm>
            <a:off x="3541105" y="6064092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23F1B8-E8DD-B30A-9FB4-37E32FCD1B8A}"/>
                  </a:ext>
                </a:extLst>
              </p:cNvPr>
              <p:cNvSpPr txBox="1"/>
              <p:nvPr/>
            </p:nvSpPr>
            <p:spPr>
              <a:xfrm>
                <a:off x="3531810" y="4659353"/>
                <a:ext cx="1131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23F1B8-E8DD-B30A-9FB4-37E32FCD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0" y="4659353"/>
                <a:ext cx="113120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F0C1BC-4F7D-4C5A-5C8D-4D34168B4431}"/>
                  </a:ext>
                </a:extLst>
              </p:cNvPr>
              <p:cNvSpPr txBox="1"/>
              <p:nvPr/>
            </p:nvSpPr>
            <p:spPr>
              <a:xfrm>
                <a:off x="4695375" y="613076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F0C1BC-4F7D-4C5A-5C8D-4D34168B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75" y="6130762"/>
                <a:ext cx="3679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2CA649-E260-1B72-B67A-F5D1AEEC338E}"/>
                  </a:ext>
                </a:extLst>
              </p:cNvPr>
              <p:cNvSpPr txBox="1"/>
              <p:nvPr/>
            </p:nvSpPr>
            <p:spPr>
              <a:xfrm>
                <a:off x="6080283" y="4659353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2CA649-E260-1B72-B67A-F5D1AEEC3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83" y="4659353"/>
                <a:ext cx="353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F47C-6217-793E-5021-F1839E90062D}"/>
                  </a:ext>
                </a:extLst>
              </p:cNvPr>
              <p:cNvSpPr txBox="1"/>
              <p:nvPr/>
            </p:nvSpPr>
            <p:spPr>
              <a:xfrm>
                <a:off x="7265988" y="6130762"/>
                <a:ext cx="1144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F47C-6217-793E-5021-F1839E90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88" y="6130762"/>
                <a:ext cx="1144159" cy="369332"/>
              </a:xfrm>
              <a:prstGeom prst="rect">
                <a:avLst/>
              </a:prstGeom>
              <a:blipFill>
                <a:blip r:embed="rId13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748AD7-A63D-E600-B1E7-7AD9EDB94D9B}"/>
              </a:ext>
            </a:extLst>
          </p:cNvPr>
          <p:cNvSpPr/>
          <p:nvPr/>
        </p:nvSpPr>
        <p:spPr>
          <a:xfrm>
            <a:off x="3736976" y="5095354"/>
            <a:ext cx="1035050" cy="775052"/>
          </a:xfrm>
          <a:custGeom>
            <a:avLst/>
            <a:gdLst>
              <a:gd name="connsiteX0" fmla="*/ 0 w 1035050"/>
              <a:gd name="connsiteY0" fmla="*/ 44450 h 775744"/>
              <a:gd name="connsiteX1" fmla="*/ 349250 w 1035050"/>
              <a:gd name="connsiteY1" fmla="*/ 590550 h 775744"/>
              <a:gd name="connsiteX2" fmla="*/ 552450 w 1035050"/>
              <a:gd name="connsiteY2" fmla="*/ 400050 h 775744"/>
              <a:gd name="connsiteX3" fmla="*/ 711200 w 1035050"/>
              <a:gd name="connsiteY3" fmla="*/ 768350 h 775744"/>
              <a:gd name="connsiteX4" fmla="*/ 1035050 w 1035050"/>
              <a:gd name="connsiteY4" fmla="*/ 0 h 775744"/>
              <a:gd name="connsiteX0" fmla="*/ 0 w 1035050"/>
              <a:gd name="connsiteY0" fmla="*/ 44450 h 776193"/>
              <a:gd name="connsiteX1" fmla="*/ 334962 w 1035050"/>
              <a:gd name="connsiteY1" fmla="*/ 431007 h 776193"/>
              <a:gd name="connsiteX2" fmla="*/ 552450 w 1035050"/>
              <a:gd name="connsiteY2" fmla="*/ 400050 h 776193"/>
              <a:gd name="connsiteX3" fmla="*/ 711200 w 1035050"/>
              <a:gd name="connsiteY3" fmla="*/ 768350 h 776193"/>
              <a:gd name="connsiteX4" fmla="*/ 1035050 w 1035050"/>
              <a:gd name="connsiteY4" fmla="*/ 0 h 776193"/>
              <a:gd name="connsiteX0" fmla="*/ 0 w 1035050"/>
              <a:gd name="connsiteY0" fmla="*/ 44450 h 775052"/>
              <a:gd name="connsiteX1" fmla="*/ 334962 w 1035050"/>
              <a:gd name="connsiteY1" fmla="*/ 431007 h 775052"/>
              <a:gd name="connsiteX2" fmla="*/ 559593 w 1035050"/>
              <a:gd name="connsiteY2" fmla="*/ 327422 h 775052"/>
              <a:gd name="connsiteX3" fmla="*/ 711200 w 1035050"/>
              <a:gd name="connsiteY3" fmla="*/ 768350 h 775052"/>
              <a:gd name="connsiteX4" fmla="*/ 1035050 w 1035050"/>
              <a:gd name="connsiteY4" fmla="*/ 0 h 7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050" h="775052">
                <a:moveTo>
                  <a:pt x="0" y="44450"/>
                </a:moveTo>
                <a:cubicBezTo>
                  <a:pt x="128587" y="287866"/>
                  <a:pt x="241697" y="383845"/>
                  <a:pt x="334962" y="431007"/>
                </a:cubicBezTo>
                <a:cubicBezTo>
                  <a:pt x="428227" y="478169"/>
                  <a:pt x="496887" y="271198"/>
                  <a:pt x="559593" y="327422"/>
                </a:cubicBezTo>
                <a:cubicBezTo>
                  <a:pt x="622299" y="383646"/>
                  <a:pt x="630767" y="835025"/>
                  <a:pt x="711200" y="768350"/>
                </a:cubicBezTo>
                <a:cubicBezTo>
                  <a:pt x="791633" y="701675"/>
                  <a:pt x="955675" y="66675"/>
                  <a:pt x="103505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137859-EA78-8331-3C31-456010C59096}"/>
              </a:ext>
            </a:extLst>
          </p:cNvPr>
          <p:cNvSpPr/>
          <p:nvPr/>
        </p:nvSpPr>
        <p:spPr>
          <a:xfrm>
            <a:off x="4044340" y="5474443"/>
            <a:ext cx="94360" cy="94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7B1436-DE48-68BB-89BA-867EADA087B3}"/>
              </a:ext>
            </a:extLst>
          </p:cNvPr>
          <p:cNvCxnSpPr>
            <a:cxnSpLocks/>
          </p:cNvCxnSpPr>
          <p:nvPr/>
        </p:nvCxnSpPr>
        <p:spPr>
          <a:xfrm flipV="1">
            <a:off x="6111719" y="4837473"/>
            <a:ext cx="0" cy="125698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4331BE-1B03-7236-ED3B-76C821388DD8}"/>
              </a:ext>
            </a:extLst>
          </p:cNvPr>
          <p:cNvCxnSpPr>
            <a:cxnSpLocks/>
          </p:cNvCxnSpPr>
          <p:nvPr/>
        </p:nvCxnSpPr>
        <p:spPr>
          <a:xfrm>
            <a:off x="6111719" y="60816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5F9CE2F-F26E-CC92-3A43-520BB439A117}"/>
              </a:ext>
            </a:extLst>
          </p:cNvPr>
          <p:cNvSpPr/>
          <p:nvPr/>
        </p:nvSpPr>
        <p:spPr>
          <a:xfrm>
            <a:off x="6307590" y="5112862"/>
            <a:ext cx="1035050" cy="775052"/>
          </a:xfrm>
          <a:custGeom>
            <a:avLst/>
            <a:gdLst>
              <a:gd name="connsiteX0" fmla="*/ 0 w 1035050"/>
              <a:gd name="connsiteY0" fmla="*/ 44450 h 775744"/>
              <a:gd name="connsiteX1" fmla="*/ 349250 w 1035050"/>
              <a:gd name="connsiteY1" fmla="*/ 590550 h 775744"/>
              <a:gd name="connsiteX2" fmla="*/ 552450 w 1035050"/>
              <a:gd name="connsiteY2" fmla="*/ 400050 h 775744"/>
              <a:gd name="connsiteX3" fmla="*/ 711200 w 1035050"/>
              <a:gd name="connsiteY3" fmla="*/ 768350 h 775744"/>
              <a:gd name="connsiteX4" fmla="*/ 1035050 w 1035050"/>
              <a:gd name="connsiteY4" fmla="*/ 0 h 775744"/>
              <a:gd name="connsiteX0" fmla="*/ 0 w 1035050"/>
              <a:gd name="connsiteY0" fmla="*/ 44450 h 776193"/>
              <a:gd name="connsiteX1" fmla="*/ 334962 w 1035050"/>
              <a:gd name="connsiteY1" fmla="*/ 431007 h 776193"/>
              <a:gd name="connsiteX2" fmla="*/ 552450 w 1035050"/>
              <a:gd name="connsiteY2" fmla="*/ 400050 h 776193"/>
              <a:gd name="connsiteX3" fmla="*/ 711200 w 1035050"/>
              <a:gd name="connsiteY3" fmla="*/ 768350 h 776193"/>
              <a:gd name="connsiteX4" fmla="*/ 1035050 w 1035050"/>
              <a:gd name="connsiteY4" fmla="*/ 0 h 776193"/>
              <a:gd name="connsiteX0" fmla="*/ 0 w 1035050"/>
              <a:gd name="connsiteY0" fmla="*/ 44450 h 775052"/>
              <a:gd name="connsiteX1" fmla="*/ 334962 w 1035050"/>
              <a:gd name="connsiteY1" fmla="*/ 431007 h 775052"/>
              <a:gd name="connsiteX2" fmla="*/ 559593 w 1035050"/>
              <a:gd name="connsiteY2" fmla="*/ 327422 h 775052"/>
              <a:gd name="connsiteX3" fmla="*/ 711200 w 1035050"/>
              <a:gd name="connsiteY3" fmla="*/ 768350 h 775052"/>
              <a:gd name="connsiteX4" fmla="*/ 1035050 w 1035050"/>
              <a:gd name="connsiteY4" fmla="*/ 0 h 7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050" h="775052">
                <a:moveTo>
                  <a:pt x="0" y="44450"/>
                </a:moveTo>
                <a:cubicBezTo>
                  <a:pt x="128587" y="287866"/>
                  <a:pt x="241697" y="383845"/>
                  <a:pt x="334962" y="431007"/>
                </a:cubicBezTo>
                <a:cubicBezTo>
                  <a:pt x="428227" y="478169"/>
                  <a:pt x="496887" y="271198"/>
                  <a:pt x="559593" y="327422"/>
                </a:cubicBezTo>
                <a:cubicBezTo>
                  <a:pt x="622299" y="383646"/>
                  <a:pt x="630767" y="835025"/>
                  <a:pt x="711200" y="768350"/>
                </a:cubicBezTo>
                <a:cubicBezTo>
                  <a:pt x="791633" y="701675"/>
                  <a:pt x="955675" y="66675"/>
                  <a:pt x="103505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6BBBD3-B400-114F-8D8B-3570C74560C2}"/>
              </a:ext>
            </a:extLst>
          </p:cNvPr>
          <p:cNvSpPr/>
          <p:nvPr/>
        </p:nvSpPr>
        <p:spPr>
          <a:xfrm>
            <a:off x="6614954" y="5491951"/>
            <a:ext cx="94360" cy="94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5501E6-9D4A-33A0-AECA-D01CF4DC1E10}"/>
              </a:ext>
            </a:extLst>
          </p:cNvPr>
          <p:cNvSpPr/>
          <p:nvPr/>
        </p:nvSpPr>
        <p:spPr>
          <a:xfrm>
            <a:off x="6058347" y="5490030"/>
            <a:ext cx="94360" cy="94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27D84B-E657-256A-33FF-87C40093FA68}"/>
              </a:ext>
            </a:extLst>
          </p:cNvPr>
          <p:cNvCxnSpPr>
            <a:cxnSpLocks/>
          </p:cNvCxnSpPr>
          <p:nvPr/>
        </p:nvCxnSpPr>
        <p:spPr>
          <a:xfrm>
            <a:off x="6105527" y="5537210"/>
            <a:ext cx="0" cy="1905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9CF5-41D1-A853-CE0A-8E4705E9CE61}"/>
              </a:ext>
            </a:extLst>
          </p:cNvPr>
          <p:cNvCxnSpPr/>
          <p:nvPr/>
        </p:nvCxnSpPr>
        <p:spPr>
          <a:xfrm>
            <a:off x="6105527" y="5727710"/>
            <a:ext cx="83105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1AAF2AE-C304-6536-0C46-8E563BC50078}"/>
              </a:ext>
            </a:extLst>
          </p:cNvPr>
          <p:cNvSpPr/>
          <p:nvPr/>
        </p:nvSpPr>
        <p:spPr>
          <a:xfrm>
            <a:off x="6614954" y="6036402"/>
            <a:ext cx="94360" cy="94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B24F9B-3CCB-6880-C225-DF683D6ED1F6}"/>
              </a:ext>
            </a:extLst>
          </p:cNvPr>
          <p:cNvCxnSpPr>
            <a:cxnSpLocks/>
          </p:cNvCxnSpPr>
          <p:nvPr/>
        </p:nvCxnSpPr>
        <p:spPr>
          <a:xfrm>
            <a:off x="6662134" y="6076950"/>
            <a:ext cx="274447" cy="175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C6D415-B977-8F7C-5F18-E71FE9719A24}"/>
              </a:ext>
            </a:extLst>
          </p:cNvPr>
          <p:cNvSpPr/>
          <p:nvPr/>
        </p:nvSpPr>
        <p:spPr>
          <a:xfrm>
            <a:off x="3499559" y="5474443"/>
            <a:ext cx="94360" cy="94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AADD48-E689-DB6C-881A-D231F51B95AD}"/>
              </a:ext>
            </a:extLst>
          </p:cNvPr>
          <p:cNvCxnSpPr>
            <a:cxnSpLocks/>
          </p:cNvCxnSpPr>
          <p:nvPr/>
        </p:nvCxnSpPr>
        <p:spPr>
          <a:xfrm>
            <a:off x="3546739" y="5521623"/>
            <a:ext cx="0" cy="1905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6A8CA46-8AE3-F1E1-1744-714A23316D39}"/>
              </a:ext>
            </a:extLst>
          </p:cNvPr>
          <p:cNvSpPr/>
          <p:nvPr/>
        </p:nvSpPr>
        <p:spPr>
          <a:xfrm>
            <a:off x="4044340" y="6016912"/>
            <a:ext cx="94360" cy="94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98448E0-8A9F-DB61-4255-BEE41D5F3C35}"/>
              </a:ext>
            </a:extLst>
          </p:cNvPr>
          <p:cNvSpPr/>
          <p:nvPr/>
        </p:nvSpPr>
        <p:spPr>
          <a:xfrm>
            <a:off x="5221052" y="1321013"/>
            <a:ext cx="4286502" cy="3292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8D3B61F-BF3E-B148-F82A-E90FFBE09124}"/>
              </a:ext>
            </a:extLst>
          </p:cNvPr>
          <p:cNvSpPr/>
          <p:nvPr/>
        </p:nvSpPr>
        <p:spPr>
          <a:xfrm>
            <a:off x="1284514" y="4724400"/>
            <a:ext cx="6132749" cy="1981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BE62D-C118-7128-C730-41907786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79135">
            <a:off x="494209" y="2531388"/>
            <a:ext cx="5053912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Encodec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/>
                </a:solidFill>
              </a:rPr>
              <a:t>MusicGen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8D6723-1F10-16FF-2411-06EE3400B82C}"/>
                  </a:ext>
                </a:extLst>
              </p:cNvPr>
              <p:cNvSpPr txBox="1"/>
              <p:nvPr/>
            </p:nvSpPr>
            <p:spPr>
              <a:xfrm>
                <a:off x="1550536" y="5497385"/>
                <a:ext cx="5175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8D6723-1F10-16FF-2411-06EE3400B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36" y="5497385"/>
                <a:ext cx="5175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2E92E5-E81C-0F42-7501-7195B4E3BA9D}"/>
                  </a:ext>
                </a:extLst>
              </p:cNvPr>
              <p:cNvSpPr txBox="1"/>
              <p:nvPr/>
            </p:nvSpPr>
            <p:spPr>
              <a:xfrm>
                <a:off x="3650800" y="5497385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2E92E5-E81C-0F42-7501-7195B4E3B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800" y="5497385"/>
                <a:ext cx="4540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7C431B-1EB4-014D-5849-037A8F1D86F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68060" y="5758995"/>
            <a:ext cx="158274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DD5BAF3-A7D1-6CA6-A864-04D3E7C1FEFE}"/>
                  </a:ext>
                </a:extLst>
              </p:cNvPr>
              <p:cNvSpPr/>
              <p:nvPr/>
            </p:nvSpPr>
            <p:spPr>
              <a:xfrm rot="5400000">
                <a:off x="2106161" y="5271633"/>
                <a:ext cx="1435100" cy="974725"/>
              </a:xfrm>
              <a:prstGeom prst="trapezoid">
                <a:avLst>
                  <a:gd name="adj" fmla="val 40635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DD5BAF3-A7D1-6CA6-A864-04D3E7C1F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06161" y="5271633"/>
                <a:ext cx="1435100" cy="974725"/>
              </a:xfrm>
              <a:prstGeom prst="trapezoid">
                <a:avLst>
                  <a:gd name="adj" fmla="val 40635"/>
                </a:avLst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7A597E-13EB-2B1A-A4FF-49BEFBDE569A}"/>
                  </a:ext>
                </a:extLst>
              </p:cNvPr>
              <p:cNvSpPr txBox="1"/>
              <p:nvPr/>
            </p:nvSpPr>
            <p:spPr>
              <a:xfrm>
                <a:off x="5993950" y="6104162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7A597E-13EB-2B1A-A4FF-49BEFBDE5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50" y="6104162"/>
                <a:ext cx="4540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D5DA4-8A97-D14F-9221-92132FB96790}"/>
                  </a:ext>
                </a:extLst>
              </p:cNvPr>
              <p:cNvSpPr txBox="1"/>
              <p:nvPr/>
            </p:nvSpPr>
            <p:spPr>
              <a:xfrm>
                <a:off x="5894616" y="5099729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D5DA4-8A97-D14F-9221-92132FB96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16" y="5099729"/>
                <a:ext cx="4540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F50A7E-ECA1-71BE-9D93-B6E1232BD7B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104822" y="5758995"/>
            <a:ext cx="1889128" cy="60677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62D9EB-CCB0-9623-94B9-57B44546E9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104822" y="5361339"/>
            <a:ext cx="1789794" cy="397656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F634A4AF-BC3A-8800-E784-F2850A6B38DA}"/>
                  </a:ext>
                </a:extLst>
              </p:cNvPr>
              <p:cNvSpPr/>
              <p:nvPr/>
            </p:nvSpPr>
            <p:spPr>
              <a:xfrm rot="5400000">
                <a:off x="4156302" y="5271634"/>
                <a:ext cx="1435100" cy="974725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F634A4AF-BC3A-8800-E784-F2850A6B3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56302" y="5271634"/>
                <a:ext cx="1435100" cy="974725"/>
              </a:xfrm>
              <a:prstGeom prst="trapezoid">
                <a:avLst>
                  <a:gd name="adj" fmla="val 0"/>
                </a:avLst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425410-F933-E905-D9B1-0BA803465606}"/>
              </a:ext>
            </a:extLst>
          </p:cNvPr>
          <p:cNvCxnSpPr>
            <a:cxnSpLocks/>
          </p:cNvCxnSpPr>
          <p:nvPr/>
        </p:nvCxnSpPr>
        <p:spPr>
          <a:xfrm flipV="1">
            <a:off x="1685016" y="5454862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C9EEE7-0860-3AFB-00E3-08F0ADE203C2}"/>
              </a:ext>
            </a:extLst>
          </p:cNvPr>
          <p:cNvCxnSpPr>
            <a:cxnSpLocks/>
          </p:cNvCxnSpPr>
          <p:nvPr/>
        </p:nvCxnSpPr>
        <p:spPr>
          <a:xfrm flipV="1">
            <a:off x="3779156" y="5497385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DF6B27-D1E4-4AAD-A5CD-49D15F33684F}"/>
              </a:ext>
            </a:extLst>
          </p:cNvPr>
          <p:cNvCxnSpPr>
            <a:cxnSpLocks/>
          </p:cNvCxnSpPr>
          <p:nvPr/>
        </p:nvCxnSpPr>
        <p:spPr>
          <a:xfrm flipV="1">
            <a:off x="6107567" y="6127622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20AE19-C087-8329-2E63-4B7E73EB4013}"/>
              </a:ext>
            </a:extLst>
          </p:cNvPr>
          <p:cNvGrpSpPr/>
          <p:nvPr/>
        </p:nvGrpSpPr>
        <p:grpSpPr>
          <a:xfrm>
            <a:off x="5842900" y="4909051"/>
            <a:ext cx="845464" cy="246743"/>
            <a:chOff x="4909003" y="5225144"/>
            <a:chExt cx="845464" cy="24674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676CCF-7E5C-EC1F-0B33-54F34914EA62}"/>
                </a:ext>
              </a:extLst>
            </p:cNvPr>
            <p:cNvSpPr/>
            <p:nvPr/>
          </p:nvSpPr>
          <p:spPr>
            <a:xfrm>
              <a:off x="4909003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53028F-32C6-7772-E8F6-067E16AAAF00}"/>
                </a:ext>
              </a:extLst>
            </p:cNvPr>
            <p:cNvSpPr/>
            <p:nvPr/>
          </p:nvSpPr>
          <p:spPr>
            <a:xfrm>
              <a:off x="5014686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33FBFB-219E-FD26-D238-089DB54B05B6}"/>
                </a:ext>
              </a:extLst>
            </p:cNvPr>
            <p:cNvSpPr/>
            <p:nvPr/>
          </p:nvSpPr>
          <p:spPr>
            <a:xfrm>
              <a:off x="5120369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A89084-CF52-244D-4F77-F918C8907535}"/>
                </a:ext>
              </a:extLst>
            </p:cNvPr>
            <p:cNvSpPr/>
            <p:nvPr/>
          </p:nvSpPr>
          <p:spPr>
            <a:xfrm>
              <a:off x="5226052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65DBE9-BD82-910C-25D0-7A317C28F16C}"/>
                </a:ext>
              </a:extLst>
            </p:cNvPr>
            <p:cNvSpPr/>
            <p:nvPr/>
          </p:nvSpPr>
          <p:spPr>
            <a:xfrm>
              <a:off x="5331735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1C4B2-C84A-3F9E-DFDB-B5F76B67FF1A}"/>
                </a:ext>
              </a:extLst>
            </p:cNvPr>
            <p:cNvSpPr/>
            <p:nvPr/>
          </p:nvSpPr>
          <p:spPr>
            <a:xfrm>
              <a:off x="5437418" y="5225144"/>
              <a:ext cx="105683" cy="2467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FA799E-45B8-2349-64E3-E7B0C1508B72}"/>
                </a:ext>
              </a:extLst>
            </p:cNvPr>
            <p:cNvSpPr/>
            <p:nvPr/>
          </p:nvSpPr>
          <p:spPr>
            <a:xfrm>
              <a:off x="5543101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03D283-8385-7C80-3297-A93879C59200}"/>
                </a:ext>
              </a:extLst>
            </p:cNvPr>
            <p:cNvSpPr/>
            <p:nvPr/>
          </p:nvSpPr>
          <p:spPr>
            <a:xfrm>
              <a:off x="5648784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rapezoid 37">
            <a:extLst>
              <a:ext uri="{FF2B5EF4-FFF2-40B4-BE49-F238E27FC236}">
                <a16:creationId xmlns:a16="http://schemas.microsoft.com/office/drawing/2014/main" id="{97E7059A-2658-6879-6263-AD9FCB5776AE}"/>
              </a:ext>
            </a:extLst>
          </p:cNvPr>
          <p:cNvSpPr/>
          <p:nvPr/>
        </p:nvSpPr>
        <p:spPr>
          <a:xfrm rot="5400000">
            <a:off x="7095756" y="490031"/>
            <a:ext cx="817606" cy="3323319"/>
          </a:xfrm>
          <a:prstGeom prst="trapezoid">
            <a:avLst>
              <a:gd name="adj" fmla="val 0"/>
            </a:avLst>
          </a:prstGeom>
          <a:solidFill>
            <a:srgbClr val="FFFFFF">
              <a:alpha val="47843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572C7-AA46-0C52-15FA-7B3DC9969541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334355" y="3376480"/>
            <a:ext cx="0" cy="139261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776E944-1E19-16BA-ECE2-1280B5B41952}"/>
                  </a:ext>
                </a:extLst>
              </p:cNvPr>
              <p:cNvSpPr txBox="1"/>
              <p:nvPr/>
            </p:nvSpPr>
            <p:spPr>
              <a:xfrm>
                <a:off x="7280063" y="5622949"/>
                <a:ext cx="22274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776E944-1E19-16BA-ECE2-1280B5B41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63" y="5622949"/>
                <a:ext cx="222749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9CAAC8BB-A8F1-02B5-AB06-BBCCD5827D66}"/>
                  </a:ext>
                </a:extLst>
              </p:cNvPr>
              <p:cNvSpPr/>
              <p:nvPr/>
            </p:nvSpPr>
            <p:spPr>
              <a:xfrm rot="5400000">
                <a:off x="5909669" y="3423101"/>
                <a:ext cx="817606" cy="1255487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9CAAC8BB-A8F1-02B5-AB06-BBCCD5827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09669" y="3423101"/>
                <a:ext cx="817606" cy="1255487"/>
              </a:xfrm>
              <a:prstGeom prst="trapezoid">
                <a:avLst>
                  <a:gd name="adj" fmla="val 0"/>
                </a:avLst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97CADB-4CA0-D213-D809-E027C0AE6192}"/>
                  </a:ext>
                </a:extLst>
              </p:cNvPr>
              <p:cNvSpPr txBox="1"/>
              <p:nvPr/>
            </p:nvSpPr>
            <p:spPr>
              <a:xfrm>
                <a:off x="5869898" y="2853260"/>
                <a:ext cx="9289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97CADB-4CA0-D213-D809-E027C0AE6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98" y="2853260"/>
                <a:ext cx="92891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5B9B05-3200-A46E-E216-28402CCFE7DA}"/>
              </a:ext>
            </a:extLst>
          </p:cNvPr>
          <p:cNvCxnSpPr>
            <a:cxnSpLocks/>
          </p:cNvCxnSpPr>
          <p:nvPr/>
        </p:nvCxnSpPr>
        <p:spPr>
          <a:xfrm flipV="1">
            <a:off x="6334355" y="1415143"/>
            <a:ext cx="0" cy="127725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46152A-D7AA-35A7-C8AB-E5BC04FD5D64}"/>
              </a:ext>
            </a:extLst>
          </p:cNvPr>
          <p:cNvCxnSpPr>
            <a:cxnSpLocks/>
          </p:cNvCxnSpPr>
          <p:nvPr/>
        </p:nvCxnSpPr>
        <p:spPr>
          <a:xfrm flipV="1">
            <a:off x="6208481" y="2847867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1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F3E15-96D0-869D-1DAE-27949CBC5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E4596F8-315B-4AC0-4E6F-AEBD87EE2C70}"/>
              </a:ext>
            </a:extLst>
          </p:cNvPr>
          <p:cNvSpPr/>
          <p:nvPr/>
        </p:nvSpPr>
        <p:spPr>
          <a:xfrm>
            <a:off x="5221052" y="1321013"/>
            <a:ext cx="4286502" cy="3292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E5C6637-039B-3001-18EC-B9300DED3DC3}"/>
              </a:ext>
            </a:extLst>
          </p:cNvPr>
          <p:cNvSpPr/>
          <p:nvPr/>
        </p:nvSpPr>
        <p:spPr>
          <a:xfrm>
            <a:off x="1284514" y="4724400"/>
            <a:ext cx="6132749" cy="1981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EC6D3-10C6-0D0E-3E8B-15AF83D28080}"/>
                  </a:ext>
                </a:extLst>
              </p:cNvPr>
              <p:cNvSpPr txBox="1"/>
              <p:nvPr/>
            </p:nvSpPr>
            <p:spPr>
              <a:xfrm>
                <a:off x="1550536" y="5497385"/>
                <a:ext cx="5175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EC6D3-10C6-0D0E-3E8B-15AF83D28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36" y="5497385"/>
                <a:ext cx="5175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B7676-436E-0802-5BD0-643B1BD9B063}"/>
                  </a:ext>
                </a:extLst>
              </p:cNvPr>
              <p:cNvSpPr txBox="1"/>
              <p:nvPr/>
            </p:nvSpPr>
            <p:spPr>
              <a:xfrm>
                <a:off x="3650800" y="5497385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B7676-436E-0802-5BD0-643B1BD9B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800" y="5497385"/>
                <a:ext cx="4540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794636-936B-AF36-648F-46BAC068EC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68060" y="5758995"/>
            <a:ext cx="158274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61700813-7FD1-7FC5-D176-34339B24E200}"/>
                  </a:ext>
                </a:extLst>
              </p:cNvPr>
              <p:cNvSpPr/>
              <p:nvPr/>
            </p:nvSpPr>
            <p:spPr>
              <a:xfrm rot="5400000">
                <a:off x="2106161" y="5271633"/>
                <a:ext cx="1435100" cy="974725"/>
              </a:xfrm>
              <a:prstGeom prst="trapezoid">
                <a:avLst>
                  <a:gd name="adj" fmla="val 40635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61700813-7FD1-7FC5-D176-34339B24E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06161" y="5271633"/>
                <a:ext cx="1435100" cy="974725"/>
              </a:xfrm>
              <a:prstGeom prst="trapezoid">
                <a:avLst>
                  <a:gd name="adj" fmla="val 40635"/>
                </a:avLst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CAB55-D1F9-B35C-60EA-50B9CF611C29}"/>
                  </a:ext>
                </a:extLst>
              </p:cNvPr>
              <p:cNvSpPr txBox="1"/>
              <p:nvPr/>
            </p:nvSpPr>
            <p:spPr>
              <a:xfrm>
                <a:off x="5993950" y="6104162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CAB55-D1F9-B35C-60EA-50B9CF61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50" y="6104162"/>
                <a:ext cx="4540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977F98-0C6B-949D-FC59-E2BDF19DBE18}"/>
                  </a:ext>
                </a:extLst>
              </p:cNvPr>
              <p:cNvSpPr txBox="1"/>
              <p:nvPr/>
            </p:nvSpPr>
            <p:spPr>
              <a:xfrm>
                <a:off x="5894616" y="5099729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977F98-0C6B-949D-FC59-E2BDF19DB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16" y="5099729"/>
                <a:ext cx="4540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2E87BE-FEA9-7B26-5989-CB21DCC36F2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104822" y="5758995"/>
            <a:ext cx="1889128" cy="60677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53C88A-83A5-7CAC-DAC8-6EDB2282F36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104822" y="5361339"/>
            <a:ext cx="1789794" cy="397656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E42A4D1C-20D7-8B83-3D0B-9F096B513593}"/>
                  </a:ext>
                </a:extLst>
              </p:cNvPr>
              <p:cNvSpPr/>
              <p:nvPr/>
            </p:nvSpPr>
            <p:spPr>
              <a:xfrm rot="5400000">
                <a:off x="4156302" y="5271634"/>
                <a:ext cx="1435100" cy="974725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E42A4D1C-20D7-8B83-3D0B-9F096B513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56302" y="5271634"/>
                <a:ext cx="1435100" cy="974725"/>
              </a:xfrm>
              <a:prstGeom prst="trapezoid">
                <a:avLst>
                  <a:gd name="adj" fmla="val 0"/>
                </a:avLst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75B6DD-CB88-7387-7AC5-09F66BF47D25}"/>
              </a:ext>
            </a:extLst>
          </p:cNvPr>
          <p:cNvCxnSpPr>
            <a:cxnSpLocks/>
          </p:cNvCxnSpPr>
          <p:nvPr/>
        </p:nvCxnSpPr>
        <p:spPr>
          <a:xfrm flipV="1">
            <a:off x="1685016" y="5454862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1A6E5-DD15-9834-51A8-ED3676ECD702}"/>
              </a:ext>
            </a:extLst>
          </p:cNvPr>
          <p:cNvCxnSpPr>
            <a:cxnSpLocks/>
          </p:cNvCxnSpPr>
          <p:nvPr/>
        </p:nvCxnSpPr>
        <p:spPr>
          <a:xfrm flipV="1">
            <a:off x="3779156" y="5497385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97D5A-C913-F85B-B329-F43D66F7AF63}"/>
              </a:ext>
            </a:extLst>
          </p:cNvPr>
          <p:cNvCxnSpPr>
            <a:cxnSpLocks/>
          </p:cNvCxnSpPr>
          <p:nvPr/>
        </p:nvCxnSpPr>
        <p:spPr>
          <a:xfrm flipV="1">
            <a:off x="6107567" y="6127622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3CA9A8-547D-8B10-A556-8E570D0AFA84}"/>
              </a:ext>
            </a:extLst>
          </p:cNvPr>
          <p:cNvGrpSpPr/>
          <p:nvPr/>
        </p:nvGrpSpPr>
        <p:grpSpPr>
          <a:xfrm>
            <a:off x="5842900" y="4909051"/>
            <a:ext cx="845464" cy="246743"/>
            <a:chOff x="4909003" y="5225144"/>
            <a:chExt cx="845464" cy="24674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1310FE-1C5A-070C-5A80-FE5810F08139}"/>
                </a:ext>
              </a:extLst>
            </p:cNvPr>
            <p:cNvSpPr/>
            <p:nvPr/>
          </p:nvSpPr>
          <p:spPr>
            <a:xfrm>
              <a:off x="4909003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4BAC25-2A60-30AB-5A60-2175B4F848C1}"/>
                </a:ext>
              </a:extLst>
            </p:cNvPr>
            <p:cNvSpPr/>
            <p:nvPr/>
          </p:nvSpPr>
          <p:spPr>
            <a:xfrm>
              <a:off x="5014686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3FD7C3-FD45-B3E8-214E-72993F4CCC55}"/>
                </a:ext>
              </a:extLst>
            </p:cNvPr>
            <p:cNvSpPr/>
            <p:nvPr/>
          </p:nvSpPr>
          <p:spPr>
            <a:xfrm>
              <a:off x="5120369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E922F9-FE24-9907-557F-51752E03C2CF}"/>
                </a:ext>
              </a:extLst>
            </p:cNvPr>
            <p:cNvSpPr/>
            <p:nvPr/>
          </p:nvSpPr>
          <p:spPr>
            <a:xfrm>
              <a:off x="5226052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5A0F1E-7936-0141-76FD-8C15A3D5DC1D}"/>
                </a:ext>
              </a:extLst>
            </p:cNvPr>
            <p:cNvSpPr/>
            <p:nvPr/>
          </p:nvSpPr>
          <p:spPr>
            <a:xfrm>
              <a:off x="5331735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B4649C-FBFD-50EE-1600-CF6442BF5E1C}"/>
                </a:ext>
              </a:extLst>
            </p:cNvPr>
            <p:cNvSpPr/>
            <p:nvPr/>
          </p:nvSpPr>
          <p:spPr>
            <a:xfrm>
              <a:off x="5437418" y="5225144"/>
              <a:ext cx="105683" cy="2467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35D933-842C-0A48-8EE6-A1A4A4F402D7}"/>
                </a:ext>
              </a:extLst>
            </p:cNvPr>
            <p:cNvSpPr/>
            <p:nvPr/>
          </p:nvSpPr>
          <p:spPr>
            <a:xfrm>
              <a:off x="5543101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AACA40-1038-9CE8-B815-C43183ED9064}"/>
                </a:ext>
              </a:extLst>
            </p:cNvPr>
            <p:cNvSpPr/>
            <p:nvPr/>
          </p:nvSpPr>
          <p:spPr>
            <a:xfrm>
              <a:off x="5648784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rapezoid 37">
            <a:extLst>
              <a:ext uri="{FF2B5EF4-FFF2-40B4-BE49-F238E27FC236}">
                <a16:creationId xmlns:a16="http://schemas.microsoft.com/office/drawing/2014/main" id="{4B58C69C-73C6-F882-6BD4-38F4A24454A1}"/>
              </a:ext>
            </a:extLst>
          </p:cNvPr>
          <p:cNvSpPr/>
          <p:nvPr/>
        </p:nvSpPr>
        <p:spPr>
          <a:xfrm rot="5400000">
            <a:off x="7095756" y="490031"/>
            <a:ext cx="817606" cy="3323319"/>
          </a:xfrm>
          <a:prstGeom prst="trapezoid">
            <a:avLst>
              <a:gd name="adj" fmla="val 0"/>
            </a:avLst>
          </a:prstGeom>
          <a:solidFill>
            <a:srgbClr val="FFFFFF">
              <a:alpha val="47843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C65192-A077-3931-696E-1B215CD64EDF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334355" y="3376480"/>
            <a:ext cx="0" cy="139261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66F8DC2F-6A23-E501-932C-792425175F14}"/>
                  </a:ext>
                </a:extLst>
              </p:cNvPr>
              <p:cNvSpPr/>
              <p:nvPr/>
            </p:nvSpPr>
            <p:spPr>
              <a:xfrm rot="5400000">
                <a:off x="5909669" y="3423101"/>
                <a:ext cx="817606" cy="1255487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66F8DC2F-6A23-E501-932C-792425175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09669" y="3423101"/>
                <a:ext cx="817606" cy="1255487"/>
              </a:xfrm>
              <a:prstGeom prst="trapezoid">
                <a:avLst>
                  <a:gd name="adj" fmla="val 0"/>
                </a:avLst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E2B629-FA2C-91C1-0EB7-A776C07C105F}"/>
                  </a:ext>
                </a:extLst>
              </p:cNvPr>
              <p:cNvSpPr txBox="1"/>
              <p:nvPr/>
            </p:nvSpPr>
            <p:spPr>
              <a:xfrm>
                <a:off x="5869898" y="2853260"/>
                <a:ext cx="9289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E2B629-FA2C-91C1-0EB7-A776C07C1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98" y="2853260"/>
                <a:ext cx="9289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CC43CB-7A65-A347-B47F-8BDE7CC368E1}"/>
              </a:ext>
            </a:extLst>
          </p:cNvPr>
          <p:cNvCxnSpPr>
            <a:cxnSpLocks/>
          </p:cNvCxnSpPr>
          <p:nvPr/>
        </p:nvCxnSpPr>
        <p:spPr>
          <a:xfrm flipV="1">
            <a:off x="6334355" y="1415143"/>
            <a:ext cx="0" cy="127725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7F1CCB-8C46-B431-C52F-4D4EF7B2F43D}"/>
              </a:ext>
            </a:extLst>
          </p:cNvPr>
          <p:cNvCxnSpPr>
            <a:cxnSpLocks/>
          </p:cNvCxnSpPr>
          <p:nvPr/>
        </p:nvCxnSpPr>
        <p:spPr>
          <a:xfrm flipV="1">
            <a:off x="6208481" y="2847867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9D4E5C95-8611-CC6A-3F14-50EDDD76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5" y="-59063"/>
            <a:ext cx="10515600" cy="1325563"/>
          </a:xfrm>
        </p:spPr>
        <p:txBody>
          <a:bodyPr/>
          <a:lstStyle/>
          <a:p>
            <a:r>
              <a:rPr lang="en-US" dirty="0"/>
              <a:t>Trick: Backprop thru RVQ </a:t>
            </a:r>
            <a:br>
              <a:rPr lang="en-US" dirty="0"/>
            </a:br>
            <a:r>
              <a:rPr lang="en-US" dirty="0"/>
              <a:t>(Method 1: train a low-rank map)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BF795B71-0C78-8BBE-DD89-FBA2C6F163F1}"/>
                  </a:ext>
                </a:extLst>
              </p:cNvPr>
              <p:cNvSpPr/>
              <p:nvPr/>
            </p:nvSpPr>
            <p:spPr>
              <a:xfrm rot="5400000">
                <a:off x="8342881" y="5136201"/>
                <a:ext cx="986339" cy="974725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BF795B71-0C78-8BBE-DD89-FBA2C6F16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342881" y="5136201"/>
                <a:ext cx="986339" cy="974725"/>
              </a:xfrm>
              <a:prstGeom prst="trapezoid">
                <a:avLst>
                  <a:gd name="adj" fmla="val 0"/>
                </a:avLst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E4E60F-5C0A-2B79-0CFF-ED781988D6D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447972" y="5623564"/>
            <a:ext cx="1900716" cy="739539"/>
          </a:xfrm>
          <a:prstGeom prst="straightConnector1">
            <a:avLst/>
          </a:prstGeom>
          <a:ln w="571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8D12BE-D1A4-5B7E-BDD7-FA6240DD4BD3}"/>
              </a:ext>
            </a:extLst>
          </p:cNvPr>
          <p:cNvCxnSpPr>
            <a:cxnSpLocks/>
            <a:stCxn id="15" idx="1"/>
            <a:endCxn id="48" idx="3"/>
          </p:cNvCxnSpPr>
          <p:nvPr/>
        </p:nvCxnSpPr>
        <p:spPr>
          <a:xfrm flipH="1" flipV="1">
            <a:off x="6798812" y="3114870"/>
            <a:ext cx="2037238" cy="2015524"/>
          </a:xfrm>
          <a:prstGeom prst="straightConnector1">
            <a:avLst/>
          </a:prstGeom>
          <a:ln w="571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2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1C39E-7145-80D5-A61F-81DBF563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667530-744D-CCE4-C1A4-2A0417CE0D78}"/>
              </a:ext>
            </a:extLst>
          </p:cNvPr>
          <p:cNvSpPr/>
          <p:nvPr/>
        </p:nvSpPr>
        <p:spPr>
          <a:xfrm>
            <a:off x="5221052" y="1321013"/>
            <a:ext cx="4286502" cy="3292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610CAA6-F078-AA27-CF5A-3F161A3D13C1}"/>
              </a:ext>
            </a:extLst>
          </p:cNvPr>
          <p:cNvSpPr/>
          <p:nvPr/>
        </p:nvSpPr>
        <p:spPr>
          <a:xfrm>
            <a:off x="1284514" y="4724400"/>
            <a:ext cx="6132749" cy="1981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AE8F5D-5758-8915-C59D-9CC4723786A9}"/>
                  </a:ext>
                </a:extLst>
              </p:cNvPr>
              <p:cNvSpPr txBox="1"/>
              <p:nvPr/>
            </p:nvSpPr>
            <p:spPr>
              <a:xfrm>
                <a:off x="1550536" y="5497385"/>
                <a:ext cx="5175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AE8F5D-5758-8915-C59D-9CC47237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36" y="5497385"/>
                <a:ext cx="5175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C34259-F7D9-4A2E-E9BA-B58BCEDD2C3E}"/>
                  </a:ext>
                </a:extLst>
              </p:cNvPr>
              <p:cNvSpPr txBox="1"/>
              <p:nvPr/>
            </p:nvSpPr>
            <p:spPr>
              <a:xfrm>
                <a:off x="3650800" y="5497385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C34259-F7D9-4A2E-E9BA-B58BCEDD2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800" y="5497385"/>
                <a:ext cx="4540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B69B33-E6D1-853A-0256-171B0F246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68060" y="5758995"/>
            <a:ext cx="158274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9C29A1C4-9543-917E-18A0-9A20BA3B7693}"/>
                  </a:ext>
                </a:extLst>
              </p:cNvPr>
              <p:cNvSpPr/>
              <p:nvPr/>
            </p:nvSpPr>
            <p:spPr>
              <a:xfrm rot="5400000">
                <a:off x="2106161" y="5271633"/>
                <a:ext cx="1435100" cy="974725"/>
              </a:xfrm>
              <a:prstGeom prst="trapezoid">
                <a:avLst>
                  <a:gd name="adj" fmla="val 40635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9C29A1C4-9543-917E-18A0-9A20BA3B7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06161" y="5271633"/>
                <a:ext cx="1435100" cy="974725"/>
              </a:xfrm>
              <a:prstGeom prst="trapezoid">
                <a:avLst>
                  <a:gd name="adj" fmla="val 40635"/>
                </a:avLst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1E390F-97AB-F0F7-8A49-864367CD991F}"/>
                  </a:ext>
                </a:extLst>
              </p:cNvPr>
              <p:cNvSpPr txBox="1"/>
              <p:nvPr/>
            </p:nvSpPr>
            <p:spPr>
              <a:xfrm>
                <a:off x="5993950" y="6104162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1E390F-97AB-F0F7-8A49-864367CD9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50" y="6104162"/>
                <a:ext cx="4540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1B4086-EA8B-9800-5038-B31823BB28ED}"/>
                  </a:ext>
                </a:extLst>
              </p:cNvPr>
              <p:cNvSpPr txBox="1"/>
              <p:nvPr/>
            </p:nvSpPr>
            <p:spPr>
              <a:xfrm>
                <a:off x="5894616" y="5099729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1B4086-EA8B-9800-5038-B31823BB2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16" y="5099729"/>
                <a:ext cx="4540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8F7E6E-8C54-CDF1-C161-4DF8303890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104822" y="5758995"/>
            <a:ext cx="1889128" cy="60677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73AF9-78D7-234B-6C3A-203B2693C62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104822" y="5361339"/>
            <a:ext cx="1789794" cy="397656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6B117ED0-3E58-F9FB-D17C-058B4DF50E3F}"/>
                  </a:ext>
                </a:extLst>
              </p:cNvPr>
              <p:cNvSpPr/>
              <p:nvPr/>
            </p:nvSpPr>
            <p:spPr>
              <a:xfrm rot="5400000">
                <a:off x="4156302" y="5271634"/>
                <a:ext cx="1435100" cy="974725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6B117ED0-3E58-F9FB-D17C-058B4DF50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56302" y="5271634"/>
                <a:ext cx="1435100" cy="974725"/>
              </a:xfrm>
              <a:prstGeom prst="trapezoid">
                <a:avLst>
                  <a:gd name="adj" fmla="val 0"/>
                </a:avLst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5B719-EE17-4B1B-8332-4EAE508C6A5B}"/>
              </a:ext>
            </a:extLst>
          </p:cNvPr>
          <p:cNvCxnSpPr>
            <a:cxnSpLocks/>
          </p:cNvCxnSpPr>
          <p:nvPr/>
        </p:nvCxnSpPr>
        <p:spPr>
          <a:xfrm flipV="1">
            <a:off x="1685016" y="5454862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04C97-3123-1E1A-C4BE-B16834D9F29B}"/>
              </a:ext>
            </a:extLst>
          </p:cNvPr>
          <p:cNvCxnSpPr>
            <a:cxnSpLocks/>
          </p:cNvCxnSpPr>
          <p:nvPr/>
        </p:nvCxnSpPr>
        <p:spPr>
          <a:xfrm flipV="1">
            <a:off x="3779156" y="5497385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27031-8068-30F1-DF2D-C72710F2F4F4}"/>
              </a:ext>
            </a:extLst>
          </p:cNvPr>
          <p:cNvCxnSpPr>
            <a:cxnSpLocks/>
          </p:cNvCxnSpPr>
          <p:nvPr/>
        </p:nvCxnSpPr>
        <p:spPr>
          <a:xfrm flipV="1">
            <a:off x="6107567" y="6127622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F0D248-356F-9A11-E2F4-923AAC9C87A1}"/>
              </a:ext>
            </a:extLst>
          </p:cNvPr>
          <p:cNvGrpSpPr/>
          <p:nvPr/>
        </p:nvGrpSpPr>
        <p:grpSpPr>
          <a:xfrm>
            <a:off x="5842900" y="4909051"/>
            <a:ext cx="845464" cy="246743"/>
            <a:chOff x="4909003" y="5225144"/>
            <a:chExt cx="845464" cy="24674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EF460A-18E9-92CE-FB7A-B6B39752D249}"/>
                </a:ext>
              </a:extLst>
            </p:cNvPr>
            <p:cNvSpPr/>
            <p:nvPr/>
          </p:nvSpPr>
          <p:spPr>
            <a:xfrm>
              <a:off x="4909003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E40512-51C7-9B25-1B53-C684BE6B6E9F}"/>
                </a:ext>
              </a:extLst>
            </p:cNvPr>
            <p:cNvSpPr/>
            <p:nvPr/>
          </p:nvSpPr>
          <p:spPr>
            <a:xfrm>
              <a:off x="5014686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1F5736-62F9-8457-F6DA-9D5101D6425A}"/>
                </a:ext>
              </a:extLst>
            </p:cNvPr>
            <p:cNvSpPr/>
            <p:nvPr/>
          </p:nvSpPr>
          <p:spPr>
            <a:xfrm>
              <a:off x="5120369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7E478F-C6EA-BC7A-EF13-F341427F792F}"/>
                </a:ext>
              </a:extLst>
            </p:cNvPr>
            <p:cNvSpPr/>
            <p:nvPr/>
          </p:nvSpPr>
          <p:spPr>
            <a:xfrm>
              <a:off x="5226052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E79696-4617-541F-965E-64DDF8A3B8CA}"/>
                </a:ext>
              </a:extLst>
            </p:cNvPr>
            <p:cNvSpPr/>
            <p:nvPr/>
          </p:nvSpPr>
          <p:spPr>
            <a:xfrm>
              <a:off x="5331735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7B6D08-0696-4896-5670-B49A825FFF48}"/>
                </a:ext>
              </a:extLst>
            </p:cNvPr>
            <p:cNvSpPr/>
            <p:nvPr/>
          </p:nvSpPr>
          <p:spPr>
            <a:xfrm>
              <a:off x="5437418" y="5225144"/>
              <a:ext cx="105683" cy="2467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5F19E5-B026-B262-B818-3B5431A28016}"/>
                </a:ext>
              </a:extLst>
            </p:cNvPr>
            <p:cNvSpPr/>
            <p:nvPr/>
          </p:nvSpPr>
          <p:spPr>
            <a:xfrm>
              <a:off x="5543101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B56DEEE-19EC-F95A-A3FE-7BFDC0A90FF9}"/>
                </a:ext>
              </a:extLst>
            </p:cNvPr>
            <p:cNvSpPr/>
            <p:nvPr/>
          </p:nvSpPr>
          <p:spPr>
            <a:xfrm>
              <a:off x="5648784" y="5225144"/>
              <a:ext cx="105683" cy="24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rapezoid 37">
            <a:extLst>
              <a:ext uri="{FF2B5EF4-FFF2-40B4-BE49-F238E27FC236}">
                <a16:creationId xmlns:a16="http://schemas.microsoft.com/office/drawing/2014/main" id="{65DE1897-6A72-43FE-A9D4-5E2F53F8B4ED}"/>
              </a:ext>
            </a:extLst>
          </p:cNvPr>
          <p:cNvSpPr/>
          <p:nvPr/>
        </p:nvSpPr>
        <p:spPr>
          <a:xfrm rot="5400000">
            <a:off x="7095756" y="490031"/>
            <a:ext cx="817606" cy="3323319"/>
          </a:xfrm>
          <a:prstGeom prst="trapezoid">
            <a:avLst>
              <a:gd name="adj" fmla="val 0"/>
            </a:avLst>
          </a:prstGeom>
          <a:solidFill>
            <a:srgbClr val="FFFFFF">
              <a:alpha val="47843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4B514E-D8E7-BA03-D90C-58F62AD744A6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334355" y="3376480"/>
            <a:ext cx="0" cy="139261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E9A679F6-6CD1-97F3-B135-BE9A241AA8FE}"/>
                  </a:ext>
                </a:extLst>
              </p:cNvPr>
              <p:cNvSpPr/>
              <p:nvPr/>
            </p:nvSpPr>
            <p:spPr>
              <a:xfrm rot="5400000">
                <a:off x="5909669" y="3423101"/>
                <a:ext cx="817606" cy="1255487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E9A679F6-6CD1-97F3-B135-BE9A241AA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09669" y="3423101"/>
                <a:ext cx="817606" cy="1255487"/>
              </a:xfrm>
              <a:prstGeom prst="trapezoid">
                <a:avLst>
                  <a:gd name="adj" fmla="val 0"/>
                </a:avLst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A1CB10-0939-7A76-FFCB-4E5FC1E797A6}"/>
                  </a:ext>
                </a:extLst>
              </p:cNvPr>
              <p:cNvSpPr txBox="1"/>
              <p:nvPr/>
            </p:nvSpPr>
            <p:spPr>
              <a:xfrm>
                <a:off x="5869898" y="2853260"/>
                <a:ext cx="9289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A1CB10-0939-7A76-FFCB-4E5FC1E79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98" y="2853260"/>
                <a:ext cx="9289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577EA8-EE69-EA7F-3FFD-6F1A56706290}"/>
              </a:ext>
            </a:extLst>
          </p:cNvPr>
          <p:cNvCxnSpPr>
            <a:cxnSpLocks/>
          </p:cNvCxnSpPr>
          <p:nvPr/>
        </p:nvCxnSpPr>
        <p:spPr>
          <a:xfrm flipV="1">
            <a:off x="6334355" y="1415143"/>
            <a:ext cx="0" cy="127725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084DA9-91A6-39C3-DA45-05393410E156}"/>
              </a:ext>
            </a:extLst>
          </p:cNvPr>
          <p:cNvCxnSpPr>
            <a:cxnSpLocks/>
          </p:cNvCxnSpPr>
          <p:nvPr/>
        </p:nvCxnSpPr>
        <p:spPr>
          <a:xfrm flipV="1">
            <a:off x="6208481" y="2847867"/>
            <a:ext cx="226788" cy="152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76C00BB4-03B7-6D4E-2459-FC5C726F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5" y="-59063"/>
            <a:ext cx="10515600" cy="1325563"/>
          </a:xfrm>
        </p:spPr>
        <p:txBody>
          <a:bodyPr/>
          <a:lstStyle/>
          <a:p>
            <a:r>
              <a:rPr lang="en-US" dirty="0"/>
              <a:t>Trick: Backprop thru RVQ </a:t>
            </a:r>
            <a:br>
              <a:rPr lang="en-US" dirty="0"/>
            </a:br>
            <a:r>
              <a:rPr lang="en-US" dirty="0"/>
              <a:t>(Method 2: Finite Difference Approximation)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96D03F-EAE9-B656-130B-419CAD734A01}"/>
                  </a:ext>
                </a:extLst>
              </p:cNvPr>
              <p:cNvSpPr txBox="1"/>
              <p:nvPr/>
            </p:nvSpPr>
            <p:spPr>
              <a:xfrm>
                <a:off x="8212372" y="5271626"/>
                <a:ext cx="3732200" cy="116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𝑑𝑖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96D03F-EAE9-B656-130B-419CAD73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372" y="5271626"/>
                <a:ext cx="3732200" cy="1167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815429-38A0-3652-D876-D798B46F557A}"/>
              </a:ext>
            </a:extLst>
          </p:cNvPr>
          <p:cNvCxnSpPr>
            <a:cxnSpLocks/>
          </p:cNvCxnSpPr>
          <p:nvPr/>
        </p:nvCxnSpPr>
        <p:spPr>
          <a:xfrm>
            <a:off x="6435269" y="4909051"/>
            <a:ext cx="0" cy="173084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C174FE-1E65-3B1B-C735-7248E9A15D01}"/>
              </a:ext>
            </a:extLst>
          </p:cNvPr>
          <p:cNvCxnSpPr>
            <a:cxnSpLocks/>
          </p:cNvCxnSpPr>
          <p:nvPr/>
        </p:nvCxnSpPr>
        <p:spPr>
          <a:xfrm flipV="1">
            <a:off x="6105981" y="4958792"/>
            <a:ext cx="0" cy="202444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AA037-BC33-7DEC-C7EF-6DC08A70C602}"/>
              </a:ext>
            </a:extLst>
          </p:cNvPr>
          <p:cNvCxnSpPr>
            <a:cxnSpLocks/>
          </p:cNvCxnSpPr>
          <p:nvPr/>
        </p:nvCxnSpPr>
        <p:spPr>
          <a:xfrm flipV="1">
            <a:off x="6635522" y="4958792"/>
            <a:ext cx="0" cy="202444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23A0DA-F2AB-BE25-0669-823310CB1711}"/>
                  </a:ext>
                </a:extLst>
              </p:cNvPr>
              <p:cNvSpPr txBox="1"/>
              <p:nvPr/>
            </p:nvSpPr>
            <p:spPr>
              <a:xfrm>
                <a:off x="10078472" y="3936428"/>
                <a:ext cx="22274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23A0DA-F2AB-BE25-0669-823310CB1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72" y="3936428"/>
                <a:ext cx="222749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58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7A87DFE-5100-E479-18F8-B39EBA07A8DD}"/>
                  </a:ext>
                </a:extLst>
              </p:cNvPr>
              <p:cNvSpPr/>
              <p:nvPr/>
            </p:nvSpPr>
            <p:spPr>
              <a:xfrm>
                <a:off x="2105636" y="1115736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7A87DFE-5100-E479-18F8-B39EBA07A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6" y="1115736"/>
                <a:ext cx="562062" cy="5620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BBB9DF-1387-0AD1-7D28-025C81042CAA}"/>
                  </a:ext>
                </a:extLst>
              </p:cNvPr>
              <p:cNvSpPr/>
              <p:nvPr/>
            </p:nvSpPr>
            <p:spPr>
              <a:xfrm>
                <a:off x="3365383" y="1115736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BBB9DF-1387-0AD1-7D28-025C81042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83" y="1115736"/>
                <a:ext cx="562062" cy="5620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50D8DDB-BD12-EA0F-0279-27C9F71E98E4}"/>
                  </a:ext>
                </a:extLst>
              </p:cNvPr>
              <p:cNvSpPr/>
              <p:nvPr/>
            </p:nvSpPr>
            <p:spPr>
              <a:xfrm>
                <a:off x="4625130" y="1115736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50D8DDB-BD12-EA0F-0279-27C9F71E9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1115736"/>
                <a:ext cx="562062" cy="5620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2FC535-9D25-4BEF-24F9-F741417690C5}"/>
                  </a:ext>
                </a:extLst>
              </p:cNvPr>
              <p:cNvSpPr/>
              <p:nvPr/>
            </p:nvSpPr>
            <p:spPr>
              <a:xfrm>
                <a:off x="2105636" y="2744597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2FC535-9D25-4BEF-24F9-F74141769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6" y="2744597"/>
                <a:ext cx="562062" cy="5620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20AF3-D61D-573F-8C47-ABFA127E2E35}"/>
                  </a:ext>
                </a:extLst>
              </p:cNvPr>
              <p:cNvSpPr/>
              <p:nvPr/>
            </p:nvSpPr>
            <p:spPr>
              <a:xfrm>
                <a:off x="3365383" y="2744597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20AF3-D61D-573F-8C47-ABFA127E2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83" y="2744597"/>
                <a:ext cx="562062" cy="5620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34ECCD-07C6-CF7B-A550-06122B078037}"/>
                  </a:ext>
                </a:extLst>
              </p:cNvPr>
              <p:cNvSpPr/>
              <p:nvPr/>
            </p:nvSpPr>
            <p:spPr>
              <a:xfrm>
                <a:off x="4625130" y="2744597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34ECCD-07C6-CF7B-A550-06122B078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2744597"/>
                <a:ext cx="562062" cy="5620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659A65F-D021-BE02-5F3C-1FE71B0122DA}"/>
                  </a:ext>
                </a:extLst>
              </p:cNvPr>
              <p:cNvSpPr/>
              <p:nvPr/>
            </p:nvSpPr>
            <p:spPr>
              <a:xfrm>
                <a:off x="4625130" y="5461233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659A65F-D021-BE02-5F3C-1FE71B012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5461233"/>
                <a:ext cx="562062" cy="5620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229FA0-44DD-BC42-8141-BC20FB4F35BC}"/>
                  </a:ext>
                </a:extLst>
              </p:cNvPr>
              <p:cNvSpPr/>
              <p:nvPr/>
            </p:nvSpPr>
            <p:spPr>
              <a:xfrm>
                <a:off x="4625130" y="3626839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229FA0-44DD-BC42-8141-BC20FB4F3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3626839"/>
                <a:ext cx="562062" cy="562062"/>
              </a:xfrm>
              <a:prstGeom prst="ellipse">
                <a:avLst/>
              </a:prstGeom>
              <a:blipFill>
                <a:blip r:embed="rId9"/>
                <a:stretch>
                  <a:fillRect r="-40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94D3FAC-2E03-571F-1199-018D5AB364EB}"/>
              </a:ext>
            </a:extLst>
          </p:cNvPr>
          <p:cNvSpPr txBox="1"/>
          <p:nvPr/>
        </p:nvSpPr>
        <p:spPr>
          <a:xfrm>
            <a:off x="5187191" y="5276567"/>
            <a:ext cx="216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 </a:t>
            </a:r>
            <a:r>
              <a:rPr lang="zh-CN" altLang="en-US" dirty="0"/>
              <a:t>多峰分布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F8B90-69CC-A1C1-E9A7-4AE756463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3A5F70-D980-5526-5C6D-CC5BDEFB9D1C}"/>
                  </a:ext>
                </a:extLst>
              </p:cNvPr>
              <p:cNvSpPr/>
              <p:nvPr/>
            </p:nvSpPr>
            <p:spPr>
              <a:xfrm>
                <a:off x="2105636" y="1115736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3A5F70-D980-5526-5C6D-CC5BDEFB9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6" y="1115736"/>
                <a:ext cx="562062" cy="5620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D964955-2EEA-ACE4-A329-F07916463A62}"/>
                  </a:ext>
                </a:extLst>
              </p:cNvPr>
              <p:cNvSpPr/>
              <p:nvPr/>
            </p:nvSpPr>
            <p:spPr>
              <a:xfrm>
                <a:off x="3365383" y="1115736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D964955-2EEA-ACE4-A329-F07916463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83" y="1115736"/>
                <a:ext cx="562062" cy="5620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4230A4-4D91-E602-6F01-1637FFAE17A9}"/>
                  </a:ext>
                </a:extLst>
              </p:cNvPr>
              <p:cNvSpPr/>
              <p:nvPr/>
            </p:nvSpPr>
            <p:spPr>
              <a:xfrm>
                <a:off x="4625130" y="1115736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4230A4-4D91-E602-6F01-1637FFAE1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1115736"/>
                <a:ext cx="562062" cy="5620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7450B5-471E-9231-8442-556465690307}"/>
                  </a:ext>
                </a:extLst>
              </p:cNvPr>
              <p:cNvSpPr/>
              <p:nvPr/>
            </p:nvSpPr>
            <p:spPr>
              <a:xfrm>
                <a:off x="2105636" y="2744597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7450B5-471E-9231-8442-556465690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6" y="2744597"/>
                <a:ext cx="562062" cy="5620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6ED0E06-CF47-8A65-0693-6E6E080C4454}"/>
                  </a:ext>
                </a:extLst>
              </p:cNvPr>
              <p:cNvSpPr/>
              <p:nvPr/>
            </p:nvSpPr>
            <p:spPr>
              <a:xfrm>
                <a:off x="3365383" y="2744597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6ED0E06-CF47-8A65-0693-6E6E080C4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83" y="2744597"/>
                <a:ext cx="562062" cy="5620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80A4008-859D-D810-FC5F-908355EE1BBF}"/>
                  </a:ext>
                </a:extLst>
              </p:cNvPr>
              <p:cNvSpPr/>
              <p:nvPr/>
            </p:nvSpPr>
            <p:spPr>
              <a:xfrm>
                <a:off x="4625130" y="2744597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80A4008-859D-D810-FC5F-908355EE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2744597"/>
                <a:ext cx="562062" cy="5620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DBA798-DA26-9D55-7445-B681E18B1F3B}"/>
                  </a:ext>
                </a:extLst>
              </p:cNvPr>
              <p:cNvSpPr/>
              <p:nvPr/>
            </p:nvSpPr>
            <p:spPr>
              <a:xfrm>
                <a:off x="4625130" y="5461233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DBA798-DA26-9D55-7445-B681E18B1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5461233"/>
                <a:ext cx="562062" cy="5620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FBDCE9D-7478-91D3-F7C0-AE6D44A1D510}"/>
                  </a:ext>
                </a:extLst>
              </p:cNvPr>
              <p:cNvSpPr/>
              <p:nvPr/>
            </p:nvSpPr>
            <p:spPr>
              <a:xfrm>
                <a:off x="5884877" y="1115736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FBDCE9D-7478-91D3-F7C0-AE6D44A1D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77" y="1115736"/>
                <a:ext cx="562062" cy="5620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A43E2C-CD40-F7F8-E382-5E1C083A9E84}"/>
                  </a:ext>
                </a:extLst>
              </p:cNvPr>
              <p:cNvSpPr/>
              <p:nvPr/>
            </p:nvSpPr>
            <p:spPr>
              <a:xfrm>
                <a:off x="4625130" y="3626839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A43E2C-CD40-F7F8-E382-5E1C083A9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3626839"/>
                <a:ext cx="562062" cy="562062"/>
              </a:xfrm>
              <a:prstGeom prst="ellipse">
                <a:avLst/>
              </a:prstGeom>
              <a:blipFill>
                <a:blip r:embed="rId10"/>
                <a:stretch>
                  <a:fillRect r="-40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64ABA-F804-EE0C-3526-B2AB774F65AC}"/>
              </a:ext>
            </a:extLst>
          </p:cNvPr>
          <p:cNvCxnSpPr>
            <a:cxnSpLocks/>
            <a:stCxn id="9" idx="5"/>
            <a:endCxn id="21" idx="1"/>
          </p:cNvCxnSpPr>
          <p:nvPr/>
        </p:nvCxnSpPr>
        <p:spPr>
          <a:xfrm flipV="1">
            <a:off x="5104880" y="3165264"/>
            <a:ext cx="862309" cy="59083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D570D2-3287-620D-AFF5-1E48E0E40B44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>
            <a:off x="6165908" y="1677798"/>
            <a:ext cx="0" cy="1405154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3CF52B-6E7B-1FA8-C017-534399524C49}"/>
                  </a:ext>
                </a:extLst>
              </p:cNvPr>
              <p:cNvSpPr/>
              <p:nvPr/>
            </p:nvSpPr>
            <p:spPr>
              <a:xfrm>
                <a:off x="5884877" y="3082952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3CF52B-6E7B-1FA8-C017-534399524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77" y="3082952"/>
                <a:ext cx="562062" cy="5620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896348-EE21-0E86-4AC0-2C048F8EBAFD}"/>
              </a:ext>
            </a:extLst>
          </p:cNvPr>
          <p:cNvCxnSpPr>
            <a:cxnSpLocks/>
            <a:stCxn id="21" idx="3"/>
            <a:endCxn id="14" idx="7"/>
          </p:cNvCxnSpPr>
          <p:nvPr/>
        </p:nvCxnSpPr>
        <p:spPr>
          <a:xfrm flipH="1">
            <a:off x="5104880" y="3562702"/>
            <a:ext cx="862309" cy="146449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62909C-08C1-6D92-C47F-2FFD765AEC1A}"/>
              </a:ext>
            </a:extLst>
          </p:cNvPr>
          <p:cNvSpPr txBox="1"/>
          <p:nvPr/>
        </p:nvSpPr>
        <p:spPr>
          <a:xfrm>
            <a:off x="6347491" y="2937327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Bottleneck</a:t>
            </a:r>
          </a:p>
        </p:txBody>
      </p:sp>
    </p:spTree>
    <p:extLst>
      <p:ext uri="{BB962C8B-B14F-4D97-AF65-F5344CB8AC3E}">
        <p14:creationId xmlns:p14="http://schemas.microsoft.com/office/powerpoint/2010/main" val="368566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E436-C1CC-32AF-484F-C5068748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9C72ACC-46DB-4842-3FA3-222D5B33E9D6}"/>
                  </a:ext>
                </a:extLst>
              </p:cNvPr>
              <p:cNvSpPr/>
              <p:nvPr/>
            </p:nvSpPr>
            <p:spPr>
              <a:xfrm>
                <a:off x="4625130" y="2744597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9C72ACC-46DB-4842-3FA3-222D5B33E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2744597"/>
                <a:ext cx="562062" cy="5620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737464-BD9B-337C-F18F-7BD1F468F4D8}"/>
                  </a:ext>
                </a:extLst>
              </p:cNvPr>
              <p:cNvSpPr/>
              <p:nvPr/>
            </p:nvSpPr>
            <p:spPr>
              <a:xfrm>
                <a:off x="4625130" y="5461233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737464-BD9B-337C-F18F-7BD1F468F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30" y="5461233"/>
                <a:ext cx="562062" cy="5620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A8CB31-787E-5803-8CC4-E40034A8AE0E}"/>
                  </a:ext>
                </a:extLst>
              </p:cNvPr>
              <p:cNvSpPr/>
              <p:nvPr/>
            </p:nvSpPr>
            <p:spPr>
              <a:xfrm>
                <a:off x="5884877" y="1115736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A8CB31-787E-5803-8CC4-E40034A8A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77" y="1115736"/>
                <a:ext cx="562062" cy="5620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B73D3F-8DC4-C6B2-2061-8C6CBE01F666}"/>
              </a:ext>
            </a:extLst>
          </p:cNvPr>
          <p:cNvCxnSpPr>
            <a:cxnSpLocks/>
            <a:stCxn id="9" idx="5"/>
            <a:endCxn id="21" idx="1"/>
          </p:cNvCxnSpPr>
          <p:nvPr/>
        </p:nvCxnSpPr>
        <p:spPr>
          <a:xfrm flipV="1">
            <a:off x="5104880" y="3165264"/>
            <a:ext cx="862309" cy="59083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43137F-50A3-21DD-49B1-2F2367426FB9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>
            <a:off x="6165908" y="1677798"/>
            <a:ext cx="0" cy="1405154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4BDB480-06BD-FC1A-7524-3A4F7D23C611}"/>
                  </a:ext>
                </a:extLst>
              </p:cNvPr>
              <p:cNvSpPr/>
              <p:nvPr/>
            </p:nvSpPr>
            <p:spPr>
              <a:xfrm>
                <a:off x="5884877" y="3082952"/>
                <a:ext cx="562062" cy="562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4BDB480-06BD-FC1A-7524-3A4F7D23C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77" y="3082952"/>
                <a:ext cx="562062" cy="5620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5DB0FA-5504-EAEA-A3A5-67E70747180C}"/>
              </a:ext>
            </a:extLst>
          </p:cNvPr>
          <p:cNvCxnSpPr>
            <a:cxnSpLocks/>
            <a:stCxn id="21" idx="4"/>
            <a:endCxn id="12" idx="0"/>
          </p:cNvCxnSpPr>
          <p:nvPr/>
        </p:nvCxnSpPr>
        <p:spPr>
          <a:xfrm flipH="1">
            <a:off x="4906161" y="3645014"/>
            <a:ext cx="1259747" cy="1816219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FC9655-269E-946B-DB3D-97574A87080C}"/>
              </a:ext>
            </a:extLst>
          </p:cNvPr>
          <p:cNvSpPr txBox="1"/>
          <p:nvPr/>
        </p:nvSpPr>
        <p:spPr>
          <a:xfrm>
            <a:off x="6825663" y="3179317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C98F1-B177-6696-3D8C-B4B03B8C5464}"/>
              </a:ext>
            </a:extLst>
          </p:cNvPr>
          <p:cNvSpPr txBox="1"/>
          <p:nvPr/>
        </p:nvSpPr>
        <p:spPr>
          <a:xfrm>
            <a:off x="3155658" y="2416617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17593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0A42-3962-77E1-2AAF-7D6991CE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71FB-C222-53B0-A917-47A14031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Frozen </a:t>
            </a:r>
            <a:r>
              <a:rPr lang="en-US" dirty="0" err="1"/>
              <a:t>MusicGen</a:t>
            </a:r>
            <a:r>
              <a:rPr lang="en-US" dirty="0"/>
              <a:t> on 1 GPU?</a:t>
            </a:r>
          </a:p>
          <a:p>
            <a:pPr lvl="1"/>
            <a:r>
              <a:rPr lang="en-US" dirty="0"/>
              <a:t>No problem.</a:t>
            </a:r>
          </a:p>
          <a:p>
            <a:r>
              <a:rPr lang="en-US" dirty="0"/>
              <a:t>Symbolic (monophonic) dataset?</a:t>
            </a:r>
          </a:p>
          <a:p>
            <a:pPr lvl="1"/>
            <a:r>
              <a:rPr lang="en-US" dirty="0" err="1"/>
              <a:t>Ziyu</a:t>
            </a:r>
            <a:r>
              <a:rPr lang="en-US" dirty="0"/>
              <a:t>/JJY</a:t>
            </a:r>
          </a:p>
          <a:p>
            <a:pPr lvl="1"/>
            <a:r>
              <a:rPr lang="en-US" dirty="0"/>
              <a:t>URMP</a:t>
            </a:r>
          </a:p>
          <a:p>
            <a:pPr lvl="1"/>
            <a:r>
              <a:rPr lang="en-US" dirty="0"/>
              <a:t>Los </a:t>
            </a:r>
            <a:r>
              <a:rPr lang="en-US" dirty="0" err="1"/>
              <a:t>angeles</a:t>
            </a:r>
            <a:r>
              <a:rPr lang="en-US" dirty="0"/>
              <a:t>. </a:t>
            </a:r>
          </a:p>
          <a:p>
            <a:r>
              <a:rPr lang="zh-CN" altLang="en-US" dirty="0"/>
              <a:t>多峰分布问题 </a:t>
            </a:r>
            <a:r>
              <a:rPr lang="en-US" altLang="zh-CN" dirty="0"/>
              <a:t>solutions: LM; VAE. </a:t>
            </a:r>
            <a:endParaRPr lang="en-US" dirty="0"/>
          </a:p>
          <a:p>
            <a:pPr lvl="1"/>
            <a:r>
              <a:rPr lang="en-US" dirty="0"/>
              <a:t>Existing quantized autoencoders for spectrogram. </a:t>
            </a:r>
          </a:p>
          <a:p>
            <a:pPr lvl="1"/>
            <a:r>
              <a:rPr lang="en-US" dirty="0" err="1"/>
              <a:t>Shiqi</a:t>
            </a:r>
            <a:r>
              <a:rPr lang="en-US" dirty="0"/>
              <a:t> related work using VAE. </a:t>
            </a:r>
          </a:p>
        </p:txBody>
      </p:sp>
    </p:spTree>
    <p:extLst>
      <p:ext uri="{BB962C8B-B14F-4D97-AF65-F5344CB8AC3E}">
        <p14:creationId xmlns:p14="http://schemas.microsoft.com/office/powerpoint/2010/main" val="6012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4D95-5029-5C36-E88B-DC648391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512C-338C-F4CF-2089-663AE097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AVH brainstorming. </a:t>
            </a:r>
          </a:p>
          <a:p>
            <a:r>
              <a:rPr lang="en-US" dirty="0"/>
              <a:t>What did Dan choose as the 1</a:t>
            </a:r>
            <a:r>
              <a:rPr lang="en-US" baseline="30000" dirty="0"/>
              <a:t>st</a:t>
            </a:r>
            <a:r>
              <a:rPr lang="en-US" dirty="0"/>
              <a:t> experiment?</a:t>
            </a:r>
          </a:p>
          <a:p>
            <a:r>
              <a:rPr lang="en-US" dirty="0"/>
              <a:t>Trick: decoder forward = encoder backward. </a:t>
            </a:r>
          </a:p>
          <a:p>
            <a:r>
              <a:rPr lang="en-US" dirty="0"/>
              <a:t>Trick: backprop through RVQ. </a:t>
            </a:r>
          </a:p>
          <a:p>
            <a:r>
              <a:rPr lang="en-US" dirty="0"/>
              <a:t>Architecture: quantized questions and variational answers. </a:t>
            </a:r>
          </a:p>
        </p:txBody>
      </p:sp>
    </p:spTree>
    <p:extLst>
      <p:ext uri="{BB962C8B-B14F-4D97-AF65-F5344CB8AC3E}">
        <p14:creationId xmlns:p14="http://schemas.microsoft.com/office/powerpoint/2010/main" val="374034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113F-1AE0-436F-70DE-C5036AAF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 w/ </a:t>
            </a:r>
            <a:r>
              <a:rPr lang="en-US" dirty="0" err="1"/>
              <a:t>liwei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576-39A9-329B-0420-1844DE18E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/>
              <a:t>unsupervised_symbolic_music_decipher</a:t>
            </a:r>
            <a:r>
              <a:rPr lang="en-US" altLang="ja-JP" sz="3200" dirty="0"/>
              <a:t>. </a:t>
            </a:r>
          </a:p>
          <a:p>
            <a:r>
              <a:rPr lang="en-US" altLang="ja-JP" sz="3200" dirty="0"/>
              <a:t>HCI: play </a:t>
            </a:r>
            <a:r>
              <a:rPr lang="en-US" altLang="ja-JP" sz="3200"/>
              <a:t>the performer. </a:t>
            </a:r>
            <a:endParaRPr lang="en-US" altLang="ja-JP" sz="3200" dirty="0"/>
          </a:p>
          <a:p>
            <a:r>
              <a:rPr lang="ja-JP" altLang="en-US" sz="3200" dirty="0"/>
              <a:t>有谁 了解</a:t>
            </a:r>
            <a:r>
              <a:rPr lang="en-US" altLang="ja-JP" sz="3200" dirty="0"/>
              <a:t>/</a:t>
            </a:r>
            <a:r>
              <a:rPr lang="ja-JP" altLang="en-US" sz="3200" dirty="0"/>
              <a:t>思考 过 对于一个 </a:t>
            </a:r>
            <a:r>
              <a:rPr lang="en-US" altLang="ja-JP" sz="3200" dirty="0"/>
              <a:t>(</a:t>
            </a:r>
            <a:r>
              <a:rPr lang="en-US" sz="3200" dirty="0"/>
              <a:t>R)VQ </a:t>
            </a:r>
            <a:r>
              <a:rPr lang="ja-JP" altLang="en-US" sz="3200" dirty="0"/>
              <a:t>的 </a:t>
            </a:r>
            <a:r>
              <a:rPr lang="en-US" sz="3200" dirty="0"/>
              <a:t>LM, </a:t>
            </a:r>
            <a:r>
              <a:rPr lang="ja-JP" altLang="en-US" sz="3200" dirty="0"/>
              <a:t>怎么把梯度从 </a:t>
            </a:r>
            <a:r>
              <a:rPr lang="en-US" sz="3200" dirty="0"/>
              <a:t>LM </a:t>
            </a:r>
            <a:r>
              <a:rPr lang="ja-JP" altLang="en-US" sz="3200" dirty="0"/>
              <a:t>传到 </a:t>
            </a:r>
            <a:r>
              <a:rPr lang="en-US" sz="3200" dirty="0"/>
              <a:t>VQ encoder </a:t>
            </a:r>
            <a:r>
              <a:rPr lang="ja-JP" altLang="en-US" sz="3200" dirty="0"/>
              <a:t>那里？</a:t>
            </a:r>
            <a:endParaRPr lang="en-US" altLang="ja-JP" sz="3200" dirty="0"/>
          </a:p>
          <a:p>
            <a:endParaRPr lang="en-US" sz="3200" dirty="0"/>
          </a:p>
          <a:p>
            <a:r>
              <a:rPr lang="en-US" sz="3200" dirty="0"/>
              <a:t>TODO</a:t>
            </a:r>
          </a:p>
          <a:p>
            <a:pPr lvl="1"/>
            <a:r>
              <a:rPr lang="en-US" sz="2800" dirty="0"/>
              <a:t>Compare perplexity of musical and </a:t>
            </a:r>
            <a:r>
              <a:rPr lang="en-US" sz="2800" dirty="0" err="1"/>
              <a:t>imusical</a:t>
            </a:r>
            <a:r>
              <a:rPr lang="en-US" sz="2800" dirty="0"/>
              <a:t> audio rendered as in the setup. </a:t>
            </a:r>
          </a:p>
        </p:txBody>
      </p:sp>
    </p:spTree>
    <p:extLst>
      <p:ext uri="{BB962C8B-B14F-4D97-AF65-F5344CB8AC3E}">
        <p14:creationId xmlns:p14="http://schemas.microsoft.com/office/powerpoint/2010/main" val="55439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EE8089-DB2C-E223-2492-931325999B09}"/>
              </a:ext>
            </a:extLst>
          </p:cNvPr>
          <p:cNvSpPr/>
          <p:nvPr/>
        </p:nvSpPr>
        <p:spPr>
          <a:xfrm>
            <a:off x="7432644" y="1780913"/>
            <a:ext cx="1870745" cy="4446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Audio GT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AB2FE3-C86A-F6CD-715D-450C4321ED46}"/>
              </a:ext>
            </a:extLst>
          </p:cNvPr>
          <p:cNvSpPr/>
          <p:nvPr/>
        </p:nvSpPr>
        <p:spPr>
          <a:xfrm>
            <a:off x="3473045" y="2159638"/>
            <a:ext cx="2681678" cy="4446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Symbolic Music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9149CE-AFC7-3703-970A-ED2EBB44A515}"/>
              </a:ext>
            </a:extLst>
          </p:cNvPr>
          <p:cNvSpPr/>
          <p:nvPr/>
        </p:nvSpPr>
        <p:spPr>
          <a:xfrm>
            <a:off x="3752150" y="4310544"/>
            <a:ext cx="3674378" cy="4446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Performance Actions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60EAE9-4B44-3313-F68D-1322445CDFF2}"/>
              </a:ext>
            </a:extLst>
          </p:cNvPr>
          <p:cNvSpPr/>
          <p:nvPr/>
        </p:nvSpPr>
        <p:spPr>
          <a:xfrm>
            <a:off x="6050732" y="5475563"/>
            <a:ext cx="1375796" cy="4446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Audio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34B9C03-9395-B0D9-9330-4A1B20DD1C44}"/>
                  </a:ext>
                </a:extLst>
              </p:cNvPr>
              <p:cNvSpPr/>
              <p:nvPr/>
            </p:nvSpPr>
            <p:spPr>
              <a:xfrm>
                <a:off x="6184191" y="3206690"/>
                <a:ext cx="831908" cy="44461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34B9C03-9395-B0D9-9330-4A1B20DD1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91" y="3206690"/>
                <a:ext cx="831908" cy="4446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A9A325-4145-0655-ED19-49E5DD3D715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813884" y="2604257"/>
            <a:ext cx="1786261" cy="60243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AC9C21-1CA8-5071-E649-B553A79B952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600145" y="2225532"/>
            <a:ext cx="1767872" cy="98115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631F78-1E87-26C3-9E20-5FCB02BB8A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13884" y="2604257"/>
            <a:ext cx="775455" cy="170628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E540D8-958B-6CB1-3951-5261F1404F2F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5589339" y="3651309"/>
            <a:ext cx="1010806" cy="65923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150C7C-8355-769A-1359-B23CA1CDAD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589339" y="4755163"/>
            <a:ext cx="1149291" cy="7204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635E7B-9782-104D-45EA-4A28A5E36BFD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H="1">
            <a:off x="7426528" y="2003223"/>
            <a:ext cx="1876861" cy="3694650"/>
          </a:xfrm>
          <a:prstGeom prst="straightConnector1">
            <a:avLst/>
          </a:prstGeom>
          <a:ln w="5715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B0246EE0-E714-2AE5-C42A-CF896C0E3F43}"/>
              </a:ext>
            </a:extLst>
          </p:cNvPr>
          <p:cNvSpPr/>
          <p:nvPr/>
        </p:nvSpPr>
        <p:spPr>
          <a:xfrm>
            <a:off x="2625755" y="2003222"/>
            <a:ext cx="701880" cy="692285"/>
          </a:xfrm>
          <a:prstGeom prst="arc">
            <a:avLst>
              <a:gd name="adj1" fmla="val 2004315"/>
              <a:gd name="adj2" fmla="val 20358697"/>
            </a:avLst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38C8746-FB6B-2F80-8753-3AB52C683B1D}"/>
              </a:ext>
            </a:extLst>
          </p:cNvPr>
          <p:cNvSpPr/>
          <p:nvPr/>
        </p:nvSpPr>
        <p:spPr>
          <a:xfrm>
            <a:off x="3473045" y="1160127"/>
            <a:ext cx="2681678" cy="4446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Sheet Image GT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898958-C4CB-9E2C-1B7C-37AB6602771B}"/>
              </a:ext>
            </a:extLst>
          </p:cNvPr>
          <p:cNvCxnSpPr>
            <a:cxnSpLocks/>
            <a:stCxn id="44" idx="2"/>
            <a:endCxn id="5" idx="0"/>
          </p:cNvCxnSpPr>
          <p:nvPr/>
        </p:nvCxnSpPr>
        <p:spPr>
          <a:xfrm>
            <a:off x="4813884" y="1604746"/>
            <a:ext cx="0" cy="55489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7BFEDE4D-FDE5-400F-7FFA-CA1031C1E947}"/>
              </a:ext>
            </a:extLst>
          </p:cNvPr>
          <p:cNvSpPr/>
          <p:nvPr/>
        </p:nvSpPr>
        <p:spPr>
          <a:xfrm rot="7980133">
            <a:off x="9196096" y="1177615"/>
            <a:ext cx="732814" cy="663062"/>
          </a:xfrm>
          <a:prstGeom prst="arc">
            <a:avLst>
              <a:gd name="adj1" fmla="val 2004315"/>
              <a:gd name="adj2" fmla="val 20358697"/>
            </a:avLst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AC5375D6-97E4-E23A-2A48-AC21B418ED02}"/>
              </a:ext>
            </a:extLst>
          </p:cNvPr>
          <p:cNvSpPr/>
          <p:nvPr/>
        </p:nvSpPr>
        <p:spPr>
          <a:xfrm rot="3110853">
            <a:off x="2912219" y="504623"/>
            <a:ext cx="701880" cy="692285"/>
          </a:xfrm>
          <a:prstGeom prst="arc">
            <a:avLst>
              <a:gd name="adj1" fmla="val 2004315"/>
              <a:gd name="adj2" fmla="val 20358697"/>
            </a:avLst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8E6E2713-5F22-79B2-D7B6-8968335513DA}"/>
              </a:ext>
            </a:extLst>
          </p:cNvPr>
          <p:cNvSpPr/>
          <p:nvPr/>
        </p:nvSpPr>
        <p:spPr>
          <a:xfrm rot="18048109">
            <a:off x="5499431" y="5824561"/>
            <a:ext cx="732814" cy="663062"/>
          </a:xfrm>
          <a:prstGeom prst="arc">
            <a:avLst>
              <a:gd name="adj1" fmla="val 2004315"/>
              <a:gd name="adj2" fmla="val 20358697"/>
            </a:avLst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4C317D1C-671D-F796-EA17-209F41CFB20E}"/>
              </a:ext>
            </a:extLst>
          </p:cNvPr>
          <p:cNvSpPr/>
          <p:nvPr/>
        </p:nvSpPr>
        <p:spPr>
          <a:xfrm>
            <a:off x="5589339" y="2716111"/>
            <a:ext cx="2099103" cy="1210979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74B5FE5-FE1D-23AE-6287-E078B1FF79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6154723" y="2003223"/>
            <a:ext cx="1277921" cy="37872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2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535C-F434-49A6-34E4-4485D930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A0152-062E-AAA9-C495-8A1FF408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Machine can learn music as the human does. </a:t>
            </a:r>
          </a:p>
          <a:p>
            <a:pPr lvl="1"/>
            <a:r>
              <a:rPr lang="en-US" sz="2800" dirty="0"/>
              <a:t>Better?</a:t>
            </a:r>
          </a:p>
          <a:p>
            <a:r>
              <a:rPr lang="en-US" sz="3200" dirty="0"/>
              <a:t>Score image to performance audio. </a:t>
            </a:r>
          </a:p>
          <a:p>
            <a:pPr lvl="1"/>
            <a:r>
              <a:rPr lang="en-US" sz="2800" dirty="0"/>
              <a:t>Learned z is the performance style. Sheet and/or z controllable? </a:t>
            </a:r>
          </a:p>
          <a:p>
            <a:r>
              <a:rPr lang="en-US" sz="3200" dirty="0"/>
              <a:t>Concept (symbolic music) discovery via SSL. </a:t>
            </a:r>
          </a:p>
          <a:p>
            <a:pPr lvl="1"/>
            <a:r>
              <a:rPr lang="en-US" sz="2800" dirty="0"/>
              <a:t>Emergent score. </a:t>
            </a:r>
          </a:p>
          <a:p>
            <a:r>
              <a:rPr lang="en-US" sz="3200" dirty="0"/>
              <a:t>Utilize unimodal data. </a:t>
            </a:r>
          </a:p>
          <a:p>
            <a:pPr lvl="1"/>
            <a:r>
              <a:rPr lang="en-US" sz="2800" dirty="0"/>
              <a:t>Via functional alignment?</a:t>
            </a:r>
          </a:p>
          <a:p>
            <a:pPr lvl="1"/>
            <a:r>
              <a:rPr lang="en-US" sz="2800" dirty="0"/>
              <a:t>Self free-play requires </a:t>
            </a:r>
            <a:r>
              <a:rPr lang="zh-CN" altLang="en-US" sz="2800" dirty="0"/>
              <a:t>集体潜意识 </a:t>
            </a:r>
            <a:r>
              <a:rPr lang="en-US" altLang="zh-CN" sz="2800" dirty="0"/>
              <a:t>to actually learn anything. 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28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7DD0A-1C3F-D2E5-F8C4-E5B413DF6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BC57-2F56-232E-579D-440655D3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DB7F-65A4-5C61-9C41-01B61230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Decrypt sheet images using only unimodal data and an instrument.</a:t>
            </a:r>
          </a:p>
          <a:p>
            <a:r>
              <a:rPr lang="en-US" sz="3200" dirty="0"/>
              <a:t>Unified framework including multiple tasks. </a:t>
            </a:r>
          </a:p>
          <a:p>
            <a:pPr lvl="1"/>
            <a:r>
              <a:rPr lang="en-US" sz="2800" dirty="0"/>
              <a:t>Multi-task joint learning. </a:t>
            </a:r>
          </a:p>
          <a:p>
            <a:pPr lvl="1"/>
            <a:r>
              <a:rPr lang="en-US" sz="2800" dirty="0"/>
              <a:t>May surpass single-task learning. </a:t>
            </a:r>
          </a:p>
          <a:p>
            <a:r>
              <a:rPr lang="en-US" sz="3200" dirty="0"/>
              <a:t>Combine representation learning with reinforcement learning. </a:t>
            </a:r>
          </a:p>
        </p:txBody>
      </p:sp>
    </p:spTree>
    <p:extLst>
      <p:ext uri="{BB962C8B-B14F-4D97-AF65-F5344CB8AC3E}">
        <p14:creationId xmlns:p14="http://schemas.microsoft.com/office/powerpoint/2010/main" val="164001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E3F5B-4E4A-848B-9766-B1487C11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C6D0B-02E7-4D0C-2E4A-D79161E5A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did Dan choose to be the 1</a:t>
            </a:r>
            <a:r>
              <a:rPr lang="en-US" baseline="30000" dirty="0"/>
              <a:t>st</a:t>
            </a:r>
            <a:r>
              <a:rPr lang="en-US" dirty="0"/>
              <a:t> experiment?</a:t>
            </a:r>
          </a:p>
        </p:txBody>
      </p:sp>
    </p:spTree>
    <p:extLst>
      <p:ext uri="{BB962C8B-B14F-4D97-AF65-F5344CB8AC3E}">
        <p14:creationId xmlns:p14="http://schemas.microsoft.com/office/powerpoint/2010/main" val="10215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9BF63-976F-CCD5-D622-C631027D0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368D-6742-0CC0-C4AF-08C7B803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Decrypt sheet images using only unimodal data and an instrument.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1523-4DA0-61C1-D4B7-CD66FBFF2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284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Given:</a:t>
            </a:r>
          </a:p>
          <a:p>
            <a:pPr lvl="1"/>
            <a:r>
              <a:rPr lang="en-US" sz="2800" dirty="0"/>
              <a:t>Audio dataset. </a:t>
            </a:r>
          </a:p>
          <a:p>
            <a:pPr lvl="1"/>
            <a:r>
              <a:rPr lang="en-US" sz="2800" dirty="0"/>
              <a:t>Sheet music image dataset. </a:t>
            </a:r>
          </a:p>
          <a:p>
            <a:pPr lvl="1"/>
            <a:r>
              <a:rPr lang="en-US" sz="2800" dirty="0"/>
              <a:t>Differentiable virtual instrument.</a:t>
            </a:r>
          </a:p>
          <a:p>
            <a:r>
              <a:rPr lang="en-US" sz="3200" dirty="0"/>
              <a:t>Trainable models:</a:t>
            </a:r>
          </a:p>
          <a:p>
            <a:pPr lvl="1"/>
            <a:r>
              <a:rPr lang="en-US" sz="2800" dirty="0"/>
              <a:t>Audio language model.</a:t>
            </a:r>
          </a:p>
          <a:p>
            <a:pPr lvl="1"/>
            <a:r>
              <a:rPr lang="en-US" sz="2800" dirty="0"/>
              <a:t>Performance model (Sheet -&gt; instrument control).</a:t>
            </a:r>
          </a:p>
          <a:p>
            <a:r>
              <a:rPr lang="en-US" sz="3200" dirty="0"/>
              <a:t>Gus idea:</a:t>
            </a:r>
          </a:p>
          <a:p>
            <a:pPr lvl="1"/>
            <a:r>
              <a:rPr lang="en-US" sz="2800" dirty="0"/>
              <a:t>Audio LM is hard to train without symbolic abstraction. With the performance model pipeline, we can obtain symbolic bottleneck, which helps audio LM. </a:t>
            </a:r>
          </a:p>
          <a:p>
            <a:pPr lvl="2"/>
            <a:r>
              <a:rPr lang="en-US" sz="2400" dirty="0"/>
              <a:t>Motivation: the two tasks better help each other. </a:t>
            </a:r>
          </a:p>
        </p:txBody>
      </p:sp>
    </p:spTree>
    <p:extLst>
      <p:ext uri="{BB962C8B-B14F-4D97-AF65-F5344CB8AC3E}">
        <p14:creationId xmlns:p14="http://schemas.microsoft.com/office/powerpoint/2010/main" val="119009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650DD-05A0-ACAE-FE1C-DA907413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83D0-6454-9785-9C27-30A021A6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Simplify.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D7A68-0996-DDF7-3C0A-AD5E196B5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Given:</a:t>
                </a:r>
              </a:p>
              <a:p>
                <a:pPr lvl="1"/>
                <a:r>
                  <a:rPr lang="en-US" sz="2800" dirty="0" err="1"/>
                  <a:t>MusicGen</a:t>
                </a:r>
                <a:r>
                  <a:rPr lang="en-US" sz="2800" dirty="0"/>
                  <a:t> as musicality evaluator. </a:t>
                </a:r>
              </a:p>
              <a:p>
                <a:pPr lvl="1"/>
                <a:r>
                  <a:rPr lang="en-US" sz="2800" dirty="0"/>
                  <a:t>MIDI dataset. </a:t>
                </a:r>
              </a:p>
              <a:p>
                <a:pPr lvl="1"/>
                <a:r>
                  <a:rPr lang="en-US" sz="2800" dirty="0"/>
                  <a:t>Differentiable piano. (88 audio clips.)</a:t>
                </a:r>
              </a:p>
              <a:p>
                <a:r>
                  <a:rPr lang="en-US" sz="3200" dirty="0"/>
                  <a:t>Trainable models: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Performance model (MIDI -&gt; piano key activation).</a:t>
                </a:r>
              </a:p>
              <a:p>
                <a:pPr lvl="2"/>
                <a:r>
                  <a:rPr lang="en-US" sz="2400" dirty="0"/>
                  <a:t>88x88 matrix of </a:t>
                </a:r>
                <a:r>
                  <a:rPr lang="en-US" sz="2400" dirty="0" err="1"/>
                  <a:t>floatpoint</a:t>
                </a:r>
                <a:r>
                  <a:rPr lang="en-US" sz="2400" dirty="0"/>
                  <a:t> in [0,1].</a:t>
                </a:r>
              </a:p>
              <a:p>
                <a:r>
                  <a:rPr lang="en-US" sz="3200" dirty="0"/>
                  <a:t>HCI:</a:t>
                </a:r>
              </a:p>
              <a:p>
                <a:pPr lvl="1"/>
                <a:r>
                  <a:rPr lang="en-US" sz="2800" dirty="0"/>
                  <a:t>Attach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800" dirty="0"/>
                  <a:t> to a MIDI keyboard.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D7A68-0996-DDF7-3C0A-AD5E196B5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977D-6CE8-0A43-B94F-D0E7237F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Trick: Decoder as encoder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3349BF-E400-3532-8544-76353F796553}"/>
                  </a:ext>
                </a:extLst>
              </p:cNvPr>
              <p:cNvSpPr txBox="1"/>
              <p:nvPr/>
            </p:nvSpPr>
            <p:spPr>
              <a:xfrm>
                <a:off x="3103564" y="4713615"/>
                <a:ext cx="5175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3349BF-E400-3532-8544-76353F796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564" y="4713615"/>
                <a:ext cx="5175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09092C-571F-398E-D5B7-2D24E9EC1B16}"/>
                  </a:ext>
                </a:extLst>
              </p:cNvPr>
              <p:cNvSpPr txBox="1"/>
              <p:nvPr/>
            </p:nvSpPr>
            <p:spPr>
              <a:xfrm>
                <a:off x="1138238" y="4713615"/>
                <a:ext cx="523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09092C-571F-398E-D5B7-2D24E9EC1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38" y="4713615"/>
                <a:ext cx="5238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67515F-93F2-CF77-2863-7144566FDE17}"/>
                  </a:ext>
                </a:extLst>
              </p:cNvPr>
              <p:cNvSpPr txBox="1"/>
              <p:nvPr/>
            </p:nvSpPr>
            <p:spPr>
              <a:xfrm>
                <a:off x="5203828" y="4713615"/>
                <a:ext cx="454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67515F-93F2-CF77-2863-7144566FD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28" y="4713615"/>
                <a:ext cx="4540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AB4701-401B-5976-C088-B90721E62169}"/>
                  </a:ext>
                </a:extLst>
              </p:cNvPr>
              <p:cNvSpPr txBox="1"/>
              <p:nvPr/>
            </p:nvSpPr>
            <p:spPr>
              <a:xfrm>
                <a:off x="7391400" y="4713615"/>
                <a:ext cx="514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AB4701-401B-5976-C088-B90721E6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713615"/>
                <a:ext cx="5143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E96E31-CF2C-B81D-23AA-A144A157D792}"/>
                  </a:ext>
                </a:extLst>
              </p:cNvPr>
              <p:cNvSpPr txBox="1"/>
              <p:nvPr/>
            </p:nvSpPr>
            <p:spPr>
              <a:xfrm>
                <a:off x="4973639" y="1778025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E96E31-CF2C-B81D-23AA-A144A157D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39" y="1778025"/>
                <a:ext cx="914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FCA63D-C442-1242-E73C-D8BCBD44E0C8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V="1">
            <a:off x="5430839" y="2301245"/>
            <a:ext cx="0" cy="241237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673E51-99BD-F0EC-FE4F-F7CA70BD5D2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662114" y="4975225"/>
            <a:ext cx="144145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0AFBE6-3436-49B5-5E0B-3EBA5E58C09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621088" y="4975225"/>
            <a:ext cx="158274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A12264-B210-2190-6585-D65D32A3EB3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57850" y="4975225"/>
            <a:ext cx="173355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FBDA4131-EFD3-F7BB-7AD5-C0CC3837966B}"/>
                  </a:ext>
                </a:extLst>
              </p:cNvPr>
              <p:cNvSpPr/>
              <p:nvPr/>
            </p:nvSpPr>
            <p:spPr>
              <a:xfrm rot="5400000">
                <a:off x="3659189" y="4487863"/>
                <a:ext cx="1435100" cy="974725"/>
              </a:xfrm>
              <a:prstGeom prst="trapezoid">
                <a:avLst>
                  <a:gd name="adj" fmla="val 40635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FBDA4131-EFD3-F7BB-7AD5-C0CC38379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59189" y="4487863"/>
                <a:ext cx="1435100" cy="974725"/>
              </a:xfrm>
              <a:prstGeom prst="trapezoid">
                <a:avLst>
                  <a:gd name="adj" fmla="val 40635"/>
                </a:avLst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C00AC822-CAF8-778C-766F-761575403249}"/>
                  </a:ext>
                </a:extLst>
              </p:cNvPr>
              <p:cNvSpPr/>
              <p:nvPr/>
            </p:nvSpPr>
            <p:spPr>
              <a:xfrm rot="16200000">
                <a:off x="5767390" y="4487863"/>
                <a:ext cx="1435100" cy="974725"/>
              </a:xfrm>
              <a:prstGeom prst="trapezoid">
                <a:avLst>
                  <a:gd name="adj" fmla="val 38681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C00AC822-CAF8-778C-766F-761575403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67390" y="4487863"/>
                <a:ext cx="1435100" cy="974725"/>
              </a:xfrm>
              <a:prstGeom prst="trapezoid">
                <a:avLst>
                  <a:gd name="adj" fmla="val 38681"/>
                </a:avLst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4292BE1-163F-F2BD-6A98-95899FCA1C01}"/>
                  </a:ext>
                </a:extLst>
              </p:cNvPr>
              <p:cNvSpPr/>
              <p:nvPr/>
            </p:nvSpPr>
            <p:spPr>
              <a:xfrm rot="5400000">
                <a:off x="1630363" y="4487863"/>
                <a:ext cx="1435100" cy="974725"/>
              </a:xfrm>
              <a:prstGeom prst="trapezoid">
                <a:avLst>
                  <a:gd name="adj" fmla="val 0"/>
                </a:avLst>
              </a:prstGeom>
              <a:solidFill>
                <a:srgbClr val="FFFFFF">
                  <a:alpha val="47843"/>
                </a:srgb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4292BE1-163F-F2BD-6A98-95899FCA1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30363" y="4487863"/>
                <a:ext cx="1435100" cy="974725"/>
              </a:xfrm>
              <a:prstGeom prst="trapezoid">
                <a:avLst>
                  <a:gd name="adj" fmla="val 0"/>
                </a:avLst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rapezoid 11">
            <a:extLst>
              <a:ext uri="{FF2B5EF4-FFF2-40B4-BE49-F238E27FC236}">
                <a16:creationId xmlns:a16="http://schemas.microsoft.com/office/drawing/2014/main" id="{988BEA30-91F0-FCA5-0C81-B4B708E05040}"/>
              </a:ext>
            </a:extLst>
          </p:cNvPr>
          <p:cNvSpPr/>
          <p:nvPr/>
        </p:nvSpPr>
        <p:spPr>
          <a:xfrm rot="5400000">
            <a:off x="3808414" y="1313026"/>
            <a:ext cx="892175" cy="3702051"/>
          </a:xfrm>
          <a:prstGeom prst="trapezoid">
            <a:avLst>
              <a:gd name="adj" fmla="val 0"/>
            </a:avLst>
          </a:prstGeom>
          <a:solidFill>
            <a:srgbClr val="FFFFFF">
              <a:alpha val="47843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LM</a:t>
            </a:r>
          </a:p>
        </p:txBody>
      </p:sp>
    </p:spTree>
    <p:extLst>
      <p:ext uri="{BB962C8B-B14F-4D97-AF65-F5344CB8AC3E}">
        <p14:creationId xmlns:p14="http://schemas.microsoft.com/office/powerpoint/2010/main" val="159296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571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Notes on</vt:lpstr>
      <vt:lpstr>Roadmap</vt:lpstr>
      <vt:lpstr>PowerPoint Presentation</vt:lpstr>
      <vt:lpstr>Potential contributions</vt:lpstr>
      <vt:lpstr>Potential contributions</vt:lpstr>
      <vt:lpstr>Guess</vt:lpstr>
      <vt:lpstr>Decrypt sheet images using only unimodal data and an instrument.</vt:lpstr>
      <vt:lpstr>Simplify.</vt:lpstr>
      <vt:lpstr>Trick: Decoder as encoder gradient</vt:lpstr>
      <vt:lpstr>PowerPoint Presentation</vt:lpstr>
      <vt:lpstr>PowerPoint Presentation</vt:lpstr>
      <vt:lpstr>PowerPoint Presentation</vt:lpstr>
      <vt:lpstr>Encodec + MusicGen</vt:lpstr>
      <vt:lpstr>Trick: Backprop thru RVQ  (Method 1: train a low-rank map)</vt:lpstr>
      <vt:lpstr>Trick: Backprop thru RVQ  (Method 2: Finite Difference Approximation)</vt:lpstr>
      <vt:lpstr>PowerPoint Presentation</vt:lpstr>
      <vt:lpstr>PowerPoint Presentation</vt:lpstr>
      <vt:lpstr>PowerPoint Presentation</vt:lpstr>
      <vt:lpstr>Questions</vt:lpstr>
      <vt:lpstr>Office hour w/ liwei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</dc:title>
  <dc:creator>Daniel 秦</dc:creator>
  <cp:lastModifiedBy>Daniel 秦</cp:lastModifiedBy>
  <cp:revision>141</cp:revision>
  <dcterms:created xsi:type="dcterms:W3CDTF">2024-02-19T09:43:13Z</dcterms:created>
  <dcterms:modified xsi:type="dcterms:W3CDTF">2024-02-22T13:09:29Z</dcterms:modified>
</cp:coreProperties>
</file>