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0" r:id="rId10"/>
    <p:sldId id="26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007B9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61D-C96F-D69E-C644-131BEFEA6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C3A5E-1A34-E152-D718-F386426C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7683-407B-DBC4-A805-D881F1B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CEF0-17E7-8E7E-AD96-55275D31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986F-4EAE-02F5-CD5C-5DCB8D6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F0DA-86B5-5474-5804-BA00E3F2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AFF3-C03F-D8CF-79B5-0C615917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5732-4626-6840-0350-BD1ECF7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B64B-6910-CF37-C68F-BEC17452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0A01-5B63-D963-A885-C2BD37D6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07D09-E340-3123-8A39-E3F97FA4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1D7F-3D74-3788-F3C2-F31ED311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1409-DEF0-4522-E213-BC34C785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A906-96DA-B602-F79B-89AD532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2C44-532D-DA42-9604-6DE0DA8E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42D-94A9-5180-DDE4-6E39FEFD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81E8-D6D5-929F-BD56-6BB93736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89CB-CB4C-1729-CD63-84751C03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1266-D121-4814-D448-773EE3B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D779-569A-158A-9082-D482C3B4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ED5-D3BE-0094-0114-F3FBD755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BEEA-0331-8C5E-ECD1-EC9DDE0A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5053-BA6E-082F-1263-C55566F6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1604-C728-ACC5-7822-B08C7F5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E481-B249-5F17-9516-022B0632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49A-A54A-690F-C420-2E64498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4117-EB63-3638-F113-A19FFA2E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20B6-59EF-3D53-F350-A1BF0B4B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A98-ACB3-2E99-FA3A-33D5E07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BFF0D-6250-23F0-5643-1AF93B6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A269-A803-034A-F6E9-3642920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41E4-D0D3-CB1F-DF05-ED887048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F88D-A67D-6A60-B3E9-3EEE47B2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8F05-F959-5D6D-0589-865C792F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A68B2-C280-B8F8-164D-3EE34965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DE08C-BC10-ABF9-D031-E1ABBFEB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EEB6-FA0A-FC98-C32F-E058942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76613-E5A1-D297-507C-3841E3AE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0B4C3-CCBE-88BC-6D20-5698185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5B1-4736-FD2A-CBC8-BD752C8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C118-7264-0AD1-D4B0-BA80289B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1B6BA-4016-2248-1E6E-2238C86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4024-16FC-758F-D41A-6B42D58E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2A103-13EC-5A9A-7D55-9D78A383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680A3-4D2C-770F-CE86-41557892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0D32F-D3AF-C7FA-9203-F0252A59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C2A-E7C0-1D7C-63B8-DE97BCD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054D-0557-E73B-94C4-87B50DE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E9B8-EA06-3AAB-E212-1043F3E2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049E-3DA6-2267-D4E6-83E5981A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94F6-1E27-64C0-8E62-DD6C97CA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D9C-837B-6316-CA42-3BEDCD39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72C-51D2-6228-8F86-6714E4FC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F66B7-749E-5303-50E3-55949F14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AE91-3958-35B7-C47C-BAFCF009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F134-E258-5A20-CC99-E719A02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53530-7ED0-07E1-4FC5-09CA9819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BBF9-5D4C-8488-38C6-0020577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7F257-F338-C337-60F7-5DB36E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3F89-F2D3-2572-4CBC-FB1AA2D6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82E6-1E2F-568A-B52C-9B173A4D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3AD5-D231-4312-83E4-52E3B12DB4E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FF5-F68C-F1C8-A8D3-6F35D83C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D2E0-E537-40A2-4927-3BAF4B671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6E8-0377-75B6-DA36-7993CFA4F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mar_12_2024_notes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A562-C997-33F5-7872-F6CBC345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ED8202-A52A-BDE8-6401-816F166D1C07}"/>
              </a:ext>
            </a:extLst>
          </p:cNvPr>
          <p:cNvSpPr/>
          <p:nvPr/>
        </p:nvSpPr>
        <p:spPr>
          <a:xfrm>
            <a:off x="17272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263D8-D36B-BBF7-BD1C-844B6F0CD09F}"/>
              </a:ext>
            </a:extLst>
          </p:cNvPr>
          <p:cNvSpPr/>
          <p:nvPr/>
        </p:nvSpPr>
        <p:spPr>
          <a:xfrm>
            <a:off x="22288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0186-0624-A17E-B12C-60592F19BD38}"/>
              </a:ext>
            </a:extLst>
          </p:cNvPr>
          <p:cNvSpPr/>
          <p:nvPr/>
        </p:nvSpPr>
        <p:spPr>
          <a:xfrm>
            <a:off x="27305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E2A4E-DE0C-1953-7858-70497F6F9173}"/>
              </a:ext>
            </a:extLst>
          </p:cNvPr>
          <p:cNvSpPr/>
          <p:nvPr/>
        </p:nvSpPr>
        <p:spPr>
          <a:xfrm>
            <a:off x="32321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03C48-F5C3-6B44-6F0C-88B69B78787E}"/>
              </a:ext>
            </a:extLst>
          </p:cNvPr>
          <p:cNvSpPr/>
          <p:nvPr/>
        </p:nvSpPr>
        <p:spPr>
          <a:xfrm>
            <a:off x="37338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F9045-CE7F-8F0E-B358-24E2B0AD1AEE}"/>
              </a:ext>
            </a:extLst>
          </p:cNvPr>
          <p:cNvSpPr/>
          <p:nvPr/>
        </p:nvSpPr>
        <p:spPr>
          <a:xfrm>
            <a:off x="42354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3E302-5153-9839-DC43-66CF58372EEF}"/>
              </a:ext>
            </a:extLst>
          </p:cNvPr>
          <p:cNvSpPr/>
          <p:nvPr/>
        </p:nvSpPr>
        <p:spPr>
          <a:xfrm>
            <a:off x="47371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4BC76-3968-F6AD-1E72-6FF7BD4B49B3}"/>
              </a:ext>
            </a:extLst>
          </p:cNvPr>
          <p:cNvSpPr/>
          <p:nvPr/>
        </p:nvSpPr>
        <p:spPr>
          <a:xfrm>
            <a:off x="52387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7CCA8-8B93-5846-361E-F8E5C75D619A}"/>
              </a:ext>
            </a:extLst>
          </p:cNvPr>
          <p:cNvSpPr/>
          <p:nvPr/>
        </p:nvSpPr>
        <p:spPr>
          <a:xfrm>
            <a:off x="57404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39103-84A3-4803-EC6C-85DF204A7909}"/>
              </a:ext>
            </a:extLst>
          </p:cNvPr>
          <p:cNvSpPr/>
          <p:nvPr/>
        </p:nvSpPr>
        <p:spPr>
          <a:xfrm>
            <a:off x="62420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6CB41-B7DD-4B39-AFCC-064A3B2ACD4D}"/>
              </a:ext>
            </a:extLst>
          </p:cNvPr>
          <p:cNvSpPr/>
          <p:nvPr/>
        </p:nvSpPr>
        <p:spPr>
          <a:xfrm>
            <a:off x="67437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1D997-0CBB-8E13-1C6B-2215C15F7340}"/>
              </a:ext>
            </a:extLst>
          </p:cNvPr>
          <p:cNvSpPr/>
          <p:nvPr/>
        </p:nvSpPr>
        <p:spPr>
          <a:xfrm>
            <a:off x="72453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D6265-8CF1-AB1D-CC4F-5D1F142E36B9}"/>
              </a:ext>
            </a:extLst>
          </p:cNvPr>
          <p:cNvSpPr/>
          <p:nvPr/>
        </p:nvSpPr>
        <p:spPr>
          <a:xfrm>
            <a:off x="77470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59BF2-D461-DC6B-F4B4-9EDD8F6D6DB3}"/>
              </a:ext>
            </a:extLst>
          </p:cNvPr>
          <p:cNvSpPr/>
          <p:nvPr/>
        </p:nvSpPr>
        <p:spPr>
          <a:xfrm>
            <a:off x="82486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42B43-827F-90BB-DE6C-E7055580B78D}"/>
              </a:ext>
            </a:extLst>
          </p:cNvPr>
          <p:cNvSpPr/>
          <p:nvPr/>
        </p:nvSpPr>
        <p:spPr>
          <a:xfrm>
            <a:off x="87503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7A5845-A207-9C2F-6336-A7C91265F026}"/>
              </a:ext>
            </a:extLst>
          </p:cNvPr>
          <p:cNvSpPr/>
          <p:nvPr/>
        </p:nvSpPr>
        <p:spPr>
          <a:xfrm>
            <a:off x="92519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646813-0CB2-2F3E-F11A-36CAA554E598}"/>
              </a:ext>
            </a:extLst>
          </p:cNvPr>
          <p:cNvSpPr/>
          <p:nvPr/>
        </p:nvSpPr>
        <p:spPr>
          <a:xfrm>
            <a:off x="97536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3D79FF-9442-F626-8986-B78DB5928FD9}"/>
              </a:ext>
            </a:extLst>
          </p:cNvPr>
          <p:cNvSpPr/>
          <p:nvPr/>
        </p:nvSpPr>
        <p:spPr>
          <a:xfrm>
            <a:off x="102552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A3D40E-2EC8-6AE3-B354-82E75864AF14}"/>
              </a:ext>
            </a:extLst>
          </p:cNvPr>
          <p:cNvSpPr/>
          <p:nvPr/>
        </p:nvSpPr>
        <p:spPr>
          <a:xfrm>
            <a:off x="107569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02ACB0-2704-2C55-5BF0-B7E828261646}"/>
              </a:ext>
            </a:extLst>
          </p:cNvPr>
          <p:cNvSpPr/>
          <p:nvPr/>
        </p:nvSpPr>
        <p:spPr>
          <a:xfrm>
            <a:off x="112585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C9C0E-5772-6E26-5BDE-9944D2672485}"/>
              </a:ext>
            </a:extLst>
          </p:cNvPr>
          <p:cNvSpPr txBox="1"/>
          <p:nvPr/>
        </p:nvSpPr>
        <p:spPr>
          <a:xfrm>
            <a:off x="456407" y="5477301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Audio 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456407" y="3607147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Tokens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24308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13202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1444972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3067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NLL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A411B4-1ED6-2E9B-E648-C43FC3A6C1DD}"/>
              </a:ext>
            </a:extLst>
          </p:cNvPr>
          <p:cNvSpPr/>
          <p:nvPr/>
        </p:nvSpPr>
        <p:spPr>
          <a:xfrm>
            <a:off x="1670050" y="5477301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34224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D7422E-0D41-B911-C96E-B12400CEDB32}"/>
              </a:ext>
            </a:extLst>
          </p:cNvPr>
          <p:cNvCxnSpPr>
            <a:stCxn id="60" idx="0"/>
            <a:endCxn id="61" idx="2"/>
          </p:cNvCxnSpPr>
          <p:nvPr/>
        </p:nvCxnSpPr>
        <p:spPr>
          <a:xfrm flipV="1">
            <a:off x="5178425" y="4253477"/>
            <a:ext cx="0" cy="12238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B81774-8B7F-5B79-84BD-C05B7657B31D}"/>
              </a:ext>
            </a:extLst>
          </p:cNvPr>
          <p:cNvSpPr/>
          <p:nvPr/>
        </p:nvSpPr>
        <p:spPr>
          <a:xfrm>
            <a:off x="4375153" y="4595515"/>
            <a:ext cx="1606544" cy="641350"/>
          </a:xfrm>
          <a:prstGeom prst="roundRect">
            <a:avLst/>
          </a:prstGeom>
          <a:solidFill>
            <a:srgbClr val="007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V="1">
            <a:off x="8947150" y="4193580"/>
            <a:ext cx="0" cy="134362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F4168-ECAF-BE5B-7A30-0D8DA30573FF}"/>
              </a:ext>
            </a:extLst>
          </p:cNvPr>
          <p:cNvSpPr/>
          <p:nvPr/>
        </p:nvSpPr>
        <p:spPr>
          <a:xfrm>
            <a:off x="8147053" y="4595515"/>
            <a:ext cx="1606544" cy="641350"/>
          </a:xfrm>
          <a:prstGeom prst="roundRect">
            <a:avLst/>
          </a:prstGeom>
          <a:solidFill>
            <a:srgbClr val="007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072210"/>
            <a:ext cx="6350" cy="3502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031404"/>
            <a:ext cx="0" cy="39945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913832"/>
            <a:ext cx="502" cy="406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913832"/>
            <a:ext cx="5845" cy="25685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967182" y="339440"/>
                <a:ext cx="4814279" cy="160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NLL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MusicGen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audio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sup>
                      </m:sSup>
                    </m:oMath>
                  </m:oMathPara>
                </a14:m>
                <a:br>
                  <a:rPr lang="en-US" sz="2800" b="0" dirty="0">
                    <a:ea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82" y="339440"/>
                <a:ext cx="4814279" cy="160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76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ED8202-A52A-BDE8-6401-816F166D1C07}"/>
              </a:ext>
            </a:extLst>
          </p:cNvPr>
          <p:cNvSpPr/>
          <p:nvPr/>
        </p:nvSpPr>
        <p:spPr>
          <a:xfrm>
            <a:off x="17272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263D8-D36B-BBF7-BD1C-844B6F0CD09F}"/>
              </a:ext>
            </a:extLst>
          </p:cNvPr>
          <p:cNvSpPr/>
          <p:nvPr/>
        </p:nvSpPr>
        <p:spPr>
          <a:xfrm>
            <a:off x="22288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0186-0624-A17E-B12C-60592F19BD38}"/>
              </a:ext>
            </a:extLst>
          </p:cNvPr>
          <p:cNvSpPr/>
          <p:nvPr/>
        </p:nvSpPr>
        <p:spPr>
          <a:xfrm>
            <a:off x="27305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E2A4E-DE0C-1953-7858-70497F6F9173}"/>
              </a:ext>
            </a:extLst>
          </p:cNvPr>
          <p:cNvSpPr/>
          <p:nvPr/>
        </p:nvSpPr>
        <p:spPr>
          <a:xfrm>
            <a:off x="32321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03C48-F5C3-6B44-6F0C-88B69B78787E}"/>
              </a:ext>
            </a:extLst>
          </p:cNvPr>
          <p:cNvSpPr/>
          <p:nvPr/>
        </p:nvSpPr>
        <p:spPr>
          <a:xfrm>
            <a:off x="37338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F9045-CE7F-8F0E-B358-24E2B0AD1AEE}"/>
              </a:ext>
            </a:extLst>
          </p:cNvPr>
          <p:cNvSpPr/>
          <p:nvPr/>
        </p:nvSpPr>
        <p:spPr>
          <a:xfrm>
            <a:off x="42354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3E302-5153-9839-DC43-66CF58372EEF}"/>
              </a:ext>
            </a:extLst>
          </p:cNvPr>
          <p:cNvSpPr/>
          <p:nvPr/>
        </p:nvSpPr>
        <p:spPr>
          <a:xfrm>
            <a:off x="47371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4BC76-3968-F6AD-1E72-6FF7BD4B49B3}"/>
              </a:ext>
            </a:extLst>
          </p:cNvPr>
          <p:cNvSpPr/>
          <p:nvPr/>
        </p:nvSpPr>
        <p:spPr>
          <a:xfrm>
            <a:off x="52387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7CCA8-8B93-5846-361E-F8E5C75D619A}"/>
              </a:ext>
            </a:extLst>
          </p:cNvPr>
          <p:cNvSpPr/>
          <p:nvPr/>
        </p:nvSpPr>
        <p:spPr>
          <a:xfrm>
            <a:off x="57404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39103-84A3-4803-EC6C-85DF204A7909}"/>
              </a:ext>
            </a:extLst>
          </p:cNvPr>
          <p:cNvSpPr/>
          <p:nvPr/>
        </p:nvSpPr>
        <p:spPr>
          <a:xfrm>
            <a:off x="62420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6CB41-B7DD-4B39-AFCC-064A3B2ACD4D}"/>
              </a:ext>
            </a:extLst>
          </p:cNvPr>
          <p:cNvSpPr/>
          <p:nvPr/>
        </p:nvSpPr>
        <p:spPr>
          <a:xfrm>
            <a:off x="67437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1D997-0CBB-8E13-1C6B-2215C15F7340}"/>
              </a:ext>
            </a:extLst>
          </p:cNvPr>
          <p:cNvSpPr/>
          <p:nvPr/>
        </p:nvSpPr>
        <p:spPr>
          <a:xfrm>
            <a:off x="72453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D6265-8CF1-AB1D-CC4F-5D1F142E36B9}"/>
              </a:ext>
            </a:extLst>
          </p:cNvPr>
          <p:cNvSpPr/>
          <p:nvPr/>
        </p:nvSpPr>
        <p:spPr>
          <a:xfrm>
            <a:off x="77470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59BF2-D461-DC6B-F4B4-9EDD8F6D6DB3}"/>
              </a:ext>
            </a:extLst>
          </p:cNvPr>
          <p:cNvSpPr/>
          <p:nvPr/>
        </p:nvSpPr>
        <p:spPr>
          <a:xfrm>
            <a:off x="82486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42B43-827F-90BB-DE6C-E7055580B78D}"/>
              </a:ext>
            </a:extLst>
          </p:cNvPr>
          <p:cNvSpPr/>
          <p:nvPr/>
        </p:nvSpPr>
        <p:spPr>
          <a:xfrm>
            <a:off x="87503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7A5845-A207-9C2F-6336-A7C91265F026}"/>
              </a:ext>
            </a:extLst>
          </p:cNvPr>
          <p:cNvSpPr/>
          <p:nvPr/>
        </p:nvSpPr>
        <p:spPr>
          <a:xfrm>
            <a:off x="92519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646813-0CB2-2F3E-F11A-36CAA554E598}"/>
              </a:ext>
            </a:extLst>
          </p:cNvPr>
          <p:cNvSpPr/>
          <p:nvPr/>
        </p:nvSpPr>
        <p:spPr>
          <a:xfrm>
            <a:off x="97536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3D79FF-9442-F626-8986-B78DB5928FD9}"/>
              </a:ext>
            </a:extLst>
          </p:cNvPr>
          <p:cNvSpPr/>
          <p:nvPr/>
        </p:nvSpPr>
        <p:spPr>
          <a:xfrm>
            <a:off x="102552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A3D40E-2EC8-6AE3-B354-82E75864AF14}"/>
              </a:ext>
            </a:extLst>
          </p:cNvPr>
          <p:cNvSpPr/>
          <p:nvPr/>
        </p:nvSpPr>
        <p:spPr>
          <a:xfrm>
            <a:off x="107569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02ACB0-2704-2C55-5BF0-B7E828261646}"/>
              </a:ext>
            </a:extLst>
          </p:cNvPr>
          <p:cNvSpPr/>
          <p:nvPr/>
        </p:nvSpPr>
        <p:spPr>
          <a:xfrm>
            <a:off x="112585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C9C0E-5772-6E26-5BDE-9944D2672485}"/>
              </a:ext>
            </a:extLst>
          </p:cNvPr>
          <p:cNvSpPr txBox="1"/>
          <p:nvPr/>
        </p:nvSpPr>
        <p:spPr>
          <a:xfrm>
            <a:off x="456407" y="5477301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Audio 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456407" y="3607147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Tokens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24308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13202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1444972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3067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NLL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A411B4-1ED6-2E9B-E648-C43FC3A6C1DD}"/>
              </a:ext>
            </a:extLst>
          </p:cNvPr>
          <p:cNvSpPr/>
          <p:nvPr/>
        </p:nvSpPr>
        <p:spPr>
          <a:xfrm>
            <a:off x="1670050" y="5477301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34224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D7422E-0D41-B911-C96E-B12400CEDB32}"/>
              </a:ext>
            </a:extLst>
          </p:cNvPr>
          <p:cNvCxnSpPr>
            <a:stCxn id="60" idx="0"/>
            <a:endCxn id="61" idx="2"/>
          </p:cNvCxnSpPr>
          <p:nvPr/>
        </p:nvCxnSpPr>
        <p:spPr>
          <a:xfrm flipV="1">
            <a:off x="5178425" y="4253477"/>
            <a:ext cx="0" cy="12238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B81774-8B7F-5B79-84BD-C05B7657B31D}"/>
              </a:ext>
            </a:extLst>
          </p:cNvPr>
          <p:cNvSpPr/>
          <p:nvPr/>
        </p:nvSpPr>
        <p:spPr>
          <a:xfrm>
            <a:off x="4375153" y="4595515"/>
            <a:ext cx="1606544" cy="641350"/>
          </a:xfrm>
          <a:prstGeom prst="roundRect">
            <a:avLst/>
          </a:prstGeom>
          <a:solidFill>
            <a:srgbClr val="007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V="1">
            <a:off x="8947150" y="4193580"/>
            <a:ext cx="0" cy="134362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F4168-ECAF-BE5B-7A30-0D8DA30573FF}"/>
              </a:ext>
            </a:extLst>
          </p:cNvPr>
          <p:cNvSpPr/>
          <p:nvPr/>
        </p:nvSpPr>
        <p:spPr>
          <a:xfrm>
            <a:off x="8147053" y="4595515"/>
            <a:ext cx="1606544" cy="641350"/>
          </a:xfrm>
          <a:prstGeom prst="roundRect">
            <a:avLst/>
          </a:prstGeom>
          <a:solidFill>
            <a:srgbClr val="007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072210"/>
            <a:ext cx="6350" cy="3502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031404"/>
            <a:ext cx="0" cy="39945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913832"/>
            <a:ext cx="502" cy="406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913832"/>
            <a:ext cx="5845" cy="25685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967182" y="339440"/>
                <a:ext cx="4814279" cy="160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NLL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MusicGen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audio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sup>
                      </m:sSup>
                    </m:oMath>
                  </m:oMathPara>
                </a14:m>
                <a:br>
                  <a:rPr lang="en-US" sz="2800" b="0" dirty="0">
                    <a:ea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82" y="339440"/>
                <a:ext cx="4814279" cy="160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78132D9-B962-B60B-5D8D-B13827F5791C}"/>
              </a:ext>
            </a:extLst>
          </p:cNvPr>
          <p:cNvSpPr/>
          <p:nvPr/>
        </p:nvSpPr>
        <p:spPr>
          <a:xfrm>
            <a:off x="1528354" y="1195251"/>
            <a:ext cx="3125691" cy="8935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12F19-629D-58C7-0702-37AD4B095712}"/>
              </a:ext>
            </a:extLst>
          </p:cNvPr>
          <p:cNvSpPr txBox="1"/>
          <p:nvPr/>
        </p:nvSpPr>
        <p:spPr>
          <a:xfrm>
            <a:off x="4958845" y="279542"/>
            <a:ext cx="2609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Not important any more!</a:t>
            </a:r>
          </a:p>
        </p:txBody>
      </p:sp>
    </p:spTree>
    <p:extLst>
      <p:ext uri="{BB962C8B-B14F-4D97-AF65-F5344CB8AC3E}">
        <p14:creationId xmlns:p14="http://schemas.microsoft.com/office/powerpoint/2010/main" val="367297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ED8202-A52A-BDE8-6401-816F166D1C07}"/>
              </a:ext>
            </a:extLst>
          </p:cNvPr>
          <p:cNvSpPr/>
          <p:nvPr/>
        </p:nvSpPr>
        <p:spPr>
          <a:xfrm>
            <a:off x="17272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263D8-D36B-BBF7-BD1C-844B6F0CD09F}"/>
              </a:ext>
            </a:extLst>
          </p:cNvPr>
          <p:cNvSpPr/>
          <p:nvPr/>
        </p:nvSpPr>
        <p:spPr>
          <a:xfrm>
            <a:off x="22288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0186-0624-A17E-B12C-60592F19BD38}"/>
              </a:ext>
            </a:extLst>
          </p:cNvPr>
          <p:cNvSpPr/>
          <p:nvPr/>
        </p:nvSpPr>
        <p:spPr>
          <a:xfrm>
            <a:off x="27305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E2A4E-DE0C-1953-7858-70497F6F9173}"/>
              </a:ext>
            </a:extLst>
          </p:cNvPr>
          <p:cNvSpPr/>
          <p:nvPr/>
        </p:nvSpPr>
        <p:spPr>
          <a:xfrm>
            <a:off x="32321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03C48-F5C3-6B44-6F0C-88B69B78787E}"/>
              </a:ext>
            </a:extLst>
          </p:cNvPr>
          <p:cNvSpPr/>
          <p:nvPr/>
        </p:nvSpPr>
        <p:spPr>
          <a:xfrm>
            <a:off x="37338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F9045-CE7F-8F0E-B358-24E2B0AD1AEE}"/>
              </a:ext>
            </a:extLst>
          </p:cNvPr>
          <p:cNvSpPr/>
          <p:nvPr/>
        </p:nvSpPr>
        <p:spPr>
          <a:xfrm>
            <a:off x="42354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3E302-5153-9839-DC43-66CF58372EEF}"/>
              </a:ext>
            </a:extLst>
          </p:cNvPr>
          <p:cNvSpPr/>
          <p:nvPr/>
        </p:nvSpPr>
        <p:spPr>
          <a:xfrm>
            <a:off x="47371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4BC76-3968-F6AD-1E72-6FF7BD4B49B3}"/>
              </a:ext>
            </a:extLst>
          </p:cNvPr>
          <p:cNvSpPr/>
          <p:nvPr/>
        </p:nvSpPr>
        <p:spPr>
          <a:xfrm>
            <a:off x="52387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7CCA8-8B93-5846-361E-F8E5C75D619A}"/>
              </a:ext>
            </a:extLst>
          </p:cNvPr>
          <p:cNvSpPr/>
          <p:nvPr/>
        </p:nvSpPr>
        <p:spPr>
          <a:xfrm>
            <a:off x="57404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39103-84A3-4803-EC6C-85DF204A7909}"/>
              </a:ext>
            </a:extLst>
          </p:cNvPr>
          <p:cNvSpPr/>
          <p:nvPr/>
        </p:nvSpPr>
        <p:spPr>
          <a:xfrm>
            <a:off x="62420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6CB41-B7DD-4B39-AFCC-064A3B2ACD4D}"/>
              </a:ext>
            </a:extLst>
          </p:cNvPr>
          <p:cNvSpPr/>
          <p:nvPr/>
        </p:nvSpPr>
        <p:spPr>
          <a:xfrm>
            <a:off x="67437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1D997-0CBB-8E13-1C6B-2215C15F7340}"/>
              </a:ext>
            </a:extLst>
          </p:cNvPr>
          <p:cNvSpPr/>
          <p:nvPr/>
        </p:nvSpPr>
        <p:spPr>
          <a:xfrm>
            <a:off x="72453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D6265-8CF1-AB1D-CC4F-5D1F142E36B9}"/>
              </a:ext>
            </a:extLst>
          </p:cNvPr>
          <p:cNvSpPr/>
          <p:nvPr/>
        </p:nvSpPr>
        <p:spPr>
          <a:xfrm>
            <a:off x="77470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59BF2-D461-DC6B-F4B4-9EDD8F6D6DB3}"/>
              </a:ext>
            </a:extLst>
          </p:cNvPr>
          <p:cNvSpPr/>
          <p:nvPr/>
        </p:nvSpPr>
        <p:spPr>
          <a:xfrm>
            <a:off x="82486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42B43-827F-90BB-DE6C-E7055580B78D}"/>
              </a:ext>
            </a:extLst>
          </p:cNvPr>
          <p:cNvSpPr/>
          <p:nvPr/>
        </p:nvSpPr>
        <p:spPr>
          <a:xfrm>
            <a:off x="87503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7A5845-A207-9C2F-6336-A7C91265F026}"/>
              </a:ext>
            </a:extLst>
          </p:cNvPr>
          <p:cNvSpPr/>
          <p:nvPr/>
        </p:nvSpPr>
        <p:spPr>
          <a:xfrm>
            <a:off x="92519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646813-0CB2-2F3E-F11A-36CAA554E598}"/>
              </a:ext>
            </a:extLst>
          </p:cNvPr>
          <p:cNvSpPr/>
          <p:nvPr/>
        </p:nvSpPr>
        <p:spPr>
          <a:xfrm>
            <a:off x="97536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3D79FF-9442-F626-8986-B78DB5928FD9}"/>
              </a:ext>
            </a:extLst>
          </p:cNvPr>
          <p:cNvSpPr/>
          <p:nvPr/>
        </p:nvSpPr>
        <p:spPr>
          <a:xfrm>
            <a:off x="102552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A3D40E-2EC8-6AE3-B354-82E75864AF14}"/>
              </a:ext>
            </a:extLst>
          </p:cNvPr>
          <p:cNvSpPr/>
          <p:nvPr/>
        </p:nvSpPr>
        <p:spPr>
          <a:xfrm>
            <a:off x="1075690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02ACB0-2704-2C55-5BF0-B7E828261646}"/>
              </a:ext>
            </a:extLst>
          </p:cNvPr>
          <p:cNvSpPr/>
          <p:nvPr/>
        </p:nvSpPr>
        <p:spPr>
          <a:xfrm>
            <a:off x="11258550" y="5537200"/>
            <a:ext cx="393700" cy="711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C9C0E-5772-6E26-5BDE-9944D2672485}"/>
              </a:ext>
            </a:extLst>
          </p:cNvPr>
          <p:cNvSpPr txBox="1"/>
          <p:nvPr/>
        </p:nvSpPr>
        <p:spPr>
          <a:xfrm>
            <a:off x="456407" y="5477301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Audio 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456407" y="3607147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Tokens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24308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13202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1444972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3067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A411B4-1ED6-2E9B-E648-C43FC3A6C1DD}"/>
              </a:ext>
            </a:extLst>
          </p:cNvPr>
          <p:cNvSpPr/>
          <p:nvPr/>
        </p:nvSpPr>
        <p:spPr>
          <a:xfrm>
            <a:off x="1670050" y="5477301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34224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D7422E-0D41-B911-C96E-B12400CEDB32}"/>
              </a:ext>
            </a:extLst>
          </p:cNvPr>
          <p:cNvCxnSpPr>
            <a:stCxn id="60" idx="0"/>
            <a:endCxn id="61" idx="2"/>
          </p:cNvCxnSpPr>
          <p:nvPr/>
        </p:nvCxnSpPr>
        <p:spPr>
          <a:xfrm flipV="1">
            <a:off x="5178425" y="4253477"/>
            <a:ext cx="0" cy="12238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B81774-8B7F-5B79-84BD-C05B7657B31D}"/>
              </a:ext>
            </a:extLst>
          </p:cNvPr>
          <p:cNvSpPr/>
          <p:nvPr/>
        </p:nvSpPr>
        <p:spPr>
          <a:xfrm>
            <a:off x="4375153" y="4595515"/>
            <a:ext cx="1606544" cy="641350"/>
          </a:xfrm>
          <a:prstGeom prst="roundRect">
            <a:avLst/>
          </a:prstGeom>
          <a:solidFill>
            <a:srgbClr val="007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V="1">
            <a:off x="8947150" y="4193580"/>
            <a:ext cx="0" cy="134362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F4168-ECAF-BE5B-7A30-0D8DA30573FF}"/>
              </a:ext>
            </a:extLst>
          </p:cNvPr>
          <p:cNvSpPr/>
          <p:nvPr/>
        </p:nvSpPr>
        <p:spPr>
          <a:xfrm>
            <a:off x="8147053" y="4595515"/>
            <a:ext cx="1606544" cy="641350"/>
          </a:xfrm>
          <a:prstGeom prst="roundRect">
            <a:avLst/>
          </a:prstGeom>
          <a:solidFill>
            <a:srgbClr val="007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Encodec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072210"/>
            <a:ext cx="6350" cy="3502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031404"/>
            <a:ext cx="0" cy="39945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913832"/>
            <a:ext cx="502" cy="406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913832"/>
            <a:ext cx="5845" cy="25685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967182" y="339440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82" y="339440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85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B92D-5BF6-EA5A-9E7F-480B8242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instability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6595-568A-FEF1-FAC0-0E4C38D8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Consider the </a:t>
            </a:r>
            <a:r>
              <a:rPr lang="en-US" sz="3200" dirty="0" err="1"/>
              <a:t>encodec</a:t>
            </a:r>
            <a:r>
              <a:rPr lang="en-US" sz="3200" dirty="0"/>
              <a:t> tokens when the training nears the optimum. As the training continues, the one-hot tokens will alternate in and out from the optimum.</a:t>
            </a:r>
          </a:p>
          <a:p>
            <a:r>
              <a:rPr lang="en-US" sz="3200" dirty="0"/>
              <a:t>In this problem in VQ-VAE training already?</a:t>
            </a:r>
          </a:p>
          <a:p>
            <a:pPr lvl="1"/>
            <a:r>
              <a:rPr lang="en-US" sz="2800" dirty="0"/>
              <a:t>In fact a problem with straight-through estimation?</a:t>
            </a:r>
          </a:p>
        </p:txBody>
      </p:sp>
    </p:spTree>
    <p:extLst>
      <p:ext uri="{BB962C8B-B14F-4D97-AF65-F5344CB8AC3E}">
        <p14:creationId xmlns:p14="http://schemas.microsoft.com/office/powerpoint/2010/main" val="247712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EDCE-78E0-D639-59D8-F5F7A243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is all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A634-B078-9393-996A-21110C76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Previously: performer is MIDI pitch -&gt; 88-hot piano key activation. </a:t>
            </a:r>
          </a:p>
          <a:p>
            <a:r>
              <a:rPr lang="en-US" sz="3200" dirty="0"/>
              <a:t>Now: performer is (MIDI program, MIDI pitch) -&gt; 88-hot piano key activation.</a:t>
            </a:r>
          </a:p>
          <a:p>
            <a:pPr lvl="1"/>
            <a:r>
              <a:rPr lang="en-US" sz="2800" dirty="0"/>
              <a:t>Drum beats can be chords?</a:t>
            </a:r>
          </a:p>
          <a:p>
            <a:pPr lvl="1"/>
            <a:r>
              <a:rPr lang="en-US" sz="2800" dirty="0"/>
              <a:t>Black piano reduction.</a:t>
            </a:r>
          </a:p>
          <a:p>
            <a:pPr lvl="1"/>
            <a:r>
              <a:rPr lang="en-US" sz="2800" dirty="0"/>
              <a:t>(style transfer via constrained performing.)</a:t>
            </a:r>
          </a:p>
        </p:txBody>
      </p:sp>
    </p:spTree>
    <p:extLst>
      <p:ext uri="{BB962C8B-B14F-4D97-AF65-F5344CB8AC3E}">
        <p14:creationId xmlns:p14="http://schemas.microsoft.com/office/powerpoint/2010/main" val="183711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E2C-78F8-8524-9ECC-CD8C71A6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3164-4B46-10B5-E360-A254E238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doesn’t pass gradients well</a:t>
            </a:r>
          </a:p>
          <a:p>
            <a:pPr lvl="1"/>
            <a:r>
              <a:rPr lang="en-US" dirty="0"/>
              <a:t>Encodec token as audio</a:t>
            </a:r>
          </a:p>
          <a:p>
            <a:r>
              <a:rPr lang="zh-CN" altLang="en-US" dirty="0"/>
              <a:t>加法器 </a:t>
            </a:r>
            <a:r>
              <a:rPr lang="en-US" altLang="zh-CN" dirty="0"/>
              <a:t>on </a:t>
            </a:r>
            <a:r>
              <a:rPr lang="en-US" altLang="zh-CN" dirty="0" err="1"/>
              <a:t>encodec</a:t>
            </a:r>
            <a:r>
              <a:rPr lang="en-US" altLang="zh-CN" dirty="0"/>
              <a:t> </a:t>
            </a:r>
            <a:r>
              <a:rPr lang="en-US" altLang="zh-CN" dirty="0" err="1"/>
              <a:t>reprs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1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C91F-2C96-9A7D-83FF-56AF234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LM to data via 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3D23-B3CB-B038-F322-54F5BEB2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>
            <a:normAutofit/>
          </a:bodyPr>
          <a:lstStyle/>
          <a:p>
            <a:r>
              <a:rPr lang="en-US" sz="3200" dirty="0"/>
              <a:t>LM captures the distribution of the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A8EFF-0FBC-E8E6-CD58-F3B0BB2A04F6}"/>
              </a:ext>
            </a:extLst>
          </p:cNvPr>
          <p:cNvSpPr/>
          <p:nvPr/>
        </p:nvSpPr>
        <p:spPr>
          <a:xfrm>
            <a:off x="4013200" y="5010150"/>
            <a:ext cx="571500" cy="121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866AA-0691-9DAB-5093-9A6332A67C84}"/>
              </a:ext>
            </a:extLst>
          </p:cNvPr>
          <p:cNvSpPr/>
          <p:nvPr/>
        </p:nvSpPr>
        <p:spPr>
          <a:xfrm>
            <a:off x="4673600" y="4514850"/>
            <a:ext cx="622300" cy="1725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FC442-2A88-F82D-6411-AB8804783745}"/>
              </a:ext>
            </a:extLst>
          </p:cNvPr>
          <p:cNvSpPr txBox="1"/>
          <p:nvPr/>
        </p:nvSpPr>
        <p:spPr>
          <a:xfrm>
            <a:off x="3841750" y="4640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CA034-375A-214E-87FD-A8BC8BDF185F}"/>
              </a:ext>
            </a:extLst>
          </p:cNvPr>
          <p:cNvSpPr txBox="1"/>
          <p:nvPr/>
        </p:nvSpPr>
        <p:spPr>
          <a:xfrm>
            <a:off x="4527550" y="41455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A9AA2-6D12-ED50-F3AD-172710120CD2}"/>
              </a:ext>
            </a:extLst>
          </p:cNvPr>
          <p:cNvSpPr txBox="1"/>
          <p:nvPr/>
        </p:nvSpPr>
        <p:spPr>
          <a:xfrm>
            <a:off x="171450" y="6265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07F99-AA80-EE35-9590-27ACC39A3AEB}"/>
              </a:ext>
            </a:extLst>
          </p:cNvPr>
          <p:cNvSpPr txBox="1"/>
          <p:nvPr/>
        </p:nvSpPr>
        <p:spPr>
          <a:xfrm>
            <a:off x="3759200" y="622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E4?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FDE4A-DA7F-C99E-09E3-F613D8FF3B81}"/>
              </a:ext>
            </a:extLst>
          </p:cNvPr>
          <p:cNvSpPr txBox="1"/>
          <p:nvPr/>
        </p:nvSpPr>
        <p:spPr>
          <a:xfrm>
            <a:off x="4552950" y="6265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F4?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CB548-CAB0-6B3C-5605-A1C429F82A5F}"/>
              </a:ext>
            </a:extLst>
          </p:cNvPr>
          <p:cNvSpPr txBox="1"/>
          <p:nvPr/>
        </p:nvSpPr>
        <p:spPr>
          <a:xfrm>
            <a:off x="1971675" y="622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G4</a:t>
            </a:r>
          </a:p>
        </p:txBody>
      </p:sp>
    </p:spTree>
    <p:extLst>
      <p:ext uri="{BB962C8B-B14F-4D97-AF65-F5344CB8AC3E}">
        <p14:creationId xmlns:p14="http://schemas.microsoft.com/office/powerpoint/2010/main" val="148870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C91F-2C96-9A7D-83FF-56AF234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data to LM via 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3D23-B3CB-B038-F322-54F5BEB2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collapses to the mode, and doesn’t follow the distribution specified by the LM.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0C131-755E-C782-45D7-0182BB4E2837}"/>
              </a:ext>
            </a:extLst>
          </p:cNvPr>
          <p:cNvSpPr/>
          <p:nvPr/>
        </p:nvSpPr>
        <p:spPr>
          <a:xfrm>
            <a:off x="4013200" y="5010150"/>
            <a:ext cx="571500" cy="121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F968E-870E-BAB7-4742-68E1EA095991}"/>
              </a:ext>
            </a:extLst>
          </p:cNvPr>
          <p:cNvSpPr/>
          <p:nvPr/>
        </p:nvSpPr>
        <p:spPr>
          <a:xfrm>
            <a:off x="4673600" y="4514850"/>
            <a:ext cx="622300" cy="1725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B5D50-BE30-A57D-0229-CEB64E16F4F7}"/>
              </a:ext>
            </a:extLst>
          </p:cNvPr>
          <p:cNvSpPr txBox="1"/>
          <p:nvPr/>
        </p:nvSpPr>
        <p:spPr>
          <a:xfrm>
            <a:off x="3841750" y="4640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F2CC1-B9B9-B56A-D6D6-53F73A4CEC37}"/>
              </a:ext>
            </a:extLst>
          </p:cNvPr>
          <p:cNvSpPr txBox="1"/>
          <p:nvPr/>
        </p:nvSpPr>
        <p:spPr>
          <a:xfrm>
            <a:off x="4527550" y="41455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FBAD22-7EBC-106D-36B3-405C600A4A19}"/>
              </a:ext>
            </a:extLst>
          </p:cNvPr>
          <p:cNvSpPr txBox="1"/>
          <p:nvPr/>
        </p:nvSpPr>
        <p:spPr>
          <a:xfrm>
            <a:off x="171450" y="6265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364F9-7EF7-B5D9-E107-6DA45D5803F2}"/>
              </a:ext>
            </a:extLst>
          </p:cNvPr>
          <p:cNvSpPr txBox="1"/>
          <p:nvPr/>
        </p:nvSpPr>
        <p:spPr>
          <a:xfrm>
            <a:off x="3759200" y="622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E4?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9D3F9E-2AAA-5F58-8C88-DFD7EF2EB2AA}"/>
              </a:ext>
            </a:extLst>
          </p:cNvPr>
          <p:cNvSpPr txBox="1"/>
          <p:nvPr/>
        </p:nvSpPr>
        <p:spPr>
          <a:xfrm>
            <a:off x="4552950" y="6265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E026E-1EAF-BDB6-CAC8-A6C1F7476BAA}"/>
              </a:ext>
            </a:extLst>
          </p:cNvPr>
          <p:cNvSpPr txBox="1"/>
          <p:nvPr/>
        </p:nvSpPr>
        <p:spPr>
          <a:xfrm>
            <a:off x="1971675" y="622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G4</a:t>
            </a:r>
          </a:p>
        </p:txBody>
      </p:sp>
    </p:spTree>
    <p:extLst>
      <p:ext uri="{BB962C8B-B14F-4D97-AF65-F5344CB8AC3E}">
        <p14:creationId xmlns:p14="http://schemas.microsoft.com/office/powerpoint/2010/main" val="177683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C91F-2C96-9A7D-83FF-56AF234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performer to LM via 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3D23-B3CB-B038-F322-54F5BEB2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Performer will map both symbolic E4 and F5 to audio F4.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0C131-755E-C782-45D7-0182BB4E2837}"/>
              </a:ext>
            </a:extLst>
          </p:cNvPr>
          <p:cNvSpPr/>
          <p:nvPr/>
        </p:nvSpPr>
        <p:spPr>
          <a:xfrm>
            <a:off x="4013200" y="5010150"/>
            <a:ext cx="571500" cy="121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F968E-870E-BAB7-4742-68E1EA095991}"/>
              </a:ext>
            </a:extLst>
          </p:cNvPr>
          <p:cNvSpPr/>
          <p:nvPr/>
        </p:nvSpPr>
        <p:spPr>
          <a:xfrm>
            <a:off x="4673600" y="4514850"/>
            <a:ext cx="622300" cy="1725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B5D50-BE30-A57D-0229-CEB64E16F4F7}"/>
              </a:ext>
            </a:extLst>
          </p:cNvPr>
          <p:cNvSpPr txBox="1"/>
          <p:nvPr/>
        </p:nvSpPr>
        <p:spPr>
          <a:xfrm>
            <a:off x="3841750" y="4640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F2CC1-B9B9-B56A-D6D6-53F73A4CEC37}"/>
              </a:ext>
            </a:extLst>
          </p:cNvPr>
          <p:cNvSpPr txBox="1"/>
          <p:nvPr/>
        </p:nvSpPr>
        <p:spPr>
          <a:xfrm>
            <a:off x="4527550" y="41455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FBAD22-7EBC-106D-36B3-405C600A4A19}"/>
              </a:ext>
            </a:extLst>
          </p:cNvPr>
          <p:cNvSpPr txBox="1"/>
          <p:nvPr/>
        </p:nvSpPr>
        <p:spPr>
          <a:xfrm>
            <a:off x="171450" y="6265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364F9-7EF7-B5D9-E107-6DA45D5803F2}"/>
              </a:ext>
            </a:extLst>
          </p:cNvPr>
          <p:cNvSpPr txBox="1"/>
          <p:nvPr/>
        </p:nvSpPr>
        <p:spPr>
          <a:xfrm>
            <a:off x="3759200" y="622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E4?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9D3F9E-2AAA-5F58-8C88-DFD7EF2EB2AA}"/>
              </a:ext>
            </a:extLst>
          </p:cNvPr>
          <p:cNvSpPr txBox="1"/>
          <p:nvPr/>
        </p:nvSpPr>
        <p:spPr>
          <a:xfrm>
            <a:off x="4552950" y="6265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E026E-1EAF-BDB6-CAC8-A6C1F7476BAA}"/>
              </a:ext>
            </a:extLst>
          </p:cNvPr>
          <p:cNvSpPr txBox="1"/>
          <p:nvPr/>
        </p:nvSpPr>
        <p:spPr>
          <a:xfrm>
            <a:off x="1971675" y="6223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G4</a:t>
            </a:r>
          </a:p>
        </p:txBody>
      </p:sp>
    </p:spTree>
    <p:extLst>
      <p:ext uri="{BB962C8B-B14F-4D97-AF65-F5344CB8AC3E}">
        <p14:creationId xmlns:p14="http://schemas.microsoft.com/office/powerpoint/2010/main" val="41160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A0FB-B200-E4A3-FAEA-EA7F0EDF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Optimize the language model…</a:t>
            </a:r>
          </a:p>
          <a:p>
            <a:r>
              <a:rPr lang="en-US" sz="2400" dirty="0"/>
              <a:t>Optimize the data…</a:t>
            </a:r>
          </a:p>
          <a:p>
            <a:pPr lvl="1"/>
            <a:r>
              <a:rPr lang="en-US" sz="3200" dirty="0"/>
              <a:t>… to maximize the likelihood of the data under the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327712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A0FB-B200-E4A3-FAEA-EA7F0EDF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029200" algn="l"/>
              </a:tabLst>
            </a:pPr>
            <a:r>
              <a:rPr lang="en-US" sz="2400" dirty="0"/>
              <a:t>Optimize the language model…	-&gt; model captures data distribution.</a:t>
            </a:r>
          </a:p>
          <a:p>
            <a:pPr>
              <a:tabLst>
                <a:tab pos="5029200" algn="l"/>
              </a:tabLst>
            </a:pPr>
            <a:r>
              <a:rPr lang="en-US" sz="2400" dirty="0"/>
              <a:t>Optimize the data…	-&gt; data collapses to model mode.</a:t>
            </a:r>
          </a:p>
          <a:p>
            <a:pPr lvl="1"/>
            <a:r>
              <a:rPr lang="en-US" sz="3200" dirty="0"/>
              <a:t>… to maximize the likelihood of the data under the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34448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A0FB-B200-E4A3-FAEA-EA7F0EDF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5029200" algn="l"/>
              </a:tabLst>
            </a:pPr>
            <a:r>
              <a:rPr lang="en-US" sz="2400" dirty="0"/>
              <a:t>Optimize the language model…	-&gt; model captures data distribution.</a:t>
            </a:r>
          </a:p>
          <a:p>
            <a:pPr>
              <a:tabLst>
                <a:tab pos="5029200" algn="l"/>
              </a:tabLst>
            </a:pPr>
            <a:r>
              <a:rPr lang="en-US" sz="2400" dirty="0"/>
              <a:t>Optimize the data…	-&gt; data collapses to model mode.</a:t>
            </a:r>
          </a:p>
          <a:p>
            <a:pPr lvl="1"/>
            <a:r>
              <a:rPr lang="en-US" sz="3200" dirty="0"/>
              <a:t>… to maximize the likelihood of the data under the language model.</a:t>
            </a:r>
          </a:p>
          <a:p>
            <a:endParaRPr lang="en-US" sz="3600" dirty="0"/>
          </a:p>
          <a:p>
            <a:r>
              <a:rPr lang="en-US" sz="3600" dirty="0"/>
              <a:t>Classifier-guided input optimization: mode collapse.</a:t>
            </a:r>
          </a:p>
          <a:p>
            <a:pPr lvl="1"/>
            <a:r>
              <a:rPr lang="en-US" sz="3200" dirty="0"/>
              <a:t>GAN.</a:t>
            </a:r>
          </a:p>
        </p:txBody>
      </p:sp>
    </p:spTree>
    <p:extLst>
      <p:ext uri="{BB962C8B-B14F-4D97-AF65-F5344CB8AC3E}">
        <p14:creationId xmlns:p14="http://schemas.microsoft.com/office/powerpoint/2010/main" val="6286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D8B-DD3F-7A20-FABF-4AB59E02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2D45-B45B-66B4-0904-99DC9E5B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to fit to the mode. </a:t>
            </a:r>
          </a:p>
          <a:p>
            <a:pPr lvl="1"/>
            <a:r>
              <a:rPr lang="en-US" sz="2800" dirty="0"/>
              <a:t>I can’t think of any alternative.</a:t>
            </a:r>
          </a:p>
          <a:p>
            <a:pPr lvl="1"/>
            <a:r>
              <a:rPr lang="en-US" sz="2800" dirty="0"/>
              <a:t>Let’s hope it’s Ok. </a:t>
            </a:r>
          </a:p>
          <a:p>
            <a:pPr lvl="1"/>
            <a:r>
              <a:rPr lang="en-US" sz="2800" dirty="0"/>
              <a:t>Abandon statistical interpretability.</a:t>
            </a:r>
          </a:p>
          <a:p>
            <a:pPr lvl="2"/>
            <a:r>
              <a:rPr lang="en-US" sz="2400" dirty="0"/>
              <a:t>We previously wanted to maximize the likelihood of the performed audio. Now, that has lost meaning. </a:t>
            </a:r>
          </a:p>
          <a:p>
            <a:pPr lvl="2"/>
            <a:r>
              <a:rPr lang="en-US" sz="2400" dirty="0"/>
              <a:t>Just make an ad hoc loss that makes qualitative sense. </a:t>
            </a:r>
          </a:p>
        </p:txBody>
      </p:sp>
    </p:spTree>
    <p:extLst>
      <p:ext uri="{BB962C8B-B14F-4D97-AF65-F5344CB8AC3E}">
        <p14:creationId xmlns:p14="http://schemas.microsoft.com/office/powerpoint/2010/main" val="428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5718-45EC-2091-930B-8000F9A8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8BE6-88B2-2109-88D0-B75FAAC0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Solution to mode collapse (I think):</a:t>
            </a:r>
          </a:p>
          <a:p>
            <a:pPr lvl="1"/>
            <a:r>
              <a:rPr lang="en-US" sz="2800" dirty="0"/>
              <a:t>Cycle consistency / add “decoder”</a:t>
            </a:r>
          </a:p>
          <a:p>
            <a:pPr lvl="1"/>
            <a:r>
              <a:rPr lang="en-US" sz="2800" dirty="0"/>
              <a:t>To Gus this is a more intuitive methodology</a:t>
            </a:r>
          </a:p>
          <a:p>
            <a:r>
              <a:rPr lang="en-US" sz="3200" dirty="0"/>
              <a:t>Combine f: s2a and f^-1: a2s in one unified framework may solve both Monday issues and Thursday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462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Comic Sans MS</vt:lpstr>
      <vt:lpstr>Office Theme</vt:lpstr>
      <vt:lpstr>mar_12_2024_notes</vt:lpstr>
      <vt:lpstr>Fit LM to data via CE</vt:lpstr>
      <vt:lpstr>Fit data to LM via CE</vt:lpstr>
      <vt:lpstr>Fit performer to LM via CE</vt:lpstr>
      <vt:lpstr>PowerPoint Presentation</vt:lpstr>
      <vt:lpstr>PowerPoint Presentation</vt:lpstr>
      <vt:lpstr>PowerPoint Presentation</vt:lpstr>
      <vt:lpstr>Conclusion:</vt:lpstr>
      <vt:lpstr>Gus feedback</vt:lpstr>
      <vt:lpstr>PowerPoint Presentation</vt:lpstr>
      <vt:lpstr>PowerPoint Presentation</vt:lpstr>
      <vt:lpstr>PowerPoint Presentation</vt:lpstr>
      <vt:lpstr>Optimum instability</vt:lpstr>
      <vt:lpstr>Piano is all you need</vt:lpstr>
      <vt:lpstr>New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mar_12_2024_notes</dc:title>
  <dc:creator>Daniel 秦</dc:creator>
  <cp:lastModifiedBy>Daniel 秦</cp:lastModifiedBy>
  <cp:revision>83</cp:revision>
  <dcterms:created xsi:type="dcterms:W3CDTF">2024-03-12T08:07:08Z</dcterms:created>
  <dcterms:modified xsi:type="dcterms:W3CDTF">2024-03-15T12:45:57Z</dcterms:modified>
</cp:coreProperties>
</file>