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83" r:id="rId5"/>
    <p:sldId id="284" r:id="rId6"/>
    <p:sldId id="279" r:id="rId7"/>
    <p:sldId id="267" r:id="rId8"/>
    <p:sldId id="269" r:id="rId9"/>
    <p:sldId id="268" r:id="rId10"/>
    <p:sldId id="270" r:id="rId11"/>
    <p:sldId id="277" r:id="rId12"/>
    <p:sldId id="271" r:id="rId13"/>
    <p:sldId id="276" r:id="rId14"/>
    <p:sldId id="266" r:id="rId15"/>
    <p:sldId id="278" r:id="rId16"/>
    <p:sldId id="288" r:id="rId17"/>
    <p:sldId id="289" r:id="rId18"/>
    <p:sldId id="285" r:id="rId19"/>
    <p:sldId id="286" r:id="rId20"/>
    <p:sldId id="287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15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4BBB-3CED-D7D4-B561-96F3CC087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2024_04_11_notes_present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8C35-7997-D4BD-2823-9ADC9D6C8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EDD48A-2FBC-5BB9-7D1F-BF035CFA1869}"/>
              </a:ext>
            </a:extLst>
          </p:cNvPr>
          <p:cNvSpPr/>
          <p:nvPr/>
        </p:nvSpPr>
        <p:spPr>
          <a:xfrm>
            <a:off x="3041652" y="1847850"/>
            <a:ext cx="4965691" cy="3810000"/>
          </a:xfrm>
          <a:prstGeom prst="roundRect">
            <a:avLst>
              <a:gd name="adj" fmla="val 1054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596841" y="1472328"/>
            <a:ext cx="2" cy="18686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596843" y="4052154"/>
            <a:ext cx="0" cy="18686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691969" y="4665792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399991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3914884" y="8858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850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244667" y="6045546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399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794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Note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399993" y="3340954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2981434" y="346572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863076" y="2085966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057757-7E66-788F-662F-B8A4B3431B42}"/>
              </a:ext>
            </a:extLst>
          </p:cNvPr>
          <p:cNvSpPr txBox="1"/>
          <p:nvPr/>
        </p:nvSpPr>
        <p:spPr>
          <a:xfrm>
            <a:off x="1061695" y="3152685"/>
            <a:ext cx="197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S2P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Score to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3154C-A831-2277-4623-E26F66D40F4F}"/>
              </a:ext>
            </a:extLst>
          </p:cNvPr>
          <p:cNvSpPr/>
          <p:nvPr/>
        </p:nvSpPr>
        <p:spPr>
          <a:xfrm>
            <a:off x="6850967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7AC94-7591-337C-DEED-10CB386303BC}"/>
              </a:ext>
            </a:extLst>
          </p:cNvPr>
          <p:cNvSpPr txBox="1"/>
          <p:nvPr/>
        </p:nvSpPr>
        <p:spPr>
          <a:xfrm>
            <a:off x="7244667" y="885895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BE655-4095-27AD-6BBC-3AAB0EBF3696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V="1">
            <a:off x="7047817" y="1472328"/>
            <a:ext cx="0" cy="44484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0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CF02CB-1A1A-76AF-7ED5-F63867F8FEF3}"/>
              </a:ext>
            </a:extLst>
          </p:cNvPr>
          <p:cNvSpPr/>
          <p:nvPr/>
        </p:nvSpPr>
        <p:spPr>
          <a:xfrm>
            <a:off x="1897974" y="1822442"/>
            <a:ext cx="4686292" cy="2673358"/>
          </a:xfrm>
          <a:prstGeom prst="roundRect">
            <a:avLst>
              <a:gd name="adj" fmla="val 10548"/>
            </a:avLst>
          </a:prstGeom>
          <a:solidFill>
            <a:srgbClr val="FF9D9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5BF02-2C2C-D538-81CD-A80A250287DE}"/>
              </a:ext>
            </a:extLst>
          </p:cNvPr>
          <p:cNvSpPr txBox="1"/>
          <p:nvPr/>
        </p:nvSpPr>
        <p:spPr>
          <a:xfrm>
            <a:off x="1999443" y="1922413"/>
            <a:ext cx="173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Straight-through estimation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596841" y="1472328"/>
            <a:ext cx="2" cy="18686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596843" y="4052154"/>
            <a:ext cx="0" cy="18686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691969" y="4665792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399991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3914884" y="8858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850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244667" y="6045546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399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794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Note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399993" y="3340954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2981434" y="346572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863076" y="2085966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3154C-A831-2277-4623-E26F66D40F4F}"/>
              </a:ext>
            </a:extLst>
          </p:cNvPr>
          <p:cNvSpPr/>
          <p:nvPr/>
        </p:nvSpPr>
        <p:spPr>
          <a:xfrm>
            <a:off x="6850967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7AC94-7591-337C-DEED-10CB386303BC}"/>
              </a:ext>
            </a:extLst>
          </p:cNvPr>
          <p:cNvSpPr txBox="1"/>
          <p:nvPr/>
        </p:nvSpPr>
        <p:spPr>
          <a:xfrm>
            <a:off x="7244667" y="885895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BE655-4095-27AD-6BBC-3AAB0EBF3696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V="1">
            <a:off x="7047817" y="1472328"/>
            <a:ext cx="0" cy="44484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8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096000" y="3835251"/>
            <a:ext cx="0" cy="5615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4566050" y="3193901"/>
            <a:ext cx="3059900" cy="64135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 event embedder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921173"/>
            <a:ext cx="393700" cy="711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/>
              <p:nvPr/>
            </p:nvSpPr>
            <p:spPr>
              <a:xfrm>
                <a:off x="4430432" y="1090176"/>
                <a:ext cx="3331134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2400"/>
                </a:lvl1pPr>
              </a:lstStyle>
              <a:p>
                <a:pPr algn="ctr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</a:rPr>
                  <a:t>Key event embedding</a:t>
                </a:r>
                <a:r>
                  <a:rPr lang="en-US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32" y="1090176"/>
                <a:ext cx="3331134" cy="862608"/>
              </a:xfrm>
              <a:prstGeom prst="rect">
                <a:avLst/>
              </a:prstGeom>
              <a:blipFill>
                <a:blip r:embed="rId2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9057479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341A4-4348-CFC6-26B0-CC04A2ACEFE4}"/>
                  </a:ext>
                </a:extLst>
              </p:cNvPr>
              <p:cNvSpPr txBox="1"/>
              <p:nvPr/>
            </p:nvSpPr>
            <p:spPr>
              <a:xfrm>
                <a:off x="7724377" y="5105448"/>
                <a:ext cx="3059904" cy="857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Piano key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Two</m:t>
                      </m:r>
                      <m:r>
                        <m:rPr>
                          <m:nor/>
                        </m:rPr>
                        <a:rPr lang="en-US" sz="2400" dirty="0"/>
                        <m:t>-</m:t>
                      </m:r>
                      <m:r>
                        <m:rPr>
                          <m:nor/>
                        </m:rPr>
                        <a:rPr lang="en-US" sz="2400" dirty="0"/>
                        <m:t>hot</m:t>
                      </m:r>
                      <m:r>
                        <m:rPr>
                          <m:nor/>
                        </m:rPr>
                        <a:rPr lang="en-US" sz="2400" dirty="0"/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8341A4-4348-CFC6-26B0-CC04A2AC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77" y="5105448"/>
                <a:ext cx="3059904" cy="857992"/>
              </a:xfrm>
              <a:prstGeom prst="rect">
                <a:avLst/>
              </a:prstGeom>
              <a:blipFill>
                <a:blip r:embed="rId3"/>
                <a:stretch>
                  <a:fillRect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FA2700B-79E4-BD08-290F-3F42AE152657}"/>
              </a:ext>
            </a:extLst>
          </p:cNvPr>
          <p:cNvSpPr/>
          <p:nvPr/>
        </p:nvSpPr>
        <p:spPr>
          <a:xfrm>
            <a:off x="5899150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E7D50-9D52-B028-4012-F48B9DC28683}"/>
              </a:ext>
            </a:extLst>
          </p:cNvPr>
          <p:cNvSpPr txBox="1"/>
          <p:nvPr/>
        </p:nvSpPr>
        <p:spPr>
          <a:xfrm>
            <a:off x="4566048" y="5105448"/>
            <a:ext cx="305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Velocity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Two-hot.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5749F2-0843-FF56-34F8-ADF8E69D2E42}"/>
              </a:ext>
            </a:extLst>
          </p:cNvPr>
          <p:cNvSpPr/>
          <p:nvPr/>
        </p:nvSpPr>
        <p:spPr>
          <a:xfrm>
            <a:off x="2740821" y="4396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991F6-5ADC-0F2B-352B-E7AA6F7264A9}"/>
              </a:ext>
            </a:extLst>
          </p:cNvPr>
          <p:cNvSpPr txBox="1"/>
          <p:nvPr/>
        </p:nvSpPr>
        <p:spPr>
          <a:xfrm>
            <a:off x="1407719" y="5105448"/>
            <a:ext cx="305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Onset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Positional encoding.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218783D-B372-655B-6245-BA69580DB891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rot="5400000" flipH="1" flipV="1">
            <a:off x="3310759" y="3141489"/>
            <a:ext cx="882203" cy="1628379"/>
          </a:xfrm>
          <a:prstGeom prst="bent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ACA19-DD04-F37D-2A7D-BC15E516C606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H="1" flipV="1">
            <a:off x="6095999" y="2632373"/>
            <a:ext cx="1" cy="5615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0BAA2B-380B-2C4E-0068-02D176F05C2A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16200000" flipV="1">
            <a:off x="7999039" y="3141488"/>
            <a:ext cx="882203" cy="1628379"/>
          </a:xfrm>
          <a:prstGeom prst="bentConnector2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6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C1F755-7D15-543C-1DEA-F8A471855B7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336259" y="2877171"/>
            <a:ext cx="10929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7331C8-AB32-71BA-6B17-91CBE74C743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336259" y="3378821"/>
            <a:ext cx="10929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76BB59-83E3-B359-A1E0-B916F43A34F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336259" y="3880471"/>
            <a:ext cx="10929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1DC57F-7F3C-4485-2A44-7316E149DC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336259" y="4382121"/>
            <a:ext cx="10929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99927C-04C7-40BE-7C0E-057311904067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6356350" y="1735647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9DE77E-6231-392A-51B4-BF644FDB1918}"/>
              </a:ext>
            </a:extLst>
          </p:cNvPr>
          <p:cNvCxnSpPr>
            <a:cxnSpLocks/>
            <a:stCxn id="27" idx="0"/>
            <a:endCxn id="35" idx="2"/>
          </p:cNvCxnSpPr>
          <p:nvPr/>
        </p:nvCxnSpPr>
        <p:spPr>
          <a:xfrm flipV="1">
            <a:off x="6858000" y="1735647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4FFD8B-B82B-87F5-02E8-83A2BCCCB2D7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flipV="1">
            <a:off x="7359650" y="1735647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5C24CD-DCD7-EC05-FC68-F1CD36F5CE29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V="1">
            <a:off x="7861300" y="1731669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9BA18A-9F80-5B34-ED88-5C7C0002023F}"/>
              </a:ext>
            </a:extLst>
          </p:cNvPr>
          <p:cNvCxnSpPr>
            <a:cxnSpLocks/>
            <a:stCxn id="23" idx="0"/>
            <a:endCxn id="33" idx="2"/>
          </p:cNvCxnSpPr>
          <p:nvPr/>
        </p:nvCxnSpPr>
        <p:spPr>
          <a:xfrm flipV="1">
            <a:off x="5854700" y="1735647"/>
            <a:ext cx="0" cy="37594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</p:cNvCxnSpPr>
          <p:nvPr/>
        </p:nvCxnSpPr>
        <p:spPr>
          <a:xfrm flipV="1">
            <a:off x="5505451" y="2460922"/>
            <a:ext cx="0" cy="176475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4864100" y="2250701"/>
            <a:ext cx="3987800" cy="2725390"/>
          </a:xfrm>
          <a:prstGeom prst="roundRect">
            <a:avLst>
              <a:gd name="adj" fmla="val 991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Transformer Piano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406400" y="3380573"/>
            <a:ext cx="321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Key event embeddings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/>
              <p:nvPr/>
            </p:nvSpPr>
            <p:spPr>
              <a:xfrm>
                <a:off x="5801121" y="196850"/>
                <a:ext cx="21137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4×2048</m:t>
                          </m:r>
                        </m:sup>
                      </m:sSup>
                    </m:oMath>
                  </m:oMathPara>
                </a14:m>
                <a:b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</a:rPr>
                  <a:t>Encodec id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21" y="196850"/>
                <a:ext cx="2113758" cy="830997"/>
              </a:xfrm>
              <a:prstGeom prst="rect">
                <a:avLst/>
              </a:prstGeom>
              <a:blipFill>
                <a:blip r:embed="rId2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2E4F482-72BC-2A1E-2F79-5D043D5732E7}"/>
              </a:ext>
            </a:extLst>
          </p:cNvPr>
          <p:cNvGrpSpPr/>
          <p:nvPr/>
        </p:nvGrpSpPr>
        <p:grpSpPr>
          <a:xfrm rot="16200000">
            <a:off x="3031334" y="3274046"/>
            <a:ext cx="1898650" cy="711200"/>
            <a:chOff x="1727200" y="1031280"/>
            <a:chExt cx="1898650" cy="711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CBF2CD-4E17-A9B7-43BF-97378704D6C3}"/>
                </a:ext>
              </a:extLst>
            </p:cNvPr>
            <p:cNvSpPr/>
            <p:nvPr/>
          </p:nvSpPr>
          <p:spPr>
            <a:xfrm>
              <a:off x="1727200" y="1031280"/>
              <a:ext cx="393700" cy="711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DAE378-CCE7-6F42-BC3A-FFCD0100BD23}"/>
                </a:ext>
              </a:extLst>
            </p:cNvPr>
            <p:cNvSpPr/>
            <p:nvPr/>
          </p:nvSpPr>
          <p:spPr>
            <a:xfrm>
              <a:off x="2228850" y="1031280"/>
              <a:ext cx="393700" cy="711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495C86-43DB-1CA8-7C58-39B2F4DFCE89}"/>
                </a:ext>
              </a:extLst>
            </p:cNvPr>
            <p:cNvSpPr/>
            <p:nvPr/>
          </p:nvSpPr>
          <p:spPr>
            <a:xfrm>
              <a:off x="2730500" y="1031280"/>
              <a:ext cx="393700" cy="711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DCB0F0-DE9D-B1D3-D8C7-C6713E44DB3C}"/>
                </a:ext>
              </a:extLst>
            </p:cNvPr>
            <p:cNvSpPr/>
            <p:nvPr/>
          </p:nvSpPr>
          <p:spPr>
            <a:xfrm>
              <a:off x="3232150" y="1031280"/>
              <a:ext cx="393700" cy="711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78DD87-290F-44AA-3FC3-59E3EB200839}"/>
              </a:ext>
            </a:extLst>
          </p:cNvPr>
          <p:cNvGrpSpPr/>
          <p:nvPr/>
        </p:nvGrpSpPr>
        <p:grpSpPr>
          <a:xfrm>
            <a:off x="5657850" y="5491144"/>
            <a:ext cx="2400300" cy="715178"/>
            <a:chOff x="5111751" y="5345094"/>
            <a:chExt cx="2400300" cy="7151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5B8286-BD4B-7A57-AE9F-BF7DE2A8855F}"/>
                </a:ext>
              </a:extLst>
            </p:cNvPr>
            <p:cNvSpPr/>
            <p:nvPr/>
          </p:nvSpPr>
          <p:spPr>
            <a:xfrm>
              <a:off x="5111751" y="5349072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F80F88-FB00-5057-AE51-65A134DBF32D}"/>
                </a:ext>
              </a:extLst>
            </p:cNvPr>
            <p:cNvSpPr/>
            <p:nvPr/>
          </p:nvSpPr>
          <p:spPr>
            <a:xfrm>
              <a:off x="5613401" y="5349072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721D64-A785-A213-A86A-5338871B4392}"/>
                </a:ext>
              </a:extLst>
            </p:cNvPr>
            <p:cNvSpPr/>
            <p:nvPr/>
          </p:nvSpPr>
          <p:spPr>
            <a:xfrm>
              <a:off x="6115051" y="5349072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515A2E-B8E5-1F55-E3F4-15F7E626D50A}"/>
                </a:ext>
              </a:extLst>
            </p:cNvPr>
            <p:cNvSpPr/>
            <p:nvPr/>
          </p:nvSpPr>
          <p:spPr>
            <a:xfrm>
              <a:off x="6616701" y="5349072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3E02D1-C78B-D816-E485-F4D97677876E}"/>
                </a:ext>
              </a:extLst>
            </p:cNvPr>
            <p:cNvSpPr/>
            <p:nvPr/>
          </p:nvSpPr>
          <p:spPr>
            <a:xfrm>
              <a:off x="7118351" y="5345094"/>
              <a:ext cx="393700" cy="711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D76825-02BE-D013-8F27-FBA9AD685D34}"/>
              </a:ext>
            </a:extLst>
          </p:cNvPr>
          <p:cNvGrpSpPr/>
          <p:nvPr/>
        </p:nvGrpSpPr>
        <p:grpSpPr>
          <a:xfrm>
            <a:off x="5657850" y="1020469"/>
            <a:ext cx="2400300" cy="715178"/>
            <a:chOff x="5111751" y="5345094"/>
            <a:chExt cx="2400300" cy="71517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8B23F0-ED1F-309F-3809-539D201B17D7}"/>
                </a:ext>
              </a:extLst>
            </p:cNvPr>
            <p:cNvSpPr/>
            <p:nvPr/>
          </p:nvSpPr>
          <p:spPr>
            <a:xfrm>
              <a:off x="511175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2B7ABA-D8C3-D5CD-7834-FE8BF7341063}"/>
                </a:ext>
              </a:extLst>
            </p:cNvPr>
            <p:cNvSpPr/>
            <p:nvPr/>
          </p:nvSpPr>
          <p:spPr>
            <a:xfrm>
              <a:off x="561340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295E37-593B-59BB-E026-5D0BFC4AE017}"/>
                </a:ext>
              </a:extLst>
            </p:cNvPr>
            <p:cNvSpPr/>
            <p:nvPr/>
          </p:nvSpPr>
          <p:spPr>
            <a:xfrm>
              <a:off x="611505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081952-AB4A-7A73-9E91-EE1114B8434F}"/>
                </a:ext>
              </a:extLst>
            </p:cNvPr>
            <p:cNvSpPr/>
            <p:nvPr/>
          </p:nvSpPr>
          <p:spPr>
            <a:xfrm>
              <a:off x="661670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F8BEAD-FFCC-3D47-BA8B-9828963A64C6}"/>
                </a:ext>
              </a:extLst>
            </p:cNvPr>
            <p:cNvSpPr/>
            <p:nvPr/>
          </p:nvSpPr>
          <p:spPr>
            <a:xfrm>
              <a:off x="7118351" y="5345094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C06174A-8AAE-858C-C2BE-E4645DE6ACB4}"/>
              </a:ext>
            </a:extLst>
          </p:cNvPr>
          <p:cNvSpPr txBox="1"/>
          <p:nvPr/>
        </p:nvSpPr>
        <p:spPr>
          <a:xfrm>
            <a:off x="5162550" y="6202344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Positional encodings</a:t>
            </a:r>
          </a:p>
        </p:txBody>
      </p:sp>
    </p:spTree>
    <p:extLst>
      <p:ext uri="{BB962C8B-B14F-4D97-AF65-F5344CB8AC3E}">
        <p14:creationId xmlns:p14="http://schemas.microsoft.com/office/powerpoint/2010/main" val="363231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8B0E2E-CB8C-41CF-5472-E33425525D82}"/>
              </a:ext>
            </a:extLst>
          </p:cNvPr>
          <p:cNvCxnSpPr>
            <a:cxnSpLocks/>
            <a:stCxn id="2" idx="0"/>
            <a:endCxn id="29" idx="2"/>
          </p:cNvCxnSpPr>
          <p:nvPr/>
        </p:nvCxnSpPr>
        <p:spPr>
          <a:xfrm flipV="1">
            <a:off x="6688928" y="4464796"/>
            <a:ext cx="797" cy="7198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58750" y="1156047"/>
            <a:ext cx="156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6688927" y="3340100"/>
            <a:ext cx="798" cy="48334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B5DBA60-D1FD-BBC6-77C1-4C91377A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525" t="27920" b="42752"/>
          <a:stretch/>
        </p:blipFill>
        <p:spPr>
          <a:xfrm>
            <a:off x="1726406" y="5184605"/>
            <a:ext cx="9925043" cy="806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78DB5-025A-792C-5D18-0E019B92AC6B}"/>
              </a:ext>
            </a:extLst>
          </p:cNvPr>
          <p:cNvSpPr txBox="1"/>
          <p:nvPr/>
        </p:nvSpPr>
        <p:spPr>
          <a:xfrm>
            <a:off x="672702" y="5356997"/>
            <a:ext cx="10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Score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D095F4-DAAE-A277-3FDE-272D2FEC86AF}"/>
              </a:ext>
            </a:extLst>
          </p:cNvPr>
          <p:cNvSpPr/>
          <p:nvPr/>
        </p:nvSpPr>
        <p:spPr>
          <a:xfrm>
            <a:off x="1727200" y="3823446"/>
            <a:ext cx="9925050" cy="641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S2P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FAAA9-4777-05E3-3719-62B6D2A8A0FD}"/>
              </a:ext>
            </a:extLst>
          </p:cNvPr>
          <p:cNvSpPr/>
          <p:nvPr/>
        </p:nvSpPr>
        <p:spPr>
          <a:xfrm>
            <a:off x="1726406" y="2462288"/>
            <a:ext cx="9925042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Transformer Piano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153B8-7122-764A-E488-72AA20AE152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88927" y="1742480"/>
            <a:ext cx="0" cy="71980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1C557-BD7C-732B-6C30-4902D1BD2698}"/>
              </a:ext>
            </a:extLst>
          </p:cNvPr>
          <p:cNvSpPr/>
          <p:nvPr/>
        </p:nvSpPr>
        <p:spPr>
          <a:xfrm>
            <a:off x="5580054" y="3015504"/>
            <a:ext cx="2217746" cy="32459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event embedder</a:t>
            </a:r>
          </a:p>
        </p:txBody>
      </p:sp>
    </p:spTree>
    <p:extLst>
      <p:ext uri="{BB962C8B-B14F-4D97-AF65-F5344CB8AC3E}">
        <p14:creationId xmlns:p14="http://schemas.microsoft.com/office/powerpoint/2010/main" val="59285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729904"/>
            <a:ext cx="0" cy="7498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01600" y="4699347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33579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20187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2143472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7766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45146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999310"/>
            <a:ext cx="6350" cy="5153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1383732"/>
            <a:ext cx="502" cy="6349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1383732"/>
            <a:ext cx="5845" cy="31908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CE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4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07D6-C0C2-FE83-F9D2-C4B73051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ED61-3A49-06ED-8362-C4959D77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insisting it to be one-pass, </a:t>
            </a:r>
          </a:p>
          <a:p>
            <a:pPr lvl="1"/>
            <a:r>
              <a:rPr lang="en-US" sz="2800" dirty="0"/>
              <a:t>Decoder(</a:t>
            </a:r>
            <a:r>
              <a:rPr lang="en-US" sz="2800" dirty="0" err="1"/>
              <a:t>positional_encoding</a:t>
            </a:r>
            <a:r>
              <a:rPr lang="en-US" sz="2800" dirty="0"/>
              <a:t>, cross=…) = tokens</a:t>
            </a:r>
          </a:p>
          <a:p>
            <a:pPr lvl="1"/>
            <a:r>
              <a:rPr lang="en-US" sz="2800" dirty="0"/>
              <a:t>Result: Doesn’t train.</a:t>
            </a:r>
          </a:p>
          <a:p>
            <a:r>
              <a:rPr lang="en-US" sz="3200" dirty="0"/>
              <a:t>If autoregressive,</a:t>
            </a:r>
          </a:p>
          <a:p>
            <a:pPr lvl="1"/>
            <a:r>
              <a:rPr lang="en-US" sz="2800" dirty="0"/>
              <a:t>Decoder(tokens[-1:T-1], cross=…) = tokens[0:T]</a:t>
            </a:r>
          </a:p>
          <a:p>
            <a:pPr lvl="1"/>
            <a:r>
              <a:rPr lang="en-US" sz="2800" dirty="0"/>
              <a:t>Result: Trains very well.</a:t>
            </a:r>
          </a:p>
          <a:p>
            <a:pPr lvl="1"/>
            <a:r>
              <a:rPr lang="en-US" sz="2800" dirty="0"/>
              <a:t>However, backprop thru the piano would require unrolling.</a:t>
            </a:r>
          </a:p>
        </p:txBody>
      </p:sp>
    </p:spTree>
    <p:extLst>
      <p:ext uri="{BB962C8B-B14F-4D97-AF65-F5344CB8AC3E}">
        <p14:creationId xmlns:p14="http://schemas.microsoft.com/office/powerpoint/2010/main" val="118807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07D6-C0C2-FE83-F9D2-C4B73051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ED61-3A49-06ED-8362-C4959D77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Colleagues</a:t>
            </a:r>
          </a:p>
          <a:p>
            <a:pPr lvl="1"/>
            <a:r>
              <a:rPr lang="en-US" sz="2800" dirty="0"/>
              <a:t>suggested against using cross-attn for backprop.</a:t>
            </a:r>
          </a:p>
          <a:p>
            <a:pPr lvl="1"/>
            <a:r>
              <a:rPr lang="en-US" sz="2800" dirty="0"/>
              <a:t>recommended the input and output to be time-aligned. </a:t>
            </a:r>
          </a:p>
          <a:p>
            <a:r>
              <a:rPr lang="en-US" sz="3200" dirty="0"/>
              <a:t>Next step: use piano roll with CNN. </a:t>
            </a:r>
          </a:p>
        </p:txBody>
      </p:sp>
    </p:spTree>
    <p:extLst>
      <p:ext uri="{BB962C8B-B14F-4D97-AF65-F5344CB8AC3E}">
        <p14:creationId xmlns:p14="http://schemas.microsoft.com/office/powerpoint/2010/main" val="57127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8B1FB-DA11-F9CE-F1AD-5FF2E72E9D1A}"/>
                  </a:ext>
                </a:extLst>
              </p:cNvPr>
              <p:cNvSpPr txBox="1"/>
              <p:nvPr/>
            </p:nvSpPr>
            <p:spPr>
              <a:xfrm>
                <a:off x="952500" y="423399"/>
                <a:ext cx="10287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∈{0, 1, …,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750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×50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key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0, 1, …, 87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 err="1"/>
                  <a:t>piano_roll</a:t>
                </a:r>
                <a:r>
                  <a:rPr lang="en-US" sz="3200" dirty="0"/>
                  <a:t>[0, key, t] = velocity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3200" dirty="0"/>
                  <a:t>, no-note is 0.</a:t>
                </a:r>
              </a:p>
              <a:p>
                <a:r>
                  <a:rPr lang="en-US" sz="3200" dirty="0" err="1"/>
                  <a:t>piano_roll</a:t>
                </a:r>
                <a:r>
                  <a:rPr lang="en-US" sz="3200" dirty="0"/>
                  <a:t>[1, key, t] = </a:t>
                </a:r>
                <a:r>
                  <a:rPr lang="en-US" sz="3200" dirty="0" err="1"/>
                  <a:t>time_since_onset</a:t>
                </a:r>
                <a:r>
                  <a:rPr lang="en-US" sz="3200" dirty="0"/>
                  <a:t>, exponential decay, no-note is random noise.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8B1FB-DA11-F9CE-F1AD-5FF2E72E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23399"/>
                <a:ext cx="10287000" cy="2554545"/>
              </a:xfrm>
              <a:prstGeom prst="rect">
                <a:avLst/>
              </a:prstGeom>
              <a:blipFill>
                <a:blip r:embed="rId2"/>
                <a:stretch>
                  <a:fillRect l="-1481" t="-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BB6827-D463-1D16-8DE4-79F43F1A9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4969" y="2854717"/>
            <a:ext cx="6302062" cy="39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0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EBED14-CE67-8A55-207D-A6C75B79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6471" y="400812"/>
            <a:ext cx="6639057" cy="60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4856-6116-7757-540F-E21C64F2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symbolic music decipher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03BD-FB09-B407-D8CB-CEE12104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</a:t>
            </a:r>
          </a:p>
          <a:p>
            <a:pPr lvl="1"/>
            <a:r>
              <a:rPr lang="en-US" sz="2800" dirty="0"/>
              <a:t>Music audio</a:t>
            </a:r>
          </a:p>
          <a:p>
            <a:pPr lvl="1"/>
            <a:r>
              <a:rPr lang="en-US" sz="2800" dirty="0"/>
              <a:t>Music sheets</a:t>
            </a:r>
          </a:p>
          <a:p>
            <a:pPr lvl="1"/>
            <a:r>
              <a:rPr lang="en-US" sz="2800" dirty="0"/>
              <a:t>A piano</a:t>
            </a:r>
          </a:p>
          <a:p>
            <a:r>
              <a:rPr lang="en-US" sz="3200" dirty="0"/>
              <a:t>Find</a:t>
            </a:r>
          </a:p>
          <a:p>
            <a:pPr lvl="1"/>
            <a:r>
              <a:rPr lang="en-US" sz="2800" dirty="0"/>
              <a:t>An interpretation of the music sheets.</a:t>
            </a:r>
          </a:p>
        </p:txBody>
      </p:sp>
    </p:spTree>
    <p:extLst>
      <p:ext uri="{BB962C8B-B14F-4D97-AF65-F5344CB8AC3E}">
        <p14:creationId xmlns:p14="http://schemas.microsoft.com/office/powerpoint/2010/main" val="845805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99927C-04C7-40BE-7C0E-057311904067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594350" y="2427797"/>
            <a:ext cx="0" cy="25887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9DE77E-6231-392A-51B4-BF644FDB1918}"/>
              </a:ext>
            </a:extLst>
          </p:cNvPr>
          <p:cNvCxnSpPr>
            <a:cxnSpLocks/>
            <a:stCxn id="27" idx="0"/>
            <a:endCxn id="35" idx="2"/>
          </p:cNvCxnSpPr>
          <p:nvPr/>
        </p:nvCxnSpPr>
        <p:spPr>
          <a:xfrm flipV="1">
            <a:off x="6096000" y="2427797"/>
            <a:ext cx="0" cy="21592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4FFD8B-B82B-87F5-02E8-83A2BCCCB2D7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6597650" y="2427797"/>
            <a:ext cx="0" cy="25887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5C24CD-DCD7-EC05-FC68-F1CD36F5CE29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099300" y="2423819"/>
            <a:ext cx="0" cy="251648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9BA18A-9F80-5B34-ED88-5C7C0002023F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092700" y="2427797"/>
            <a:ext cx="0" cy="25887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4895850" y="3188192"/>
            <a:ext cx="2400300" cy="850408"/>
          </a:xfrm>
          <a:prstGeom prst="roundRect">
            <a:avLst>
              <a:gd name="adj" fmla="val 991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CNN Piano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/>
              <p:nvPr/>
            </p:nvSpPr>
            <p:spPr>
              <a:xfrm>
                <a:off x="5039121" y="889000"/>
                <a:ext cx="21137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4×2048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</a:rPr>
                  <a:t>Encodec id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21" y="889000"/>
                <a:ext cx="2113758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09721D64-A785-A213-A86A-5338871B4392}"/>
              </a:ext>
            </a:extLst>
          </p:cNvPr>
          <p:cNvSpPr/>
          <p:nvPr/>
        </p:nvSpPr>
        <p:spPr>
          <a:xfrm>
            <a:off x="4895850" y="4587072"/>
            <a:ext cx="24003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D76825-02BE-D013-8F27-FBA9AD685D34}"/>
              </a:ext>
            </a:extLst>
          </p:cNvPr>
          <p:cNvGrpSpPr/>
          <p:nvPr/>
        </p:nvGrpSpPr>
        <p:grpSpPr>
          <a:xfrm>
            <a:off x="4895850" y="1712619"/>
            <a:ext cx="2400300" cy="715178"/>
            <a:chOff x="5111751" y="5345094"/>
            <a:chExt cx="2400300" cy="71517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8B23F0-ED1F-309F-3809-539D201B17D7}"/>
                </a:ext>
              </a:extLst>
            </p:cNvPr>
            <p:cNvSpPr/>
            <p:nvPr/>
          </p:nvSpPr>
          <p:spPr>
            <a:xfrm>
              <a:off x="511175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2B7ABA-D8C3-D5CD-7834-FE8BF7341063}"/>
                </a:ext>
              </a:extLst>
            </p:cNvPr>
            <p:cNvSpPr/>
            <p:nvPr/>
          </p:nvSpPr>
          <p:spPr>
            <a:xfrm>
              <a:off x="561340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295E37-593B-59BB-E026-5D0BFC4AE017}"/>
                </a:ext>
              </a:extLst>
            </p:cNvPr>
            <p:cNvSpPr/>
            <p:nvPr/>
          </p:nvSpPr>
          <p:spPr>
            <a:xfrm>
              <a:off x="611505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081952-AB4A-7A73-9E91-EE1114B8434F}"/>
                </a:ext>
              </a:extLst>
            </p:cNvPr>
            <p:cNvSpPr/>
            <p:nvPr/>
          </p:nvSpPr>
          <p:spPr>
            <a:xfrm>
              <a:off x="661670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F8BEAD-FFCC-3D47-BA8B-9828963A64C6}"/>
                </a:ext>
              </a:extLst>
            </p:cNvPr>
            <p:cNvSpPr/>
            <p:nvPr/>
          </p:nvSpPr>
          <p:spPr>
            <a:xfrm>
              <a:off x="7118351" y="5345094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C06174A-8AAE-858C-C2BE-E4645DE6ACB4}"/>
              </a:ext>
            </a:extLst>
          </p:cNvPr>
          <p:cNvSpPr txBox="1"/>
          <p:nvPr/>
        </p:nvSpPr>
        <p:spPr>
          <a:xfrm>
            <a:off x="4400550" y="5294294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Piano roll</a:t>
            </a:r>
          </a:p>
        </p:txBody>
      </p:sp>
    </p:spTree>
    <p:extLst>
      <p:ext uri="{BB962C8B-B14F-4D97-AF65-F5344CB8AC3E}">
        <p14:creationId xmlns:p14="http://schemas.microsoft.com/office/powerpoint/2010/main" val="247019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209C-4E59-E0B4-4004-F4EACAEC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C0B4-F6F0-9DC8-B48D-3F46C032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Doesn’t train well.</a:t>
            </a:r>
          </a:p>
        </p:txBody>
      </p:sp>
    </p:spTree>
    <p:extLst>
      <p:ext uri="{BB962C8B-B14F-4D97-AF65-F5344CB8AC3E}">
        <p14:creationId xmlns:p14="http://schemas.microsoft.com/office/powerpoint/2010/main" val="415542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67B5F-3BCA-599F-46FB-17178879652B}"/>
              </a:ext>
            </a:extLst>
          </p:cNvPr>
          <p:cNvSpPr txBox="1"/>
          <p:nvPr/>
        </p:nvSpPr>
        <p:spPr>
          <a:xfrm>
            <a:off x="3936640" y="5848965"/>
            <a:ext cx="43187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Score (Note events)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8C692-C17F-0D09-4B9A-CDCA0D034267}"/>
              </a:ext>
            </a:extLst>
          </p:cNvPr>
          <p:cNvSpPr txBox="1"/>
          <p:nvPr/>
        </p:nvSpPr>
        <p:spPr>
          <a:xfrm>
            <a:off x="3537397" y="4441180"/>
            <a:ext cx="511720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Performance (Key events)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66236-3DB7-1948-3F25-928F1FDE2EF5}"/>
              </a:ext>
            </a:extLst>
          </p:cNvPr>
          <p:cNvSpPr txBox="1"/>
          <p:nvPr/>
        </p:nvSpPr>
        <p:spPr>
          <a:xfrm>
            <a:off x="4745865" y="3033396"/>
            <a:ext cx="270027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Spectrogram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CAF92-F981-7DC0-84E4-22A3F74609CA}"/>
              </a:ext>
            </a:extLst>
          </p:cNvPr>
          <p:cNvSpPr txBox="1"/>
          <p:nvPr/>
        </p:nvSpPr>
        <p:spPr>
          <a:xfrm>
            <a:off x="4934755" y="217828"/>
            <a:ext cx="232249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Musicality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8E95A-D5DC-12BE-7BF7-BF45912A694E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6096000" y="2210387"/>
            <a:ext cx="0" cy="8230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8F9B2-4AA3-BCA5-F3FF-2B4F38421210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096000" y="3618171"/>
            <a:ext cx="0" cy="8230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CE1AA1-0A21-DA98-68C7-3BD19537B2C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5998" y="5025955"/>
            <a:ext cx="2" cy="82301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4F71D9-4ABE-6CEC-984A-7BED9A487473}"/>
              </a:ext>
            </a:extLst>
          </p:cNvPr>
          <p:cNvSpPr txBox="1"/>
          <p:nvPr/>
        </p:nvSpPr>
        <p:spPr>
          <a:xfrm>
            <a:off x="6095997" y="3737288"/>
            <a:ext cx="3447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Piano (rule-based)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D251A-B954-EB96-7C05-B8F4F695F901}"/>
              </a:ext>
            </a:extLst>
          </p:cNvPr>
          <p:cNvSpPr txBox="1"/>
          <p:nvPr/>
        </p:nvSpPr>
        <p:spPr>
          <a:xfrm>
            <a:off x="6095998" y="5145072"/>
            <a:ext cx="224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Interpreter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D761B-7F39-6FD1-7BFC-A5285B150B76}"/>
              </a:ext>
            </a:extLst>
          </p:cNvPr>
          <p:cNvSpPr txBox="1"/>
          <p:nvPr/>
        </p:nvSpPr>
        <p:spPr>
          <a:xfrm>
            <a:off x="6096000" y="921719"/>
            <a:ext cx="215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MusicGen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96274-CCD5-3DB1-3288-CC6EA9DAD330}"/>
              </a:ext>
            </a:extLst>
          </p:cNvPr>
          <p:cNvSpPr txBox="1"/>
          <p:nvPr/>
        </p:nvSpPr>
        <p:spPr>
          <a:xfrm>
            <a:off x="4445360" y="1625612"/>
            <a:ext cx="33012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Encodec tokens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CAF02-843F-5BEB-48A3-828F7B22FC27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6096000" y="802603"/>
            <a:ext cx="0" cy="8230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65C304-FAD4-3ED6-6F08-BAD67A269D6A}"/>
              </a:ext>
            </a:extLst>
          </p:cNvPr>
          <p:cNvSpPr txBox="1"/>
          <p:nvPr/>
        </p:nvSpPr>
        <p:spPr>
          <a:xfrm>
            <a:off x="6095998" y="2329503"/>
            <a:ext cx="344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Encodec encoder</a:t>
            </a:r>
          </a:p>
        </p:txBody>
      </p:sp>
    </p:spTree>
    <p:extLst>
      <p:ext uri="{BB962C8B-B14F-4D97-AF65-F5344CB8AC3E}">
        <p14:creationId xmlns:p14="http://schemas.microsoft.com/office/powerpoint/2010/main" val="719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67B5F-3BCA-599F-46FB-17178879652B}"/>
              </a:ext>
            </a:extLst>
          </p:cNvPr>
          <p:cNvSpPr txBox="1"/>
          <p:nvPr/>
        </p:nvSpPr>
        <p:spPr>
          <a:xfrm>
            <a:off x="3936640" y="5848965"/>
            <a:ext cx="43187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Score (Note events)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8C692-C17F-0D09-4B9A-CDCA0D034267}"/>
              </a:ext>
            </a:extLst>
          </p:cNvPr>
          <p:cNvSpPr txBox="1"/>
          <p:nvPr/>
        </p:nvSpPr>
        <p:spPr>
          <a:xfrm>
            <a:off x="3537397" y="4441180"/>
            <a:ext cx="511720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Performance (Key events)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66236-3DB7-1948-3F25-928F1FDE2EF5}"/>
              </a:ext>
            </a:extLst>
          </p:cNvPr>
          <p:cNvSpPr txBox="1"/>
          <p:nvPr/>
        </p:nvSpPr>
        <p:spPr>
          <a:xfrm>
            <a:off x="4876800" y="3033396"/>
            <a:ext cx="24384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Waveform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CAF92-F981-7DC0-84E4-22A3F74609CA}"/>
              </a:ext>
            </a:extLst>
          </p:cNvPr>
          <p:cNvSpPr txBox="1"/>
          <p:nvPr/>
        </p:nvSpPr>
        <p:spPr>
          <a:xfrm>
            <a:off x="4934755" y="217828"/>
            <a:ext cx="232249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Musicality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8E95A-D5DC-12BE-7BF7-BF45912A694E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6096000" y="2210387"/>
            <a:ext cx="0" cy="8230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8F9B2-4AA3-BCA5-F3FF-2B4F38421210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6096000" y="3618171"/>
            <a:ext cx="0" cy="8230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CE1AA1-0A21-DA98-68C7-3BD19537B2C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5998" y="5025955"/>
            <a:ext cx="2" cy="82301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4F71D9-4ABE-6CEC-984A-7BED9A487473}"/>
              </a:ext>
            </a:extLst>
          </p:cNvPr>
          <p:cNvSpPr txBox="1"/>
          <p:nvPr/>
        </p:nvSpPr>
        <p:spPr>
          <a:xfrm>
            <a:off x="6095997" y="3737288"/>
            <a:ext cx="3447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Piano (rule-based)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D251A-B954-EB96-7C05-B8F4F695F901}"/>
              </a:ext>
            </a:extLst>
          </p:cNvPr>
          <p:cNvSpPr txBox="1"/>
          <p:nvPr/>
        </p:nvSpPr>
        <p:spPr>
          <a:xfrm>
            <a:off x="6095998" y="5145072"/>
            <a:ext cx="224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Interpreter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D761B-7F39-6FD1-7BFC-A5285B150B76}"/>
              </a:ext>
            </a:extLst>
          </p:cNvPr>
          <p:cNvSpPr txBox="1"/>
          <p:nvPr/>
        </p:nvSpPr>
        <p:spPr>
          <a:xfrm>
            <a:off x="6096000" y="921719"/>
            <a:ext cx="215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MusicGen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96274-CCD5-3DB1-3288-CC6EA9DAD330}"/>
              </a:ext>
            </a:extLst>
          </p:cNvPr>
          <p:cNvSpPr txBox="1"/>
          <p:nvPr/>
        </p:nvSpPr>
        <p:spPr>
          <a:xfrm>
            <a:off x="4445360" y="1625612"/>
            <a:ext cx="33012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Encodec tokens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CAF02-843F-5BEB-48A3-828F7B22FC27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6096000" y="802603"/>
            <a:ext cx="0" cy="8230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65C304-FAD4-3ED6-6F08-BAD67A269D6A}"/>
              </a:ext>
            </a:extLst>
          </p:cNvPr>
          <p:cNvSpPr txBox="1"/>
          <p:nvPr/>
        </p:nvSpPr>
        <p:spPr>
          <a:xfrm>
            <a:off x="6095998" y="2329503"/>
            <a:ext cx="3447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Encodec encoder</a:t>
            </a:r>
          </a:p>
        </p:txBody>
      </p:sp>
    </p:spTree>
    <p:extLst>
      <p:ext uri="{BB962C8B-B14F-4D97-AF65-F5344CB8AC3E}">
        <p14:creationId xmlns:p14="http://schemas.microsoft.com/office/powerpoint/2010/main" val="180628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67B5F-3BCA-599F-46FB-17178879652B}"/>
              </a:ext>
            </a:extLst>
          </p:cNvPr>
          <p:cNvSpPr txBox="1"/>
          <p:nvPr/>
        </p:nvSpPr>
        <p:spPr>
          <a:xfrm>
            <a:off x="3936640" y="5848965"/>
            <a:ext cx="43187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Score (Note events)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8C692-C17F-0D09-4B9A-CDCA0D034267}"/>
              </a:ext>
            </a:extLst>
          </p:cNvPr>
          <p:cNvSpPr txBox="1"/>
          <p:nvPr/>
        </p:nvSpPr>
        <p:spPr>
          <a:xfrm>
            <a:off x="3537397" y="4441180"/>
            <a:ext cx="511720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Performance (Key events)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CAF92-F981-7DC0-84E4-22A3F74609CA}"/>
              </a:ext>
            </a:extLst>
          </p:cNvPr>
          <p:cNvSpPr txBox="1"/>
          <p:nvPr/>
        </p:nvSpPr>
        <p:spPr>
          <a:xfrm>
            <a:off x="4934755" y="217828"/>
            <a:ext cx="232249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Musicality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8F9B2-4AA3-BCA5-F3FF-2B4F3842121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6096000" y="2210387"/>
            <a:ext cx="0" cy="223079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CE1AA1-0A21-DA98-68C7-3BD19537B2C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5998" y="5025955"/>
            <a:ext cx="2" cy="82301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4F71D9-4ABE-6CEC-984A-7BED9A487473}"/>
              </a:ext>
            </a:extLst>
          </p:cNvPr>
          <p:cNvSpPr txBox="1"/>
          <p:nvPr/>
        </p:nvSpPr>
        <p:spPr>
          <a:xfrm>
            <a:off x="6095998" y="3136612"/>
            <a:ext cx="3447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Piano (trained)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D251A-B954-EB96-7C05-B8F4F695F901}"/>
              </a:ext>
            </a:extLst>
          </p:cNvPr>
          <p:cNvSpPr txBox="1"/>
          <p:nvPr/>
        </p:nvSpPr>
        <p:spPr>
          <a:xfrm>
            <a:off x="6095998" y="5145072"/>
            <a:ext cx="224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Interpreter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D761B-7F39-6FD1-7BFC-A5285B150B76}"/>
              </a:ext>
            </a:extLst>
          </p:cNvPr>
          <p:cNvSpPr txBox="1"/>
          <p:nvPr/>
        </p:nvSpPr>
        <p:spPr>
          <a:xfrm>
            <a:off x="6096000" y="921719"/>
            <a:ext cx="215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MusicGen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96274-CCD5-3DB1-3288-CC6EA9DAD330}"/>
              </a:ext>
            </a:extLst>
          </p:cNvPr>
          <p:cNvSpPr txBox="1"/>
          <p:nvPr/>
        </p:nvSpPr>
        <p:spPr>
          <a:xfrm>
            <a:off x="4445360" y="1625612"/>
            <a:ext cx="330128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Encodec tokens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CAF02-843F-5BEB-48A3-828F7B22FC27}"/>
              </a:ext>
            </a:extLst>
          </p:cNvPr>
          <p:cNvCxnSpPr>
            <a:cxnSpLocks/>
            <a:stCxn id="2" idx="0"/>
            <a:endCxn id="7" idx="2"/>
          </p:cNvCxnSpPr>
          <p:nvPr/>
        </p:nvCxnSpPr>
        <p:spPr>
          <a:xfrm flipV="1">
            <a:off x="6096000" y="802603"/>
            <a:ext cx="0" cy="8230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8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196B-9458-EE91-F600-C081E14D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working on: the piano.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9420-57B8-1678-EE7D-88BFC583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neural synthesizer from piano control to Encodec tokens.</a:t>
            </a:r>
          </a:p>
          <a:p>
            <a:r>
              <a:rPr lang="en-US" sz="3200" dirty="0"/>
              <a:t>Performance as</a:t>
            </a:r>
          </a:p>
          <a:p>
            <a:pPr lvl="1"/>
            <a:r>
              <a:rPr lang="en-US" sz="2800" dirty="0"/>
              <a:t>A set of key events. </a:t>
            </a:r>
          </a:p>
          <a:p>
            <a:pPr lvl="2"/>
            <a:r>
              <a:rPr lang="en-US" sz="2400" dirty="0"/>
              <a:t>Use transformer. </a:t>
            </a:r>
          </a:p>
          <a:p>
            <a:pPr lvl="1"/>
            <a:r>
              <a:rPr lang="en-US" sz="2800" dirty="0"/>
              <a:t>A piano roll. </a:t>
            </a:r>
          </a:p>
          <a:p>
            <a:pPr lvl="2"/>
            <a:r>
              <a:rPr lang="en-US" sz="2400" dirty="0"/>
              <a:t>Use CNN.</a:t>
            </a:r>
          </a:p>
        </p:txBody>
      </p:sp>
    </p:spTree>
    <p:extLst>
      <p:ext uri="{BB962C8B-B14F-4D97-AF65-F5344CB8AC3E}">
        <p14:creationId xmlns:p14="http://schemas.microsoft.com/office/powerpoint/2010/main" val="42773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8D5-6643-FCF6-092C-8C1045D1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0697-E61F-0E61-E50A-AA17FEF5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Dataset = Polyphonic MIDI, piano-like.</a:t>
            </a:r>
          </a:p>
          <a:p>
            <a:pPr lvl="1"/>
            <a:r>
              <a:rPr lang="en-US" sz="2800" dirty="0"/>
              <a:t>Los Angeles MIDI.</a:t>
            </a:r>
          </a:p>
        </p:txBody>
      </p:sp>
    </p:spTree>
    <p:extLst>
      <p:ext uri="{BB962C8B-B14F-4D97-AF65-F5344CB8AC3E}">
        <p14:creationId xmlns:p14="http://schemas.microsoft.com/office/powerpoint/2010/main" val="292095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DDB6-4309-649C-0907-3450929D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7DDB-E426-2C69-8021-0EA1034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Interpreter(pitch) = logits_over_88_keys</a:t>
            </a:r>
          </a:p>
        </p:txBody>
      </p:sp>
    </p:spTree>
    <p:extLst>
      <p:ext uri="{BB962C8B-B14F-4D97-AF65-F5344CB8AC3E}">
        <p14:creationId xmlns:p14="http://schemas.microsoft.com/office/powerpoint/2010/main" val="232584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095999" y="2524423"/>
            <a:ext cx="0" cy="176440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5191126" y="3108325"/>
            <a:ext cx="1809747" cy="641350"/>
          </a:xfrm>
          <a:prstGeom prst="roundRect">
            <a:avLst/>
          </a:prstGeom>
          <a:solidFill>
            <a:srgbClr val="4F22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5899149" y="428882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4203700" y="4413597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MIDI pitch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813223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7C707-7913-71FB-863E-71FA62B5E690}"/>
              </a:ext>
            </a:extLst>
          </p:cNvPr>
          <p:cNvSpPr txBox="1"/>
          <p:nvPr/>
        </p:nvSpPr>
        <p:spPr>
          <a:xfrm>
            <a:off x="3390900" y="1937991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/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/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128×88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/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[0, 1, …, 127]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blipFill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4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424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2024_04_11_notes_present</vt:lpstr>
      <vt:lpstr>Unsupervised symbolic music decipher</vt:lpstr>
      <vt:lpstr>PowerPoint Presentation</vt:lpstr>
      <vt:lpstr>PowerPoint Presentation</vt:lpstr>
      <vt:lpstr>PowerPoint Presentation</vt:lpstr>
      <vt:lpstr>I’m working on: the piano.</vt:lpstr>
      <vt:lpstr>Dataset</vt:lpstr>
      <vt:lpstr>Interpreter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194</cp:revision>
  <dcterms:created xsi:type="dcterms:W3CDTF">2024-02-19T09:43:13Z</dcterms:created>
  <dcterms:modified xsi:type="dcterms:W3CDTF">2024-04-11T11:35:43Z</dcterms:modified>
</cp:coreProperties>
</file>