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64" r:id="rId3"/>
    <p:sldId id="257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93" r:id="rId29"/>
    <p:sldId id="291" r:id="rId30"/>
    <p:sldId id="292" r:id="rId31"/>
    <p:sldId id="294" r:id="rId32"/>
    <p:sldId id="296" r:id="rId33"/>
    <p:sldId id="285" r:id="rId34"/>
    <p:sldId id="288" r:id="rId35"/>
    <p:sldId id="284" r:id="rId36"/>
    <p:sldId id="286" r:id="rId37"/>
    <p:sldId id="287" r:id="rId38"/>
    <p:sldId id="289" r:id="rId39"/>
    <p:sldId id="290" r:id="rId40"/>
    <p:sldId id="295" r:id="rId41"/>
    <p:sldId id="297" r:id="rId42"/>
    <p:sldId id="299" r:id="rId43"/>
    <p:sldId id="298" r:id="rId44"/>
    <p:sldId id="300" r:id="rId45"/>
    <p:sldId id="30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4886" autoAdjust="0"/>
  </p:normalViewPr>
  <p:slideViewPr>
    <p:cSldViewPr snapToGrid="0">
      <p:cViewPr varScale="1">
        <p:scale>
          <a:sx n="67" d="100"/>
          <a:sy n="67" d="100"/>
        </p:scale>
        <p:origin x="4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AFFFD-CB94-4C24-AB97-630CDFA889F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B219A-EA52-4BDF-8D32-C0E75CD5E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57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B219A-EA52-4BDF-8D32-C0E75CD5E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1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B219A-EA52-4BDF-8D32-C0E75CD5E1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5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everything free? Because only labor is finite. Homogeneous </a:t>
            </a:r>
            <a:r>
              <a:rPr lang="en-US" dirty="0" err="1"/>
              <a:t>expon</a:t>
            </a:r>
            <a:r>
              <a:rPr lang="en-US" dirty="0"/>
              <a:t> growth; introduce finite labor; labor is the only valuable thing. </a:t>
            </a:r>
          </a:p>
          <a:p>
            <a:r>
              <a:rPr lang="en-US" dirty="0"/>
              <a:t>Real life Finite. Natural resources, land…</a:t>
            </a:r>
          </a:p>
          <a:p>
            <a:r>
              <a:rPr lang="en-US" dirty="0"/>
              <a:t>Free good. Why even exist? </a:t>
            </a:r>
          </a:p>
          <a:p>
            <a:r>
              <a:rPr lang="en-US" dirty="0"/>
              <a:t>Blue green algae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B219A-EA52-4BDF-8D32-C0E75CD5E1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63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B219A-EA52-4BDF-8D32-C0E75CD5E1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7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B219A-EA52-4BDF-8D32-C0E75CD5E1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3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everything free? Because only labor is finite. Homogeneous </a:t>
            </a:r>
            <a:r>
              <a:rPr lang="en-US" dirty="0" err="1"/>
              <a:t>expon</a:t>
            </a:r>
            <a:r>
              <a:rPr lang="en-US" dirty="0"/>
              <a:t> growth; introduce finite labor; labor is the only valuable thing. </a:t>
            </a:r>
          </a:p>
          <a:p>
            <a:r>
              <a:rPr lang="en-US" dirty="0"/>
              <a:t>Real life Finite. Natural resources, land…</a:t>
            </a:r>
          </a:p>
          <a:p>
            <a:r>
              <a:rPr lang="en-US" dirty="0"/>
              <a:t>Free good. Why even exist? </a:t>
            </a:r>
          </a:p>
          <a:p>
            <a:r>
              <a:rPr lang="en-US" dirty="0"/>
              <a:t>Blue green algae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B219A-EA52-4BDF-8D32-C0E75CD5E1A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07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B219A-EA52-4BDF-8D32-C0E75CD5E1A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94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r>
              <a:rPr lang="en-US" dirty="0"/>
              <a:t>How do we solve the problem?</a:t>
            </a:r>
          </a:p>
          <a:p>
            <a:r>
              <a:rPr lang="en-US" dirty="0"/>
              <a:t>Well, there’s a trick. Turns our we don’t even need to change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B219A-EA52-4BDF-8D32-C0E75CD5E1A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02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B219A-EA52-4BDF-8D32-C0E75CD5E1A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04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B219A-EA52-4BDF-8D32-C0E75CD5E1A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0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Maximize production -&gt; defines demand</a:t>
            </a:r>
          </a:p>
          <a:p>
            <a:r>
              <a:rPr lang="en-US" dirty="0"/>
              <a:t>Exponential homogeneous growth/shrink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B219A-EA52-4BDF-8D32-C0E75CD5E1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Economists do this all the time. It’s not just me. So don’t judge me</a:t>
            </a:r>
          </a:p>
          <a:p>
            <a:r>
              <a:rPr lang="en-US" dirty="0"/>
              <a:t>Supply and demand</a:t>
            </a:r>
          </a:p>
          <a:p>
            <a:r>
              <a:rPr lang="en-US" dirty="0"/>
              <a:t>Good thing: we can model wages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B219A-EA52-4BDF-8D32-C0E75CD5E1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57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B219A-EA52-4BDF-8D32-C0E75CD5E1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31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Reason behind</a:t>
            </a:r>
          </a:p>
          <a:p>
            <a:r>
              <a:rPr lang="en-US" dirty="0"/>
              <a:t>Problems? First of all, no friends. </a:t>
            </a:r>
          </a:p>
          <a:p>
            <a:r>
              <a:rPr lang="en-US" dirty="0"/>
              <a:t>Second, Not averaging the people who died. It’s like a survivor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B219A-EA52-4BDF-8D32-C0E75CD5E1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37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r>
              <a:rPr lang="en-US" dirty="0"/>
              <a:t>How do we solve the problem?</a:t>
            </a:r>
          </a:p>
          <a:p>
            <a:r>
              <a:rPr lang="en-US" dirty="0"/>
              <a:t>Well, there’s a trick. Turns our we don’t even need to change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B219A-EA52-4BDF-8D32-C0E75CD5E1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29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Conservation</a:t>
            </a:r>
          </a:p>
          <a:p>
            <a:r>
              <a:rPr lang="en-US" dirty="0"/>
              <a:t>Require but not consume</a:t>
            </a:r>
          </a:p>
          <a:p>
            <a:r>
              <a:rPr lang="en-US" dirty="0"/>
              <a:t>But there’s one caveat here. Does anyone see? </a:t>
            </a:r>
          </a:p>
          <a:p>
            <a:r>
              <a:rPr lang="en-US" dirty="0"/>
              <a:t>Have we achieved conservation of labor?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B219A-EA52-4BDF-8D32-C0E75CD5E1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64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legends</a:t>
            </a:r>
          </a:p>
          <a:p>
            <a:r>
              <a:rPr lang="en-US" dirty="0"/>
              <a:t>Log scale, y space</a:t>
            </a:r>
          </a:p>
          <a:p>
            <a:r>
              <a:rPr lang="en-US" dirty="0"/>
              <a:t>Oscillation</a:t>
            </a:r>
          </a:p>
          <a:p>
            <a:r>
              <a:rPr lang="en-US" dirty="0"/>
              <a:t>Prices</a:t>
            </a:r>
          </a:p>
          <a:p>
            <a:r>
              <a:rPr lang="en-US" dirty="0"/>
              <a:t>Ice and water</a:t>
            </a:r>
          </a:p>
          <a:p>
            <a:r>
              <a:rPr lang="en-US" dirty="0"/>
              <a:t>Then, economy realized population is the only finite things here</a:t>
            </a:r>
          </a:p>
          <a:p>
            <a:r>
              <a:rPr lang="en-US" dirty="0"/>
              <a:t>Pity: value of human life, too late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B219A-EA52-4BDF-8D32-C0E75CD5E1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59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B219A-EA52-4BDF-8D32-C0E75CD5E1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1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CAE7C-648B-4121-B1BF-29BAA92C9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8573D-3121-4AB3-A2F1-E951B1462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C2244-B096-4C31-AC76-138053017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3CC4-4F28-4EFD-894F-6CB46B25BB0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585EC-BC94-402F-8161-0E6BB3431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81846-19AD-4DB4-9CBE-55414715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E926-1F13-4C23-AAA2-AC7D28D9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8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62CA-585F-46B4-AAC4-B5548031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9A7DA-16F3-4D77-970F-F7CBA3258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E0102-79DE-4EBC-8641-A10CB257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3CC4-4F28-4EFD-894F-6CB46B25BB0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4BAD9-B484-436E-8BCD-C08F8EF6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CAE00-332F-4EF4-9995-68EB8FA8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E926-1F13-4C23-AAA2-AC7D28D9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0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129BA-F234-45DE-8480-41E3DFA45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DA2F7-19F0-46B1-BD09-6E0027F89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2C46D-8A49-4AEF-B73D-D87EE2CD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3CC4-4F28-4EFD-894F-6CB46B25BB0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92A50-118B-4577-90E2-BD60DFCE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50A0D-F63F-40C0-B3D6-63EFEE65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E926-1F13-4C23-AAA2-AC7D28D9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2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E0D3-8E4D-43C9-A78F-86D5DA6D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E11D1-F7F4-499B-B536-C18CD74B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5B631-55FF-4D25-8CA0-CFD3B0288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3CC4-4F28-4EFD-894F-6CB46B25BB0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7E18C-EBF6-4690-9CC8-4FD4E47E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9224F-8CAA-4F44-AF17-40C11845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E926-1F13-4C23-AAA2-AC7D28D9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3BAB-9357-484F-87E7-102A78D9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F8C95-7911-4EB7-BB89-6A644AD6E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58B66-1792-4B88-8319-F5EDDEF2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3CC4-4F28-4EFD-894F-6CB46B25BB0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810AF-56A3-4FBB-84F4-E7555CE5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26118-94CB-49A1-942E-60D47BA9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E926-1F13-4C23-AAA2-AC7D28D9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3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9A4C-3CA6-43B2-B24F-17FFDDD1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D100-7D92-4CE7-8831-F04DDACCA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F6CFA-31FA-4913-84EC-D2A0C00DD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75809-3D48-40F7-A147-ACCCE4F63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3CC4-4F28-4EFD-894F-6CB46B25BB0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568C6-D7E7-451F-9527-1D145964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A615F-1693-4330-A313-B3F3EDA7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E926-1F13-4C23-AAA2-AC7D28D9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4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A0B6-6829-4B9D-994D-761BBEEC6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9928F-D080-4876-A785-589DBD1E0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670AD-A63C-41DE-B679-3214EEAB5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3248BD-4519-45EC-BF4B-ACA102735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B515A-0A37-4F80-85A6-32B1D9E32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C05E92-6001-4B49-9735-8601C2832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3CC4-4F28-4EFD-894F-6CB46B25BB0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28F04-0EED-4BDC-9C93-09735D75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D6C1E-1C64-4223-9D2D-E6E47D65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E926-1F13-4C23-AAA2-AC7D28D9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8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A6B4-6CF7-4FF5-A50B-4C2F05F8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D60D0-00C1-41AE-AB03-68EEE608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3CC4-4F28-4EFD-894F-6CB46B25BB0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98E63-A702-4B1D-A8F1-EE396E3D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9DF01-DCE4-413E-B0B6-8569F5F5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E926-1F13-4C23-AAA2-AC7D28D9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2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9C5D9-AE91-4FAF-98B4-7BDE4383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3CC4-4F28-4EFD-894F-6CB46B25BB0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0F811E-3B70-459E-BE35-1FBABC5F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ADF0F-1E54-4AAB-801F-60F1F195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E926-1F13-4C23-AAA2-AC7D28D9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2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B3DA0-1C17-4FA7-84DB-C96F95A14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5C214-DF7B-44F1-B1EB-AC0111E90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F14D1-86E1-4105-8217-FB5ACD113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2BC39-DB6C-4CCA-88B4-824BB52C3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3CC4-4F28-4EFD-894F-6CB46B25BB0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3C591-DD07-4CBC-97F2-8D01E38C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E4C8E-9C74-4A18-B463-8892CC40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E926-1F13-4C23-AAA2-AC7D28D9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C17B-0EB7-41FE-BDCB-DC9E72D7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EF449-E6C8-43E5-90F0-1C49E1B22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EC952-9AA7-46BE-8AB3-3CCB9C5BC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2F8C3-9AE5-4250-B0BF-90EC984E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3CC4-4F28-4EFD-894F-6CB46B25BB0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FEED2-DBB0-4680-8127-C3F514B7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BA227-6FF2-47C7-8791-0617AF26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E926-1F13-4C23-AAA2-AC7D28D9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1D21A1-35E3-4089-8BE2-48CA1D02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29D20-7F19-44F3-83EB-96FFA60E0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33BDB-B5B1-42D3-A523-809C9E3ED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13CC4-4F28-4EFD-894F-6CB46B25BB04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1AEA0-88D9-4823-A471-942894939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A438B-C75C-49C3-B100-CB32C0D8D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CE926-1F13-4C23-AAA2-AC7D28D98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9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jpe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jpe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jpe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18A4-CD87-4ACA-9EDF-B7EF84A21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Econ, Wages, </a:t>
            </a:r>
            <a:r>
              <a:rPr lang="en-US" dirty="0" err="1"/>
              <a:t>Thanos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0EAF0-8C56-4EA6-8847-95920799B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Chin</a:t>
            </a:r>
          </a:p>
        </p:txBody>
      </p:sp>
    </p:spTree>
    <p:extLst>
      <p:ext uri="{BB962C8B-B14F-4D97-AF65-F5344CB8AC3E}">
        <p14:creationId xmlns:p14="http://schemas.microsoft.com/office/powerpoint/2010/main" val="2638681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9D21-BEB4-4A93-B35E-3477684E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model static population</a:t>
            </a:r>
          </a:p>
        </p:txBody>
      </p:sp>
    </p:spTree>
    <p:extLst>
      <p:ext uri="{BB962C8B-B14F-4D97-AF65-F5344CB8AC3E}">
        <p14:creationId xmlns:p14="http://schemas.microsoft.com/office/powerpoint/2010/main" val="3661407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9D21-BEB4-4A93-B35E-3477684E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model static 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9C4AF5-EC27-4920-B97E-C294A1B9CE11}"/>
                  </a:ext>
                </a:extLst>
              </p:cNvPr>
              <p:cNvSpPr txBox="1"/>
              <p:nvPr/>
            </p:nvSpPr>
            <p:spPr>
              <a:xfrm>
                <a:off x="2000249" y="2019301"/>
                <a:ext cx="3619501" cy="3919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600" b="0" dirty="0">
                    <a:latin typeface="Cambria Math" panose="02040503050406030204" pitchFamily="18" charset="0"/>
                  </a:rPr>
                  <a:t>A</a:t>
                </a:r>
                <a:br>
                  <a:rPr lang="en-US" sz="6600" b="0" dirty="0">
                    <a:latin typeface="Cambria Math" panose="02040503050406030204" pitchFamily="18" charset="0"/>
                  </a:rPr>
                </a:br>
                <a:endParaRPr lang="en-US" sz="66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6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6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6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6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6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9C4AF5-EC27-4920-B97E-C294A1B9C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49" y="2019301"/>
                <a:ext cx="3619501" cy="3919791"/>
              </a:xfrm>
              <a:prstGeom prst="rect">
                <a:avLst/>
              </a:prstGeom>
              <a:blipFill>
                <a:blip r:embed="rId3"/>
                <a:stretch>
                  <a:fillRect t="-5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4E0EC3-1E74-499E-93D0-7437CE19C83D}"/>
                  </a:ext>
                </a:extLst>
              </p:cNvPr>
              <p:cNvSpPr txBox="1"/>
              <p:nvPr/>
            </p:nvSpPr>
            <p:spPr>
              <a:xfrm>
                <a:off x="7486652" y="2019300"/>
                <a:ext cx="3619501" cy="3919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600" dirty="0">
                    <a:latin typeface="Cambria Math" panose="02040503050406030204" pitchFamily="18" charset="0"/>
                  </a:rPr>
                  <a:t>B</a:t>
                </a:r>
                <a:br>
                  <a:rPr lang="en-US" sz="6600" b="0" dirty="0">
                    <a:latin typeface="Cambria Math" panose="02040503050406030204" pitchFamily="18" charset="0"/>
                  </a:rPr>
                </a:br>
                <a:endParaRPr lang="en-US" sz="66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6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6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6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6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6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4E0EC3-1E74-499E-93D0-7437CE19C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652" y="2019300"/>
                <a:ext cx="3619501" cy="3919791"/>
              </a:xfrm>
              <a:prstGeom prst="rect">
                <a:avLst/>
              </a:prstGeom>
              <a:blipFill>
                <a:blip r:embed="rId4"/>
                <a:stretch>
                  <a:fillRect t="-5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Image result for coca cola logo">
            <a:extLst>
              <a:ext uri="{FF2B5EF4-FFF2-40B4-BE49-F238E27FC236}">
                <a16:creationId xmlns:a16="http://schemas.microsoft.com/office/drawing/2014/main" id="{30A8EAEF-E752-422A-896D-652BB59F5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7" y="4026818"/>
            <a:ext cx="1905002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pepsi logo">
            <a:extLst>
              <a:ext uri="{FF2B5EF4-FFF2-40B4-BE49-F238E27FC236}">
                <a16:creationId xmlns:a16="http://schemas.microsoft.com/office/drawing/2014/main" id="{0D6D0588-33AF-4B77-BC92-CC90DE984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47" y="5136031"/>
            <a:ext cx="981078" cy="80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coca cola logo">
            <a:extLst>
              <a:ext uri="{FF2B5EF4-FFF2-40B4-BE49-F238E27FC236}">
                <a16:creationId xmlns:a16="http://schemas.microsoft.com/office/drawing/2014/main" id="{7B73A681-98C7-4130-A78D-2F5F757F1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6" y="4026818"/>
            <a:ext cx="1905002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pepsi logo">
            <a:extLst>
              <a:ext uri="{FF2B5EF4-FFF2-40B4-BE49-F238E27FC236}">
                <a16:creationId xmlns:a16="http://schemas.microsoft.com/office/drawing/2014/main" id="{F4E4ABE9-EBE7-487A-9A89-B356F76F7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6" y="5136031"/>
            <a:ext cx="981078" cy="80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minecraft iron ingot">
            <a:extLst>
              <a:ext uri="{FF2B5EF4-FFF2-40B4-BE49-F238E27FC236}">
                <a16:creationId xmlns:a16="http://schemas.microsoft.com/office/drawing/2014/main" id="{D4A8B82D-CECE-4EDB-9A33-C8DFFCFE6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569" y="3212431"/>
            <a:ext cx="966787" cy="96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minecraft iron ingot">
            <a:extLst>
              <a:ext uri="{FF2B5EF4-FFF2-40B4-BE49-F238E27FC236}">
                <a16:creationId xmlns:a16="http://schemas.microsoft.com/office/drawing/2014/main" id="{0E19478E-96BD-4E3D-9E9E-0F4572453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544" y="3164808"/>
            <a:ext cx="966787" cy="96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labor icon">
            <a:extLst>
              <a:ext uri="{FF2B5EF4-FFF2-40B4-BE49-F238E27FC236}">
                <a16:creationId xmlns:a16="http://schemas.microsoft.com/office/drawing/2014/main" id="{B321A5E5-4672-463A-9C05-29FA24677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6" y="3107656"/>
            <a:ext cx="966787" cy="96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labor icon">
            <a:extLst>
              <a:ext uri="{FF2B5EF4-FFF2-40B4-BE49-F238E27FC236}">
                <a16:creationId xmlns:a16="http://schemas.microsoft.com/office/drawing/2014/main" id="{11478762-DE5C-4713-820D-D6BC3EA84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998" y="3107655"/>
            <a:ext cx="966787" cy="96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589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DD217B-EB9B-42B0-9BDF-860E66F78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3" r="7812"/>
          <a:stretch/>
        </p:blipFill>
        <p:spPr>
          <a:xfrm>
            <a:off x="525426" y="0"/>
            <a:ext cx="10815368" cy="6857999"/>
          </a:xfrm>
        </p:spPr>
      </p:pic>
    </p:spTree>
    <p:extLst>
      <p:ext uri="{BB962C8B-B14F-4D97-AF65-F5344CB8AC3E}">
        <p14:creationId xmlns:p14="http://schemas.microsoft.com/office/powerpoint/2010/main" val="3783463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DD217B-EB9B-42B0-9BDF-860E66F78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3" r="8335"/>
          <a:stretch/>
        </p:blipFill>
        <p:spPr>
          <a:xfrm>
            <a:off x="633412" y="0"/>
            <a:ext cx="10668005" cy="6858000"/>
          </a:xfrm>
        </p:spPr>
      </p:pic>
    </p:spTree>
    <p:extLst>
      <p:ext uri="{BB962C8B-B14F-4D97-AF65-F5344CB8AC3E}">
        <p14:creationId xmlns:p14="http://schemas.microsoft.com/office/powerpoint/2010/main" val="466719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F946DC-D245-4BDB-A262-FA9A99EE4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4" r="6759"/>
          <a:stretch/>
        </p:blipFill>
        <p:spPr>
          <a:xfrm>
            <a:off x="2390775" y="-123300"/>
            <a:ext cx="8001000" cy="7009565"/>
          </a:xfrm>
        </p:spPr>
      </p:pic>
    </p:spTree>
    <p:extLst>
      <p:ext uri="{BB962C8B-B14F-4D97-AF65-F5344CB8AC3E}">
        <p14:creationId xmlns:p14="http://schemas.microsoft.com/office/powerpoint/2010/main" val="3211022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9D21-BEB4-4A93-B35E-3477684E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2: model growing population</a:t>
            </a:r>
          </a:p>
        </p:txBody>
      </p:sp>
    </p:spTree>
    <p:extLst>
      <p:ext uri="{BB962C8B-B14F-4D97-AF65-F5344CB8AC3E}">
        <p14:creationId xmlns:p14="http://schemas.microsoft.com/office/powerpoint/2010/main" val="3679269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9D21-BEB4-4A93-B35E-3477684E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2: model growing 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9C4AF5-EC27-4920-B97E-C294A1B9CE11}"/>
                  </a:ext>
                </a:extLst>
              </p:cNvPr>
              <p:cNvSpPr txBox="1"/>
              <p:nvPr/>
            </p:nvSpPr>
            <p:spPr>
              <a:xfrm>
                <a:off x="2000249" y="2019301"/>
                <a:ext cx="3619501" cy="3919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600" b="0" dirty="0">
                    <a:latin typeface="Cambria Math" panose="02040503050406030204" pitchFamily="18" charset="0"/>
                  </a:rPr>
                  <a:t>A</a:t>
                </a:r>
                <a:br>
                  <a:rPr lang="en-US" sz="6600" b="0" dirty="0">
                    <a:latin typeface="Cambria Math" panose="02040503050406030204" pitchFamily="18" charset="0"/>
                  </a:rPr>
                </a:br>
                <a:endParaRPr lang="en-US" sz="66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6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6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6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6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6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9C4AF5-EC27-4920-B97E-C294A1B9C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49" y="2019301"/>
                <a:ext cx="3619501" cy="3919791"/>
              </a:xfrm>
              <a:prstGeom prst="rect">
                <a:avLst/>
              </a:prstGeom>
              <a:blipFill>
                <a:blip r:embed="rId3"/>
                <a:stretch>
                  <a:fillRect t="-5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4E0EC3-1E74-499E-93D0-7437CE19C83D}"/>
                  </a:ext>
                </a:extLst>
              </p:cNvPr>
              <p:cNvSpPr txBox="1"/>
              <p:nvPr/>
            </p:nvSpPr>
            <p:spPr>
              <a:xfrm>
                <a:off x="7486652" y="2019300"/>
                <a:ext cx="3619501" cy="3919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600" dirty="0">
                    <a:latin typeface="Cambria Math" panose="02040503050406030204" pitchFamily="18" charset="0"/>
                  </a:rPr>
                  <a:t>B</a:t>
                </a:r>
                <a:br>
                  <a:rPr lang="en-US" sz="6600" b="0" dirty="0">
                    <a:latin typeface="Cambria Math" panose="02040503050406030204" pitchFamily="18" charset="0"/>
                  </a:rPr>
                </a:br>
                <a:endParaRPr lang="en-US" sz="66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6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6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6600" b="0" i="1" smtClean="0">
                                    <a:latin typeface="Cambria Math" panose="02040503050406030204" pitchFamily="18" charset="0"/>
                                  </a:rPr>
                                  <m:t>5.5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6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6600" b="0" i="1" smtClean="0">
                                    <a:latin typeface="Cambria Math" panose="02040503050406030204" pitchFamily="18" charset="0"/>
                                  </a:rPr>
                                  <m:t>4.4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4E0EC3-1E74-499E-93D0-7437CE19C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652" y="2019300"/>
                <a:ext cx="3619501" cy="3919791"/>
              </a:xfrm>
              <a:prstGeom prst="rect">
                <a:avLst/>
              </a:prstGeom>
              <a:blipFill>
                <a:blip r:embed="rId4"/>
                <a:stretch>
                  <a:fillRect t="-5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Image result for coca cola logo">
            <a:extLst>
              <a:ext uri="{FF2B5EF4-FFF2-40B4-BE49-F238E27FC236}">
                <a16:creationId xmlns:a16="http://schemas.microsoft.com/office/drawing/2014/main" id="{30A8EAEF-E752-422A-896D-652BB59F5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7" y="4026818"/>
            <a:ext cx="1905002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pepsi logo">
            <a:extLst>
              <a:ext uri="{FF2B5EF4-FFF2-40B4-BE49-F238E27FC236}">
                <a16:creationId xmlns:a16="http://schemas.microsoft.com/office/drawing/2014/main" id="{0D6D0588-33AF-4B77-BC92-CC90DE984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47" y="5136031"/>
            <a:ext cx="981078" cy="80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coca cola logo">
            <a:extLst>
              <a:ext uri="{FF2B5EF4-FFF2-40B4-BE49-F238E27FC236}">
                <a16:creationId xmlns:a16="http://schemas.microsoft.com/office/drawing/2014/main" id="{7B73A681-98C7-4130-A78D-2F5F757F1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6" y="4026818"/>
            <a:ext cx="1905002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pepsi logo">
            <a:extLst>
              <a:ext uri="{FF2B5EF4-FFF2-40B4-BE49-F238E27FC236}">
                <a16:creationId xmlns:a16="http://schemas.microsoft.com/office/drawing/2014/main" id="{F4E4ABE9-EBE7-487A-9A89-B356F76F7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6" y="5136031"/>
            <a:ext cx="981078" cy="80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minecraft iron ingot">
            <a:extLst>
              <a:ext uri="{FF2B5EF4-FFF2-40B4-BE49-F238E27FC236}">
                <a16:creationId xmlns:a16="http://schemas.microsoft.com/office/drawing/2014/main" id="{D4A8B82D-CECE-4EDB-9A33-C8DFFCFE6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569" y="3212431"/>
            <a:ext cx="966787" cy="96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minecraft iron ingot">
            <a:extLst>
              <a:ext uri="{FF2B5EF4-FFF2-40B4-BE49-F238E27FC236}">
                <a16:creationId xmlns:a16="http://schemas.microsoft.com/office/drawing/2014/main" id="{0E19478E-96BD-4E3D-9E9E-0F4572453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544" y="3164808"/>
            <a:ext cx="966787" cy="96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labor icon">
            <a:extLst>
              <a:ext uri="{FF2B5EF4-FFF2-40B4-BE49-F238E27FC236}">
                <a16:creationId xmlns:a16="http://schemas.microsoft.com/office/drawing/2014/main" id="{B321A5E5-4672-463A-9C05-29FA24677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6" y="3107656"/>
            <a:ext cx="966787" cy="96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labor icon">
            <a:extLst>
              <a:ext uri="{FF2B5EF4-FFF2-40B4-BE49-F238E27FC236}">
                <a16:creationId xmlns:a16="http://schemas.microsoft.com/office/drawing/2014/main" id="{11478762-DE5C-4713-820D-D6BC3EA84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998" y="3107655"/>
            <a:ext cx="966787" cy="96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350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D9E172-517D-433E-B6B7-CA842A32D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5" r="7700"/>
          <a:stretch/>
        </p:blipFill>
        <p:spPr>
          <a:xfrm>
            <a:off x="742949" y="10"/>
            <a:ext cx="10818404" cy="6857989"/>
          </a:xfrm>
        </p:spPr>
      </p:pic>
    </p:spTree>
    <p:extLst>
      <p:ext uri="{BB962C8B-B14F-4D97-AF65-F5344CB8AC3E}">
        <p14:creationId xmlns:p14="http://schemas.microsoft.com/office/powerpoint/2010/main" val="1868745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31C65C-789D-4B0C-ABA4-923FCDD7D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6" t="2043" r="8235"/>
          <a:stretch/>
        </p:blipFill>
        <p:spPr>
          <a:xfrm>
            <a:off x="600075" y="-23026"/>
            <a:ext cx="10871249" cy="6881025"/>
          </a:xfrm>
        </p:spPr>
      </p:pic>
    </p:spTree>
    <p:extLst>
      <p:ext uri="{BB962C8B-B14F-4D97-AF65-F5344CB8AC3E}">
        <p14:creationId xmlns:p14="http://schemas.microsoft.com/office/powerpoint/2010/main" val="3933976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47F0D2-4EFB-445E-AE69-11995BFAD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4" r="8236"/>
          <a:stretch/>
        </p:blipFill>
        <p:spPr>
          <a:xfrm>
            <a:off x="504858" y="0"/>
            <a:ext cx="10508426" cy="6858000"/>
          </a:xfrm>
        </p:spPr>
      </p:pic>
    </p:spTree>
    <p:extLst>
      <p:ext uri="{BB962C8B-B14F-4D97-AF65-F5344CB8AC3E}">
        <p14:creationId xmlns:p14="http://schemas.microsoft.com/office/powerpoint/2010/main" val="144308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B21C-1E86-442B-8C49-8E6B1DEA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that I may accidentally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904F1-9A73-4632-A515-31DD2ABF2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Per capita</a:t>
            </a:r>
          </a:p>
          <a:p>
            <a:r>
              <a:rPr lang="en-US" sz="7200" dirty="0"/>
              <a:t>Local minima</a:t>
            </a:r>
          </a:p>
        </p:txBody>
      </p:sp>
    </p:spTree>
    <p:extLst>
      <p:ext uri="{BB962C8B-B14F-4D97-AF65-F5344CB8AC3E}">
        <p14:creationId xmlns:p14="http://schemas.microsoft.com/office/powerpoint/2010/main" val="148011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9D21-BEB4-4A93-B35E-3477684E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3: model contraception tech</a:t>
            </a:r>
          </a:p>
        </p:txBody>
      </p:sp>
    </p:spTree>
    <p:extLst>
      <p:ext uri="{BB962C8B-B14F-4D97-AF65-F5344CB8AC3E}">
        <p14:creationId xmlns:p14="http://schemas.microsoft.com/office/powerpoint/2010/main" val="3243364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9D21-BEB4-4A93-B35E-3477684E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3: model contraception tech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9C4AF5-EC27-4920-B97E-C294A1B9CE11}"/>
                  </a:ext>
                </a:extLst>
              </p:cNvPr>
              <p:cNvSpPr txBox="1"/>
              <p:nvPr/>
            </p:nvSpPr>
            <p:spPr>
              <a:xfrm>
                <a:off x="2000249" y="2019301"/>
                <a:ext cx="3619501" cy="3919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600" b="0" dirty="0">
                    <a:latin typeface="Cambria Math" panose="02040503050406030204" pitchFamily="18" charset="0"/>
                  </a:rPr>
                  <a:t>A</a:t>
                </a:r>
                <a:br>
                  <a:rPr lang="en-US" sz="6600" b="0" dirty="0">
                    <a:latin typeface="Cambria Math" panose="02040503050406030204" pitchFamily="18" charset="0"/>
                  </a:rPr>
                </a:br>
                <a:endParaRPr lang="en-US" sz="66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6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6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6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6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6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9C4AF5-EC27-4920-B97E-C294A1B9C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49" y="2019301"/>
                <a:ext cx="3619501" cy="3919791"/>
              </a:xfrm>
              <a:prstGeom prst="rect">
                <a:avLst/>
              </a:prstGeom>
              <a:blipFill>
                <a:blip r:embed="rId3"/>
                <a:stretch>
                  <a:fillRect t="-5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4E0EC3-1E74-499E-93D0-7437CE19C83D}"/>
                  </a:ext>
                </a:extLst>
              </p:cNvPr>
              <p:cNvSpPr txBox="1"/>
              <p:nvPr/>
            </p:nvSpPr>
            <p:spPr>
              <a:xfrm>
                <a:off x="7486652" y="2019300"/>
                <a:ext cx="3619501" cy="3919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600" dirty="0">
                    <a:latin typeface="Cambria Math" panose="02040503050406030204" pitchFamily="18" charset="0"/>
                  </a:rPr>
                  <a:t>B</a:t>
                </a:r>
                <a:br>
                  <a:rPr lang="en-US" sz="6600" b="0" dirty="0">
                    <a:latin typeface="Cambria Math" panose="02040503050406030204" pitchFamily="18" charset="0"/>
                  </a:rPr>
                </a:br>
                <a:endParaRPr lang="en-US" sz="66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6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6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6600" b="0" i="1" smtClean="0">
                                    <a:latin typeface="Cambria Math" panose="02040503050406030204" pitchFamily="18" charset="0"/>
                                  </a:rPr>
                                  <m:t>5.5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6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6600" b="0" i="1" smtClean="0">
                                    <a:latin typeface="Cambria Math" panose="02040503050406030204" pitchFamily="18" charset="0"/>
                                  </a:rPr>
                                  <m:t>4.4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4E0EC3-1E74-499E-93D0-7437CE19C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652" y="2019300"/>
                <a:ext cx="3619501" cy="3919791"/>
              </a:xfrm>
              <a:prstGeom prst="rect">
                <a:avLst/>
              </a:prstGeom>
              <a:blipFill>
                <a:blip r:embed="rId4"/>
                <a:stretch>
                  <a:fillRect t="-5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Image result for coca cola logo">
            <a:extLst>
              <a:ext uri="{FF2B5EF4-FFF2-40B4-BE49-F238E27FC236}">
                <a16:creationId xmlns:a16="http://schemas.microsoft.com/office/drawing/2014/main" id="{30A8EAEF-E752-422A-896D-652BB59F5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7" y="4026818"/>
            <a:ext cx="1905002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pepsi logo">
            <a:extLst>
              <a:ext uri="{FF2B5EF4-FFF2-40B4-BE49-F238E27FC236}">
                <a16:creationId xmlns:a16="http://schemas.microsoft.com/office/drawing/2014/main" id="{0D6D0588-33AF-4B77-BC92-CC90DE984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47" y="5136031"/>
            <a:ext cx="981078" cy="80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coca cola logo">
            <a:extLst>
              <a:ext uri="{FF2B5EF4-FFF2-40B4-BE49-F238E27FC236}">
                <a16:creationId xmlns:a16="http://schemas.microsoft.com/office/drawing/2014/main" id="{7B73A681-98C7-4130-A78D-2F5F757F1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6" y="4026818"/>
            <a:ext cx="1905002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pepsi logo">
            <a:extLst>
              <a:ext uri="{FF2B5EF4-FFF2-40B4-BE49-F238E27FC236}">
                <a16:creationId xmlns:a16="http://schemas.microsoft.com/office/drawing/2014/main" id="{F4E4ABE9-EBE7-487A-9A89-B356F76F7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6" y="5136031"/>
            <a:ext cx="981078" cy="80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minecraft iron ingot">
            <a:extLst>
              <a:ext uri="{FF2B5EF4-FFF2-40B4-BE49-F238E27FC236}">
                <a16:creationId xmlns:a16="http://schemas.microsoft.com/office/drawing/2014/main" id="{D4A8B82D-CECE-4EDB-9A33-C8DFFCFE6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569" y="3212431"/>
            <a:ext cx="966787" cy="96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minecraft iron ingot">
            <a:extLst>
              <a:ext uri="{FF2B5EF4-FFF2-40B4-BE49-F238E27FC236}">
                <a16:creationId xmlns:a16="http://schemas.microsoft.com/office/drawing/2014/main" id="{0E19478E-96BD-4E3D-9E9E-0F4572453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544" y="3164808"/>
            <a:ext cx="966787" cy="96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labor icon">
            <a:extLst>
              <a:ext uri="{FF2B5EF4-FFF2-40B4-BE49-F238E27FC236}">
                <a16:creationId xmlns:a16="http://schemas.microsoft.com/office/drawing/2014/main" id="{B321A5E5-4672-463A-9C05-29FA24677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6" y="3107656"/>
            <a:ext cx="966787" cy="96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labor icon">
            <a:extLst>
              <a:ext uri="{FF2B5EF4-FFF2-40B4-BE49-F238E27FC236}">
                <a16:creationId xmlns:a16="http://schemas.microsoft.com/office/drawing/2014/main" id="{11478762-DE5C-4713-820D-D6BC3EA84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998" y="3107655"/>
            <a:ext cx="966787" cy="96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11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3104A0-1230-4645-BD09-702839BD2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4" r="8235"/>
          <a:stretch/>
        </p:blipFill>
        <p:spPr>
          <a:xfrm>
            <a:off x="545112" y="0"/>
            <a:ext cx="10703584" cy="6858000"/>
          </a:xfrm>
        </p:spPr>
      </p:pic>
    </p:spTree>
    <p:extLst>
      <p:ext uri="{BB962C8B-B14F-4D97-AF65-F5344CB8AC3E}">
        <p14:creationId xmlns:p14="http://schemas.microsoft.com/office/powerpoint/2010/main" val="1738679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D02D3E-94E2-4717-B054-9D1919FAA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7" t="5545" r="8466"/>
          <a:stretch/>
        </p:blipFill>
        <p:spPr>
          <a:xfrm>
            <a:off x="307229" y="0"/>
            <a:ext cx="11173056" cy="6858000"/>
          </a:xfrm>
        </p:spPr>
      </p:pic>
    </p:spTree>
    <p:extLst>
      <p:ext uri="{BB962C8B-B14F-4D97-AF65-F5344CB8AC3E}">
        <p14:creationId xmlns:p14="http://schemas.microsoft.com/office/powerpoint/2010/main" val="64685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9D21-BEB4-4A93-B35E-3477684E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4:</a:t>
            </a:r>
          </a:p>
        </p:txBody>
      </p:sp>
      <p:pic>
        <p:nvPicPr>
          <p:cNvPr id="3" name="Picture 2" descr="Image result for thanos">
            <a:extLst>
              <a:ext uri="{FF2B5EF4-FFF2-40B4-BE49-F238E27FC236}">
                <a16:creationId xmlns:a16="http://schemas.microsoft.com/office/drawing/2014/main" id="{BBF5551B-6D44-45DC-9A5A-7B50EAC40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210" y="2038351"/>
            <a:ext cx="5697579" cy="379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047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9FDD9B-E324-48FA-9136-25BDE2090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9" r="8581"/>
          <a:stretch/>
        </p:blipFill>
        <p:spPr>
          <a:xfrm>
            <a:off x="847034" y="-76200"/>
            <a:ext cx="10594829" cy="6934200"/>
          </a:xfrm>
        </p:spPr>
      </p:pic>
      <p:pic>
        <p:nvPicPr>
          <p:cNvPr id="7" name="Picture 6" descr="Image result for thanos">
            <a:extLst>
              <a:ext uri="{FF2B5EF4-FFF2-40B4-BE49-F238E27FC236}">
                <a16:creationId xmlns:a16="http://schemas.microsoft.com/office/drawing/2014/main" id="{73682394-88FA-4E95-9D1D-4E0ACDF05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536" y="2476500"/>
            <a:ext cx="1102938" cy="73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42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B88E33-3711-4EDE-B95E-208116CD1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7" r="8120"/>
          <a:stretch/>
        </p:blipFill>
        <p:spPr>
          <a:xfrm>
            <a:off x="836240" y="0"/>
            <a:ext cx="10598499" cy="6858000"/>
          </a:xfrm>
        </p:spPr>
      </p:pic>
      <p:pic>
        <p:nvPicPr>
          <p:cNvPr id="7" name="Picture 6" descr="Image result for thanos">
            <a:extLst>
              <a:ext uri="{FF2B5EF4-FFF2-40B4-BE49-F238E27FC236}">
                <a16:creationId xmlns:a16="http://schemas.microsoft.com/office/drawing/2014/main" id="{866C658C-BC7F-4046-99C7-C2726743C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686" y="2514600"/>
            <a:ext cx="1102938" cy="73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346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5429-AC61-4569-A78C-61419914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8275"/>
            <a:ext cx="10515600" cy="1325563"/>
          </a:xfrm>
        </p:spPr>
        <p:txBody>
          <a:bodyPr/>
          <a:lstStyle/>
          <a:p>
            <a:r>
              <a:rPr lang="en-US" dirty="0"/>
              <a:t>More fun things to mention</a:t>
            </a:r>
          </a:p>
        </p:txBody>
      </p:sp>
    </p:spTree>
    <p:extLst>
      <p:ext uri="{BB962C8B-B14F-4D97-AF65-F5344CB8AC3E}">
        <p14:creationId xmlns:p14="http://schemas.microsoft.com/office/powerpoint/2010/main" val="2016853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976F-5542-4F68-AE13-A7AE9CB8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752"/>
            <a:ext cx="10515600" cy="1325563"/>
          </a:xfrm>
        </p:spPr>
        <p:txBody>
          <a:bodyPr/>
          <a:lstStyle/>
          <a:p>
            <a:r>
              <a:rPr lang="en-US" dirty="0"/>
              <a:t>Invisible Hand Method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0B4DD-A899-4905-BDE5-A717E0E48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14"/>
            <a:ext cx="10515600" cy="4955585"/>
          </a:xfrm>
        </p:spPr>
        <p:txBody>
          <a:bodyPr>
            <a:normAutofit/>
          </a:bodyPr>
          <a:lstStyle/>
          <a:p>
            <a:r>
              <a:rPr lang="en-US" sz="4400" dirty="0"/>
              <a:t>Replaces: Gradient Descend</a:t>
            </a:r>
          </a:p>
          <a:p>
            <a:r>
              <a:rPr lang="en-US" sz="4400" dirty="0"/>
              <a:t>Incentive: Walras’s Law loses effectiveness</a:t>
            </a:r>
          </a:p>
          <a:p>
            <a:r>
              <a:rPr lang="en-US" sz="4400" dirty="0"/>
              <a:t>Problem: Convergence is not proved</a:t>
            </a:r>
          </a:p>
        </p:txBody>
      </p:sp>
    </p:spTree>
    <p:extLst>
      <p:ext uri="{BB962C8B-B14F-4D97-AF65-F5344CB8AC3E}">
        <p14:creationId xmlns:p14="http://schemas.microsoft.com/office/powerpoint/2010/main" val="1224340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976F-5542-4F68-AE13-A7AE9CB8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752"/>
            <a:ext cx="10515600" cy="1325563"/>
          </a:xfrm>
        </p:spPr>
        <p:txBody>
          <a:bodyPr/>
          <a:lstStyle/>
          <a:p>
            <a:r>
              <a:rPr lang="en-US" dirty="0"/>
              <a:t>Invisible Hand Method: 1</a:t>
            </a:r>
            <a:r>
              <a:rPr lang="en-US" baseline="30000" dirty="0"/>
              <a:t>st</a:t>
            </a:r>
            <a:r>
              <a:rPr lang="en-US" dirty="0"/>
              <a:t>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0B4DD-A899-4905-BDE5-A717E0E48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14"/>
            <a:ext cx="10515600" cy="495558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Let p move in the direction of </a:t>
            </a:r>
            <a:r>
              <a:rPr lang="en-US" dirty="0" err="1"/>
              <a:t>excess_demand</a:t>
            </a:r>
            <a:endParaRPr lang="en-US" dirty="0"/>
          </a:p>
          <a:p>
            <a:r>
              <a:rPr lang="en-US" dirty="0"/>
              <a:t>        If a good turns from excess supply to excess demand, that's a fail. Otherwise, success. </a:t>
            </a:r>
          </a:p>
          <a:p>
            <a:r>
              <a:rPr lang="en-US" dirty="0"/>
              <a:t>        if success, Stride length *= 1.1 </a:t>
            </a:r>
          </a:p>
          <a:p>
            <a:r>
              <a:rPr lang="en-US" dirty="0"/>
              <a:t>        if fail, Stride length *= 0.5 </a:t>
            </a:r>
          </a:p>
          <a:p>
            <a:r>
              <a:rPr lang="en-US" dirty="0"/>
              <a:t>        if fail, The stride is NOT taken </a:t>
            </a:r>
          </a:p>
          <a:p>
            <a:r>
              <a:rPr lang="en-US" dirty="0"/>
              <a:t>        Result:</a:t>
            </a:r>
          </a:p>
          <a:p>
            <a:r>
              <a:rPr lang="en-US" dirty="0"/>
              <a:t>            Does not work. </a:t>
            </a:r>
          </a:p>
          <a:p>
            <a:r>
              <a:rPr lang="en-US" dirty="0"/>
              <a:t>            Algorithm can be stuck with 2 goods competing.</a:t>
            </a:r>
          </a:p>
          <a:p>
            <a:r>
              <a:rPr lang="en-US" dirty="0"/>
              <a:t>            Good A </a:t>
            </a:r>
            <a:r>
              <a:rPr lang="en-US" dirty="0" err="1"/>
              <a:t>excess_demand</a:t>
            </a:r>
            <a:r>
              <a:rPr lang="en-US" dirty="0"/>
              <a:t> = 0, Good B </a:t>
            </a:r>
            <a:r>
              <a:rPr lang="en-US" dirty="0" err="1"/>
              <a:t>excess_demand</a:t>
            </a:r>
            <a:r>
              <a:rPr lang="en-US" dirty="0"/>
              <a:t> &gt; 0, </a:t>
            </a:r>
          </a:p>
          <a:p>
            <a:r>
              <a:rPr lang="en-US" dirty="0"/>
              <a:t>            but raising the price of B will increase good A </a:t>
            </a:r>
            <a:r>
              <a:rPr lang="en-US" dirty="0" err="1"/>
              <a:t>excess_demand</a:t>
            </a:r>
            <a:r>
              <a:rPr lang="en-US" dirty="0"/>
              <a:t>. </a:t>
            </a:r>
          </a:p>
          <a:p>
            <a:r>
              <a:rPr lang="en-US" dirty="0"/>
              <a:t>            Analogy: tilted “V” valley</a:t>
            </a:r>
          </a:p>
        </p:txBody>
      </p:sp>
    </p:spTree>
    <p:extLst>
      <p:ext uri="{BB962C8B-B14F-4D97-AF65-F5344CB8AC3E}">
        <p14:creationId xmlns:p14="http://schemas.microsoft.com/office/powerpoint/2010/main" val="356364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BE9B-04BD-404E-A6F2-DA34C0A24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Neumann’s Econ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8B35D-43D5-4916-845A-86BB4A0E3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Goods and Processes</a:t>
            </a:r>
          </a:p>
          <a:p>
            <a:r>
              <a:rPr lang="en-US" sz="4800" dirty="0"/>
              <a:t>Processes aim to maximize production</a:t>
            </a:r>
          </a:p>
          <a:p>
            <a:r>
              <a:rPr lang="en-US" sz="4800" dirty="0"/>
              <a:t>Prices: no positive excess demand</a:t>
            </a:r>
          </a:p>
        </p:txBody>
      </p:sp>
    </p:spTree>
    <p:extLst>
      <p:ext uri="{BB962C8B-B14F-4D97-AF65-F5344CB8AC3E}">
        <p14:creationId xmlns:p14="http://schemas.microsoft.com/office/powerpoint/2010/main" val="4274795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976F-5542-4F68-AE13-A7AE9CB8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752"/>
            <a:ext cx="10515600" cy="1325563"/>
          </a:xfrm>
        </p:spPr>
        <p:txBody>
          <a:bodyPr/>
          <a:lstStyle/>
          <a:p>
            <a:r>
              <a:rPr lang="en-US" dirty="0"/>
              <a:t>Invisible Hand Method: 2</a:t>
            </a:r>
            <a:r>
              <a:rPr lang="en-US" baseline="30000" dirty="0"/>
              <a:t>nd</a:t>
            </a:r>
            <a:r>
              <a:rPr lang="en-US" dirty="0"/>
              <a:t>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0B4DD-A899-4905-BDE5-A717E0E48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Modification:</a:t>
            </a:r>
          </a:p>
          <a:p>
            <a:r>
              <a:rPr lang="en-US" dirty="0"/>
              <a:t>if fail, The stride IS TAKEN </a:t>
            </a:r>
          </a:p>
          <a:p>
            <a:r>
              <a:rPr lang="en-US" dirty="0"/>
              <a:t>        Result:</a:t>
            </a:r>
          </a:p>
          <a:p>
            <a:r>
              <a:rPr lang="en-US" dirty="0"/>
              <a:t>            Success!!! (for a while)</a:t>
            </a:r>
          </a:p>
          <a:p>
            <a:endParaRPr lang="en-US" dirty="0"/>
          </a:p>
          <a:p>
            <a:r>
              <a:rPr lang="en-US" dirty="0"/>
              <a:t>This is just equation 16 in Professor </a:t>
            </a:r>
            <a:r>
              <a:rPr lang="en-US" dirty="0" err="1"/>
              <a:t>Peskin’s</a:t>
            </a:r>
            <a:r>
              <a:rPr lang="en-US" dirty="0"/>
              <a:t> Notes. </a:t>
            </a:r>
          </a:p>
        </p:txBody>
      </p:sp>
    </p:spTree>
    <p:extLst>
      <p:ext uri="{BB962C8B-B14F-4D97-AF65-F5344CB8AC3E}">
        <p14:creationId xmlns:p14="http://schemas.microsoft.com/office/powerpoint/2010/main" val="1426317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976F-5542-4F68-AE13-A7AE9CB8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752"/>
            <a:ext cx="10515600" cy="1325563"/>
          </a:xfrm>
        </p:spPr>
        <p:txBody>
          <a:bodyPr/>
          <a:lstStyle/>
          <a:p>
            <a:r>
              <a:rPr lang="en-US" dirty="0"/>
              <a:t>Invisible Hand Method: 3</a:t>
            </a:r>
            <a:r>
              <a:rPr lang="en-US" baseline="30000" dirty="0"/>
              <a:t>nd</a:t>
            </a:r>
            <a:r>
              <a:rPr lang="en-US" dirty="0"/>
              <a:t>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0B4DD-A899-4905-BDE5-A717E0E48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Modification:</a:t>
            </a:r>
          </a:p>
          <a:p>
            <a:r>
              <a:rPr lang="en-US" dirty="0"/>
              <a:t>  detect loop</a:t>
            </a:r>
          </a:p>
          <a:p>
            <a:r>
              <a:rPr lang="en-US" dirty="0"/>
              <a:t>  if loop detected, randomize p</a:t>
            </a:r>
          </a:p>
          <a:p>
            <a:r>
              <a:rPr lang="en-US" dirty="0"/>
              <a:t>  result:</a:t>
            </a:r>
          </a:p>
          <a:p>
            <a:r>
              <a:rPr lang="en-US" dirty="0"/>
              <a:t>    3</a:t>
            </a:r>
            <a:r>
              <a:rPr lang="en-US" baseline="30000" dirty="0"/>
              <a:t>rd</a:t>
            </a:r>
            <a:r>
              <a:rPr lang="en-US" dirty="0"/>
              <a:t> algorithm fails whenever 2</a:t>
            </a:r>
            <a:r>
              <a:rPr lang="en-US" baseline="30000" dirty="0"/>
              <a:t>nd</a:t>
            </a:r>
            <a:r>
              <a:rPr lang="en-US" dirty="0"/>
              <a:t> algorithm fails</a:t>
            </a:r>
          </a:p>
          <a:p>
            <a:r>
              <a:rPr lang="en-US" dirty="0"/>
              <a:t>    and it's always the same loop no matter how you randomize.</a:t>
            </a:r>
          </a:p>
        </p:txBody>
      </p:sp>
    </p:spTree>
    <p:extLst>
      <p:ext uri="{BB962C8B-B14F-4D97-AF65-F5344CB8AC3E}">
        <p14:creationId xmlns:p14="http://schemas.microsoft.com/office/powerpoint/2010/main" val="2088349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976F-5542-4F68-AE13-A7AE9CB8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752"/>
            <a:ext cx="10515600" cy="1325563"/>
          </a:xfrm>
        </p:spPr>
        <p:txBody>
          <a:bodyPr/>
          <a:lstStyle/>
          <a:p>
            <a:r>
              <a:rPr lang="en-US" dirty="0"/>
              <a:t>Invisible Hand Method: RIP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0B4DD-A899-4905-BDE5-A717E0E48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Talking to Sun directly rescued the project.</a:t>
            </a:r>
          </a:p>
          <a:p>
            <a:r>
              <a:rPr lang="en-US" sz="4400" dirty="0"/>
              <a:t>Model labor as a conserved good.</a:t>
            </a:r>
          </a:p>
          <a:p>
            <a:r>
              <a:rPr lang="en-US" sz="4400" dirty="0"/>
              <a:t>Welcome back, Walras’s Law. </a:t>
            </a:r>
          </a:p>
        </p:txBody>
      </p:sp>
    </p:spTree>
    <p:extLst>
      <p:ext uri="{BB962C8B-B14F-4D97-AF65-F5344CB8AC3E}">
        <p14:creationId xmlns:p14="http://schemas.microsoft.com/office/powerpoint/2010/main" val="3834850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8C35A4-2B3E-4521-897B-C922BFCB5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1779" y="277609"/>
            <a:ext cx="12863779" cy="678041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1C976F-5542-4F68-AE13-A7AE9CB8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1348"/>
            <a:ext cx="10515600" cy="1325563"/>
          </a:xfrm>
        </p:spPr>
        <p:txBody>
          <a:bodyPr/>
          <a:lstStyle/>
          <a:p>
            <a:r>
              <a:rPr lang="en-US" dirty="0"/>
              <a:t>Stiffness:</a:t>
            </a:r>
          </a:p>
        </p:txBody>
      </p:sp>
    </p:spTree>
    <p:extLst>
      <p:ext uri="{BB962C8B-B14F-4D97-AF65-F5344CB8AC3E}">
        <p14:creationId xmlns:p14="http://schemas.microsoft.com/office/powerpoint/2010/main" val="4111567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F57079-4C01-4001-A55C-52B57D837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2"/>
          <a:stretch/>
        </p:blipFill>
        <p:spPr>
          <a:xfrm>
            <a:off x="342901" y="222342"/>
            <a:ext cx="12087224" cy="704002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1C976F-5542-4F68-AE13-A7AE9CB8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1348"/>
            <a:ext cx="10515600" cy="1325563"/>
          </a:xfrm>
        </p:spPr>
        <p:txBody>
          <a:bodyPr/>
          <a:lstStyle/>
          <a:p>
            <a:r>
              <a:rPr lang="en-US" dirty="0"/>
              <a:t>Stiffness: phases</a:t>
            </a:r>
          </a:p>
        </p:txBody>
      </p:sp>
    </p:spTree>
    <p:extLst>
      <p:ext uri="{BB962C8B-B14F-4D97-AF65-F5344CB8AC3E}">
        <p14:creationId xmlns:p14="http://schemas.microsoft.com/office/powerpoint/2010/main" val="1317064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ED30-DC06-478B-96C1-CCED1A54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“Counter-cyclical measures”: Sticky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4DCE6-624E-4769-A92E-60B4ABA03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err="1">
                <a:latin typeface="Lucida Console" panose="020B0609040504020204" pitchFamily="49" charset="0"/>
              </a:rPr>
              <a:t>old_r</a:t>
            </a:r>
            <a:r>
              <a:rPr lang="en-US" sz="4400" dirty="0">
                <a:latin typeface="Lucida Console" panose="020B0609040504020204" pitchFamily="49" charset="0"/>
              </a:rPr>
              <a:t> = r;</a:t>
            </a:r>
          </a:p>
          <a:p>
            <a:pPr marL="0" indent="0">
              <a:buNone/>
            </a:pPr>
            <a:r>
              <a:rPr lang="en-US" sz="4400" dirty="0" err="1">
                <a:latin typeface="Lucida Console" panose="020B0609040504020204" pitchFamily="49" charset="0"/>
              </a:rPr>
              <a:t>marketDay</a:t>
            </a:r>
            <a:r>
              <a:rPr lang="en-US" sz="4400" dirty="0">
                <a:latin typeface="Lucida Console" panose="020B06090405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4400" dirty="0">
                <a:latin typeface="Lucida Console" panose="020B0609040504020204" pitchFamily="49" charset="0"/>
              </a:rPr>
              <a:t>r = [</a:t>
            </a:r>
            <a:r>
              <a:rPr lang="en-US" sz="4400" dirty="0" err="1">
                <a:latin typeface="Lucida Console" panose="020B0609040504020204" pitchFamily="49" charset="0"/>
              </a:rPr>
              <a:t>old_r</a:t>
            </a:r>
            <a:r>
              <a:rPr lang="en-US" sz="4400" dirty="0">
                <a:latin typeface="Lucida Console" panose="020B0609040504020204" pitchFamily="49" charset="0"/>
              </a:rPr>
              <a:t>, r] * [0.5; 0.5];</a:t>
            </a:r>
          </a:p>
          <a:p>
            <a:endParaRPr lang="en-US" sz="4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32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ED30-DC06-478B-96C1-CCED1A54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“Counter-cyclical measures”: damping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D4DCE6-624E-4769-A92E-60B4ABA03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4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4400" dirty="0">
                    <a:latin typeface="Lucida Console" panose="020B0609040504020204" pitchFamily="49" charset="0"/>
                  </a:rPr>
                  <a:t>r(t) +=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4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4400" dirty="0">
                    <a:latin typeface="Lucida Console" panose="020B0609040504020204" pitchFamily="49" charset="0"/>
                  </a:rPr>
                  <a:t>r(t-1) * 0.5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D4DCE6-624E-4769-A92E-60B4ABA03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8709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ED30-DC06-478B-96C1-CCED1A54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“Counter-cyclical measures”: damping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D4DCE6-624E-4769-A92E-60B4ABA03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271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4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4400" dirty="0">
                    <a:latin typeface="Lucida Console" panose="020B0609040504020204" pitchFamily="49" charset="0"/>
                  </a:rPr>
                  <a:t>r(t) +=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4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4400" dirty="0">
                    <a:latin typeface="Lucida Console" panose="020B0609040504020204" pitchFamily="49" charset="0"/>
                  </a:rPr>
                  <a:t>r(t-1) * 0.5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D4DCE6-624E-4769-A92E-60B4ABA03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27100"/>
              </a:xfrm>
              <a:blipFill>
                <a:blip r:embed="rId2"/>
                <a:stretch>
                  <a:fillRect t="-2026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8530C2-E5EB-4DF8-AE8A-41FFC90C567C}"/>
              </a:ext>
            </a:extLst>
          </p:cNvPr>
          <p:cNvSpPr txBox="1">
            <a:spLocks/>
          </p:cNvSpPr>
          <p:nvPr/>
        </p:nvSpPr>
        <p:spPr>
          <a:xfrm>
            <a:off x="838200" y="4105276"/>
            <a:ext cx="10515600" cy="927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Wait… Isn’t this </a:t>
            </a:r>
            <a:r>
              <a:rPr lang="en-US" sz="4400" i="1" dirty="0">
                <a:latin typeface="+mj-lt"/>
              </a:rPr>
              <a:t>momentum</a:t>
            </a:r>
            <a:r>
              <a:rPr lang="en-US" sz="4400" dirty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26460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2CC4C0-EE1D-4C1B-977D-B6D310A1B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7250" y="306157"/>
            <a:ext cx="13106400" cy="69083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1C976F-5542-4F68-AE13-A7AE9CB8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1348"/>
            <a:ext cx="10515600" cy="1325563"/>
          </a:xfrm>
        </p:spPr>
        <p:txBody>
          <a:bodyPr/>
          <a:lstStyle/>
          <a:p>
            <a:r>
              <a:rPr lang="en-US" dirty="0" err="1"/>
              <a:t>Perstare</a:t>
            </a:r>
            <a:r>
              <a:rPr lang="en-US" dirty="0"/>
              <a:t> et </a:t>
            </a:r>
            <a:r>
              <a:rPr lang="en-US" dirty="0" err="1"/>
              <a:t>Praestare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068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C98676-551F-4EDA-AA76-7CD0EAB13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" y="790575"/>
            <a:ext cx="12187364" cy="642388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1C976F-5542-4F68-AE13-A7AE9CB8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27"/>
            <a:ext cx="10515600" cy="1325563"/>
          </a:xfrm>
        </p:spPr>
        <p:txBody>
          <a:bodyPr/>
          <a:lstStyle/>
          <a:p>
            <a:r>
              <a:rPr lang="en-US" dirty="0"/>
              <a:t>I wonder what’s happening</a:t>
            </a:r>
          </a:p>
        </p:txBody>
      </p:sp>
    </p:spTree>
    <p:extLst>
      <p:ext uri="{BB962C8B-B14F-4D97-AF65-F5344CB8AC3E}">
        <p14:creationId xmlns:p14="http://schemas.microsoft.com/office/powerpoint/2010/main" val="290035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81F37-636F-4C75-B47B-335BB248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 as 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9E3A6-CD47-4BA3-A3CF-1D4F3204D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The price of labor is wages</a:t>
            </a:r>
          </a:p>
        </p:txBody>
      </p:sp>
    </p:spTree>
    <p:extLst>
      <p:ext uri="{BB962C8B-B14F-4D97-AF65-F5344CB8AC3E}">
        <p14:creationId xmlns:p14="http://schemas.microsoft.com/office/powerpoint/2010/main" val="176747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976F-5542-4F68-AE13-A7AE9CB8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752"/>
            <a:ext cx="10515600" cy="1325563"/>
          </a:xfrm>
        </p:spPr>
        <p:txBody>
          <a:bodyPr/>
          <a:lstStyle/>
          <a:p>
            <a:r>
              <a:rPr lang="en-US" dirty="0"/>
              <a:t>Trying negative prices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0B4DD-A899-4905-BDE5-A717E0E48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Incentive: Reduce stiffness? </a:t>
            </a:r>
          </a:p>
          <a:p>
            <a:r>
              <a:rPr lang="en-US" sz="4000" dirty="0"/>
              <a:t>Result: Variables go to Inf and gradient descend cannot continue…</a:t>
            </a:r>
          </a:p>
          <a:p>
            <a:r>
              <a:rPr lang="en-US" sz="4000" dirty="0"/>
              <a:t>Analysis: Cost of a process can be $0 when prices are right!</a:t>
            </a:r>
          </a:p>
        </p:txBody>
      </p:sp>
    </p:spTree>
    <p:extLst>
      <p:ext uri="{BB962C8B-B14F-4D97-AF65-F5344CB8AC3E}">
        <p14:creationId xmlns:p14="http://schemas.microsoft.com/office/powerpoint/2010/main" val="6868138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976F-5542-4F68-AE13-A7AE9CB8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752"/>
            <a:ext cx="10515600" cy="1325563"/>
          </a:xfrm>
        </p:spPr>
        <p:txBody>
          <a:bodyPr/>
          <a:lstStyle/>
          <a:p>
            <a:r>
              <a:rPr lang="en-US" dirty="0"/>
              <a:t>One last fun thing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0B4DD-A899-4905-BDE5-A717E0E48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Always encounter more local minima </a:t>
            </a:r>
            <a:br>
              <a:rPr lang="en-US" sz="4000" dirty="0"/>
            </a:br>
            <a:r>
              <a:rPr lang="en-US" sz="4000" dirty="0"/>
              <a:t>when t &gt; 100…</a:t>
            </a:r>
          </a:p>
        </p:txBody>
      </p:sp>
    </p:spTree>
    <p:extLst>
      <p:ext uri="{BB962C8B-B14F-4D97-AF65-F5344CB8AC3E}">
        <p14:creationId xmlns:p14="http://schemas.microsoft.com/office/powerpoint/2010/main" val="35658766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976F-5542-4F68-AE13-A7AE9CB8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752"/>
            <a:ext cx="10515600" cy="1325563"/>
          </a:xfrm>
        </p:spPr>
        <p:txBody>
          <a:bodyPr/>
          <a:lstStyle/>
          <a:p>
            <a:r>
              <a:rPr lang="en-US" dirty="0"/>
              <a:t>One last fun thing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0B4DD-A899-4905-BDE5-A717E0E48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Always encounter more local minima </a:t>
            </a:r>
            <a:br>
              <a:rPr lang="en-US" sz="4000" dirty="0"/>
            </a:br>
            <a:r>
              <a:rPr lang="en-US" sz="4000" dirty="0"/>
              <a:t>when t &gt; 100…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5A4726-22E5-4F8B-B1B5-EC26731C74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81" t="45417" r="33751" b="13889"/>
          <a:stretch/>
        </p:blipFill>
        <p:spPr>
          <a:xfrm>
            <a:off x="3133725" y="3248024"/>
            <a:ext cx="49339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29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976F-5542-4F68-AE13-A7AE9CB8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752"/>
            <a:ext cx="10515600" cy="1325563"/>
          </a:xfrm>
        </p:spPr>
        <p:txBody>
          <a:bodyPr/>
          <a:lstStyle/>
          <a:p>
            <a:r>
              <a:rPr lang="en-US" dirty="0"/>
              <a:t>One last fun thing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0B4DD-A899-4905-BDE5-A717E0E48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Always encounter more local minima </a:t>
            </a:r>
            <a:br>
              <a:rPr lang="en-US" sz="4000" dirty="0"/>
            </a:br>
            <a:r>
              <a:rPr lang="en-US" sz="4000" dirty="0"/>
              <a:t>when t &gt; 100…</a:t>
            </a:r>
          </a:p>
          <a:p>
            <a:r>
              <a:rPr lang="en-US" sz="4000" dirty="0"/>
              <a:t>The simulated world becomes conscious and fights back the creator???</a:t>
            </a:r>
          </a:p>
        </p:txBody>
      </p:sp>
    </p:spTree>
    <p:extLst>
      <p:ext uri="{BB962C8B-B14F-4D97-AF65-F5344CB8AC3E}">
        <p14:creationId xmlns:p14="http://schemas.microsoft.com/office/powerpoint/2010/main" val="6389102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976F-5542-4F68-AE13-A7AE9CB8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752"/>
            <a:ext cx="10515600" cy="1325563"/>
          </a:xfrm>
        </p:spPr>
        <p:txBody>
          <a:bodyPr/>
          <a:lstStyle/>
          <a:p>
            <a:r>
              <a:rPr lang="en-US" dirty="0"/>
              <a:t>One last fun thing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100B4DD-A899-4905-BDE5-A717E0E483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/>
                  <a:t>Always encounter more local minima </a:t>
                </a:r>
                <a:br>
                  <a:rPr lang="en-US" sz="4000" dirty="0"/>
                </a:br>
                <a:r>
                  <a:rPr lang="en-US" sz="4000" dirty="0"/>
                  <a:t>when t &gt; 100…</a:t>
                </a:r>
              </a:p>
              <a:p>
                <a:endParaRPr lang="en-US" sz="4000" dirty="0"/>
              </a:p>
              <a:p>
                <a:r>
                  <a:rPr lang="en-US" sz="4000" dirty="0"/>
                  <a:t>Ah! Because loss is 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dirty="0"/>
                  <a:t> !!!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100B4DD-A899-4905-BDE5-A717E0E483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5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E2273C-770A-4D58-BF98-5AF6852FA971}"/>
              </a:ext>
            </a:extLst>
          </p:cNvPr>
          <p:cNvCxnSpPr/>
          <p:nvPr/>
        </p:nvCxnSpPr>
        <p:spPr>
          <a:xfrm>
            <a:off x="838200" y="1647825"/>
            <a:ext cx="8134350" cy="1323975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F18A6F-85D7-423F-8905-B52DE91653AD}"/>
              </a:ext>
            </a:extLst>
          </p:cNvPr>
          <p:cNvCxnSpPr>
            <a:cxnSpLocks/>
          </p:cNvCxnSpPr>
          <p:nvPr/>
        </p:nvCxnSpPr>
        <p:spPr>
          <a:xfrm flipV="1">
            <a:off x="962025" y="1825625"/>
            <a:ext cx="7877175" cy="1079500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5610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0AF7-570E-4C74-99EF-1888FB6C5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738E-F0B9-414C-86F0-BCA558471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Q+A time</a:t>
            </a:r>
          </a:p>
        </p:txBody>
      </p:sp>
    </p:spTree>
    <p:extLst>
      <p:ext uri="{BB962C8B-B14F-4D97-AF65-F5344CB8AC3E}">
        <p14:creationId xmlns:p14="http://schemas.microsoft.com/office/powerpoint/2010/main" val="150898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81F37-636F-4C75-B47B-335BB248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 as 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9E3A6-CD47-4BA3-A3CF-1D4F3204D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The price of labor is wages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63E97-8FA5-40D2-9F89-14A898C9C7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1" t="47629" r="59097" b="8894"/>
          <a:stretch/>
        </p:blipFill>
        <p:spPr>
          <a:xfrm>
            <a:off x="2810933" y="3145897"/>
            <a:ext cx="880534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03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F46B9-5D61-4E34-946D-E7894578D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to wages when...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096E8-ECA6-4F8F-AC31-2A15A9E4C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economy grows?</a:t>
            </a:r>
          </a:p>
        </p:txBody>
      </p:sp>
    </p:spTree>
    <p:extLst>
      <p:ext uri="{BB962C8B-B14F-4D97-AF65-F5344CB8AC3E}">
        <p14:creationId xmlns:p14="http://schemas.microsoft.com/office/powerpoint/2010/main" val="1696275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F46B9-5D61-4E34-946D-E7894578D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to wages when...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096E8-ECA6-4F8F-AC31-2A15A9E4C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economy grows?</a:t>
            </a:r>
          </a:p>
          <a:p>
            <a:r>
              <a:rPr lang="en-US" sz="4400" dirty="0"/>
              <a:t>Contraception technology breakthrough?</a:t>
            </a:r>
          </a:p>
        </p:txBody>
      </p:sp>
    </p:spTree>
    <p:extLst>
      <p:ext uri="{BB962C8B-B14F-4D97-AF65-F5344CB8AC3E}">
        <p14:creationId xmlns:p14="http://schemas.microsoft.com/office/powerpoint/2010/main" val="174871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F46B9-5D61-4E34-946D-E7894578D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to wages when...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096E8-ECA6-4F8F-AC31-2A15A9E4C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economy grows?</a:t>
            </a:r>
          </a:p>
          <a:p>
            <a:r>
              <a:rPr lang="en-US" sz="4400" dirty="0"/>
              <a:t>Contraception technology breakthrough?</a:t>
            </a:r>
          </a:p>
          <a:p>
            <a:r>
              <a:rPr lang="en-US" sz="4400" dirty="0" err="1"/>
              <a:t>Thanos</a:t>
            </a:r>
            <a:r>
              <a:rPr lang="en-US" sz="4400" dirty="0"/>
              <a:t> kills half of the population?</a:t>
            </a:r>
          </a:p>
        </p:txBody>
      </p:sp>
      <p:pic>
        <p:nvPicPr>
          <p:cNvPr id="1026" name="Picture 2" descr="Image result for thanos">
            <a:extLst>
              <a:ext uri="{FF2B5EF4-FFF2-40B4-BE49-F238E27FC236}">
                <a16:creationId xmlns:a16="http://schemas.microsoft.com/office/drawing/2014/main" id="{EE24EBB3-A5FA-498F-B782-65B554EB6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2" y="419153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189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6E484-2CD7-4D2E-AEE5-3F2CD7A20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4999"/>
            <a:ext cx="10515600" cy="3001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Happiness = - Population + other terms…</a:t>
            </a:r>
          </a:p>
        </p:txBody>
      </p:sp>
      <p:pic>
        <p:nvPicPr>
          <p:cNvPr id="2050" name="Picture 2" descr="Image result for civ 5 title">
            <a:extLst>
              <a:ext uri="{FF2B5EF4-FFF2-40B4-BE49-F238E27FC236}">
                <a16:creationId xmlns:a16="http://schemas.microsoft.com/office/drawing/2014/main" id="{13ECC5DC-761E-4740-9005-33777C679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645" y="681037"/>
            <a:ext cx="6090709" cy="186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iv 5 happiness">
            <a:extLst>
              <a:ext uri="{FF2B5EF4-FFF2-40B4-BE49-F238E27FC236}">
                <a16:creationId xmlns:a16="http://schemas.microsoft.com/office/drawing/2014/main" id="{9C669F66-5DF1-407A-B43D-E925CE3367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" t="52885" r="93794" b="42059"/>
          <a:stretch/>
        </p:blipFill>
        <p:spPr bwMode="auto">
          <a:xfrm>
            <a:off x="2161645" y="3833476"/>
            <a:ext cx="1606021" cy="133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civ 5 happiness">
            <a:extLst>
              <a:ext uri="{FF2B5EF4-FFF2-40B4-BE49-F238E27FC236}">
                <a16:creationId xmlns:a16="http://schemas.microsoft.com/office/drawing/2014/main" id="{1922C8A5-356C-49DC-B924-240DB09E4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" t="8159" r="84436" b="75217"/>
          <a:stretch/>
        </p:blipFill>
        <p:spPr bwMode="auto">
          <a:xfrm>
            <a:off x="5091111" y="3750734"/>
            <a:ext cx="1443711" cy="141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80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FFFFFF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FFFFFF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882</Words>
  <Application>Microsoft Office PowerPoint</Application>
  <PresentationFormat>Widescreen</PresentationFormat>
  <Paragraphs>158</Paragraphs>
  <Slides>45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Lucida Console</vt:lpstr>
      <vt:lpstr>Office Theme</vt:lpstr>
      <vt:lpstr>Econ, Wages, Thanos</vt:lpstr>
      <vt:lpstr>Terminology that I may accidentally use</vt:lpstr>
      <vt:lpstr>Von Neumann’s Econ Model</vt:lpstr>
      <vt:lpstr>Labor as Good</vt:lpstr>
      <vt:lpstr>Labor as Good</vt:lpstr>
      <vt:lpstr>What happens to wages when...</vt:lpstr>
      <vt:lpstr>What happens to wages when...</vt:lpstr>
      <vt:lpstr>What happens to wages when...</vt:lpstr>
      <vt:lpstr>PowerPoint Presentation</vt:lpstr>
      <vt:lpstr>Challenge 1: model static population</vt:lpstr>
      <vt:lpstr>Challenge 1: model static population</vt:lpstr>
      <vt:lpstr>PowerPoint Presentation</vt:lpstr>
      <vt:lpstr>PowerPoint Presentation</vt:lpstr>
      <vt:lpstr>PowerPoint Presentation</vt:lpstr>
      <vt:lpstr>Challenge 2: model growing population</vt:lpstr>
      <vt:lpstr>Challenge 2: model growing population</vt:lpstr>
      <vt:lpstr>PowerPoint Presentation</vt:lpstr>
      <vt:lpstr>PowerPoint Presentation</vt:lpstr>
      <vt:lpstr>PowerPoint Presentation</vt:lpstr>
      <vt:lpstr>Challenge 3: model contraception tech</vt:lpstr>
      <vt:lpstr>Challenge 3: model contraception tech</vt:lpstr>
      <vt:lpstr>PowerPoint Presentation</vt:lpstr>
      <vt:lpstr>PowerPoint Presentation</vt:lpstr>
      <vt:lpstr>Challenge 4:</vt:lpstr>
      <vt:lpstr>PowerPoint Presentation</vt:lpstr>
      <vt:lpstr>PowerPoint Presentation</vt:lpstr>
      <vt:lpstr>More fun things to mention</vt:lpstr>
      <vt:lpstr>Invisible Hand Method</vt:lpstr>
      <vt:lpstr>Invisible Hand Method: 1st algorithm</vt:lpstr>
      <vt:lpstr>Invisible Hand Method: 2nd algorithm</vt:lpstr>
      <vt:lpstr>Invisible Hand Method: 3nd algorithm</vt:lpstr>
      <vt:lpstr>Invisible Hand Method: RIP</vt:lpstr>
      <vt:lpstr>Stiffness:</vt:lpstr>
      <vt:lpstr>Stiffness: phases</vt:lpstr>
      <vt:lpstr>“Counter-cyclical measures”: Sticky r</vt:lpstr>
      <vt:lpstr>“Counter-cyclical measures”: damping</vt:lpstr>
      <vt:lpstr>“Counter-cyclical measures”: damping</vt:lpstr>
      <vt:lpstr>Perstare et Praestare</vt:lpstr>
      <vt:lpstr>I wonder what’s happening</vt:lpstr>
      <vt:lpstr>Trying negative prices</vt:lpstr>
      <vt:lpstr>One last fun thing</vt:lpstr>
      <vt:lpstr>One last fun thing</vt:lpstr>
      <vt:lpstr>One last fun thing</vt:lpstr>
      <vt:lpstr>One last fun thing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秦 Daniel</dc:creator>
  <cp:lastModifiedBy>秦 Daniel</cp:lastModifiedBy>
  <cp:revision>135</cp:revision>
  <dcterms:created xsi:type="dcterms:W3CDTF">2019-12-08T15:47:52Z</dcterms:created>
  <dcterms:modified xsi:type="dcterms:W3CDTF">2019-12-10T17:54:57Z</dcterms:modified>
</cp:coreProperties>
</file>