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58" r:id="rId12"/>
    <p:sldId id="270" r:id="rId13"/>
    <p:sldId id="271" r:id="rId14"/>
    <p:sldId id="272" r:id="rId15"/>
    <p:sldId id="273" r:id="rId16"/>
    <p:sldId id="260" r:id="rId17"/>
    <p:sldId id="27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73E2-9384-4F30-9904-DB7C73BC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A9F8D-3B34-44E5-BD0A-5F5B3607E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5452-F2E2-4E07-8841-962017F8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C84D3-B794-4060-9E3B-2E8AB59B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A14F-F338-48BA-8C16-CCAAEA8D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2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E23B-300C-4787-96B9-3D11B888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5BC5B-7534-4A61-B987-79120B680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4FF18-3012-4423-B0C1-2B5F3919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5904-2463-4E05-B146-EA51785A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1020-B9E1-411C-9853-219FB9BA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DF3B1-C099-460D-A2D9-472E09C7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4F61D-1719-4A63-99BF-9DBC0998A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97E7-AAF7-4CB9-9BB2-BD74AA8E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1DFB-504E-4EC6-B309-AD492C86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7872C-5257-4863-8DE6-1546FE8C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DAA7-6EB4-44C3-901E-CF7AD756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B495-1ACA-4E33-AA3F-A0617740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FB5C-4334-43DC-BE5E-79A8409F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776B-6434-4553-8EC1-640E6A47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7C41-6698-4A03-A934-EAA40E47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5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6E60-A0B9-4201-B877-5697F849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9BEC6-84B4-46C9-A35B-940AB98C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1A6B-2DAC-4352-9D99-96945E0D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E367E-E849-4D6D-8ACD-531FE1AA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2E31-9020-4745-8095-E735A567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ABC7-7DF7-4C8A-862D-C5B9E5E7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06A0-E260-4B91-9BEE-EE2EB58A4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29E2-D562-4B73-B534-0C3E8ED34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CEAA3-979D-422A-BA32-3B6186C1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0AE35-CF92-43FC-AC18-DE8893DC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D8CC-7BB8-4FE8-A4F3-5D5D8FA4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B46C-4285-4F17-84A4-169950E3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9CCD5-13C9-41A6-8CEA-4F6D7C47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40834-7053-41CB-8983-F8C85C3E8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1BC7E-6C35-4661-8B73-9F27BE9B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C6220-24F9-41B8-B190-DA5999D7E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673FF-B869-4E94-B277-73D1C75B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DC15B-9F9F-42B2-8EF6-02154A1F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F9457-E694-4323-B495-E1BD5495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69A6-ACD7-45E5-B115-17D6C788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D5ADA-EBCA-477E-9556-94838BD9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F9232-B2EE-41DC-85A3-46C13F44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DDA61-E609-4D25-A329-334F8E72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16B4D-9E8B-470F-BB6C-898AB41D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E58B6-3B89-4C2D-B36E-D5C7BDDC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6599-5DFB-4682-A168-1F3FBF5F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CD66-0816-4A0E-8B0E-A0763F23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500D-A0FB-462C-AFBC-D8599FF4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6448-EF26-4FA4-AA2F-C527EE86D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2E7B-A7DD-4FF0-AC25-48E7934A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51006-ACA4-4FA9-AA32-6940A785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142CD-2DF1-40AB-B801-4F43637A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AB78-11FD-4531-BD08-D62865EF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71260-9990-4984-B36A-EEB5F5024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E53DD-160F-4235-902F-F1D1165DE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1B6F1-8142-43B1-AE33-F0C94388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FA4D2-A608-43C9-BC94-C4479760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42C80-7DFA-4798-9CD1-E8067CE0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4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7EBD6-FE8A-4E50-AADF-4607FBEB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058C7-E9E7-467F-A8F9-62C71009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56DF-3BA0-4E08-A074-4E88B28B3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F9A8A-ADDE-4A62-9B9A-9E0C5802AE85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0C33-9743-44DC-8425-F12F7FA44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E612-4FED-4304-9C52-308D91524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5DED-7503-466D-A7C3-7B8E515F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5C4E-5BC4-488A-8EC0-D8BC83871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Contact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DBBEF-F9CF-40EF-B302-FAD69A241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Report, Apr. 2020</a:t>
            </a:r>
          </a:p>
        </p:txBody>
      </p:sp>
    </p:spTree>
    <p:extLst>
      <p:ext uri="{BB962C8B-B14F-4D97-AF65-F5344CB8AC3E}">
        <p14:creationId xmlns:p14="http://schemas.microsoft.com/office/powerpoint/2010/main" val="349839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A86A-4A55-4C67-A001-9C9F8C20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D668-A01A-427B-94C4-715F18DF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Friction depends on contact 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40FBF-811A-44BB-BE77-A725B595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371725"/>
            <a:ext cx="76866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2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A45E-2966-454C-ABAB-21357D15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6D0FF3-D103-446A-BE98-36A44D893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90210"/>
              </p:ext>
            </p:extLst>
          </p:nvPr>
        </p:nvGraphicFramePr>
        <p:xfrm>
          <a:off x="900022" y="2893169"/>
          <a:ext cx="10391955" cy="24443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63985">
                  <a:extLst>
                    <a:ext uri="{9D8B030D-6E8A-4147-A177-3AD203B41FA5}">
                      <a16:colId xmlns:a16="http://schemas.microsoft.com/office/drawing/2014/main" val="3726030192"/>
                    </a:ext>
                  </a:extLst>
                </a:gridCol>
                <a:gridCol w="3463985">
                  <a:extLst>
                    <a:ext uri="{9D8B030D-6E8A-4147-A177-3AD203B41FA5}">
                      <a16:colId xmlns:a16="http://schemas.microsoft.com/office/drawing/2014/main" val="1685960578"/>
                    </a:ext>
                  </a:extLst>
                </a:gridCol>
                <a:gridCol w="3463985">
                  <a:extLst>
                    <a:ext uri="{9D8B030D-6E8A-4147-A177-3AD203B41FA5}">
                      <a16:colId xmlns:a16="http://schemas.microsoft.com/office/drawing/2014/main" val="742020641"/>
                    </a:ext>
                  </a:extLst>
                </a:gridCol>
              </a:tblGrid>
              <a:tr h="8898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Microscopic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Macroscopic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Numerical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66542"/>
                  </a:ext>
                </a:extLst>
              </a:tr>
              <a:tr h="8898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Johansson’s molecular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Naiver-stokes with added friction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Penalty IBM with dynamic boundary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08091"/>
                  </a:ext>
                </a:extLst>
              </a:tr>
            </a:tbl>
          </a:graphicData>
        </a:graphic>
      </p:graphicFrame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8A5728ED-2C7D-475A-99D9-563521AAEC77}"/>
              </a:ext>
            </a:extLst>
          </p:cNvPr>
          <p:cNvSpPr/>
          <p:nvPr/>
        </p:nvSpPr>
        <p:spPr>
          <a:xfrm>
            <a:off x="3854569" y="3010616"/>
            <a:ext cx="914400" cy="345057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5178C16E-4C14-4039-B100-CE11644625AA}"/>
              </a:ext>
            </a:extLst>
          </p:cNvPr>
          <p:cNvSpPr/>
          <p:nvPr/>
        </p:nvSpPr>
        <p:spPr>
          <a:xfrm>
            <a:off x="7423033" y="3010616"/>
            <a:ext cx="914400" cy="345057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DD4ED-D49A-4F36-9F10-2F62D8EFEBDF}"/>
              </a:ext>
            </a:extLst>
          </p:cNvPr>
          <p:cNvSpPr txBox="1"/>
          <p:nvPr/>
        </p:nvSpPr>
        <p:spPr>
          <a:xfrm>
            <a:off x="3147925" y="1973542"/>
            <a:ext cx="23276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More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Assumptions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2180-78A5-44C0-856E-729FF81E6476}"/>
              </a:ext>
            </a:extLst>
          </p:cNvPr>
          <p:cNvSpPr txBox="1"/>
          <p:nvPr/>
        </p:nvSpPr>
        <p:spPr>
          <a:xfrm>
            <a:off x="6716389" y="2008048"/>
            <a:ext cx="23276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More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47031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80CC-FF98-4A05-8157-D4FC056B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582"/>
            <a:ext cx="10515600" cy="1325563"/>
          </a:xfrm>
        </p:spPr>
        <p:txBody>
          <a:bodyPr/>
          <a:lstStyle/>
          <a:p>
            <a:r>
              <a:rPr lang="en-US" dirty="0"/>
              <a:t>Naiver-stokes with added friction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B4029-94CB-4575-9381-74FACDD4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612" y="2315654"/>
            <a:ext cx="6941388" cy="4542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19C5F-A00C-4295-83D4-B09A23ECC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4"/>
          <a:stretch/>
        </p:blipFill>
        <p:spPr>
          <a:xfrm>
            <a:off x="345057" y="885350"/>
            <a:ext cx="5285118" cy="14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9BDF87-757A-4E9A-B8E6-F295FD0C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2143088"/>
            <a:ext cx="3352802" cy="431436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3CDBB0-627D-4DB1-8000-DEB931166FD8}"/>
              </a:ext>
            </a:extLst>
          </p:cNvPr>
          <p:cNvSpPr/>
          <p:nvPr/>
        </p:nvSpPr>
        <p:spPr>
          <a:xfrm>
            <a:off x="5474897" y="5267102"/>
            <a:ext cx="655607" cy="65560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766EB-E1E1-441A-86C9-8AA042041008}"/>
              </a:ext>
            </a:extLst>
          </p:cNvPr>
          <p:cNvCxnSpPr>
            <a:cxnSpLocks/>
          </p:cNvCxnSpPr>
          <p:nvPr/>
        </p:nvCxnSpPr>
        <p:spPr>
          <a:xfrm flipV="1">
            <a:off x="3372928" y="5692140"/>
            <a:ext cx="2010602" cy="2305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FB8C1C-2584-4A4E-A5AF-74904F175ACE}"/>
              </a:ext>
            </a:extLst>
          </p:cNvPr>
          <p:cNvSpPr txBox="1"/>
          <p:nvPr/>
        </p:nvSpPr>
        <p:spPr>
          <a:xfrm>
            <a:off x="844297" y="5380230"/>
            <a:ext cx="2735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Local area that </a:t>
            </a:r>
            <a:br>
              <a:rPr lang="en-US" sz="3200" dirty="0">
                <a:solidFill>
                  <a:srgbClr val="00B050"/>
                </a:solidFill>
              </a:rPr>
            </a:br>
            <a:r>
              <a:rPr lang="en-US" sz="3200" dirty="0">
                <a:solidFill>
                  <a:srgbClr val="00B050"/>
                </a:solidFill>
              </a:rPr>
              <a:t>allows slip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A1FA5E-9CBD-47BC-B4A7-B6D0A19A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Penalty IBM with dynamic boundary properties</a:t>
            </a:r>
          </a:p>
        </p:txBody>
      </p:sp>
    </p:spTree>
    <p:extLst>
      <p:ext uri="{BB962C8B-B14F-4D97-AF65-F5344CB8AC3E}">
        <p14:creationId xmlns:p14="http://schemas.microsoft.com/office/powerpoint/2010/main" val="68854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AA1FA5E-9CBD-47BC-B4A7-B6D0A19A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Problem with naïve penalty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D0CF5F-2796-403C-8D41-FD9E6568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02" y="1690688"/>
            <a:ext cx="6213596" cy="49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7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AA1FA5E-9CBD-47BC-B4A7-B6D0A19A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272C2-5DF3-4793-A296-DCB151A7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7" y="1690688"/>
            <a:ext cx="6855126" cy="47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9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24B7-7630-472D-BDAC-448FDAF6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668CF-F6B0-46DD-9DE2-BDAA7EE8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Petter</a:t>
            </a:r>
            <a:r>
              <a:rPr lang="en-US" dirty="0"/>
              <a:t> Johansson and Berk Hess, “Molecular Origin of Contact Line Friction in Dynamic Wetting”</a:t>
            </a:r>
          </a:p>
          <a:p>
            <a:r>
              <a:rPr lang="en-US" dirty="0" err="1"/>
              <a:t>P.Johansson</a:t>
            </a:r>
            <a:r>
              <a:rPr lang="en-US" dirty="0"/>
              <a:t>, </a:t>
            </a:r>
            <a:r>
              <a:rPr lang="en-US" dirty="0" err="1"/>
              <a:t>A.Carlson</a:t>
            </a:r>
            <a:r>
              <a:rPr lang="en-US" dirty="0"/>
              <a:t>, </a:t>
            </a:r>
            <a:r>
              <a:rPr lang="en-US" dirty="0" err="1"/>
              <a:t>andB.Hess,“Water</a:t>
            </a:r>
            <a:r>
              <a:rPr lang="en-US" dirty="0"/>
              <a:t>–substrate </a:t>
            </a:r>
            <a:r>
              <a:rPr lang="en-US" dirty="0" err="1"/>
              <a:t>physico</a:t>
            </a:r>
            <a:r>
              <a:rPr lang="en-US" dirty="0"/>
              <a:t>-chemistry in wetting dynamics,” J. Fluid Mech. 781, 695–711 (2015). </a:t>
            </a:r>
          </a:p>
          <a:p>
            <a:r>
              <a:rPr lang="en-US" dirty="0"/>
              <a:t>Y. D. SHIKHMURZAEV , THE MOVING CONTACT LINE ON A SMOOTH SOLID SURFACE. </a:t>
            </a:r>
          </a:p>
        </p:txBody>
      </p:sp>
    </p:spTree>
    <p:extLst>
      <p:ext uri="{BB962C8B-B14F-4D97-AF65-F5344CB8AC3E}">
        <p14:creationId xmlns:p14="http://schemas.microsoft.com/office/powerpoint/2010/main" val="80656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A2A6-2BDC-4901-966F-30747338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 can handle solid – fluid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E3D4-DD7D-412A-A793-E755AC43D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Guanhua</a:t>
            </a:r>
            <a:r>
              <a:rPr lang="en-US" dirty="0"/>
              <a:t> paper simulates a piece of stone in fluid flow</a:t>
            </a:r>
          </a:p>
        </p:txBody>
      </p:sp>
    </p:spTree>
    <p:extLst>
      <p:ext uri="{BB962C8B-B14F-4D97-AF65-F5344CB8AC3E}">
        <p14:creationId xmlns:p14="http://schemas.microsoft.com/office/powerpoint/2010/main" val="365589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97B-4D77-4236-9FAC-62A34617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penalty to simulate water – air?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99435C-C119-4951-BEAC-B7EB671CA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405" y="2531808"/>
            <a:ext cx="2524125" cy="324802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30E9A6F-27AE-47AB-A0BA-C90103AF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50" y="2531808"/>
            <a:ext cx="2524125" cy="3248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08519-7C72-4D3B-922D-403F74DA7AC1}"/>
              </a:ext>
            </a:extLst>
          </p:cNvPr>
          <p:cNvSpPr txBox="1"/>
          <p:nvPr/>
        </p:nvSpPr>
        <p:spPr>
          <a:xfrm>
            <a:off x="3157267" y="181886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Water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A8FF0-498C-4208-9A7A-6320C83EF3EE}"/>
              </a:ext>
            </a:extLst>
          </p:cNvPr>
          <p:cNvSpPr txBox="1"/>
          <p:nvPr/>
        </p:nvSpPr>
        <p:spPr>
          <a:xfrm>
            <a:off x="8062821" y="1643197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BB354-7F5E-4077-A64B-6BA7B54E5DCA}"/>
              </a:ext>
            </a:extLst>
          </p:cNvPr>
          <p:cNvSpPr txBox="1"/>
          <p:nvPr/>
        </p:nvSpPr>
        <p:spPr>
          <a:xfrm>
            <a:off x="4595300" y="6036178"/>
            <a:ext cx="3001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Penalty relation?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EC61E1-4595-4E83-B9DF-594AC14BC782}"/>
              </a:ext>
            </a:extLst>
          </p:cNvPr>
          <p:cNvCxnSpPr/>
          <p:nvPr/>
        </p:nvCxnSpPr>
        <p:spPr>
          <a:xfrm flipH="1">
            <a:off x="2924355" y="2403635"/>
            <a:ext cx="629728" cy="192682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49E43B-49BF-4629-BEE5-A92FB243C87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61760" y="2403635"/>
            <a:ext cx="25235" cy="136610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7A5DAA-7A69-421F-9345-9EF6B0359E12}"/>
              </a:ext>
            </a:extLst>
          </p:cNvPr>
          <p:cNvCxnSpPr>
            <a:cxnSpLocks/>
          </p:cNvCxnSpPr>
          <p:nvPr/>
        </p:nvCxnSpPr>
        <p:spPr>
          <a:xfrm>
            <a:off x="8281358" y="2227972"/>
            <a:ext cx="741872" cy="210248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CB3F35-1C15-4E49-8962-FED0E6B2B532}"/>
              </a:ext>
            </a:extLst>
          </p:cNvPr>
          <p:cNvCxnSpPr>
            <a:cxnSpLocks/>
          </p:cNvCxnSpPr>
          <p:nvPr/>
        </p:nvCxnSpPr>
        <p:spPr>
          <a:xfrm>
            <a:off x="8483176" y="2227972"/>
            <a:ext cx="1183776" cy="154177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A5D9E9-8526-43E4-A92F-7AFA2A148FF7}"/>
              </a:ext>
            </a:extLst>
          </p:cNvPr>
          <p:cNvCxnSpPr>
            <a:cxnSpLocks/>
          </p:cNvCxnSpPr>
          <p:nvPr/>
        </p:nvCxnSpPr>
        <p:spPr>
          <a:xfrm flipH="1" flipV="1">
            <a:off x="3433313" y="5171580"/>
            <a:ext cx="1784689" cy="86459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0591A9-51E7-40E5-A541-E7A970AFA377}"/>
              </a:ext>
            </a:extLst>
          </p:cNvPr>
          <p:cNvCxnSpPr>
            <a:cxnSpLocks/>
          </p:cNvCxnSpPr>
          <p:nvPr/>
        </p:nvCxnSpPr>
        <p:spPr>
          <a:xfrm flipV="1">
            <a:off x="7142672" y="5214803"/>
            <a:ext cx="1579304" cy="82137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D652-8243-4DD2-867E-A29B0D64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the singularity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9E85-093A-4FE0-888B-9E9A52022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No-slip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CF22D-F396-470E-9A2C-E7CADB02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54" y="2164197"/>
            <a:ext cx="6671092" cy="42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8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74DE-59B9-4A2A-B5B3-398E054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no-slip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6D82C-79DA-4980-A576-E93CA6E9E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5" r="52302"/>
          <a:stretch/>
        </p:blipFill>
        <p:spPr>
          <a:xfrm>
            <a:off x="1661195" y="3364302"/>
            <a:ext cx="4230647" cy="34936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14D1-D86F-45D0-84E1-E3768338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847"/>
            <a:ext cx="10515600" cy="2453077"/>
          </a:xfrm>
        </p:spPr>
        <p:txBody>
          <a:bodyPr/>
          <a:lstStyle/>
          <a:p>
            <a:r>
              <a:rPr lang="en-US" dirty="0"/>
              <a:t>Hydrophilic surface + water = no-slip</a:t>
            </a:r>
          </a:p>
          <a:p>
            <a:r>
              <a:rPr lang="en-US" dirty="0"/>
              <a:t>A 2015 study has shown that the no-slip condition in dynamic wetting is a consequence of liquid molecules forming hydrogen bonds with substrate molecules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4A65C-C0A3-426C-9CCA-C7941C418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36"/>
          <a:stretch/>
        </p:blipFill>
        <p:spPr>
          <a:xfrm>
            <a:off x="5926351" y="3050876"/>
            <a:ext cx="4653341" cy="395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2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B66E-6506-4BC7-8F26-060FB19F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vs weak friction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18C8-EEEE-4DD1-B9D0-E1684A86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637"/>
            <a:ext cx="10515600" cy="4351338"/>
          </a:xfrm>
        </p:spPr>
        <p:txBody>
          <a:bodyPr/>
          <a:lstStyle/>
          <a:p>
            <a:r>
              <a:rPr lang="en-US" dirty="0"/>
              <a:t>No-slip is a good assumption because…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F91F6-3D56-45B1-A171-75F731D03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13"/>
          <a:stretch/>
        </p:blipFill>
        <p:spPr>
          <a:xfrm>
            <a:off x="3211902" y="2743202"/>
            <a:ext cx="5768196" cy="37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0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B66E-6506-4BC7-8F26-060FB19F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vs weak friction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18C8-EEEE-4DD1-B9D0-E1684A86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637"/>
            <a:ext cx="10515600" cy="4351338"/>
          </a:xfrm>
        </p:spPr>
        <p:txBody>
          <a:bodyPr/>
          <a:lstStyle/>
          <a:p>
            <a:r>
              <a:rPr lang="en-US" dirty="0"/>
              <a:t>However, when there is moving contact line…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F91F6-3D56-45B1-A171-75F731D03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13"/>
          <a:stretch/>
        </p:blipFill>
        <p:spPr>
          <a:xfrm>
            <a:off x="3211902" y="2743202"/>
            <a:ext cx="5768196" cy="37977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1B1E38-0D7D-47AF-9F6C-41C452CB811D}"/>
              </a:ext>
            </a:extLst>
          </p:cNvPr>
          <p:cNvCxnSpPr>
            <a:cxnSpLocks/>
          </p:cNvCxnSpPr>
          <p:nvPr/>
        </p:nvCxnSpPr>
        <p:spPr>
          <a:xfrm flipV="1">
            <a:off x="6026992" y="2941605"/>
            <a:ext cx="1339970" cy="254479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9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F19-D0AC-43B0-BC31-2C8C18B7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42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Hydrogen bonds CAN break. And it takes energy.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BDF87-757A-4E9A-B8E6-F295FD0C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2143088"/>
            <a:ext cx="3352802" cy="431436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3CDBB0-627D-4DB1-8000-DEB931166FD8}"/>
              </a:ext>
            </a:extLst>
          </p:cNvPr>
          <p:cNvSpPr/>
          <p:nvPr/>
        </p:nvSpPr>
        <p:spPr>
          <a:xfrm>
            <a:off x="5474897" y="5267102"/>
            <a:ext cx="655607" cy="65560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766EB-E1E1-441A-86C9-8AA042041008}"/>
              </a:ext>
            </a:extLst>
          </p:cNvPr>
          <p:cNvCxnSpPr>
            <a:cxnSpLocks/>
          </p:cNvCxnSpPr>
          <p:nvPr/>
        </p:nvCxnSpPr>
        <p:spPr>
          <a:xfrm flipV="1">
            <a:off x="3372928" y="5692140"/>
            <a:ext cx="2010602" cy="2305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FB8C1C-2584-4A4E-A5AF-74904F175ACE}"/>
              </a:ext>
            </a:extLst>
          </p:cNvPr>
          <p:cNvSpPr txBox="1"/>
          <p:nvPr/>
        </p:nvSpPr>
        <p:spPr>
          <a:xfrm>
            <a:off x="844297" y="5380230"/>
            <a:ext cx="2735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Local area that </a:t>
            </a:r>
            <a:br>
              <a:rPr lang="en-US" sz="3200" dirty="0">
                <a:solidFill>
                  <a:srgbClr val="00B050"/>
                </a:solidFill>
              </a:rPr>
            </a:br>
            <a:r>
              <a:rPr lang="en-US" sz="3200" dirty="0">
                <a:solidFill>
                  <a:srgbClr val="00B050"/>
                </a:solidFill>
              </a:rPr>
              <a:t>allows slip</a:t>
            </a:r>
          </a:p>
        </p:txBody>
      </p:sp>
    </p:spTree>
    <p:extLst>
      <p:ext uri="{BB962C8B-B14F-4D97-AF65-F5344CB8AC3E}">
        <p14:creationId xmlns:p14="http://schemas.microsoft.com/office/powerpoint/2010/main" val="327426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8AC2-E4ED-48B8-A62E-C4DA2EE2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Guanhua</a:t>
            </a:r>
            <a:r>
              <a:rPr lang="en-US" dirty="0"/>
              <a:t> suggestion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B6F52-6466-4231-8CAF-103E26522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555000"/>
            <a:ext cx="89439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7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F19-D0AC-43B0-BC31-2C8C18B7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421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Hydrogen bonds CAN break. And it takes energy. </a:t>
            </a:r>
          </a:p>
          <a:p>
            <a:r>
              <a:rPr lang="en-US" sz="3600" dirty="0"/>
              <a:t>Now we just need a model for friction.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BDF87-757A-4E9A-B8E6-F295FD0C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2143088"/>
            <a:ext cx="3352802" cy="431436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3CDBB0-627D-4DB1-8000-DEB931166FD8}"/>
              </a:ext>
            </a:extLst>
          </p:cNvPr>
          <p:cNvSpPr/>
          <p:nvPr/>
        </p:nvSpPr>
        <p:spPr>
          <a:xfrm>
            <a:off x="5474897" y="5267102"/>
            <a:ext cx="655607" cy="65560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766EB-E1E1-441A-86C9-8AA042041008}"/>
              </a:ext>
            </a:extLst>
          </p:cNvPr>
          <p:cNvCxnSpPr>
            <a:cxnSpLocks/>
          </p:cNvCxnSpPr>
          <p:nvPr/>
        </p:nvCxnSpPr>
        <p:spPr>
          <a:xfrm flipV="1">
            <a:off x="3372928" y="5692140"/>
            <a:ext cx="2010602" cy="2305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FB8C1C-2584-4A4E-A5AF-74904F175ACE}"/>
              </a:ext>
            </a:extLst>
          </p:cNvPr>
          <p:cNvSpPr txBox="1"/>
          <p:nvPr/>
        </p:nvSpPr>
        <p:spPr>
          <a:xfrm>
            <a:off x="844297" y="5380230"/>
            <a:ext cx="2735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Local area that </a:t>
            </a:r>
            <a:br>
              <a:rPr lang="en-US" sz="3200" dirty="0">
                <a:solidFill>
                  <a:srgbClr val="00B050"/>
                </a:solidFill>
              </a:rPr>
            </a:br>
            <a:r>
              <a:rPr lang="en-US" sz="3200" dirty="0">
                <a:solidFill>
                  <a:srgbClr val="00B050"/>
                </a:solidFill>
              </a:rPr>
              <a:t>allows slip</a:t>
            </a:r>
          </a:p>
        </p:txBody>
      </p:sp>
    </p:spTree>
    <p:extLst>
      <p:ext uri="{BB962C8B-B14F-4D97-AF65-F5344CB8AC3E}">
        <p14:creationId xmlns:p14="http://schemas.microsoft.com/office/powerpoint/2010/main" val="278650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53C3-0D99-4B2E-AE78-5F826ECD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Petter</a:t>
            </a:r>
            <a:r>
              <a:rPr lang="en-US" dirty="0"/>
              <a:t> Johansson and Berk Hess’s 2018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1BCB-3E6D-4280-B056-4D82D88F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943"/>
            <a:ext cx="10515600" cy="1392028"/>
          </a:xfrm>
        </p:spPr>
        <p:txBody>
          <a:bodyPr/>
          <a:lstStyle/>
          <a:p>
            <a:r>
              <a:rPr lang="en-US" dirty="0"/>
              <a:t>Molecular simulation involving 1.2 million water molecules. </a:t>
            </a:r>
            <a:br>
              <a:rPr lang="en-US" dirty="0"/>
            </a:br>
            <a:r>
              <a:rPr lang="en-US" dirty="0"/>
              <a:t>Time step = 1ps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98270-2821-455C-BF53-C97C0665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49" y="2391393"/>
            <a:ext cx="6717102" cy="40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281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Moving Contact Line</vt:lpstr>
      <vt:lpstr>Recap: the singularity</vt:lpstr>
      <vt:lpstr>The nature of no-slip</vt:lpstr>
      <vt:lpstr>Strong vs weak friction</vt:lpstr>
      <vt:lpstr>Strong vs weak friction</vt:lpstr>
      <vt:lpstr>PowerPoint Presentation</vt:lpstr>
      <vt:lpstr>Guanhua suggestion</vt:lpstr>
      <vt:lpstr>PowerPoint Presentation</vt:lpstr>
      <vt:lpstr>Petter Johansson and Berk Hess’s 2018 Study</vt:lpstr>
      <vt:lpstr>Their conclusion</vt:lpstr>
      <vt:lpstr>Three models</vt:lpstr>
      <vt:lpstr>Naiver-stokes with added friction</vt:lpstr>
      <vt:lpstr>Penalty IBM with dynamic boundary properties</vt:lpstr>
      <vt:lpstr>Problem with naïve penalty</vt:lpstr>
      <vt:lpstr>Solution</vt:lpstr>
      <vt:lpstr>References</vt:lpstr>
      <vt:lpstr>Penalty can handle solid – fluid</vt:lpstr>
      <vt:lpstr>Use penalty to simulate water – air?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Contact Line</dc:title>
  <dc:creator>秦 Daniel</dc:creator>
  <cp:lastModifiedBy>秦 Daniel</cp:lastModifiedBy>
  <cp:revision>16</cp:revision>
  <dcterms:created xsi:type="dcterms:W3CDTF">2020-04-17T23:00:52Z</dcterms:created>
  <dcterms:modified xsi:type="dcterms:W3CDTF">2020-04-18T15:59:40Z</dcterms:modified>
</cp:coreProperties>
</file>