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6" r:id="rId3"/>
    <p:sldId id="322" r:id="rId4"/>
    <p:sldId id="259" r:id="rId5"/>
    <p:sldId id="261" r:id="rId6"/>
    <p:sldId id="262" r:id="rId7"/>
    <p:sldId id="263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309" r:id="rId18"/>
    <p:sldId id="317" r:id="rId19"/>
    <p:sldId id="297" r:id="rId20"/>
    <p:sldId id="294" r:id="rId21"/>
    <p:sldId id="295" r:id="rId22"/>
    <p:sldId id="298" r:id="rId23"/>
    <p:sldId id="299" r:id="rId24"/>
    <p:sldId id="313" r:id="rId25"/>
    <p:sldId id="315" r:id="rId26"/>
    <p:sldId id="316" r:id="rId27"/>
    <p:sldId id="300" r:id="rId28"/>
    <p:sldId id="314" r:id="rId29"/>
    <p:sldId id="306" r:id="rId30"/>
    <p:sldId id="307" r:id="rId31"/>
    <p:sldId id="311" r:id="rId32"/>
    <p:sldId id="310" r:id="rId33"/>
    <p:sldId id="312" r:id="rId34"/>
    <p:sldId id="31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F6EB-4C61-4138-83B3-B4C1C2FE1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047CA-C033-4257-8599-229A9944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F21F-3D4F-4FEB-A8EB-BBEA772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E1CB-1EA2-4486-881F-EC26DF09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97C2-6465-4648-A806-83A55123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E8FE-516B-40C5-A7F9-27D6F148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50272-E9C4-4B02-B7A8-0FBAC6CD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9A2E-BC4B-42D8-ABBA-5200DCBE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3F34-ADBE-44EB-AF8A-E72E4208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9841-ED01-469B-AE56-DFBD89FD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9583D-2776-4FF5-AD70-FE5DD701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EA0C-7DEA-4485-9E3E-9DE967D6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FE21-6523-4E79-A8E3-3E58041E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435E-3603-4FB0-8E00-27D11203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26E5-6521-459A-929C-95312A2F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BD84-0765-4BD3-AA22-FFB8738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7FF-F018-4C99-93D0-4CB3445B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2CA5-3CAE-484E-9F43-E1B55E11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7784-52E4-41EE-83DE-138BF9D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0E6A-81D4-431C-AF15-790D4602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94C-F929-4033-B4BE-2C730756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AF24-C277-46CF-A9EF-890D5CA9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AFFC-66C5-4EC5-B3AD-0EB61413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75EB-EA97-4A60-95DD-B1BCCB8A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7EC2-F7AC-4326-9853-1AEC1491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83D6-80FC-4207-86F7-34AE237B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DDAB-DAE8-4727-9205-FE076AEEC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E2D9-DBE4-458F-AF83-D5C339BB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4B8A-1BA4-4FF9-959C-3945DABE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09FB-57D9-44E0-BE34-CD3931EA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5F5C-F1F2-4E70-9B5F-2D70CA09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7B72-309D-44E4-9430-AFCFA8D9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E073-7F96-45DC-90AC-F8B86E85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ECD90-8903-4BCB-A442-B7E290AD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FED51-CF0B-4783-BA3B-9470BB55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DFC9-375D-4122-BFEA-42FBA255B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AA8DE-2EA6-4D99-812A-9E9A21E6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8AFCD-40AD-4DC3-9139-5AA88FDB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B285E-D3FF-44B0-9A9D-24DFFB0A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2151-B2F7-4A6F-883D-484109D9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1258D-19BD-4769-9B69-0484DFDF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C00CA-24B9-40C9-AFD7-9B64C92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C713A-B567-4BA7-B738-92369938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4A32A-7A65-4C2F-BE28-374E5F8A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4AF60-07F8-412E-AA91-2781CA34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3F27A-438D-4C9A-AAF2-222BA18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17D0-F87C-4A60-B76B-04E1447E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E799-3592-4422-BC77-59E14906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8E186-2FE3-46B2-821E-291DEFEB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076A1-098B-4DF4-BCF6-972A1E09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A8459-0285-46F8-9A50-BAD64AA8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C607-5198-474A-9144-366AF3C4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C280-55AD-46CB-9467-D2045097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59656-71DA-42D2-99CC-05250CC74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D428C-1F4C-44F8-BBAE-67BB0F2E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7F0D-E0CB-4D73-8F4C-32AE30C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E34E1-0C15-496C-A181-362EF651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F1655-B9DA-450C-98F5-5B6EB4DC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56368-BB00-47D5-81C2-63E41A19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2F33-4E55-45C4-9F8A-C024BD1C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583A-9E5E-4A00-97F6-4A8FB7F9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3FA-536B-48E3-AAAA-0AB6C6F4A4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926D-DDDE-4950-9007-2DE949EC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0ACB-371A-445A-B41A-9D4995988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ingSimulation/IB-MATLAB" TargetMode="External"/><Relationship Id="rId2" Type="http://schemas.openxmlformats.org/officeDocument/2006/relationships/hyperlink" Target="https://www.math.nyu.edu/faculty/peskin/ib_lecture_note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iel.chin@nyu.edu" TargetMode="External"/><Relationship Id="rId4" Type="http://schemas.openxmlformats.org/officeDocument/2006/relationships/hyperlink" Target="http://www.featflow.de/en/benchmarks/cfdbenchmarking/bubble/bubble_configuration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8CD442-8A93-42F3-948D-42FB92CB2EE6}"/>
              </a:ext>
            </a:extLst>
          </p:cNvPr>
          <p:cNvSpPr/>
          <p:nvPr/>
        </p:nvSpPr>
        <p:spPr>
          <a:xfrm>
            <a:off x="914400" y="365760"/>
            <a:ext cx="10363200" cy="1234440"/>
          </a:xfrm>
          <a:prstGeom prst="roundRect">
            <a:avLst/>
          </a:prstGeom>
          <a:solidFill>
            <a:srgbClr val="B23333"/>
          </a:solidFill>
          <a:ln>
            <a:noFill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F7CF-0682-40B4-9C78-F3BD7B34C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010" y="439948"/>
            <a:ext cx="9144000" cy="9230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Moving Droplets on a 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2245-8547-4CEF-8D29-C9254D148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4084"/>
            <a:ext cx="9144000" cy="369281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B23333"/>
                </a:solidFill>
              </a:rPr>
              <a:t>Daniel Chin</a:t>
            </a:r>
            <a:br>
              <a:rPr lang="en-US" sz="3200" dirty="0"/>
            </a:br>
            <a:r>
              <a:rPr lang="en-US" dirty="0"/>
              <a:t>New York University Shanghai Campus</a:t>
            </a:r>
          </a:p>
          <a:p>
            <a:r>
              <a:rPr lang="en-US" sz="3200" b="1" dirty="0">
                <a:solidFill>
                  <a:srgbClr val="B23333"/>
                </a:solidFill>
              </a:rPr>
              <a:t>Michael Li</a:t>
            </a:r>
            <a:br>
              <a:rPr lang="en-US" dirty="0"/>
            </a:br>
            <a:r>
              <a:rPr lang="en-US" dirty="0"/>
              <a:t>New York University</a:t>
            </a:r>
          </a:p>
          <a:p>
            <a:r>
              <a:rPr lang="en-US" sz="3200" b="1" dirty="0">
                <a:solidFill>
                  <a:srgbClr val="B23333"/>
                </a:solidFill>
              </a:rPr>
              <a:t>Charles </a:t>
            </a:r>
            <a:r>
              <a:rPr lang="en-US" sz="3200" b="1" dirty="0" err="1">
                <a:solidFill>
                  <a:srgbClr val="B23333"/>
                </a:solidFill>
              </a:rPr>
              <a:t>Puelz</a:t>
            </a:r>
            <a:br>
              <a:rPr lang="en-US" sz="3200" b="1" dirty="0">
                <a:solidFill>
                  <a:srgbClr val="B23333"/>
                </a:solidFill>
              </a:rPr>
            </a:br>
            <a:r>
              <a:rPr lang="en-US" dirty="0"/>
              <a:t>Baylor College of Medicine</a:t>
            </a:r>
          </a:p>
          <a:p>
            <a:r>
              <a:rPr lang="en-US" sz="3200" b="1" dirty="0" err="1">
                <a:solidFill>
                  <a:srgbClr val="B23333"/>
                </a:solidFill>
              </a:rPr>
              <a:t>Pejman</a:t>
            </a:r>
            <a:r>
              <a:rPr lang="en-US" sz="3200" b="1" dirty="0">
                <a:solidFill>
                  <a:srgbClr val="B23333"/>
                </a:solidFill>
              </a:rPr>
              <a:t> </a:t>
            </a:r>
            <a:r>
              <a:rPr lang="en-US" sz="3200" b="1" dirty="0" err="1">
                <a:solidFill>
                  <a:srgbClr val="B23333"/>
                </a:solidFill>
              </a:rPr>
              <a:t>Sanaei</a:t>
            </a:r>
            <a:br>
              <a:rPr lang="en-US" dirty="0"/>
            </a:br>
            <a:r>
              <a:rPr lang="en-US" dirty="0"/>
              <a:t>New York Institute of Technology</a:t>
            </a:r>
          </a:p>
          <a:p>
            <a:r>
              <a:rPr lang="en-US" sz="2800" dirty="0"/>
              <a:t>Aug. 12, 2020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600324-2A55-40EF-924F-D495862835C5}"/>
              </a:ext>
            </a:extLst>
          </p:cNvPr>
          <p:cNvGrpSpPr/>
          <p:nvPr/>
        </p:nvGrpSpPr>
        <p:grpSpPr>
          <a:xfrm>
            <a:off x="2601043" y="5676899"/>
            <a:ext cx="6989913" cy="1181101"/>
            <a:chOff x="2546590" y="5582008"/>
            <a:chExt cx="6989913" cy="11811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771EAE-ED71-4996-A6E0-0AB9FF26F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403" y="5582008"/>
              <a:ext cx="1181100" cy="1181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D2417B-C752-44BF-B75C-117B49759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861" y="5582009"/>
              <a:ext cx="1181100" cy="11811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6A6AE9-5134-4AD2-AC72-A056D9E2B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590" y="5582009"/>
              <a:ext cx="11811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Baylor-College-of-Medicine-Logo - ICE">
              <a:extLst>
                <a:ext uri="{FF2B5EF4-FFF2-40B4-BE49-F238E27FC236}">
                  <a16:creationId xmlns:a16="http://schemas.microsoft.com/office/drawing/2014/main" id="{3A65F58A-510B-4135-B1A2-E33F8F358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132" y="5675350"/>
              <a:ext cx="1181100" cy="994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062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21F1DCA-46A3-42A0-A42C-E35CABED23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21F1DCA-46A3-42A0-A42C-E35CABED2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5D40-0A67-45AF-82DF-114FC60C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492"/>
          </a:xfrm>
        </p:spPr>
        <p:txBody>
          <a:bodyPr>
            <a:normAutofit/>
          </a:bodyPr>
          <a:lstStyle/>
          <a:p>
            <a:r>
              <a:rPr lang="en-US" dirty="0"/>
              <a:t>This function computes the friction coefficient given the contact angle. </a:t>
            </a:r>
          </a:p>
          <a:p>
            <a:r>
              <a:rPr lang="en-US" dirty="0"/>
              <a:t>It is based on a regression of the 2018 molecular study.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4BE1D-7006-4033-870F-220C7C87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6" y="4230814"/>
            <a:ext cx="5223921" cy="1488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1063C-F415-488C-B374-C6B883F8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94" y="3659807"/>
            <a:ext cx="4350589" cy="2833068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4BB2FAF-CF0C-458F-A25E-E418E6F005A6}"/>
              </a:ext>
            </a:extLst>
          </p:cNvPr>
          <p:cNvSpPr txBox="1">
            <a:spLocks/>
          </p:cNvSpPr>
          <p:nvPr/>
        </p:nvSpPr>
        <p:spPr>
          <a:xfrm>
            <a:off x="5657490" y="4509759"/>
            <a:ext cx="1769853" cy="49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Regression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24697C-93E9-410B-8927-138BB8D85FCA}"/>
              </a:ext>
            </a:extLst>
          </p:cNvPr>
          <p:cNvCxnSpPr/>
          <p:nvPr/>
        </p:nvCxnSpPr>
        <p:spPr>
          <a:xfrm>
            <a:off x="5657490" y="5167223"/>
            <a:ext cx="1769853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F48C2A9-55C2-426F-ADA2-EC7C0499CA18}"/>
              </a:ext>
            </a:extLst>
          </p:cNvPr>
          <p:cNvSpPr txBox="1">
            <a:spLocks/>
          </p:cNvSpPr>
          <p:nvPr/>
        </p:nvSpPr>
        <p:spPr>
          <a:xfrm>
            <a:off x="508958" y="5745193"/>
            <a:ext cx="4576036" cy="49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[Johansson and Hess. 2018]</a:t>
            </a:r>
          </a:p>
        </p:txBody>
      </p:sp>
    </p:spTree>
    <p:extLst>
      <p:ext uri="{BB962C8B-B14F-4D97-AF65-F5344CB8AC3E}">
        <p14:creationId xmlns:p14="http://schemas.microsoft.com/office/powerpoint/2010/main" val="5934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1F1DCA-46A3-42A0-A42C-E35CABED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behaviors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the contact angle is large enough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dirty="0"/>
                  <a:t>, the contact point does not slip, and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which is identical to the no-slip case. </a:t>
                </a:r>
              </a:p>
              <a:p>
                <a:r>
                  <a:rPr lang="en-US" dirty="0"/>
                  <a:t>Otherwise, the contact point moves. There is work done. Kinetic energy dissipates into heat during this process.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b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15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2F67-2F37-403C-BD05-2165299A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corresponding numerical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A4D-E4AF-450C-9568-143FE09D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7967"/>
          </a:xfrm>
        </p:spPr>
        <p:txBody>
          <a:bodyPr/>
          <a:lstStyle/>
          <a:p>
            <a:r>
              <a:rPr lang="en-US" dirty="0"/>
              <a:t>It is well known that a no-slip wall can be simulated as an array of markers using the </a:t>
            </a:r>
            <a:r>
              <a:rPr lang="en-US" i="1" dirty="0"/>
              <a:t>penalty method</a:t>
            </a:r>
            <a:r>
              <a:rPr lang="en-US" dirty="0"/>
              <a:t>. </a:t>
            </a:r>
          </a:p>
          <a:p>
            <a:r>
              <a:rPr lang="en-US" dirty="0"/>
              <a:t>To simulate a dynamic slipping wall, we use what we call the </a:t>
            </a:r>
            <a:r>
              <a:rPr lang="en-US" b="1" dirty="0"/>
              <a:t>incur-redeem-dismiss</a:t>
            </a:r>
            <a:r>
              <a:rPr lang="en-US" i="1" dirty="0"/>
              <a:t> </a:t>
            </a:r>
            <a:r>
              <a:rPr lang="en-US" dirty="0"/>
              <a:t>penalty method. In this view, the baseline penalty method would be an </a:t>
            </a:r>
            <a:r>
              <a:rPr lang="en-US" i="1" dirty="0"/>
              <a:t>incur-redeem </a:t>
            </a:r>
            <a:r>
              <a:rPr lang="en-US" dirty="0"/>
              <a:t>penalty method.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018343-A33C-4921-88E3-C8AD8FAD78FF}"/>
              </a:ext>
            </a:extLst>
          </p:cNvPr>
          <p:cNvGraphicFramePr>
            <a:graphicFrameLocks noGrp="1"/>
          </p:cNvGraphicFramePr>
          <p:nvPr/>
        </p:nvGraphicFramePr>
        <p:xfrm>
          <a:off x="1069675" y="4508530"/>
          <a:ext cx="10052650" cy="125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53">
                  <a:extLst>
                    <a:ext uri="{9D8B030D-6E8A-4147-A177-3AD203B41FA5}">
                      <a16:colId xmlns:a16="http://schemas.microsoft.com/office/drawing/2014/main" val="2784318704"/>
                    </a:ext>
                  </a:extLst>
                </a:gridCol>
                <a:gridCol w="3467819">
                  <a:extLst>
                    <a:ext uri="{9D8B030D-6E8A-4147-A177-3AD203B41FA5}">
                      <a16:colId xmlns:a16="http://schemas.microsoft.com/office/drawing/2014/main" val="2039591191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1610872143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280331564"/>
                    </a:ext>
                  </a:extLst>
                </a:gridCol>
                <a:gridCol w="1245080">
                  <a:extLst>
                    <a:ext uri="{9D8B030D-6E8A-4147-A177-3AD203B41FA5}">
                      <a16:colId xmlns:a16="http://schemas.microsoft.com/office/drawing/2014/main" val="2489878714"/>
                    </a:ext>
                  </a:extLst>
                </a:gridCol>
              </a:tblGrid>
              <a:tr h="41797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Incur?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Redeem?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Dismiss?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77654"/>
                  </a:ext>
                </a:extLst>
              </a:tr>
              <a:tr h="417972">
                <a:tc>
                  <a:txBody>
                    <a:bodyPr/>
                    <a:lstStyle/>
                    <a:p>
                      <a:r>
                        <a:rPr lang="en-US" sz="2000" dirty="0"/>
                        <a:t>Baseline penalty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No-flux no-slip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00900"/>
                  </a:ext>
                </a:extLst>
              </a:tr>
              <a:tr h="417972">
                <a:tc>
                  <a:txBody>
                    <a:bodyPr/>
                    <a:lstStyle/>
                    <a:p>
                      <a:r>
                        <a:rPr lang="en-US" sz="2000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No-flux slip-with-friction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3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1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5BCF-397E-4737-91C7-4BDAD7C5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3"/>
            <a:ext cx="10515600" cy="1325563"/>
          </a:xfrm>
        </p:spPr>
        <p:txBody>
          <a:bodyPr/>
          <a:lstStyle/>
          <a:p>
            <a:r>
              <a:rPr lang="en-US" dirty="0"/>
              <a:t>Baseline penalty method for no-slip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464F-3B25-4D69-920E-8C228024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447"/>
            <a:ext cx="5257800" cy="4730450"/>
          </a:xfrm>
        </p:spPr>
        <p:txBody>
          <a:bodyPr>
            <a:normAutofit/>
          </a:bodyPr>
          <a:lstStyle/>
          <a:p>
            <a:r>
              <a:rPr lang="en-US" dirty="0"/>
              <a:t>Fluid flow </a:t>
            </a:r>
            <a:r>
              <a:rPr lang="en-US" i="1" dirty="0"/>
              <a:t>incurs </a:t>
            </a:r>
            <a:r>
              <a:rPr lang="en-US" dirty="0"/>
              <a:t>penalty. </a:t>
            </a:r>
          </a:p>
          <a:p>
            <a:r>
              <a:rPr lang="en-US" dirty="0"/>
              <a:t>A penalty force is applied onto the fluid. </a:t>
            </a:r>
          </a:p>
          <a:p>
            <a:r>
              <a:rPr lang="en-US" dirty="0"/>
              <a:t>Fluid flow </a:t>
            </a:r>
            <a:r>
              <a:rPr lang="en-US" i="1" dirty="0"/>
              <a:t>redeems</a:t>
            </a:r>
            <a:r>
              <a:rPr lang="en-US" dirty="0"/>
              <a:t> penalty.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C183-8703-490D-902D-75FDE266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6003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3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684F-61AC-4EE1-9D23-01E72E9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1"/>
            <a:ext cx="5364192" cy="5026384"/>
          </a:xfrm>
        </p:spPr>
        <p:txBody>
          <a:bodyPr>
            <a:normAutofit/>
          </a:bodyPr>
          <a:lstStyle/>
          <a:p>
            <a:r>
              <a:rPr lang="en-US" dirty="0"/>
              <a:t>Now we introduce another way penalty can decrease: dismissal. </a:t>
            </a:r>
          </a:p>
          <a:p>
            <a:r>
              <a:rPr lang="en-US" dirty="0"/>
              <a:t>Penalty is instantly decreased within a timestep by displacing the marker.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4D6CBF-E87B-44D5-B3DC-A6D25B1F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Incur-redeem-dismiss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3F243-49BE-425E-9BB2-91A0648F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67" y="1335244"/>
            <a:ext cx="5315986" cy="46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4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2E10-7CA8-4142-ACAF-A3FB1A8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Incur-redeem-dismiss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684F-61AC-4EE1-9D23-01E72E932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491"/>
                <a:ext cx="5364192" cy="502638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𝑤𝑎𝑙𝑙</m:t>
                        </m:r>
                      </m:sub>
                    </m:sSub>
                  </m:oMath>
                </a14:m>
                <a:r>
                  <a:rPr lang="en-US" dirty="0"/>
                  <a:t> is the stiffness of the wall markers.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thus the maximum penalty that static friction can hold. </a:t>
                </a:r>
              </a:p>
              <a:p>
                <a:r>
                  <a:rPr lang="en-US" dirty="0"/>
                  <a:t>Whenever the vertical penalty exceeds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dismiss an amount of penalty to bring it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horizontal penalty is never dismissed, so no-flux is preserved.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684F-61AC-4EE1-9D23-01E72E932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491"/>
                <a:ext cx="5364192" cy="5026384"/>
              </a:xfrm>
              <a:blipFill>
                <a:blip r:embed="rId2"/>
                <a:stretch>
                  <a:fillRect l="-2048" t="-2063" r="-3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AFFBD3-EEDE-461E-ACFB-B5160096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67" y="1335244"/>
            <a:ext cx="5315986" cy="46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7DB-81A3-4D85-87EC-E984D24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9451-7ED9-4EE1-9D2A-A1B5416C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compare_droplet_size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conv_drop_slide_3x3</a:t>
            </a:r>
          </a:p>
        </p:txBody>
      </p:sp>
    </p:spTree>
    <p:extLst>
      <p:ext uri="{BB962C8B-B14F-4D97-AF65-F5344CB8AC3E}">
        <p14:creationId xmlns:p14="http://schemas.microsoft.com/office/powerpoint/2010/main" val="260316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96DE-A82B-4D5B-9E79-E5FC73DB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94" y="0"/>
            <a:ext cx="6846648" cy="684664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0E25030-C3E7-4C56-8FF8-0B7D8C5C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63" y="2763270"/>
            <a:ext cx="2146540" cy="1161750"/>
          </a:xfrm>
        </p:spPr>
        <p:txBody>
          <a:bodyPr/>
          <a:lstStyle/>
          <a:p>
            <a:r>
              <a:rPr lang="en-US" dirty="0"/>
              <a:t>t = 0.15</a:t>
            </a:r>
          </a:p>
        </p:txBody>
      </p:sp>
    </p:spTree>
    <p:extLst>
      <p:ext uri="{BB962C8B-B14F-4D97-AF65-F5344CB8AC3E}">
        <p14:creationId xmlns:p14="http://schemas.microsoft.com/office/powerpoint/2010/main" val="113100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96DE-A82B-4D5B-9E79-E5FC73DB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94" y="0"/>
            <a:ext cx="6846648" cy="6846648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F87584-5D8C-44E9-B0E2-817D4270F7B3}"/>
              </a:ext>
            </a:extLst>
          </p:cNvPr>
          <p:cNvCxnSpPr/>
          <p:nvPr/>
        </p:nvCxnSpPr>
        <p:spPr>
          <a:xfrm>
            <a:off x="4571997" y="3088257"/>
            <a:ext cx="664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1A423C-BC7B-4156-AB51-29CFEABBE2D0}"/>
              </a:ext>
            </a:extLst>
          </p:cNvPr>
          <p:cNvCxnSpPr/>
          <p:nvPr/>
        </p:nvCxnSpPr>
        <p:spPr>
          <a:xfrm>
            <a:off x="4715771" y="6268529"/>
            <a:ext cx="664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0E25030-C3E7-4C56-8FF8-0B7D8C5C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63" y="2763270"/>
            <a:ext cx="2146540" cy="1161750"/>
          </a:xfrm>
        </p:spPr>
        <p:txBody>
          <a:bodyPr/>
          <a:lstStyle/>
          <a:p>
            <a:r>
              <a:rPr lang="en-US" dirty="0"/>
              <a:t>t = 0.15</a:t>
            </a:r>
          </a:p>
        </p:txBody>
      </p:sp>
    </p:spTree>
    <p:extLst>
      <p:ext uri="{BB962C8B-B14F-4D97-AF65-F5344CB8AC3E}">
        <p14:creationId xmlns:p14="http://schemas.microsoft.com/office/powerpoint/2010/main" val="327514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Step-wise Interface Resampling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3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FC29-4EBC-4961-A96B-A3DACE50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8C89-7C8C-4FAA-8FAF-FEFFDAA7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demo_big_chase_small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1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EED-1CE8-4F12-8861-BD23D11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AC4A-D424-4C60-94ED-86DE5A40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43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Surface tension is always normal to the interface.</a:t>
            </a:r>
          </a:p>
          <a:p>
            <a:r>
              <a:rPr lang="en-US" dirty="0"/>
              <a:t>No tangent component </a:t>
            </a:r>
            <a:r>
              <a:rPr lang="en-US" dirty="0">
                <a:sym typeface="Wingdings" panose="05000000000000000000" pitchFamily="2" charset="2"/>
              </a:rPr>
              <a:t> nothing ensures the markers stay uniformly distributed.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A94C6-9315-4008-BBED-191DD5E7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72" y="1027906"/>
            <a:ext cx="4580732" cy="45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EED-1CE8-4F12-8861-BD23D11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resampling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B6189-4EA6-4188-971C-B3F511EB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67" y="1286773"/>
            <a:ext cx="5267866" cy="52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B17D-25B2-443E-ACD9-E9324A81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019B-5297-4A9B-BAC9-8591F346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compare_resample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Splicing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Droplets can now coalesce, split up, attach to, and detach from the wall.</a:t>
            </a:r>
          </a:p>
        </p:txBody>
      </p:sp>
    </p:spTree>
    <p:extLst>
      <p:ext uri="{BB962C8B-B14F-4D97-AF65-F5344CB8AC3E}">
        <p14:creationId xmlns:p14="http://schemas.microsoft.com/office/powerpoint/2010/main" val="316676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B82B52-A6D5-4907-8A38-F269ED68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3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3E15E-C624-4B86-AB7A-A0FCE66F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05C54-151C-4738-AE57-B9B572F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1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7E4E8-0E59-4457-B0EC-799DC381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E3A96-766B-4932-B4BA-50D7B58B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conv_merge_two</a:t>
            </a:r>
            <a:endParaRPr lang="en-US" dirty="0"/>
          </a:p>
          <a:p>
            <a:r>
              <a:rPr lang="en-US" dirty="0" err="1"/>
              <a:t>conv_merge_six_new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3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3D5B14-47B6-4056-A2F0-D8713C24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506" y="1199753"/>
            <a:ext cx="4458494" cy="4458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8D188-F92E-4B50-BD7A-A832EEDA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581C-B5BD-4804-A311-8FC8615FE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53377" cy="4351338"/>
              </a:xfrm>
            </p:spPr>
            <p:txBody>
              <a:bodyPr/>
              <a:lstStyle/>
              <a:p>
                <a:r>
                  <a:rPr lang="en-US" dirty="0"/>
                  <a:t>Circular double directed linked list of interface markers.</a:t>
                </a:r>
              </a:p>
              <a:p>
                <a:r>
                  <a:rPr lang="en-US" dirty="0"/>
                  <a:t>“Right hand rule”: liquid always on the right.</a:t>
                </a:r>
              </a:p>
              <a:p>
                <a:r>
                  <a:rPr lang="en-US" dirty="0"/>
                  <a:t>When the distance between two interfaces is smaller than a threshold AND the two interfaces are approaching, splice. </a:t>
                </a:r>
              </a:p>
              <a:p>
                <a:r>
                  <a:rPr lang="en-US" dirty="0"/>
                  <a:t>No-splice window.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optimization: selective attention.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581C-B5BD-4804-A311-8FC8615FE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53377" cy="4351338"/>
              </a:xfrm>
              <a:blipFill>
                <a:blip r:embed="rId3"/>
                <a:stretch>
                  <a:fillRect l="-1514" t="-2241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742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A0B7A-B035-42AB-88B2-92BA353A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4" y="2469308"/>
            <a:ext cx="5641896" cy="423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3C78D-1124-480E-BDBA-93F305CF2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42" y="2469309"/>
            <a:ext cx="5641894" cy="4231421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4BA59B-5AFA-49B5-BCDE-D463C18B6D11}"/>
              </a:ext>
            </a:extLst>
          </p:cNvPr>
          <p:cNvSpPr txBox="1">
            <a:spLocks/>
          </p:cNvSpPr>
          <p:nvPr/>
        </p:nvSpPr>
        <p:spPr>
          <a:xfrm>
            <a:off x="780429" y="1551758"/>
            <a:ext cx="4829355" cy="917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zoomed in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10A54C-C11D-4C68-B63E-A7A3E193DFB8}"/>
              </a:ext>
            </a:extLst>
          </p:cNvPr>
          <p:cNvSpPr txBox="1">
            <a:spLocks/>
          </p:cNvSpPr>
          <p:nvPr/>
        </p:nvSpPr>
        <p:spPr>
          <a:xfrm>
            <a:off x="6582216" y="1551758"/>
            <a:ext cx="4829355" cy="964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from zero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0046F06-0035-4CC1-9370-12BE81B9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 droplets merging</a:t>
            </a:r>
          </a:p>
        </p:txBody>
      </p:sp>
    </p:spTree>
    <p:extLst>
      <p:ext uri="{BB962C8B-B14F-4D97-AF65-F5344CB8AC3E}">
        <p14:creationId xmlns:p14="http://schemas.microsoft.com/office/powerpoint/2010/main" val="165464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2645-A147-4799-9E22-2F61BE5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BD96-F400-4B81-803B-F2471FE5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3091"/>
            <a:ext cx="10515600" cy="2314575"/>
          </a:xfrm>
        </p:spPr>
        <p:txBody>
          <a:bodyPr/>
          <a:lstStyle/>
          <a:p>
            <a:r>
              <a:rPr lang="en-US" dirty="0"/>
              <a:t>We focus </a:t>
            </a:r>
            <a:r>
              <a:rPr lang="en-US"/>
              <a:t>on modelling of </a:t>
            </a:r>
            <a:r>
              <a:rPr lang="en-US" dirty="0"/>
              <a:t>the external forces with Immersed Boundary Method.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D37FE-FBAE-4C6D-B1B4-15FF70D2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686719"/>
            <a:ext cx="5124450" cy="23145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CB38842-95F2-4799-A2DD-94AD532AB1F5}"/>
              </a:ext>
            </a:extLst>
          </p:cNvPr>
          <p:cNvSpPr/>
          <p:nvPr/>
        </p:nvSpPr>
        <p:spPr>
          <a:xfrm>
            <a:off x="7717947" y="2915729"/>
            <a:ext cx="770446" cy="86264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CAC86B-5824-43DD-83C8-E0FF6386C08B}"/>
              </a:ext>
            </a:extLst>
          </p:cNvPr>
          <p:cNvSpPr txBox="1">
            <a:spLocks/>
          </p:cNvSpPr>
          <p:nvPr/>
        </p:nvSpPr>
        <p:spPr>
          <a:xfrm>
            <a:off x="6069367" y="2029340"/>
            <a:ext cx="1770355" cy="100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E0518A-BAD3-4208-BA15-205629F50163}"/>
              </a:ext>
            </a:extLst>
          </p:cNvPr>
          <p:cNvSpPr txBox="1">
            <a:spLocks/>
          </p:cNvSpPr>
          <p:nvPr/>
        </p:nvSpPr>
        <p:spPr>
          <a:xfrm>
            <a:off x="7474258" y="3158284"/>
            <a:ext cx="1770355" cy="100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343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10A54C-C11D-4C68-B63E-A7A3E193DFB8}"/>
              </a:ext>
            </a:extLst>
          </p:cNvPr>
          <p:cNvSpPr txBox="1">
            <a:spLocks/>
          </p:cNvSpPr>
          <p:nvPr/>
        </p:nvSpPr>
        <p:spPr>
          <a:xfrm>
            <a:off x="7008130" y="1931320"/>
            <a:ext cx="4829355" cy="964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from zero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0046F06-0035-4CC1-9370-12BE81B9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90" y="161118"/>
            <a:ext cx="5953664" cy="1325563"/>
          </a:xfrm>
        </p:spPr>
        <p:txBody>
          <a:bodyPr/>
          <a:lstStyle/>
          <a:p>
            <a:pPr algn="r"/>
            <a:r>
              <a:rPr lang="en-US" dirty="0"/>
              <a:t>Six droplets merging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AC70F-9955-4549-AEBD-ECB84F79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00" y="0"/>
            <a:ext cx="464574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C950A-9BB1-4144-99BC-823853EF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17" y="2704213"/>
            <a:ext cx="5538383" cy="415378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4BA59B-5AFA-49B5-BCDE-D463C18B6D11}"/>
              </a:ext>
            </a:extLst>
          </p:cNvPr>
          <p:cNvSpPr txBox="1">
            <a:spLocks/>
          </p:cNvSpPr>
          <p:nvPr/>
        </p:nvSpPr>
        <p:spPr>
          <a:xfrm>
            <a:off x="200918" y="4167966"/>
            <a:ext cx="1832558" cy="188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zoomed in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16A0A1E-BD2D-4106-A11F-6293D8CD0E51}"/>
              </a:ext>
            </a:extLst>
          </p:cNvPr>
          <p:cNvSpPr txBox="1">
            <a:spLocks/>
          </p:cNvSpPr>
          <p:nvPr/>
        </p:nvSpPr>
        <p:spPr>
          <a:xfrm>
            <a:off x="-42977" y="708881"/>
            <a:ext cx="2320348" cy="208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Accumulated energy error due to resampling</a:t>
            </a:r>
          </a:p>
        </p:txBody>
      </p:sp>
    </p:spTree>
    <p:extLst>
      <p:ext uri="{BB962C8B-B14F-4D97-AF65-F5344CB8AC3E}">
        <p14:creationId xmlns:p14="http://schemas.microsoft.com/office/powerpoint/2010/main" val="1768435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FB7A-4FA3-4430-BF13-F06B5A21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8EEE-9C6C-49C9-B356-166B5735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77114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719-3417-44A7-B961-863D8676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52B12-101F-414A-A429-87D406EE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5" y="1851864"/>
            <a:ext cx="5294989" cy="443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43EA3-0032-4638-8F30-11F8F7C02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98" y="1851864"/>
            <a:ext cx="5294989" cy="443397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57AD7CD-56C4-4D00-AC30-25043229D4FC}"/>
              </a:ext>
            </a:extLst>
          </p:cNvPr>
          <p:cNvSpPr txBox="1">
            <a:spLocks/>
          </p:cNvSpPr>
          <p:nvPr/>
        </p:nvSpPr>
        <p:spPr>
          <a:xfrm>
            <a:off x="560431" y="1851864"/>
            <a:ext cx="4829355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Center of mass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9D3BC46-BB22-42C6-8984-4029D3513E16}"/>
              </a:ext>
            </a:extLst>
          </p:cNvPr>
          <p:cNvSpPr txBox="1">
            <a:spLocks/>
          </p:cNvSpPr>
          <p:nvPr/>
        </p:nvSpPr>
        <p:spPr>
          <a:xfrm>
            <a:off x="6802216" y="1234420"/>
            <a:ext cx="4829355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Circularity index</a:t>
            </a:r>
          </a:p>
        </p:txBody>
      </p:sp>
    </p:spTree>
    <p:extLst>
      <p:ext uri="{BB962C8B-B14F-4D97-AF65-F5344CB8AC3E}">
        <p14:creationId xmlns:p14="http://schemas.microsoft.com/office/powerpoint/2010/main" val="2104461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719-3417-44A7-B961-863D8676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D6266-720C-4197-A14A-EC3397D5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69" y="0"/>
            <a:ext cx="4181708" cy="6858000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C41C07-FFA5-4202-AB04-C8A66A2D9C69}"/>
              </a:ext>
            </a:extLst>
          </p:cNvPr>
          <p:cNvSpPr txBox="1">
            <a:spLocks/>
          </p:cNvSpPr>
          <p:nvPr/>
        </p:nvSpPr>
        <p:spPr>
          <a:xfrm>
            <a:off x="4929181" y="5794422"/>
            <a:ext cx="2800517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Final shape</a:t>
            </a:r>
          </a:p>
        </p:txBody>
      </p:sp>
    </p:spTree>
    <p:extLst>
      <p:ext uri="{BB962C8B-B14F-4D97-AF65-F5344CB8AC3E}">
        <p14:creationId xmlns:p14="http://schemas.microsoft.com/office/powerpoint/2010/main" val="4103318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684-7B3C-4D0A-9361-7931B0C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7A9-F14D-4C3D-AE3C-5067A2E9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6985958" cy="5089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Techniques we propose:</a:t>
            </a:r>
          </a:p>
          <a:p>
            <a:r>
              <a:rPr lang="en-US" dirty="0"/>
              <a:t>Dynamic slipping.</a:t>
            </a:r>
          </a:p>
          <a:p>
            <a:r>
              <a:rPr lang="en-US" dirty="0"/>
              <a:t>Frame-wise Interface resampling.</a:t>
            </a:r>
          </a:p>
          <a:p>
            <a:r>
              <a:rPr lang="en-US" dirty="0"/>
              <a:t>Interface splicing.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dirty="0"/>
              <a:t>No variable viscosity.</a:t>
            </a:r>
          </a:p>
          <a:p>
            <a:r>
              <a:rPr lang="en-US" dirty="0"/>
              <a:t>No adaptive mesh refinement.</a:t>
            </a:r>
          </a:p>
          <a:p>
            <a:r>
              <a:rPr lang="en-US" dirty="0"/>
              <a:t>Density markers progressively less uniform.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C5FAC-FC05-4905-BBF3-050694C1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04" y="606593"/>
            <a:ext cx="2751466" cy="55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2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9AA9-F399-4366-81DB-B0453A5F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2CB7-4B3A-4A02-839A-E6B315E8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273"/>
            <a:ext cx="10515600" cy="447643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Cimpeanu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Yousef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Daneshbod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Qingxia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Pejman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Dubovski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Nadim, Marina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Chugunova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Final Report: Motion of Liquid Droplets/Film in the Gas.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Shikhmurzaev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Moving Contact Line on a Smooth Solid Surface.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Johansson and Berk Hess. Molecular Origin of Contact Line Friction in Dynamic Wetting. 2018.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Johansson, A. Carlson, and B. Hess, “Water–substrate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-chemistry in wetting dynamics,” J. Fluid Mech. 781, 695–711. 2015.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Peskin. IBM lecture notes. </a:t>
            </a:r>
            <a:r>
              <a:rPr lang="en-US" dirty="0">
                <a:hlinkClick r:id="rId2"/>
              </a:rPr>
              <a:t>www.math.nyu.edu/faculty/peskin/ib_lecture_notes/index.html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IBM2D code annotated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Guanhua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github.com/ModelingSimulation/IB-MATLAB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Charles S. Peskin. Numerical study of incompressible fluid dynamics with nonuniform density by the immersed boundary method. 2007.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Bubble Benchmark. </a:t>
            </a:r>
            <a:r>
              <a:rPr lang="en-US" dirty="0">
                <a:cs typeface="Times New Roman" panose="02020603050405020304" pitchFamily="18" charset="0"/>
                <a:hlinkClick r:id="rId4"/>
              </a:rPr>
              <a:t>www.featflow.de/en/benchmarks/cfdbenchmarking/bubble/bubble_configurations.html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13C87F-5085-4AD4-9643-4257382487B7}"/>
              </a:ext>
            </a:extLst>
          </p:cNvPr>
          <p:cNvSpPr txBox="1">
            <a:spLocks/>
          </p:cNvSpPr>
          <p:nvPr/>
        </p:nvSpPr>
        <p:spPr>
          <a:xfrm>
            <a:off x="8251056" y="430741"/>
            <a:ext cx="3556246" cy="114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Contact me at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daniel.chin@nyu.edu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4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684-7B3C-4D0A-9361-7931B0C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7A9-F14D-4C3D-AE3C-5067A2E9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5958" cy="4764956"/>
          </a:xfrm>
        </p:spPr>
        <p:txBody>
          <a:bodyPr/>
          <a:lstStyle/>
          <a:p>
            <a:r>
              <a:rPr lang="en-US" b="1" dirty="0"/>
              <a:t>Wall</a:t>
            </a:r>
            <a:r>
              <a:rPr lang="en-US" dirty="0"/>
              <a:t>: The solid surface, no-flux. </a:t>
            </a:r>
          </a:p>
          <a:p>
            <a:r>
              <a:rPr lang="en-US" b="1" dirty="0"/>
              <a:t>Interface</a:t>
            </a:r>
            <a:r>
              <a:rPr lang="en-US" dirty="0"/>
              <a:t>: the liquid-gas interface. </a:t>
            </a:r>
          </a:p>
          <a:p>
            <a:r>
              <a:rPr lang="en-US" dirty="0"/>
              <a:t>Variable density [Kim, Peskin. 2007].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Techniques we propose:</a:t>
            </a:r>
          </a:p>
          <a:p>
            <a:r>
              <a:rPr lang="en-US" b="1" dirty="0"/>
              <a:t>Dynamic slipping.</a:t>
            </a:r>
          </a:p>
          <a:p>
            <a:r>
              <a:rPr lang="en-US" b="1" dirty="0"/>
              <a:t>Interface resampling.</a:t>
            </a:r>
          </a:p>
          <a:p>
            <a:r>
              <a:rPr lang="en-US" b="1" dirty="0"/>
              <a:t>Interface splicing.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C5FAC-FC05-4905-BBF3-050694C1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04" y="606593"/>
            <a:ext cx="2751466" cy="55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B3F-FBE2-465F-A430-CE9F80E2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7988-0891-4B4F-8791-8BD8286B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8872" cy="4351338"/>
          </a:xfrm>
        </p:spPr>
        <p:txBody>
          <a:bodyPr>
            <a:normAutofit/>
          </a:bodyPr>
          <a:lstStyle/>
          <a:p>
            <a:r>
              <a:rPr lang="en-US" dirty="0"/>
              <a:t>Each interface marker is pulled by its two neighbors at constant magnitude. </a:t>
            </a:r>
          </a:p>
          <a:p>
            <a:r>
              <a:rPr lang="en-US" dirty="0"/>
              <a:t>Note that the total force on one marker is always normal to the interface.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F40F9-6053-4EAE-B422-CCA96954F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8" y="1825625"/>
            <a:ext cx="3960962" cy="3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C50A-7A4A-4E45-A8E7-454013BA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extension: Young’s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C330-CDD0-46EA-B77C-414072C2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595"/>
            <a:ext cx="6528758" cy="4808088"/>
          </a:xfrm>
        </p:spPr>
        <p:txBody>
          <a:bodyPr>
            <a:normAutofit/>
          </a:bodyPr>
          <a:lstStyle/>
          <a:p>
            <a:r>
              <a:rPr lang="en-US" dirty="0"/>
              <a:t>The same logic also simulates the unbalanced Young’s force at a contact point.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5999-F116-4D85-8A25-FD2C48A2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62" y="1347158"/>
            <a:ext cx="4725838" cy="47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BF9-DCC8-4782-831D-E073095D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No-slip friction balances Young’s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7DD8-AF45-4BF4-AA56-A90AABA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8706" cy="4667250"/>
          </a:xfrm>
        </p:spPr>
        <p:txBody>
          <a:bodyPr>
            <a:normAutofit/>
          </a:bodyPr>
          <a:lstStyle/>
          <a:p>
            <a:r>
              <a:rPr lang="en-US" dirty="0"/>
              <a:t>No-slip simply means that this friction force is a </a:t>
            </a:r>
            <a:r>
              <a:rPr lang="en-US" i="1" dirty="0"/>
              <a:t>reactive force</a:t>
            </a:r>
            <a:r>
              <a:rPr lang="en-US" dirty="0"/>
              <a:t>, always balancing the sum of </a:t>
            </a:r>
            <a:r>
              <a:rPr lang="en-US" i="1" dirty="0"/>
              <a:t>active forces </a:t>
            </a:r>
            <a:r>
              <a:rPr lang="en-US" dirty="0"/>
              <a:t>at this location in the vertical direction.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14528-7E50-489A-A2BE-6BDD75AB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3"/>
          <a:stretch/>
        </p:blipFill>
        <p:spPr>
          <a:xfrm>
            <a:off x="7919049" y="1825625"/>
            <a:ext cx="4272951" cy="39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4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Slipping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thoroughly looked at no-slip. Now we are ready to look at the dynamic slipping scheme. </a:t>
            </a:r>
          </a:p>
        </p:txBody>
      </p:sp>
    </p:spTree>
    <p:extLst>
      <p:ext uri="{BB962C8B-B14F-4D97-AF65-F5344CB8AC3E}">
        <p14:creationId xmlns:p14="http://schemas.microsoft.com/office/powerpoint/2010/main" val="74807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1F1DCA-46A3-42A0-A42C-E35CABED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macroscopic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dynamic slipping scheme: </a:t>
                </a:r>
                <a:r>
                  <a:rPr lang="en-US" b="1" dirty="0"/>
                  <a:t>slip-with-friction</a:t>
                </a:r>
                <a:r>
                  <a:rPr lang="en-US" dirty="0"/>
                  <a:t> wall. 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resulting wall friction.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local Young’s force.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a minimum friction force, an exogenous parameter.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contact angle.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a function, giving a coefficient without unit.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local fluid velocity.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vertical unit vector. </a:t>
                </a: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From here on we only talk about </a:t>
                </a:r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</a:rPr>
                  <a:t>2D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043" t="-2030" b="-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31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828</TotalTime>
  <Words>1014</Words>
  <Application>Microsoft Office PowerPoint</Application>
  <PresentationFormat>Widescreen</PresentationFormat>
  <Paragraphs>135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Moving Droplets on a Wall</vt:lpstr>
      <vt:lpstr>PowerPoint Presentation</vt:lpstr>
      <vt:lpstr>Overview</vt:lpstr>
      <vt:lpstr>Overview</vt:lpstr>
      <vt:lpstr>Tension force</vt:lpstr>
      <vt:lpstr>Natural extension: Young’s force</vt:lpstr>
      <vt:lpstr>No-slip friction balances Young’s force</vt:lpstr>
      <vt:lpstr>Dynamic Slipping</vt:lpstr>
      <vt:lpstr>The macroscopic model</vt:lpstr>
      <vt:lpstr>μ(θ)</vt:lpstr>
      <vt:lpstr>Macroscopic behaviors</vt:lpstr>
      <vt:lpstr>The corresponding numerical method</vt:lpstr>
      <vt:lpstr>Baseline penalty method for no-slip wall</vt:lpstr>
      <vt:lpstr>Incur-redeem-dismiss</vt:lpstr>
      <vt:lpstr>Incur-redeem-dismiss</vt:lpstr>
      <vt:lpstr>PowerPoint Presentation</vt:lpstr>
      <vt:lpstr>t = 0.15</vt:lpstr>
      <vt:lpstr>t = 0.15</vt:lpstr>
      <vt:lpstr>Step-wise Interface Resampling</vt:lpstr>
      <vt:lpstr>Interface resampling</vt:lpstr>
      <vt:lpstr>Interface resampling</vt:lpstr>
      <vt:lpstr>PowerPoint Presentation</vt:lpstr>
      <vt:lpstr>Interface Splicing</vt:lpstr>
      <vt:lpstr>PowerPoint Presentation</vt:lpstr>
      <vt:lpstr>PowerPoint Presentation</vt:lpstr>
      <vt:lpstr>PowerPoint Presentation</vt:lpstr>
      <vt:lpstr>PowerPoint Presentation</vt:lpstr>
      <vt:lpstr>Splicing method</vt:lpstr>
      <vt:lpstr>Two droplets merging</vt:lpstr>
      <vt:lpstr>Six droplets merging</vt:lpstr>
      <vt:lpstr>Benchmark: Rising Bubble</vt:lpstr>
      <vt:lpstr>Benchmark: Rising Bubble</vt:lpstr>
      <vt:lpstr>Benchmark: Rising Bubble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Droplets on a Wall</dc:title>
  <dc:creator>秦 Daniel</dc:creator>
  <cp:lastModifiedBy>秦 Daniel</cp:lastModifiedBy>
  <cp:revision>143</cp:revision>
  <dcterms:created xsi:type="dcterms:W3CDTF">2020-11-09T01:37:51Z</dcterms:created>
  <dcterms:modified xsi:type="dcterms:W3CDTF">2021-01-12T03:12:56Z</dcterms:modified>
</cp:coreProperties>
</file>