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6" r:id="rId7"/>
    <p:sldId id="258" r:id="rId8"/>
    <p:sldId id="260" r:id="rId9"/>
    <p:sldId id="263" r:id="rId10"/>
    <p:sldId id="265" r:id="rId11"/>
    <p:sldId id="264"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4" autoAdjust="0"/>
    <p:restoredTop sz="94660"/>
  </p:normalViewPr>
  <p:slideViewPr>
    <p:cSldViewPr snapToGrid="0">
      <p:cViewPr varScale="1">
        <p:scale>
          <a:sx n="74" d="100"/>
          <a:sy n="74" d="100"/>
        </p:scale>
        <p:origin x="76"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C4F4-0C13-4EB7-BCC2-42F0A760C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D1F769-76C2-4C46-B8EE-C8ACFF826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F134B-583F-49A7-B91F-FD4EBA292CF8}"/>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5" name="Footer Placeholder 4">
            <a:extLst>
              <a:ext uri="{FF2B5EF4-FFF2-40B4-BE49-F238E27FC236}">
                <a16:creationId xmlns:a16="http://schemas.microsoft.com/office/drawing/2014/main" id="{9CAB3C22-B1F8-4835-906E-90F25A5B4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1FD6-20FC-44B1-A547-EF477B0D3C9F}"/>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278880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AED0-B5DB-4983-8873-AF384B4296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3DDF20-44FB-4507-AB36-DD52E65D91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E85F9-E2D2-4D36-BF0A-470F103117D0}"/>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5" name="Footer Placeholder 4">
            <a:extLst>
              <a:ext uri="{FF2B5EF4-FFF2-40B4-BE49-F238E27FC236}">
                <a16:creationId xmlns:a16="http://schemas.microsoft.com/office/drawing/2014/main" id="{CB875A5C-FB8C-4517-A7E0-3F43C93CD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65CD5-C703-46CC-A31C-5FE9F4058867}"/>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324717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23BEF4-EC9E-4DBF-8173-7B6C93F518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BC8AF7-B763-465B-B12A-95EF4E5926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F1506-610E-4109-8BB6-73EA54B069DD}"/>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5" name="Footer Placeholder 4">
            <a:extLst>
              <a:ext uri="{FF2B5EF4-FFF2-40B4-BE49-F238E27FC236}">
                <a16:creationId xmlns:a16="http://schemas.microsoft.com/office/drawing/2014/main" id="{15B7D8E0-88C4-4025-AE16-9E79D2445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56141-1976-4300-A623-66EC0F40A065}"/>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64913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1113-D63F-4242-86EA-148DE6ACFE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4F7D7-0C6D-4DCD-BFA0-ED161B4C46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F6BFF-C8F6-441E-8B4B-832FA69E99F1}"/>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5" name="Footer Placeholder 4">
            <a:extLst>
              <a:ext uri="{FF2B5EF4-FFF2-40B4-BE49-F238E27FC236}">
                <a16:creationId xmlns:a16="http://schemas.microsoft.com/office/drawing/2014/main" id="{7143ECF5-1C68-4DC5-BBB8-CDCE57880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2D9D0-AA6E-4C77-BBB2-32C9088D912C}"/>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418644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4AA6-C052-4B90-A53D-6E6E5CECD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48DC4C-F8FE-485C-B3F0-7101D28919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8BB5B4-0418-4ED5-8A16-85D3AA654E53}"/>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5" name="Footer Placeholder 4">
            <a:extLst>
              <a:ext uri="{FF2B5EF4-FFF2-40B4-BE49-F238E27FC236}">
                <a16:creationId xmlns:a16="http://schemas.microsoft.com/office/drawing/2014/main" id="{01EB591D-3696-460A-9F7F-F75DE54B4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BC380-E8C0-49B5-86F5-822D54B72970}"/>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146897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CFBB-04AE-4EA8-A694-DCB7B756F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85442-9B48-41B6-B7A5-A915B5449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D3415-149E-4A07-96BB-2A829DB6F8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2D114A-A600-4996-BBD0-AEC8009EF666}"/>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6" name="Footer Placeholder 5">
            <a:extLst>
              <a:ext uri="{FF2B5EF4-FFF2-40B4-BE49-F238E27FC236}">
                <a16:creationId xmlns:a16="http://schemas.microsoft.com/office/drawing/2014/main" id="{0AD42D00-E5AA-4036-8A11-A22AC2B89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28E98-9560-4E03-8677-2F32C018E73E}"/>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181825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12A2-E536-448D-B9D7-D007722793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F56664-C39D-4AE7-9B25-412556EB1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3CEE10-9B5A-428E-BB37-76C425F06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91C934-C429-4EAB-AD35-8A23FEB100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39CE26-6C6D-482D-A2C2-FEB316A96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7BE51B-C428-4228-A359-A1E73EA16C56}"/>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8" name="Footer Placeholder 7">
            <a:extLst>
              <a:ext uri="{FF2B5EF4-FFF2-40B4-BE49-F238E27FC236}">
                <a16:creationId xmlns:a16="http://schemas.microsoft.com/office/drawing/2014/main" id="{8A836AD2-7282-4583-8A23-3E59EB2533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7F063-F7FE-4CBE-822A-1D7BBBFEE9B0}"/>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239808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2315-0B1A-4AA3-996E-6564C31880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96D248-4FAD-41E3-BB10-B1D1CEF576FB}"/>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4" name="Footer Placeholder 3">
            <a:extLst>
              <a:ext uri="{FF2B5EF4-FFF2-40B4-BE49-F238E27FC236}">
                <a16:creationId xmlns:a16="http://schemas.microsoft.com/office/drawing/2014/main" id="{055E5956-DEFF-41D6-921A-6DDFF53673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27A26E-FB8F-4CCA-83CD-B62CD2AAEFEF}"/>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21590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70793-23EE-46F4-A96C-2C4D93F7BA13}"/>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3" name="Footer Placeholder 2">
            <a:extLst>
              <a:ext uri="{FF2B5EF4-FFF2-40B4-BE49-F238E27FC236}">
                <a16:creationId xmlns:a16="http://schemas.microsoft.com/office/drawing/2014/main" id="{78E603C4-2725-40F0-926B-B5C5A5F9F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A0C263-1E5B-48B3-8A3F-384A3E2DDD97}"/>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263850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7DD0-04CF-48BF-8B5E-517D80777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171ABD-5F4A-442E-AA06-53DC593CB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F57E07-00AF-4BF5-B3D0-DA2032349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FDFCD-3EA3-4C1A-949F-62B4BD2B8591}"/>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6" name="Footer Placeholder 5">
            <a:extLst>
              <a:ext uri="{FF2B5EF4-FFF2-40B4-BE49-F238E27FC236}">
                <a16:creationId xmlns:a16="http://schemas.microsoft.com/office/drawing/2014/main" id="{D0A8FFEA-665F-4D33-B750-7B1CD62D7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B5CB8-8E03-40F1-873B-A102ECDFD016}"/>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231949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5BAC-B8D2-411A-8C26-C06A4CC29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C2FAC1-F7E3-4B45-94C0-BEDC93C12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BE4BA3-FEB7-4DF4-A55C-552EB95D5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2C49B-1CB0-4DD9-81F5-FF23697572FD}"/>
              </a:ext>
            </a:extLst>
          </p:cNvPr>
          <p:cNvSpPr>
            <a:spLocks noGrp="1"/>
          </p:cNvSpPr>
          <p:nvPr>
            <p:ph type="dt" sz="half" idx="10"/>
          </p:nvPr>
        </p:nvSpPr>
        <p:spPr/>
        <p:txBody>
          <a:bodyPr/>
          <a:lstStyle/>
          <a:p>
            <a:fld id="{7F5DAEBC-9530-4593-88F2-3D4F907B0D25}" type="datetimeFigureOut">
              <a:rPr lang="en-US" smtClean="0"/>
              <a:t>10/24/2020</a:t>
            </a:fld>
            <a:endParaRPr lang="en-US"/>
          </a:p>
        </p:txBody>
      </p:sp>
      <p:sp>
        <p:nvSpPr>
          <p:cNvPr id="6" name="Footer Placeholder 5">
            <a:extLst>
              <a:ext uri="{FF2B5EF4-FFF2-40B4-BE49-F238E27FC236}">
                <a16:creationId xmlns:a16="http://schemas.microsoft.com/office/drawing/2014/main" id="{867D65DC-EA7D-4F87-AF73-B51950898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7F4FC-353F-42A7-AA47-BD511E20AFC1}"/>
              </a:ext>
            </a:extLst>
          </p:cNvPr>
          <p:cNvSpPr>
            <a:spLocks noGrp="1"/>
          </p:cNvSpPr>
          <p:nvPr>
            <p:ph type="sldNum" sz="quarter" idx="12"/>
          </p:nvPr>
        </p:nvSpPr>
        <p:spPr/>
        <p:txBody>
          <a:bodyPr/>
          <a:lstStyle/>
          <a:p>
            <a:fld id="{8336254F-EA35-4B01-A7AE-92F92ADA10A1}" type="slidenum">
              <a:rPr lang="en-US" smtClean="0"/>
              <a:t>‹#›</a:t>
            </a:fld>
            <a:endParaRPr lang="en-US"/>
          </a:p>
        </p:txBody>
      </p:sp>
    </p:spTree>
    <p:extLst>
      <p:ext uri="{BB962C8B-B14F-4D97-AF65-F5344CB8AC3E}">
        <p14:creationId xmlns:p14="http://schemas.microsoft.com/office/powerpoint/2010/main" val="32705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1B0160-5251-46F5-B221-0BF0F1E4D6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2D4D62-6030-4B61-A390-8EFEF0A128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A0BB8-D298-4BCB-9E08-90FF2EF58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DAEBC-9530-4593-88F2-3D4F907B0D25}" type="datetimeFigureOut">
              <a:rPr lang="en-US" smtClean="0"/>
              <a:t>10/24/2020</a:t>
            </a:fld>
            <a:endParaRPr lang="en-US"/>
          </a:p>
        </p:txBody>
      </p:sp>
      <p:sp>
        <p:nvSpPr>
          <p:cNvPr id="5" name="Footer Placeholder 4">
            <a:extLst>
              <a:ext uri="{FF2B5EF4-FFF2-40B4-BE49-F238E27FC236}">
                <a16:creationId xmlns:a16="http://schemas.microsoft.com/office/drawing/2014/main" id="{91160E30-070E-40B9-A899-6D65F02783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7180C4-7898-470A-A754-4D24ED0B2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254F-EA35-4B01-A7AE-92F92ADA10A1}" type="slidenum">
              <a:rPr lang="en-US" smtClean="0"/>
              <a:t>‹#›</a:t>
            </a:fld>
            <a:endParaRPr lang="en-US"/>
          </a:p>
        </p:txBody>
      </p:sp>
    </p:spTree>
    <p:extLst>
      <p:ext uri="{BB962C8B-B14F-4D97-AF65-F5344CB8AC3E}">
        <p14:creationId xmlns:p14="http://schemas.microsoft.com/office/powerpoint/2010/main" val="259377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19D-9B62-4230-B467-C3BBE432B5A4}"/>
              </a:ext>
            </a:extLst>
          </p:cNvPr>
          <p:cNvSpPr>
            <a:spLocks noGrp="1"/>
          </p:cNvSpPr>
          <p:nvPr>
            <p:ph type="ctrTitle"/>
          </p:nvPr>
        </p:nvSpPr>
        <p:spPr/>
        <p:txBody>
          <a:bodyPr/>
          <a:lstStyle/>
          <a:p>
            <a:r>
              <a:rPr lang="en-US" dirty="0"/>
              <a:t>Dynamic Slipping</a:t>
            </a:r>
          </a:p>
        </p:txBody>
      </p:sp>
      <p:sp>
        <p:nvSpPr>
          <p:cNvPr id="3" name="Subtitle 2">
            <a:extLst>
              <a:ext uri="{FF2B5EF4-FFF2-40B4-BE49-F238E27FC236}">
                <a16:creationId xmlns:a16="http://schemas.microsoft.com/office/drawing/2014/main" id="{08DA3448-9BDA-4C17-8E81-7396C74CF9B6}"/>
              </a:ext>
            </a:extLst>
          </p:cNvPr>
          <p:cNvSpPr>
            <a:spLocks noGrp="1"/>
          </p:cNvSpPr>
          <p:nvPr>
            <p:ph type="subTitle" idx="1"/>
          </p:nvPr>
        </p:nvSpPr>
        <p:spPr/>
        <p:txBody>
          <a:bodyPr/>
          <a:lstStyle/>
          <a:p>
            <a:r>
              <a:rPr lang="en-US" dirty="0"/>
              <a:t>Oct 2020</a:t>
            </a:r>
          </a:p>
        </p:txBody>
      </p:sp>
    </p:spTree>
    <p:extLst>
      <p:ext uri="{BB962C8B-B14F-4D97-AF65-F5344CB8AC3E}">
        <p14:creationId xmlns:p14="http://schemas.microsoft.com/office/powerpoint/2010/main" val="1875376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ABF9-DCC8-4782-831D-E073095DA179}"/>
              </a:ext>
            </a:extLst>
          </p:cNvPr>
          <p:cNvSpPr>
            <a:spLocks noGrp="1"/>
          </p:cNvSpPr>
          <p:nvPr>
            <p:ph type="title"/>
          </p:nvPr>
        </p:nvSpPr>
        <p:spPr/>
        <p:txBody>
          <a:bodyPr/>
          <a:lstStyle/>
          <a:p>
            <a:r>
              <a:rPr lang="en-US" dirty="0"/>
              <a:t>Clarifications about the last page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9F7DD8-AF45-4BF4-AA56-A90AABA1D81F}"/>
                  </a:ext>
                </a:extLst>
              </p:cNvPr>
              <p:cNvSpPr>
                <a:spLocks noGrp="1"/>
              </p:cNvSpPr>
              <p:nvPr>
                <p:ph idx="1"/>
              </p:nvPr>
            </p:nvSpPr>
            <p:spPr>
              <a:xfrm>
                <a:off x="838200" y="1825625"/>
                <a:ext cx="10515600" cy="3470994"/>
              </a:xfrm>
            </p:spPr>
            <p:txBody>
              <a:bodyPr/>
              <a:lstStyle/>
              <a:p>
                <a:r>
                  <a:rPr lang="en-US" dirty="0"/>
                  <a:t>Even not in hydrostatic equilibrium, the active forces are readily computed in a numerical simulation, so the friction is easy to solve. </a:t>
                </a:r>
              </a:p>
              <a:p>
                <a:r>
                  <a:rPr lang="en-US" dirty="0"/>
                  <a:t>Most other active forces are also in unit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𝑐𝑚</m:t>
                    </m:r>
                  </m:oMath>
                </a14:m>
                <a:r>
                  <a:rPr lang="en-US" dirty="0"/>
                  <a:t> or even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a:t>, leaving Young’s force to be the only relevant active force </a:t>
                </a:r>
                <a:r>
                  <a:rPr lang="en-US" i="1" dirty="0"/>
                  <a:t>at the wall</a:t>
                </a:r>
                <a:r>
                  <a:rPr lang="en-US" dirty="0"/>
                  <a:t>. </a:t>
                </a:r>
              </a:p>
              <a:p>
                <a:r>
                  <a:rPr lang="en-US" dirty="0"/>
                  <a:t>“Friction” here is modelled similarly to the </a:t>
                </a:r>
                <a:r>
                  <a:rPr lang="en-US" i="1" dirty="0"/>
                  <a:t>viscous force</a:t>
                </a:r>
                <a:r>
                  <a:rPr lang="en-US" dirty="0"/>
                  <a:t>. Consider the viscous force to be the </a:t>
                </a:r>
                <a:r>
                  <a:rPr lang="en-US" i="1" dirty="0"/>
                  <a:t>friction</a:t>
                </a:r>
                <a:r>
                  <a:rPr lang="en-US" dirty="0"/>
                  <a:t> between neighboring “layers” of the fluid. Wall friction is simply the friction between the wall and the first layer of the fluid. Observe the units:</a:t>
                </a:r>
              </a:p>
            </p:txBody>
          </p:sp>
        </mc:Choice>
        <mc:Fallback xmlns="">
          <p:sp>
            <p:nvSpPr>
              <p:cNvPr id="3" name="Content Placeholder 2">
                <a:extLst>
                  <a:ext uri="{FF2B5EF4-FFF2-40B4-BE49-F238E27FC236}">
                    <a16:creationId xmlns:a16="http://schemas.microsoft.com/office/drawing/2014/main" id="{D19F7DD8-AF45-4BF4-AA56-A90AABA1D81F}"/>
                  </a:ext>
                </a:extLst>
              </p:cNvPr>
              <p:cNvSpPr>
                <a:spLocks noGrp="1" noRot="1" noChangeAspect="1" noMove="1" noResize="1" noEditPoints="1" noAdjustHandles="1" noChangeArrowheads="1" noChangeShapeType="1" noTextEdit="1"/>
              </p:cNvSpPr>
              <p:nvPr>
                <p:ph idx="1"/>
              </p:nvPr>
            </p:nvSpPr>
            <p:spPr>
              <a:xfrm>
                <a:off x="838200" y="1825625"/>
                <a:ext cx="10515600" cy="3470994"/>
              </a:xfrm>
              <a:blipFill>
                <a:blip r:embed="rId2"/>
                <a:stretch>
                  <a:fillRect l="-1043" t="-2807" r="-1217"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5">
                <a:extLst>
                  <a:ext uri="{FF2B5EF4-FFF2-40B4-BE49-F238E27FC236}">
                    <a16:creationId xmlns:a16="http://schemas.microsoft.com/office/drawing/2014/main" id="{92D6E82A-0D84-454E-BE78-08FB3CEE832F}"/>
                  </a:ext>
                </a:extLst>
              </p:cNvPr>
              <p:cNvGraphicFramePr>
                <a:graphicFrameLocks noGrp="1"/>
              </p:cNvGraphicFramePr>
              <p:nvPr>
                <p:extLst>
                  <p:ext uri="{D42A27DB-BD31-4B8C-83A1-F6EECF244321}">
                    <p14:modId xmlns:p14="http://schemas.microsoft.com/office/powerpoint/2010/main" val="1784363931"/>
                  </p:ext>
                </p:extLst>
              </p:nvPr>
            </p:nvGraphicFramePr>
            <p:xfrm>
              <a:off x="1406106" y="5296619"/>
              <a:ext cx="9379788" cy="1196256"/>
            </p:xfrm>
            <a:graphic>
              <a:graphicData uri="http://schemas.openxmlformats.org/drawingml/2006/table">
                <a:tbl>
                  <a:tblPr firstRow="1" bandRow="1">
                    <a:tableStyleId>{5C22544A-7EE6-4342-B048-85BDC9FD1C3A}</a:tableStyleId>
                  </a:tblPr>
                  <a:tblGrid>
                    <a:gridCol w="2821679">
                      <a:extLst>
                        <a:ext uri="{9D8B030D-6E8A-4147-A177-3AD203B41FA5}">
                          <a16:colId xmlns:a16="http://schemas.microsoft.com/office/drawing/2014/main" val="3244113872"/>
                        </a:ext>
                      </a:extLst>
                    </a:gridCol>
                    <a:gridCol w="1868215">
                      <a:extLst>
                        <a:ext uri="{9D8B030D-6E8A-4147-A177-3AD203B41FA5}">
                          <a16:colId xmlns:a16="http://schemas.microsoft.com/office/drawing/2014/main" val="3360435713"/>
                        </a:ext>
                      </a:extLst>
                    </a:gridCol>
                    <a:gridCol w="2790708">
                      <a:extLst>
                        <a:ext uri="{9D8B030D-6E8A-4147-A177-3AD203B41FA5}">
                          <a16:colId xmlns:a16="http://schemas.microsoft.com/office/drawing/2014/main" val="3848150714"/>
                        </a:ext>
                      </a:extLst>
                    </a:gridCol>
                    <a:gridCol w="1899186">
                      <a:extLst>
                        <a:ext uri="{9D8B030D-6E8A-4147-A177-3AD203B41FA5}">
                          <a16:colId xmlns:a16="http://schemas.microsoft.com/office/drawing/2014/main" val="2798213093"/>
                        </a:ext>
                      </a:extLst>
                    </a:gridCol>
                  </a:tblGrid>
                  <a:tr h="398752">
                    <a:tc gridSpan="2">
                      <a:txBody>
                        <a:bodyPr/>
                        <a:lstStyle/>
                        <a:p>
                          <a:r>
                            <a:rPr lang="en-US" sz="2000" dirty="0"/>
                            <a:t>3D</a:t>
                          </a:r>
                        </a:p>
                      </a:txBody>
                      <a:tcPr/>
                    </a:tc>
                    <a:tc hMerge="1">
                      <a:txBody>
                        <a:bodyPr/>
                        <a:lstStyle/>
                        <a:p>
                          <a:endParaRPr lang="en-US" dirty="0"/>
                        </a:p>
                      </a:txBody>
                      <a:tcPr/>
                    </a:tc>
                    <a:tc gridSpan="2">
                      <a:txBody>
                        <a:bodyPr/>
                        <a:lstStyle/>
                        <a:p>
                          <a:r>
                            <a:rPr lang="en-US" sz="2000" dirty="0"/>
                            <a:t>2D</a:t>
                          </a:r>
                        </a:p>
                      </a:txBody>
                      <a:tcPr/>
                    </a:tc>
                    <a:tc hMerge="1">
                      <a:txBody>
                        <a:bodyPr/>
                        <a:lstStyle/>
                        <a:p>
                          <a:endParaRPr lang="en-US" dirty="0"/>
                        </a:p>
                      </a:txBody>
                      <a:tcPr/>
                    </a:tc>
                    <a:extLst>
                      <a:ext uri="{0D108BD9-81ED-4DB2-BD59-A6C34878D82A}">
                        <a16:rowId xmlns:a16="http://schemas.microsoft.com/office/drawing/2014/main" val="1620729651"/>
                      </a:ext>
                    </a:extLst>
                  </a:tr>
                  <a:tr h="398752">
                    <a:tc>
                      <a:txBody>
                        <a:bodyPr/>
                        <a:lstStyle/>
                        <a:p>
                          <a:r>
                            <a:rPr lang="en-US" sz="2000" dirty="0"/>
                            <a:t>Viscosity</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𝑁</m:t>
                                    </m:r>
                                  </m:num>
                                  <m:den>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𝑚</m:t>
                                        </m:r>
                                      </m:e>
                                      <m:sup>
                                        <m:r>
                                          <a:rPr lang="en-US" sz="2000" b="0" i="1" dirty="0" smtClean="0">
                                            <a:latin typeface="Cambria Math" panose="02040503050406030204" pitchFamily="18" charset="0"/>
                                          </a:rPr>
                                          <m:t>2</m:t>
                                        </m:r>
                                      </m:sup>
                                    </m:sSup>
                                  </m:den>
                                </m:f>
                                <m:r>
                                  <a:rPr lang="en-US" sz="2000" b="0" i="1" dirty="0" smtClean="0">
                                    <a:latin typeface="Cambria Math" panose="02040503050406030204" pitchFamily="18" charset="0"/>
                                  </a:rPr>
                                  <m:t>∙</m:t>
                                </m:r>
                                <m:r>
                                  <a:rPr lang="en-US" sz="2000" i="1" dirty="0" smtClean="0">
                                    <a:latin typeface="Cambria Math" panose="02040503050406030204" pitchFamily="18" charset="0"/>
                                  </a:rPr>
                                  <m:t>𝑠</m:t>
                                </m:r>
                              </m:oMath>
                            </m:oMathPara>
                          </a14:m>
                          <a:br>
                            <a:rPr lang="en-US" sz="2000" dirty="0"/>
                          </a:br>
                          <a:endParaRPr lang="en-US" sz="2000" dirty="0"/>
                        </a:p>
                      </a:txBody>
                      <a:tcPr/>
                    </a:tc>
                    <a:tc>
                      <a:txBody>
                        <a:bodyPr/>
                        <a:lstStyle/>
                        <a:p>
                          <a:r>
                            <a:rPr lang="en-US" sz="2000" dirty="0"/>
                            <a:t>Viscosity</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𝑁</m:t>
                                    </m:r>
                                  </m:num>
                                  <m:den>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𝑚</m:t>
                                        </m:r>
                                      </m:e>
                                      <m:sup>
                                        <m:r>
                                          <a:rPr lang="en-US" sz="2000" b="0" i="1" dirty="0" smtClean="0">
                                            <a:latin typeface="Cambria Math" panose="02040503050406030204" pitchFamily="18" charset="0"/>
                                          </a:rPr>
                                          <m:t>1</m:t>
                                        </m:r>
                                      </m:sup>
                                    </m:sSup>
                                  </m:den>
                                </m:f>
                                <m:r>
                                  <a:rPr lang="en-US" sz="2000" b="0" i="1" dirty="0" smtClean="0">
                                    <a:latin typeface="Cambria Math" panose="02040503050406030204" pitchFamily="18" charset="0"/>
                                  </a:rPr>
                                  <m:t>∙</m:t>
                                </m:r>
                                <m:r>
                                  <a:rPr lang="en-US" sz="2000" i="1" dirty="0" smtClean="0">
                                    <a:latin typeface="Cambria Math" panose="02040503050406030204" pitchFamily="18" charset="0"/>
                                  </a:rPr>
                                  <m:t>𝑠</m:t>
                                </m:r>
                              </m:oMath>
                            </m:oMathPara>
                          </a14:m>
                          <a:br>
                            <a:rPr lang="en-US" sz="2000" dirty="0"/>
                          </a:br>
                          <a:endParaRPr lang="en-US" sz="2000" dirty="0"/>
                        </a:p>
                      </a:txBody>
                      <a:tcPr/>
                    </a:tc>
                    <a:extLst>
                      <a:ext uri="{0D108BD9-81ED-4DB2-BD59-A6C34878D82A}">
                        <a16:rowId xmlns:a16="http://schemas.microsoft.com/office/drawing/2014/main" val="1566551263"/>
                      </a:ext>
                    </a:extLst>
                  </a:tr>
                  <a:tr h="398752">
                    <a:tc>
                      <a:txBody>
                        <a:bodyPr/>
                        <a:lstStyle/>
                        <a:p>
                          <a:r>
                            <a:rPr lang="en-US" sz="2000" dirty="0"/>
                            <a:t>Wall friction coefficient</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𝑁</m:t>
                                    </m:r>
                                  </m:num>
                                  <m:den>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𝑚</m:t>
                                        </m:r>
                                      </m:e>
                                      <m:sup>
                                        <m:r>
                                          <a:rPr lang="en-US" sz="2000" b="0" i="1" dirty="0" smtClean="0">
                                            <a:latin typeface="Cambria Math" panose="02040503050406030204" pitchFamily="18" charset="0"/>
                                          </a:rPr>
                                          <m:t>3</m:t>
                                        </m:r>
                                      </m:sup>
                                    </m:sSup>
                                  </m:den>
                                </m:f>
                                <m:r>
                                  <a:rPr lang="en-US" sz="2000" b="0" i="1" dirty="0" smtClean="0">
                                    <a:latin typeface="Cambria Math" panose="02040503050406030204" pitchFamily="18" charset="0"/>
                                  </a:rPr>
                                  <m:t>∙</m:t>
                                </m:r>
                                <m:r>
                                  <a:rPr lang="en-US" sz="2000" i="1" dirty="0" smtClean="0">
                                    <a:latin typeface="Cambria Math" panose="02040503050406030204" pitchFamily="18" charset="0"/>
                                  </a:rPr>
                                  <m:t>𝑠</m:t>
                                </m:r>
                              </m:oMath>
                            </m:oMathPara>
                          </a14:m>
                          <a:br>
                            <a:rPr lang="en-US" sz="2000" dirty="0"/>
                          </a:br>
                          <a:endParaRPr lang="en-US" sz="2000" dirty="0"/>
                        </a:p>
                      </a:txBody>
                      <a:tcPr/>
                    </a:tc>
                    <a:tc>
                      <a:txBody>
                        <a:bodyPr/>
                        <a:lstStyle/>
                        <a:p>
                          <a:r>
                            <a:rPr lang="en-US" sz="2000" dirty="0"/>
                            <a:t>Wall friction coefficient</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𝑁</m:t>
                                    </m:r>
                                  </m:num>
                                  <m:den>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𝑚</m:t>
                                        </m:r>
                                      </m:e>
                                      <m:sup>
                                        <m:r>
                                          <a:rPr lang="en-US" sz="2000" b="0" i="1" dirty="0" smtClean="0">
                                            <a:latin typeface="Cambria Math" panose="02040503050406030204" pitchFamily="18" charset="0"/>
                                          </a:rPr>
                                          <m:t>2</m:t>
                                        </m:r>
                                      </m:sup>
                                    </m:sSup>
                                  </m:den>
                                </m:f>
                                <m:r>
                                  <a:rPr lang="en-US" sz="2000" b="0" i="1" dirty="0" smtClean="0">
                                    <a:latin typeface="Cambria Math" panose="02040503050406030204" pitchFamily="18" charset="0"/>
                                  </a:rPr>
                                  <m:t>∙</m:t>
                                </m:r>
                                <m:r>
                                  <a:rPr lang="en-US" sz="2000" i="1" dirty="0" smtClean="0">
                                    <a:latin typeface="Cambria Math" panose="02040503050406030204" pitchFamily="18" charset="0"/>
                                  </a:rPr>
                                  <m:t>𝑠</m:t>
                                </m:r>
                              </m:oMath>
                            </m:oMathPara>
                          </a14:m>
                          <a:br>
                            <a:rPr lang="en-US" sz="2000" dirty="0"/>
                          </a:br>
                          <a:endParaRPr lang="en-US" sz="2000" dirty="0"/>
                        </a:p>
                      </a:txBody>
                      <a:tcPr/>
                    </a:tc>
                    <a:extLst>
                      <a:ext uri="{0D108BD9-81ED-4DB2-BD59-A6C34878D82A}">
                        <a16:rowId xmlns:a16="http://schemas.microsoft.com/office/drawing/2014/main" val="3342776638"/>
                      </a:ext>
                    </a:extLst>
                  </a:tr>
                </a:tbl>
              </a:graphicData>
            </a:graphic>
          </p:graphicFrame>
        </mc:Choice>
        <mc:Fallback xmlns="">
          <p:graphicFrame>
            <p:nvGraphicFramePr>
              <p:cNvPr id="4" name="Table 5">
                <a:extLst>
                  <a:ext uri="{FF2B5EF4-FFF2-40B4-BE49-F238E27FC236}">
                    <a16:creationId xmlns:a16="http://schemas.microsoft.com/office/drawing/2014/main" id="{92D6E82A-0D84-454E-BE78-08FB3CEE832F}"/>
                  </a:ext>
                </a:extLst>
              </p:cNvPr>
              <p:cNvGraphicFramePr>
                <a:graphicFrameLocks noGrp="1"/>
              </p:cNvGraphicFramePr>
              <p:nvPr>
                <p:extLst>
                  <p:ext uri="{D42A27DB-BD31-4B8C-83A1-F6EECF244321}">
                    <p14:modId xmlns:p14="http://schemas.microsoft.com/office/powerpoint/2010/main" val="1784363931"/>
                  </p:ext>
                </p:extLst>
              </p:nvPr>
            </p:nvGraphicFramePr>
            <p:xfrm>
              <a:off x="1406106" y="5296619"/>
              <a:ext cx="9379788" cy="1196256"/>
            </p:xfrm>
            <a:graphic>
              <a:graphicData uri="http://schemas.openxmlformats.org/drawingml/2006/table">
                <a:tbl>
                  <a:tblPr firstRow="1" bandRow="1">
                    <a:tableStyleId>{5C22544A-7EE6-4342-B048-85BDC9FD1C3A}</a:tableStyleId>
                  </a:tblPr>
                  <a:tblGrid>
                    <a:gridCol w="2821679">
                      <a:extLst>
                        <a:ext uri="{9D8B030D-6E8A-4147-A177-3AD203B41FA5}">
                          <a16:colId xmlns:a16="http://schemas.microsoft.com/office/drawing/2014/main" val="3244113872"/>
                        </a:ext>
                      </a:extLst>
                    </a:gridCol>
                    <a:gridCol w="1868215">
                      <a:extLst>
                        <a:ext uri="{9D8B030D-6E8A-4147-A177-3AD203B41FA5}">
                          <a16:colId xmlns:a16="http://schemas.microsoft.com/office/drawing/2014/main" val="3360435713"/>
                        </a:ext>
                      </a:extLst>
                    </a:gridCol>
                    <a:gridCol w="2790708">
                      <a:extLst>
                        <a:ext uri="{9D8B030D-6E8A-4147-A177-3AD203B41FA5}">
                          <a16:colId xmlns:a16="http://schemas.microsoft.com/office/drawing/2014/main" val="3848150714"/>
                        </a:ext>
                      </a:extLst>
                    </a:gridCol>
                    <a:gridCol w="1899186">
                      <a:extLst>
                        <a:ext uri="{9D8B030D-6E8A-4147-A177-3AD203B41FA5}">
                          <a16:colId xmlns:a16="http://schemas.microsoft.com/office/drawing/2014/main" val="2798213093"/>
                        </a:ext>
                      </a:extLst>
                    </a:gridCol>
                  </a:tblGrid>
                  <a:tr h="398752">
                    <a:tc gridSpan="2">
                      <a:txBody>
                        <a:bodyPr/>
                        <a:lstStyle/>
                        <a:p>
                          <a:r>
                            <a:rPr lang="en-US" sz="2000" dirty="0"/>
                            <a:t>3D</a:t>
                          </a:r>
                        </a:p>
                      </a:txBody>
                      <a:tcPr/>
                    </a:tc>
                    <a:tc hMerge="1">
                      <a:txBody>
                        <a:bodyPr/>
                        <a:lstStyle/>
                        <a:p>
                          <a:endParaRPr lang="en-US" dirty="0"/>
                        </a:p>
                      </a:txBody>
                      <a:tcPr/>
                    </a:tc>
                    <a:tc gridSpan="2">
                      <a:txBody>
                        <a:bodyPr/>
                        <a:lstStyle/>
                        <a:p>
                          <a:r>
                            <a:rPr lang="en-US" sz="2000" dirty="0"/>
                            <a:t>2D</a:t>
                          </a:r>
                        </a:p>
                      </a:txBody>
                      <a:tcPr/>
                    </a:tc>
                    <a:tc hMerge="1">
                      <a:txBody>
                        <a:bodyPr/>
                        <a:lstStyle/>
                        <a:p>
                          <a:endParaRPr lang="en-US" dirty="0"/>
                        </a:p>
                      </a:txBody>
                      <a:tcPr/>
                    </a:tc>
                    <a:extLst>
                      <a:ext uri="{0D108BD9-81ED-4DB2-BD59-A6C34878D82A}">
                        <a16:rowId xmlns:a16="http://schemas.microsoft.com/office/drawing/2014/main" val="1620729651"/>
                      </a:ext>
                    </a:extLst>
                  </a:tr>
                  <a:tr h="398752">
                    <a:tc>
                      <a:txBody>
                        <a:bodyPr/>
                        <a:lstStyle/>
                        <a:p>
                          <a:r>
                            <a:rPr lang="en-US" sz="2000" dirty="0"/>
                            <a:t>Viscosity</a:t>
                          </a:r>
                        </a:p>
                      </a:txBody>
                      <a:tcPr/>
                    </a:tc>
                    <a:tc>
                      <a:txBody>
                        <a:bodyPr/>
                        <a:lstStyle/>
                        <a:p>
                          <a:endParaRPr lang="en-US"/>
                        </a:p>
                      </a:txBody>
                      <a:tcPr>
                        <a:blipFill>
                          <a:blip r:embed="rId3"/>
                          <a:stretch>
                            <a:fillRect l="-151140" t="-116667" r="-252117" b="-277273"/>
                          </a:stretch>
                        </a:blipFill>
                      </a:tcPr>
                    </a:tc>
                    <a:tc>
                      <a:txBody>
                        <a:bodyPr/>
                        <a:lstStyle/>
                        <a:p>
                          <a:r>
                            <a:rPr lang="en-US" sz="2000" dirty="0"/>
                            <a:t>Viscosity</a:t>
                          </a:r>
                        </a:p>
                      </a:txBody>
                      <a:tcPr/>
                    </a:tc>
                    <a:tc>
                      <a:txBody>
                        <a:bodyPr/>
                        <a:lstStyle/>
                        <a:p>
                          <a:endParaRPr lang="en-US"/>
                        </a:p>
                      </a:txBody>
                      <a:tcPr>
                        <a:blipFill>
                          <a:blip r:embed="rId3"/>
                          <a:stretch>
                            <a:fillRect l="-393910" t="-116667" r="-1282" b="-277273"/>
                          </a:stretch>
                        </a:blipFill>
                      </a:tcPr>
                    </a:tc>
                    <a:extLst>
                      <a:ext uri="{0D108BD9-81ED-4DB2-BD59-A6C34878D82A}">
                        <a16:rowId xmlns:a16="http://schemas.microsoft.com/office/drawing/2014/main" val="1566551263"/>
                      </a:ext>
                    </a:extLst>
                  </a:tr>
                  <a:tr h="398752">
                    <a:tc>
                      <a:txBody>
                        <a:bodyPr/>
                        <a:lstStyle/>
                        <a:p>
                          <a:r>
                            <a:rPr lang="en-US" sz="2000" dirty="0"/>
                            <a:t>Wall friction coefficient</a:t>
                          </a:r>
                        </a:p>
                      </a:txBody>
                      <a:tcPr/>
                    </a:tc>
                    <a:tc>
                      <a:txBody>
                        <a:bodyPr/>
                        <a:lstStyle/>
                        <a:p>
                          <a:endParaRPr lang="en-US"/>
                        </a:p>
                      </a:txBody>
                      <a:tcPr>
                        <a:blipFill>
                          <a:blip r:embed="rId3"/>
                          <a:stretch>
                            <a:fillRect l="-151140" t="-216667" r="-252117" b="-177273"/>
                          </a:stretch>
                        </a:blipFill>
                      </a:tcPr>
                    </a:tc>
                    <a:tc>
                      <a:txBody>
                        <a:bodyPr/>
                        <a:lstStyle/>
                        <a:p>
                          <a:r>
                            <a:rPr lang="en-US" sz="2000" dirty="0"/>
                            <a:t>Wall friction coefficient</a:t>
                          </a:r>
                        </a:p>
                      </a:txBody>
                      <a:tcPr/>
                    </a:tc>
                    <a:tc>
                      <a:txBody>
                        <a:bodyPr/>
                        <a:lstStyle/>
                        <a:p>
                          <a:endParaRPr lang="en-US"/>
                        </a:p>
                      </a:txBody>
                      <a:tcPr>
                        <a:blipFill>
                          <a:blip r:embed="rId3"/>
                          <a:stretch>
                            <a:fillRect l="-393910" t="-216667" r="-1282" b="-177273"/>
                          </a:stretch>
                        </a:blipFill>
                      </a:tcPr>
                    </a:tc>
                    <a:extLst>
                      <a:ext uri="{0D108BD9-81ED-4DB2-BD59-A6C34878D82A}">
                        <a16:rowId xmlns:a16="http://schemas.microsoft.com/office/drawing/2014/main" val="3342776638"/>
                      </a:ext>
                    </a:extLst>
                  </a:tr>
                </a:tbl>
              </a:graphicData>
            </a:graphic>
          </p:graphicFrame>
        </mc:Fallback>
      </mc:AlternateContent>
    </p:spTree>
    <p:extLst>
      <p:ext uri="{BB962C8B-B14F-4D97-AF65-F5344CB8AC3E}">
        <p14:creationId xmlns:p14="http://schemas.microsoft.com/office/powerpoint/2010/main" val="53454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80DA-79F9-4130-A3D6-4E25EF5B9171}"/>
              </a:ext>
            </a:extLst>
          </p:cNvPr>
          <p:cNvSpPr>
            <a:spLocks noGrp="1"/>
          </p:cNvSpPr>
          <p:nvPr>
            <p:ph type="title"/>
          </p:nvPr>
        </p:nvSpPr>
        <p:spPr/>
        <p:txBody>
          <a:bodyPr/>
          <a:lstStyle/>
          <a:p>
            <a:r>
              <a:rPr lang="en-US" dirty="0"/>
              <a:t>Deep dive into how the hell a droplet can stay on a wall</a:t>
            </a:r>
          </a:p>
        </p:txBody>
      </p:sp>
      <p:pic>
        <p:nvPicPr>
          <p:cNvPr id="7" name="Picture 6">
            <a:extLst>
              <a:ext uri="{FF2B5EF4-FFF2-40B4-BE49-F238E27FC236}">
                <a16:creationId xmlns:a16="http://schemas.microsoft.com/office/drawing/2014/main" id="{9417E685-E036-44CD-BC7B-636629451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6589" y="1690688"/>
            <a:ext cx="1647735" cy="3766250"/>
          </a:xfrm>
          <a:prstGeom prst="rect">
            <a:avLst/>
          </a:prstGeom>
        </p:spPr>
      </p:pic>
      <p:graphicFrame>
        <p:nvGraphicFramePr>
          <p:cNvPr id="8" name="Table 8">
            <a:extLst>
              <a:ext uri="{FF2B5EF4-FFF2-40B4-BE49-F238E27FC236}">
                <a16:creationId xmlns:a16="http://schemas.microsoft.com/office/drawing/2014/main" id="{01BB2748-E438-463E-B8CB-F4FEDB5291D4}"/>
              </a:ext>
            </a:extLst>
          </p:cNvPr>
          <p:cNvGraphicFramePr>
            <a:graphicFrameLocks noGrp="1"/>
          </p:cNvGraphicFramePr>
          <p:nvPr>
            <p:extLst>
              <p:ext uri="{D42A27DB-BD31-4B8C-83A1-F6EECF244321}">
                <p14:modId xmlns:p14="http://schemas.microsoft.com/office/powerpoint/2010/main" val="3935094726"/>
              </p:ext>
            </p:extLst>
          </p:nvPr>
        </p:nvGraphicFramePr>
        <p:xfrm>
          <a:off x="431321" y="1854679"/>
          <a:ext cx="10015266" cy="4025747"/>
        </p:xfrm>
        <a:graphic>
          <a:graphicData uri="http://schemas.openxmlformats.org/drawingml/2006/table">
            <a:tbl>
              <a:tblPr firstRow="1" bandRow="1">
                <a:tableStyleId>{5C22544A-7EE6-4342-B048-85BDC9FD1C3A}</a:tableStyleId>
              </a:tblPr>
              <a:tblGrid>
                <a:gridCol w="1328468">
                  <a:extLst>
                    <a:ext uri="{9D8B030D-6E8A-4147-A177-3AD203B41FA5}">
                      <a16:colId xmlns:a16="http://schemas.microsoft.com/office/drawing/2014/main" val="616272184"/>
                    </a:ext>
                  </a:extLst>
                </a:gridCol>
                <a:gridCol w="1371600">
                  <a:extLst>
                    <a:ext uri="{9D8B030D-6E8A-4147-A177-3AD203B41FA5}">
                      <a16:colId xmlns:a16="http://schemas.microsoft.com/office/drawing/2014/main" val="989986915"/>
                    </a:ext>
                  </a:extLst>
                </a:gridCol>
                <a:gridCol w="1595886">
                  <a:extLst>
                    <a:ext uri="{9D8B030D-6E8A-4147-A177-3AD203B41FA5}">
                      <a16:colId xmlns:a16="http://schemas.microsoft.com/office/drawing/2014/main" val="2171009533"/>
                    </a:ext>
                  </a:extLst>
                </a:gridCol>
                <a:gridCol w="1207699">
                  <a:extLst>
                    <a:ext uri="{9D8B030D-6E8A-4147-A177-3AD203B41FA5}">
                      <a16:colId xmlns:a16="http://schemas.microsoft.com/office/drawing/2014/main" val="2434901324"/>
                    </a:ext>
                  </a:extLst>
                </a:gridCol>
                <a:gridCol w="2475781">
                  <a:extLst>
                    <a:ext uri="{9D8B030D-6E8A-4147-A177-3AD203B41FA5}">
                      <a16:colId xmlns:a16="http://schemas.microsoft.com/office/drawing/2014/main" val="56768222"/>
                    </a:ext>
                  </a:extLst>
                </a:gridCol>
                <a:gridCol w="2035832">
                  <a:extLst>
                    <a:ext uri="{9D8B030D-6E8A-4147-A177-3AD203B41FA5}">
                      <a16:colId xmlns:a16="http://schemas.microsoft.com/office/drawing/2014/main" val="2985791355"/>
                    </a:ext>
                  </a:extLst>
                </a:gridCol>
              </a:tblGrid>
              <a:tr h="721767">
                <a:tc>
                  <a:txBody>
                    <a:bodyPr/>
                    <a:lstStyle/>
                    <a:p>
                      <a:pPr algn="ctr"/>
                      <a:r>
                        <a:rPr lang="en-US" dirty="0"/>
                        <a:t>Force</a:t>
                      </a:r>
                    </a:p>
                  </a:txBody>
                  <a:tcPr anchor="ctr"/>
                </a:tc>
                <a:tc>
                  <a:txBody>
                    <a:bodyPr/>
                    <a:lstStyle/>
                    <a:p>
                      <a:pPr algn="ctr"/>
                      <a:r>
                        <a:rPr lang="en-US" dirty="0"/>
                        <a:t>Exerted on</a:t>
                      </a:r>
                    </a:p>
                  </a:txBody>
                  <a:tcPr anchor="ctr"/>
                </a:tc>
                <a:tc>
                  <a:txBody>
                    <a:bodyPr/>
                    <a:lstStyle/>
                    <a:p>
                      <a:pPr algn="ctr"/>
                      <a:r>
                        <a:rPr lang="en-US" dirty="0"/>
                        <a:t>Supplied by</a:t>
                      </a:r>
                    </a:p>
                  </a:txBody>
                  <a:tcPr anchor="ctr"/>
                </a:tc>
                <a:tc>
                  <a:txBody>
                    <a:bodyPr/>
                    <a:lstStyle/>
                    <a:p>
                      <a:pPr algn="ctr"/>
                      <a:r>
                        <a:rPr lang="en-US" dirty="0"/>
                        <a:t>Direction</a:t>
                      </a:r>
                    </a:p>
                  </a:txBody>
                  <a:tcPr anchor="ctr"/>
                </a:tc>
                <a:tc>
                  <a:txBody>
                    <a:bodyPr/>
                    <a:lstStyle/>
                    <a:p>
                      <a:pPr algn="ctr"/>
                      <a:r>
                        <a:rPr lang="en-US" dirty="0"/>
                        <a:t>Pair of </a:t>
                      </a:r>
                      <a:br>
                        <a:rPr lang="en-US" dirty="0"/>
                      </a:br>
                      <a:r>
                        <a:rPr lang="en-US" dirty="0"/>
                        <a:t>action-reaction forces?</a:t>
                      </a:r>
                    </a:p>
                  </a:txBody>
                  <a:tcPr anchor="ctr"/>
                </a:tc>
                <a:tc>
                  <a:txBody>
                    <a:bodyPr/>
                    <a:lstStyle/>
                    <a:p>
                      <a:pPr algn="ctr"/>
                      <a:r>
                        <a:rPr lang="en-US" dirty="0"/>
                        <a:t>Pair of balanced forces? </a:t>
                      </a:r>
                    </a:p>
                  </a:txBody>
                  <a:tcPr anchor="ctr"/>
                </a:tc>
                <a:extLst>
                  <a:ext uri="{0D108BD9-81ED-4DB2-BD59-A6C34878D82A}">
                    <a16:rowId xmlns:a16="http://schemas.microsoft.com/office/drawing/2014/main" val="192961612"/>
                  </a:ext>
                </a:extLst>
              </a:tr>
              <a:tr h="532780">
                <a:tc>
                  <a:txBody>
                    <a:bodyPr/>
                    <a:lstStyle/>
                    <a:p>
                      <a:pPr algn="ctr"/>
                      <a:r>
                        <a:rPr lang="en-US" dirty="0"/>
                        <a:t>Gravity</a:t>
                      </a:r>
                    </a:p>
                  </a:txBody>
                  <a:tcPr anchor="ctr"/>
                </a:tc>
                <a:tc>
                  <a:txBody>
                    <a:bodyPr/>
                    <a:lstStyle/>
                    <a:p>
                      <a:pPr algn="ctr"/>
                      <a:r>
                        <a:rPr lang="en-US" dirty="0"/>
                        <a:t>Earth</a:t>
                      </a:r>
                    </a:p>
                  </a:txBody>
                  <a:tcPr anchor="ctr"/>
                </a:tc>
                <a:tc>
                  <a:txBody>
                    <a:bodyPr/>
                    <a:lstStyle/>
                    <a:p>
                      <a:pPr algn="ctr"/>
                      <a:r>
                        <a:rPr lang="en-US" dirty="0"/>
                        <a:t>Fluid</a:t>
                      </a:r>
                    </a:p>
                  </a:txBody>
                  <a:tcPr anchor="ctr"/>
                </a:tc>
                <a:tc>
                  <a:txBody>
                    <a:bodyPr/>
                    <a:lstStyle/>
                    <a:p>
                      <a:pPr algn="ctr"/>
                      <a:r>
                        <a:rPr lang="en-US" dirty="0"/>
                        <a:t>Up</a:t>
                      </a:r>
                    </a:p>
                  </a:txBody>
                  <a:tcPr anchor="ctr"/>
                </a:tc>
                <a:tc rowSpan="2">
                  <a:txBody>
                    <a:bodyPr/>
                    <a:lstStyle/>
                    <a:p>
                      <a:pPr algn="ctr"/>
                      <a:r>
                        <a:rPr lang="en-US" dirty="0"/>
                        <a:t>Yes</a:t>
                      </a:r>
                    </a:p>
                  </a:txBody>
                  <a:tcPr anchor="ctr"/>
                </a:tc>
                <a:tc>
                  <a:txBody>
                    <a:bodyPr/>
                    <a:lstStyle/>
                    <a:p>
                      <a:pPr algn="ctr"/>
                      <a:endParaRPr lang="en-US" dirty="0"/>
                    </a:p>
                  </a:txBody>
                  <a:tcPr anchor="ctr">
                    <a:solidFill>
                      <a:schemeClr val="tx1">
                        <a:lumMod val="75000"/>
                        <a:lumOff val="25000"/>
                      </a:schemeClr>
                    </a:solidFill>
                  </a:tcPr>
                </a:tc>
                <a:extLst>
                  <a:ext uri="{0D108BD9-81ED-4DB2-BD59-A6C34878D82A}">
                    <a16:rowId xmlns:a16="http://schemas.microsoft.com/office/drawing/2014/main" val="1243857405"/>
                  </a:ext>
                </a:extLst>
              </a:tr>
              <a:tr h="532780">
                <a:tc>
                  <a:txBody>
                    <a:bodyPr/>
                    <a:lstStyle/>
                    <a:p>
                      <a:pPr algn="ctr"/>
                      <a:r>
                        <a:rPr lang="en-US" dirty="0"/>
                        <a:t>Gravity</a:t>
                      </a:r>
                    </a:p>
                  </a:txBody>
                  <a:tcPr anchor="ctr"/>
                </a:tc>
                <a:tc>
                  <a:txBody>
                    <a:bodyPr/>
                    <a:lstStyle/>
                    <a:p>
                      <a:pPr algn="ctr"/>
                      <a:r>
                        <a:rPr lang="en-US" dirty="0"/>
                        <a:t>Fluid</a:t>
                      </a:r>
                    </a:p>
                  </a:txBody>
                  <a:tcPr anchor="ctr"/>
                </a:tc>
                <a:tc>
                  <a:txBody>
                    <a:bodyPr/>
                    <a:lstStyle/>
                    <a:p>
                      <a:pPr algn="ctr"/>
                      <a:r>
                        <a:rPr lang="en-US" dirty="0"/>
                        <a:t>Earth</a:t>
                      </a:r>
                    </a:p>
                  </a:txBody>
                  <a:tcPr anchor="ctr"/>
                </a:tc>
                <a:tc>
                  <a:txBody>
                    <a:bodyPr/>
                    <a:lstStyle/>
                    <a:p>
                      <a:pPr algn="ctr"/>
                      <a:r>
                        <a:rPr lang="en-US" dirty="0"/>
                        <a:t>Down</a:t>
                      </a:r>
                    </a:p>
                  </a:txBody>
                  <a:tcPr anchor="ctr"/>
                </a:tc>
                <a:tc vMerge="1">
                  <a:txBody>
                    <a:bodyPr/>
                    <a:lstStyle/>
                    <a:p>
                      <a:endParaRPr lang="en-US" dirty="0"/>
                    </a:p>
                  </a:txBody>
                  <a:tcPr/>
                </a:tc>
                <a:tc rowSpan="2">
                  <a:txBody>
                    <a:bodyPr/>
                    <a:lstStyle/>
                    <a:p>
                      <a:pPr algn="ctr"/>
                      <a:r>
                        <a:rPr lang="en-US" dirty="0"/>
                        <a:t>Yes</a:t>
                      </a:r>
                    </a:p>
                  </a:txBody>
                  <a:tcPr anchor="ctr"/>
                </a:tc>
                <a:extLst>
                  <a:ext uri="{0D108BD9-81ED-4DB2-BD59-A6C34878D82A}">
                    <a16:rowId xmlns:a16="http://schemas.microsoft.com/office/drawing/2014/main" val="1284390993"/>
                  </a:ext>
                </a:extLst>
              </a:tr>
              <a:tr h="532780">
                <a:tc>
                  <a:txBody>
                    <a:bodyPr/>
                    <a:lstStyle/>
                    <a:p>
                      <a:pPr algn="ctr"/>
                      <a:r>
                        <a:rPr lang="en-US" dirty="0"/>
                        <a:t>Total Tension</a:t>
                      </a:r>
                    </a:p>
                  </a:txBody>
                  <a:tcPr anchor="ctr"/>
                </a:tc>
                <a:tc>
                  <a:txBody>
                    <a:bodyPr/>
                    <a:lstStyle/>
                    <a:p>
                      <a:pPr algn="ctr"/>
                      <a:r>
                        <a:rPr lang="en-US" dirty="0"/>
                        <a:t>Fluid</a:t>
                      </a:r>
                    </a:p>
                  </a:txBody>
                  <a:tcPr anchor="ctr"/>
                </a:tc>
                <a:tc>
                  <a:txBody>
                    <a:bodyPr/>
                    <a:lstStyle/>
                    <a:p>
                      <a:pPr algn="ctr"/>
                      <a:r>
                        <a:rPr lang="en-US" dirty="0"/>
                        <a:t>Interface</a:t>
                      </a:r>
                    </a:p>
                  </a:txBody>
                  <a:tcPr anchor="ctr"/>
                </a:tc>
                <a:tc>
                  <a:txBody>
                    <a:bodyPr/>
                    <a:lstStyle/>
                    <a:p>
                      <a:pPr algn="ctr"/>
                      <a:r>
                        <a:rPr lang="en-US" dirty="0"/>
                        <a:t>Up</a:t>
                      </a:r>
                    </a:p>
                  </a:txBody>
                  <a:tcPr anchor="ctr"/>
                </a:tc>
                <a:tc rowSpan="2">
                  <a:txBody>
                    <a:bodyPr/>
                    <a:lstStyle/>
                    <a:p>
                      <a:pPr algn="ctr"/>
                      <a:r>
                        <a:rPr lang="en-US" dirty="0"/>
                        <a:t>Yes</a:t>
                      </a:r>
                    </a:p>
                  </a:txBody>
                  <a:tcPr anchor="ctr"/>
                </a:tc>
                <a:tc vMerge="1">
                  <a:txBody>
                    <a:bodyPr/>
                    <a:lstStyle/>
                    <a:p>
                      <a:pPr algn="ctr"/>
                      <a:endParaRPr lang="en-US" dirty="0"/>
                    </a:p>
                  </a:txBody>
                  <a:tcPr anchor="ctr"/>
                </a:tc>
                <a:extLst>
                  <a:ext uri="{0D108BD9-81ED-4DB2-BD59-A6C34878D82A}">
                    <a16:rowId xmlns:a16="http://schemas.microsoft.com/office/drawing/2014/main" val="834800956"/>
                  </a:ext>
                </a:extLst>
              </a:tr>
              <a:tr h="532780">
                <a:tc>
                  <a:txBody>
                    <a:bodyPr/>
                    <a:lstStyle/>
                    <a:p>
                      <a:pPr algn="ctr"/>
                      <a:r>
                        <a:rPr lang="en-US" dirty="0"/>
                        <a:t>Young’s</a:t>
                      </a:r>
                    </a:p>
                  </a:txBody>
                  <a:tcPr anchor="ctr"/>
                </a:tc>
                <a:tc>
                  <a:txBody>
                    <a:bodyPr/>
                    <a:lstStyle/>
                    <a:p>
                      <a:pPr algn="ctr"/>
                      <a:r>
                        <a:rPr lang="en-US" dirty="0"/>
                        <a:t>Interface</a:t>
                      </a:r>
                    </a:p>
                  </a:txBody>
                  <a:tcPr anchor="ctr"/>
                </a:tc>
                <a:tc>
                  <a:txBody>
                    <a:bodyPr/>
                    <a:lstStyle/>
                    <a:p>
                      <a:pPr algn="ctr"/>
                      <a:r>
                        <a:rPr lang="en-US" dirty="0"/>
                        <a:t>Fluid</a:t>
                      </a:r>
                    </a:p>
                  </a:txBody>
                  <a:tcPr anchor="ctr"/>
                </a:tc>
                <a:tc>
                  <a:txBody>
                    <a:bodyPr/>
                    <a:lstStyle/>
                    <a:p>
                      <a:pPr algn="ctr"/>
                      <a:r>
                        <a:rPr lang="en-US" dirty="0"/>
                        <a:t>Down</a:t>
                      </a:r>
                    </a:p>
                  </a:txBody>
                  <a:tcPr anchor="ctr"/>
                </a:tc>
                <a:tc vMerge="1">
                  <a:txBody>
                    <a:bodyPr/>
                    <a:lstStyle/>
                    <a:p>
                      <a:pPr algn="ctr"/>
                      <a:endParaRPr lang="en-US" dirty="0"/>
                    </a:p>
                  </a:txBody>
                  <a:tcPr anchor="ctr"/>
                </a:tc>
                <a:tc rowSpan="2">
                  <a:txBody>
                    <a:bodyPr/>
                    <a:lstStyle/>
                    <a:p>
                      <a:pPr algn="ctr"/>
                      <a:r>
                        <a:rPr lang="en-US" dirty="0"/>
                        <a:t>Yes</a:t>
                      </a:r>
                    </a:p>
                  </a:txBody>
                  <a:tcPr anchor="ctr"/>
                </a:tc>
                <a:extLst>
                  <a:ext uri="{0D108BD9-81ED-4DB2-BD59-A6C34878D82A}">
                    <a16:rowId xmlns:a16="http://schemas.microsoft.com/office/drawing/2014/main" val="1650356459"/>
                  </a:ext>
                </a:extLst>
              </a:tr>
              <a:tr h="532780">
                <a:tc>
                  <a:txBody>
                    <a:bodyPr/>
                    <a:lstStyle/>
                    <a:p>
                      <a:pPr algn="ctr"/>
                      <a:r>
                        <a:rPr lang="en-US" dirty="0"/>
                        <a:t>Friction</a:t>
                      </a:r>
                    </a:p>
                  </a:txBody>
                  <a:tcPr anchor="ctr"/>
                </a:tc>
                <a:tc>
                  <a:txBody>
                    <a:bodyPr/>
                    <a:lstStyle/>
                    <a:p>
                      <a:pPr algn="ctr"/>
                      <a:r>
                        <a:rPr lang="en-US" dirty="0"/>
                        <a:t>Interface</a:t>
                      </a:r>
                    </a:p>
                  </a:txBody>
                  <a:tcPr anchor="ctr"/>
                </a:tc>
                <a:tc>
                  <a:txBody>
                    <a:bodyPr/>
                    <a:lstStyle/>
                    <a:p>
                      <a:pPr algn="ctr"/>
                      <a:r>
                        <a:rPr lang="en-US" dirty="0"/>
                        <a:t>Wall</a:t>
                      </a:r>
                    </a:p>
                  </a:txBody>
                  <a:tcPr anchor="ctr"/>
                </a:tc>
                <a:tc>
                  <a:txBody>
                    <a:bodyPr/>
                    <a:lstStyle/>
                    <a:p>
                      <a:pPr algn="ctr"/>
                      <a:r>
                        <a:rPr lang="en-US" dirty="0"/>
                        <a:t>Up</a:t>
                      </a:r>
                    </a:p>
                  </a:txBody>
                  <a:tcPr anchor="ctr"/>
                </a:tc>
                <a:tc rowSpan="2">
                  <a:txBody>
                    <a:bodyPr/>
                    <a:lstStyle/>
                    <a:p>
                      <a:pPr algn="ctr"/>
                      <a:r>
                        <a:rPr lang="en-US" dirty="0"/>
                        <a:t>Yes</a:t>
                      </a:r>
                    </a:p>
                  </a:txBody>
                  <a:tcPr anchor="ctr"/>
                </a:tc>
                <a:tc vMerge="1">
                  <a:txBody>
                    <a:bodyPr/>
                    <a:lstStyle/>
                    <a:p>
                      <a:pPr algn="ctr"/>
                      <a:endParaRPr lang="en-US" dirty="0"/>
                    </a:p>
                  </a:txBody>
                  <a:tcPr anchor="ctr"/>
                </a:tc>
                <a:extLst>
                  <a:ext uri="{0D108BD9-81ED-4DB2-BD59-A6C34878D82A}">
                    <a16:rowId xmlns:a16="http://schemas.microsoft.com/office/drawing/2014/main" val="1488718676"/>
                  </a:ext>
                </a:extLst>
              </a:tr>
              <a:tr h="532780">
                <a:tc>
                  <a:txBody>
                    <a:bodyPr/>
                    <a:lstStyle/>
                    <a:p>
                      <a:pPr algn="ctr"/>
                      <a:r>
                        <a:rPr lang="en-US" dirty="0"/>
                        <a:t>Friction</a:t>
                      </a:r>
                    </a:p>
                  </a:txBody>
                  <a:tcPr anchor="ctr"/>
                </a:tc>
                <a:tc>
                  <a:txBody>
                    <a:bodyPr/>
                    <a:lstStyle/>
                    <a:p>
                      <a:pPr algn="ctr"/>
                      <a:r>
                        <a:rPr lang="en-US" dirty="0"/>
                        <a:t>Wall</a:t>
                      </a:r>
                    </a:p>
                  </a:txBody>
                  <a:tcPr anchor="ctr"/>
                </a:tc>
                <a:tc>
                  <a:txBody>
                    <a:bodyPr/>
                    <a:lstStyle/>
                    <a:p>
                      <a:pPr algn="ctr"/>
                      <a:r>
                        <a:rPr lang="en-US" dirty="0"/>
                        <a:t>Interface</a:t>
                      </a:r>
                    </a:p>
                  </a:txBody>
                  <a:tcPr anchor="ctr"/>
                </a:tc>
                <a:tc>
                  <a:txBody>
                    <a:bodyPr/>
                    <a:lstStyle/>
                    <a:p>
                      <a:pPr algn="ctr"/>
                      <a:r>
                        <a:rPr lang="en-US" dirty="0"/>
                        <a:t>Down</a:t>
                      </a:r>
                    </a:p>
                  </a:txBody>
                  <a:tcPr anchor="ctr"/>
                </a:tc>
                <a:tc vMerge="1">
                  <a:txBody>
                    <a:bodyPr/>
                    <a:lstStyle/>
                    <a:p>
                      <a:pPr algn="ctr"/>
                      <a:endParaRPr lang="en-US" dirty="0"/>
                    </a:p>
                  </a:txBody>
                  <a:tcPr anchor="ctr"/>
                </a:tc>
                <a:tc>
                  <a:txBody>
                    <a:bodyPr/>
                    <a:lstStyle/>
                    <a:p>
                      <a:pPr algn="ctr"/>
                      <a:endParaRPr lang="en-US" dirty="0"/>
                    </a:p>
                  </a:txBody>
                  <a:tcPr anchor="ctr">
                    <a:solidFill>
                      <a:schemeClr val="tx1">
                        <a:lumMod val="75000"/>
                        <a:lumOff val="25000"/>
                      </a:schemeClr>
                    </a:solidFill>
                  </a:tcPr>
                </a:tc>
                <a:extLst>
                  <a:ext uri="{0D108BD9-81ED-4DB2-BD59-A6C34878D82A}">
                    <a16:rowId xmlns:a16="http://schemas.microsoft.com/office/drawing/2014/main" val="688333454"/>
                  </a:ext>
                </a:extLst>
              </a:tr>
            </a:tbl>
          </a:graphicData>
        </a:graphic>
      </p:graphicFrame>
    </p:spTree>
    <p:extLst>
      <p:ext uri="{BB962C8B-B14F-4D97-AF65-F5344CB8AC3E}">
        <p14:creationId xmlns:p14="http://schemas.microsoft.com/office/powerpoint/2010/main" val="230021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80DA-79F9-4130-A3D6-4E25EF5B9171}"/>
              </a:ext>
            </a:extLst>
          </p:cNvPr>
          <p:cNvSpPr>
            <a:spLocks noGrp="1"/>
          </p:cNvSpPr>
          <p:nvPr>
            <p:ph type="title"/>
          </p:nvPr>
        </p:nvSpPr>
        <p:spPr/>
        <p:txBody>
          <a:bodyPr/>
          <a:lstStyle/>
          <a:p>
            <a:r>
              <a:rPr lang="en-US" dirty="0"/>
              <a:t>Dynamic slipping: we are changing these</a:t>
            </a:r>
          </a:p>
        </p:txBody>
      </p:sp>
      <p:pic>
        <p:nvPicPr>
          <p:cNvPr id="7" name="Picture 6">
            <a:extLst>
              <a:ext uri="{FF2B5EF4-FFF2-40B4-BE49-F238E27FC236}">
                <a16:creationId xmlns:a16="http://schemas.microsoft.com/office/drawing/2014/main" id="{9417E685-E036-44CD-BC7B-636629451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6589" y="1690688"/>
            <a:ext cx="1647735" cy="3766250"/>
          </a:xfrm>
          <a:prstGeom prst="rect">
            <a:avLst/>
          </a:prstGeom>
        </p:spPr>
      </p:pic>
      <p:graphicFrame>
        <p:nvGraphicFramePr>
          <p:cNvPr id="8" name="Table 8">
            <a:extLst>
              <a:ext uri="{FF2B5EF4-FFF2-40B4-BE49-F238E27FC236}">
                <a16:creationId xmlns:a16="http://schemas.microsoft.com/office/drawing/2014/main" id="{01BB2748-E438-463E-B8CB-F4FEDB5291D4}"/>
              </a:ext>
            </a:extLst>
          </p:cNvPr>
          <p:cNvGraphicFramePr>
            <a:graphicFrameLocks noGrp="1"/>
          </p:cNvGraphicFramePr>
          <p:nvPr>
            <p:extLst>
              <p:ext uri="{D42A27DB-BD31-4B8C-83A1-F6EECF244321}">
                <p14:modId xmlns:p14="http://schemas.microsoft.com/office/powerpoint/2010/main" val="2224634748"/>
              </p:ext>
            </p:extLst>
          </p:nvPr>
        </p:nvGraphicFramePr>
        <p:xfrm>
          <a:off x="431321" y="1854679"/>
          <a:ext cx="10015266" cy="4025747"/>
        </p:xfrm>
        <a:graphic>
          <a:graphicData uri="http://schemas.openxmlformats.org/drawingml/2006/table">
            <a:tbl>
              <a:tblPr firstRow="1" bandRow="1">
                <a:tableStyleId>{5C22544A-7EE6-4342-B048-85BDC9FD1C3A}</a:tableStyleId>
              </a:tblPr>
              <a:tblGrid>
                <a:gridCol w="1328468">
                  <a:extLst>
                    <a:ext uri="{9D8B030D-6E8A-4147-A177-3AD203B41FA5}">
                      <a16:colId xmlns:a16="http://schemas.microsoft.com/office/drawing/2014/main" val="616272184"/>
                    </a:ext>
                  </a:extLst>
                </a:gridCol>
                <a:gridCol w="1371600">
                  <a:extLst>
                    <a:ext uri="{9D8B030D-6E8A-4147-A177-3AD203B41FA5}">
                      <a16:colId xmlns:a16="http://schemas.microsoft.com/office/drawing/2014/main" val="989986915"/>
                    </a:ext>
                  </a:extLst>
                </a:gridCol>
                <a:gridCol w="1595886">
                  <a:extLst>
                    <a:ext uri="{9D8B030D-6E8A-4147-A177-3AD203B41FA5}">
                      <a16:colId xmlns:a16="http://schemas.microsoft.com/office/drawing/2014/main" val="2171009533"/>
                    </a:ext>
                  </a:extLst>
                </a:gridCol>
                <a:gridCol w="1207699">
                  <a:extLst>
                    <a:ext uri="{9D8B030D-6E8A-4147-A177-3AD203B41FA5}">
                      <a16:colId xmlns:a16="http://schemas.microsoft.com/office/drawing/2014/main" val="2434901324"/>
                    </a:ext>
                  </a:extLst>
                </a:gridCol>
                <a:gridCol w="2475781">
                  <a:extLst>
                    <a:ext uri="{9D8B030D-6E8A-4147-A177-3AD203B41FA5}">
                      <a16:colId xmlns:a16="http://schemas.microsoft.com/office/drawing/2014/main" val="56768222"/>
                    </a:ext>
                  </a:extLst>
                </a:gridCol>
                <a:gridCol w="2035832">
                  <a:extLst>
                    <a:ext uri="{9D8B030D-6E8A-4147-A177-3AD203B41FA5}">
                      <a16:colId xmlns:a16="http://schemas.microsoft.com/office/drawing/2014/main" val="2985791355"/>
                    </a:ext>
                  </a:extLst>
                </a:gridCol>
              </a:tblGrid>
              <a:tr h="721767">
                <a:tc>
                  <a:txBody>
                    <a:bodyPr/>
                    <a:lstStyle/>
                    <a:p>
                      <a:pPr algn="ctr"/>
                      <a:r>
                        <a:rPr lang="en-US" dirty="0"/>
                        <a:t>Force</a:t>
                      </a:r>
                    </a:p>
                  </a:txBody>
                  <a:tcPr anchor="ctr"/>
                </a:tc>
                <a:tc>
                  <a:txBody>
                    <a:bodyPr/>
                    <a:lstStyle/>
                    <a:p>
                      <a:pPr algn="ctr"/>
                      <a:r>
                        <a:rPr lang="en-US" dirty="0"/>
                        <a:t>Exerted on</a:t>
                      </a:r>
                    </a:p>
                  </a:txBody>
                  <a:tcPr anchor="ctr"/>
                </a:tc>
                <a:tc>
                  <a:txBody>
                    <a:bodyPr/>
                    <a:lstStyle/>
                    <a:p>
                      <a:pPr algn="ctr"/>
                      <a:r>
                        <a:rPr lang="en-US" dirty="0"/>
                        <a:t>Supplied by</a:t>
                      </a:r>
                    </a:p>
                  </a:txBody>
                  <a:tcPr anchor="ctr"/>
                </a:tc>
                <a:tc>
                  <a:txBody>
                    <a:bodyPr/>
                    <a:lstStyle/>
                    <a:p>
                      <a:pPr algn="ctr"/>
                      <a:r>
                        <a:rPr lang="en-US" dirty="0"/>
                        <a:t>Direction</a:t>
                      </a:r>
                    </a:p>
                  </a:txBody>
                  <a:tcPr anchor="ctr"/>
                </a:tc>
                <a:tc>
                  <a:txBody>
                    <a:bodyPr/>
                    <a:lstStyle/>
                    <a:p>
                      <a:pPr algn="ctr"/>
                      <a:r>
                        <a:rPr lang="en-US" dirty="0"/>
                        <a:t>Pair of </a:t>
                      </a:r>
                      <a:br>
                        <a:rPr lang="en-US" dirty="0"/>
                      </a:br>
                      <a:r>
                        <a:rPr lang="en-US" dirty="0"/>
                        <a:t>action-reaction forces?</a:t>
                      </a:r>
                    </a:p>
                  </a:txBody>
                  <a:tcPr anchor="ctr"/>
                </a:tc>
                <a:tc>
                  <a:txBody>
                    <a:bodyPr/>
                    <a:lstStyle/>
                    <a:p>
                      <a:pPr algn="ctr"/>
                      <a:r>
                        <a:rPr lang="en-US" dirty="0"/>
                        <a:t>Pair of balanced forces? </a:t>
                      </a:r>
                    </a:p>
                  </a:txBody>
                  <a:tcPr anchor="ctr"/>
                </a:tc>
                <a:extLst>
                  <a:ext uri="{0D108BD9-81ED-4DB2-BD59-A6C34878D82A}">
                    <a16:rowId xmlns:a16="http://schemas.microsoft.com/office/drawing/2014/main" val="192961612"/>
                  </a:ext>
                </a:extLst>
              </a:tr>
              <a:tr h="532780">
                <a:tc>
                  <a:txBody>
                    <a:bodyPr/>
                    <a:lstStyle/>
                    <a:p>
                      <a:pPr algn="ctr"/>
                      <a:r>
                        <a:rPr lang="en-US" dirty="0"/>
                        <a:t>Gravity</a:t>
                      </a:r>
                    </a:p>
                  </a:txBody>
                  <a:tcPr anchor="ctr"/>
                </a:tc>
                <a:tc>
                  <a:txBody>
                    <a:bodyPr/>
                    <a:lstStyle/>
                    <a:p>
                      <a:pPr algn="ctr"/>
                      <a:r>
                        <a:rPr lang="en-US" dirty="0"/>
                        <a:t>Earth</a:t>
                      </a:r>
                    </a:p>
                  </a:txBody>
                  <a:tcPr anchor="ctr"/>
                </a:tc>
                <a:tc>
                  <a:txBody>
                    <a:bodyPr/>
                    <a:lstStyle/>
                    <a:p>
                      <a:pPr algn="ctr"/>
                      <a:r>
                        <a:rPr lang="en-US" dirty="0"/>
                        <a:t>Fluid</a:t>
                      </a:r>
                    </a:p>
                  </a:txBody>
                  <a:tcPr anchor="ctr"/>
                </a:tc>
                <a:tc>
                  <a:txBody>
                    <a:bodyPr/>
                    <a:lstStyle/>
                    <a:p>
                      <a:pPr algn="ctr"/>
                      <a:r>
                        <a:rPr lang="en-US" dirty="0"/>
                        <a:t>Up</a:t>
                      </a:r>
                    </a:p>
                  </a:txBody>
                  <a:tcPr anchor="ctr"/>
                </a:tc>
                <a:tc rowSpan="2">
                  <a:txBody>
                    <a:bodyPr/>
                    <a:lstStyle/>
                    <a:p>
                      <a:pPr algn="ctr"/>
                      <a:r>
                        <a:rPr lang="en-US" dirty="0"/>
                        <a:t>Yes</a:t>
                      </a:r>
                    </a:p>
                  </a:txBody>
                  <a:tcPr anchor="ctr"/>
                </a:tc>
                <a:tc>
                  <a:txBody>
                    <a:bodyPr/>
                    <a:lstStyle/>
                    <a:p>
                      <a:pPr algn="ctr"/>
                      <a:endParaRPr lang="en-US" dirty="0"/>
                    </a:p>
                  </a:txBody>
                  <a:tcPr anchor="ctr">
                    <a:solidFill>
                      <a:schemeClr val="tx1">
                        <a:lumMod val="75000"/>
                        <a:lumOff val="25000"/>
                      </a:schemeClr>
                    </a:solidFill>
                  </a:tcPr>
                </a:tc>
                <a:extLst>
                  <a:ext uri="{0D108BD9-81ED-4DB2-BD59-A6C34878D82A}">
                    <a16:rowId xmlns:a16="http://schemas.microsoft.com/office/drawing/2014/main" val="1243857405"/>
                  </a:ext>
                </a:extLst>
              </a:tr>
              <a:tr h="532780">
                <a:tc>
                  <a:txBody>
                    <a:bodyPr/>
                    <a:lstStyle/>
                    <a:p>
                      <a:pPr algn="ctr"/>
                      <a:r>
                        <a:rPr lang="en-US" dirty="0"/>
                        <a:t>Gravity</a:t>
                      </a:r>
                    </a:p>
                  </a:txBody>
                  <a:tcPr anchor="ctr"/>
                </a:tc>
                <a:tc>
                  <a:txBody>
                    <a:bodyPr/>
                    <a:lstStyle/>
                    <a:p>
                      <a:pPr algn="ctr"/>
                      <a:r>
                        <a:rPr lang="en-US" dirty="0"/>
                        <a:t>Fluid</a:t>
                      </a:r>
                    </a:p>
                  </a:txBody>
                  <a:tcPr anchor="ctr"/>
                </a:tc>
                <a:tc>
                  <a:txBody>
                    <a:bodyPr/>
                    <a:lstStyle/>
                    <a:p>
                      <a:pPr algn="ctr"/>
                      <a:r>
                        <a:rPr lang="en-US" dirty="0"/>
                        <a:t>Earth</a:t>
                      </a:r>
                    </a:p>
                  </a:txBody>
                  <a:tcPr anchor="ctr"/>
                </a:tc>
                <a:tc>
                  <a:txBody>
                    <a:bodyPr/>
                    <a:lstStyle/>
                    <a:p>
                      <a:pPr algn="ctr"/>
                      <a:r>
                        <a:rPr lang="en-US" dirty="0"/>
                        <a:t>Down</a:t>
                      </a:r>
                    </a:p>
                  </a:txBody>
                  <a:tcPr anchor="ctr"/>
                </a:tc>
                <a:tc vMerge="1">
                  <a:txBody>
                    <a:bodyPr/>
                    <a:lstStyle/>
                    <a:p>
                      <a:endParaRPr lang="en-US" dirty="0"/>
                    </a:p>
                  </a:txBody>
                  <a:tcPr/>
                </a:tc>
                <a:tc rowSpan="2">
                  <a:txBody>
                    <a:bodyPr/>
                    <a:lstStyle/>
                    <a:p>
                      <a:pPr algn="ctr"/>
                      <a:r>
                        <a:rPr lang="en-US" dirty="0"/>
                        <a:t>Yes</a:t>
                      </a:r>
                    </a:p>
                  </a:txBody>
                  <a:tcPr anchor="ctr"/>
                </a:tc>
                <a:extLst>
                  <a:ext uri="{0D108BD9-81ED-4DB2-BD59-A6C34878D82A}">
                    <a16:rowId xmlns:a16="http://schemas.microsoft.com/office/drawing/2014/main" val="1284390993"/>
                  </a:ext>
                </a:extLst>
              </a:tr>
              <a:tr h="532780">
                <a:tc>
                  <a:txBody>
                    <a:bodyPr/>
                    <a:lstStyle/>
                    <a:p>
                      <a:pPr algn="ctr"/>
                      <a:r>
                        <a:rPr lang="en-US" dirty="0"/>
                        <a:t>Total Tension</a:t>
                      </a:r>
                    </a:p>
                  </a:txBody>
                  <a:tcPr anchor="ctr"/>
                </a:tc>
                <a:tc>
                  <a:txBody>
                    <a:bodyPr/>
                    <a:lstStyle/>
                    <a:p>
                      <a:pPr algn="ctr"/>
                      <a:r>
                        <a:rPr lang="en-US" dirty="0"/>
                        <a:t>Fluid</a:t>
                      </a:r>
                    </a:p>
                  </a:txBody>
                  <a:tcPr anchor="ctr"/>
                </a:tc>
                <a:tc>
                  <a:txBody>
                    <a:bodyPr/>
                    <a:lstStyle/>
                    <a:p>
                      <a:pPr algn="ctr"/>
                      <a:r>
                        <a:rPr lang="en-US" dirty="0"/>
                        <a:t>Interface</a:t>
                      </a:r>
                    </a:p>
                  </a:txBody>
                  <a:tcPr anchor="ctr"/>
                </a:tc>
                <a:tc>
                  <a:txBody>
                    <a:bodyPr/>
                    <a:lstStyle/>
                    <a:p>
                      <a:pPr algn="ctr"/>
                      <a:r>
                        <a:rPr lang="en-US" dirty="0"/>
                        <a:t>Up</a:t>
                      </a:r>
                    </a:p>
                  </a:txBody>
                  <a:tcPr anchor="ctr"/>
                </a:tc>
                <a:tc rowSpan="2">
                  <a:txBody>
                    <a:bodyPr/>
                    <a:lstStyle/>
                    <a:p>
                      <a:pPr algn="ctr"/>
                      <a:r>
                        <a:rPr lang="en-US" dirty="0"/>
                        <a:t>Yes</a:t>
                      </a:r>
                    </a:p>
                  </a:txBody>
                  <a:tcPr anchor="ctr"/>
                </a:tc>
                <a:tc vMerge="1">
                  <a:txBody>
                    <a:bodyPr/>
                    <a:lstStyle/>
                    <a:p>
                      <a:pPr algn="ctr"/>
                      <a:endParaRPr lang="en-US" dirty="0"/>
                    </a:p>
                  </a:txBody>
                  <a:tcPr anchor="ctr"/>
                </a:tc>
                <a:extLst>
                  <a:ext uri="{0D108BD9-81ED-4DB2-BD59-A6C34878D82A}">
                    <a16:rowId xmlns:a16="http://schemas.microsoft.com/office/drawing/2014/main" val="834800956"/>
                  </a:ext>
                </a:extLst>
              </a:tr>
              <a:tr h="532780">
                <a:tc>
                  <a:txBody>
                    <a:bodyPr/>
                    <a:lstStyle/>
                    <a:p>
                      <a:pPr algn="ctr"/>
                      <a:r>
                        <a:rPr lang="en-US" dirty="0"/>
                        <a:t>Young’s</a:t>
                      </a:r>
                    </a:p>
                  </a:txBody>
                  <a:tcPr anchor="ctr"/>
                </a:tc>
                <a:tc>
                  <a:txBody>
                    <a:bodyPr/>
                    <a:lstStyle/>
                    <a:p>
                      <a:pPr algn="ctr"/>
                      <a:r>
                        <a:rPr lang="en-US" dirty="0"/>
                        <a:t>Interface</a:t>
                      </a:r>
                    </a:p>
                  </a:txBody>
                  <a:tcPr anchor="ctr"/>
                </a:tc>
                <a:tc>
                  <a:txBody>
                    <a:bodyPr/>
                    <a:lstStyle/>
                    <a:p>
                      <a:pPr algn="ctr"/>
                      <a:r>
                        <a:rPr lang="en-US" dirty="0"/>
                        <a:t>Fluid</a:t>
                      </a:r>
                    </a:p>
                  </a:txBody>
                  <a:tcPr anchor="ctr"/>
                </a:tc>
                <a:tc>
                  <a:txBody>
                    <a:bodyPr/>
                    <a:lstStyle/>
                    <a:p>
                      <a:pPr algn="ctr"/>
                      <a:r>
                        <a:rPr lang="en-US" dirty="0"/>
                        <a:t>Down</a:t>
                      </a:r>
                    </a:p>
                  </a:txBody>
                  <a:tcPr anchor="ctr"/>
                </a:tc>
                <a:tc vMerge="1">
                  <a:txBody>
                    <a:bodyPr/>
                    <a:lstStyle/>
                    <a:p>
                      <a:pPr algn="ctr"/>
                      <a:endParaRPr lang="en-US" dirty="0"/>
                    </a:p>
                  </a:txBody>
                  <a:tcPr anchor="ctr"/>
                </a:tc>
                <a:tc rowSpan="2">
                  <a:txBody>
                    <a:bodyPr/>
                    <a:lstStyle/>
                    <a:p>
                      <a:pPr algn="ctr"/>
                      <a:r>
                        <a:rPr lang="en-US" dirty="0"/>
                        <a:t>Yes</a:t>
                      </a:r>
                    </a:p>
                  </a:txBody>
                  <a:tcPr anchor="ctr"/>
                </a:tc>
                <a:extLst>
                  <a:ext uri="{0D108BD9-81ED-4DB2-BD59-A6C34878D82A}">
                    <a16:rowId xmlns:a16="http://schemas.microsoft.com/office/drawing/2014/main" val="1650356459"/>
                  </a:ext>
                </a:extLst>
              </a:tr>
              <a:tr h="532780">
                <a:tc>
                  <a:txBody>
                    <a:bodyPr/>
                    <a:lstStyle/>
                    <a:p>
                      <a:pPr algn="ctr"/>
                      <a:r>
                        <a:rPr lang="en-US" dirty="0"/>
                        <a:t>Friction</a:t>
                      </a:r>
                    </a:p>
                  </a:txBody>
                  <a:tcPr anchor="ctr"/>
                </a:tc>
                <a:tc>
                  <a:txBody>
                    <a:bodyPr/>
                    <a:lstStyle/>
                    <a:p>
                      <a:pPr algn="ctr"/>
                      <a:r>
                        <a:rPr lang="en-US" dirty="0"/>
                        <a:t>Interface</a:t>
                      </a:r>
                    </a:p>
                  </a:txBody>
                  <a:tcPr anchor="ctr"/>
                </a:tc>
                <a:tc>
                  <a:txBody>
                    <a:bodyPr/>
                    <a:lstStyle/>
                    <a:p>
                      <a:pPr algn="ctr"/>
                      <a:r>
                        <a:rPr lang="en-US" dirty="0"/>
                        <a:t>Wall</a:t>
                      </a:r>
                    </a:p>
                  </a:txBody>
                  <a:tcPr anchor="ctr"/>
                </a:tc>
                <a:tc>
                  <a:txBody>
                    <a:bodyPr/>
                    <a:lstStyle/>
                    <a:p>
                      <a:pPr algn="ctr"/>
                      <a:r>
                        <a:rPr lang="en-US" dirty="0"/>
                        <a:t>Up</a:t>
                      </a:r>
                    </a:p>
                  </a:txBody>
                  <a:tcPr anchor="ctr"/>
                </a:tc>
                <a:tc rowSpan="2">
                  <a:txBody>
                    <a:bodyPr/>
                    <a:lstStyle/>
                    <a:p>
                      <a:pPr algn="ctr"/>
                      <a:r>
                        <a:rPr lang="en-US" dirty="0"/>
                        <a:t>Yes</a:t>
                      </a:r>
                    </a:p>
                  </a:txBody>
                  <a:tcPr anchor="ctr"/>
                </a:tc>
                <a:tc vMerge="1">
                  <a:txBody>
                    <a:bodyPr/>
                    <a:lstStyle/>
                    <a:p>
                      <a:pPr algn="ctr"/>
                      <a:endParaRPr lang="en-US" dirty="0"/>
                    </a:p>
                  </a:txBody>
                  <a:tcPr anchor="ctr"/>
                </a:tc>
                <a:extLst>
                  <a:ext uri="{0D108BD9-81ED-4DB2-BD59-A6C34878D82A}">
                    <a16:rowId xmlns:a16="http://schemas.microsoft.com/office/drawing/2014/main" val="1488718676"/>
                  </a:ext>
                </a:extLst>
              </a:tr>
              <a:tr h="532780">
                <a:tc>
                  <a:txBody>
                    <a:bodyPr/>
                    <a:lstStyle/>
                    <a:p>
                      <a:pPr algn="ctr"/>
                      <a:r>
                        <a:rPr lang="en-US" dirty="0"/>
                        <a:t>Friction</a:t>
                      </a:r>
                    </a:p>
                  </a:txBody>
                  <a:tcPr anchor="ctr"/>
                </a:tc>
                <a:tc>
                  <a:txBody>
                    <a:bodyPr/>
                    <a:lstStyle/>
                    <a:p>
                      <a:pPr algn="ctr"/>
                      <a:r>
                        <a:rPr lang="en-US" dirty="0"/>
                        <a:t>Wall</a:t>
                      </a:r>
                    </a:p>
                  </a:txBody>
                  <a:tcPr anchor="ctr"/>
                </a:tc>
                <a:tc>
                  <a:txBody>
                    <a:bodyPr/>
                    <a:lstStyle/>
                    <a:p>
                      <a:pPr algn="ctr"/>
                      <a:r>
                        <a:rPr lang="en-US" dirty="0"/>
                        <a:t>Interface</a:t>
                      </a:r>
                    </a:p>
                  </a:txBody>
                  <a:tcPr anchor="ctr"/>
                </a:tc>
                <a:tc>
                  <a:txBody>
                    <a:bodyPr/>
                    <a:lstStyle/>
                    <a:p>
                      <a:pPr algn="ctr"/>
                      <a:r>
                        <a:rPr lang="en-US" dirty="0"/>
                        <a:t>Down</a:t>
                      </a:r>
                    </a:p>
                  </a:txBody>
                  <a:tcPr anchor="ctr"/>
                </a:tc>
                <a:tc vMerge="1">
                  <a:txBody>
                    <a:bodyPr/>
                    <a:lstStyle/>
                    <a:p>
                      <a:pPr algn="ctr"/>
                      <a:endParaRPr lang="en-US" dirty="0"/>
                    </a:p>
                  </a:txBody>
                  <a:tcPr anchor="ctr"/>
                </a:tc>
                <a:tc>
                  <a:txBody>
                    <a:bodyPr/>
                    <a:lstStyle/>
                    <a:p>
                      <a:pPr algn="ctr"/>
                      <a:endParaRPr lang="en-US" dirty="0"/>
                    </a:p>
                  </a:txBody>
                  <a:tcPr anchor="ctr">
                    <a:solidFill>
                      <a:schemeClr val="tx1">
                        <a:lumMod val="75000"/>
                        <a:lumOff val="25000"/>
                      </a:schemeClr>
                    </a:solidFill>
                  </a:tcPr>
                </a:tc>
                <a:extLst>
                  <a:ext uri="{0D108BD9-81ED-4DB2-BD59-A6C34878D82A}">
                    <a16:rowId xmlns:a16="http://schemas.microsoft.com/office/drawing/2014/main" val="688333454"/>
                  </a:ext>
                </a:extLst>
              </a:tr>
            </a:tbl>
          </a:graphicData>
        </a:graphic>
      </p:graphicFrame>
      <p:sp>
        <p:nvSpPr>
          <p:cNvPr id="3" name="Oval 2">
            <a:extLst>
              <a:ext uri="{FF2B5EF4-FFF2-40B4-BE49-F238E27FC236}">
                <a16:creationId xmlns:a16="http://schemas.microsoft.com/office/drawing/2014/main" id="{BEDF675F-8106-4B1C-B196-3DD2C0A4AC32}"/>
              </a:ext>
            </a:extLst>
          </p:cNvPr>
          <p:cNvSpPr/>
          <p:nvPr/>
        </p:nvSpPr>
        <p:spPr>
          <a:xfrm>
            <a:off x="560718" y="4830792"/>
            <a:ext cx="1089805" cy="10496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B8743B8-168C-4500-BD95-BD274F55CC5B}"/>
              </a:ext>
            </a:extLst>
          </p:cNvPr>
          <p:cNvSpPr/>
          <p:nvPr/>
        </p:nvSpPr>
        <p:spPr>
          <a:xfrm>
            <a:off x="8882333" y="4551164"/>
            <a:ext cx="1089805" cy="5348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62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0528D7-186C-443B-99C6-8C2E6AD16B60}"/>
              </a:ext>
            </a:extLst>
          </p:cNvPr>
          <p:cNvSpPr>
            <a:spLocks noGrp="1"/>
          </p:cNvSpPr>
          <p:nvPr>
            <p:ph type="title"/>
          </p:nvPr>
        </p:nvSpPr>
        <p:spPr/>
        <p:txBody>
          <a:bodyPr/>
          <a:lstStyle/>
          <a:p>
            <a:r>
              <a:rPr lang="en-US" dirty="0"/>
              <a:t>Dynamic Slipping</a:t>
            </a:r>
          </a:p>
        </p:txBody>
      </p:sp>
      <p:sp>
        <p:nvSpPr>
          <p:cNvPr id="5" name="Text Placeholder 4">
            <a:extLst>
              <a:ext uri="{FF2B5EF4-FFF2-40B4-BE49-F238E27FC236}">
                <a16:creationId xmlns:a16="http://schemas.microsoft.com/office/drawing/2014/main" id="{0DDFEE9C-0E7A-4372-9693-2E5462BF9B05}"/>
              </a:ext>
            </a:extLst>
          </p:cNvPr>
          <p:cNvSpPr>
            <a:spLocks noGrp="1"/>
          </p:cNvSpPr>
          <p:nvPr>
            <p:ph type="body" idx="1"/>
          </p:nvPr>
        </p:nvSpPr>
        <p:spPr/>
        <p:txBody>
          <a:bodyPr/>
          <a:lstStyle/>
          <a:p>
            <a:r>
              <a:rPr lang="en-US" dirty="0"/>
              <a:t>We have thoroughly looked at no-slip. Now we are ready to look at the dynamic slipping scheme. </a:t>
            </a:r>
          </a:p>
        </p:txBody>
      </p:sp>
    </p:spTree>
    <p:extLst>
      <p:ext uri="{BB962C8B-B14F-4D97-AF65-F5344CB8AC3E}">
        <p14:creationId xmlns:p14="http://schemas.microsoft.com/office/powerpoint/2010/main" val="74807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250081-3754-4A30-83E9-FEE76B878067}"/>
              </a:ext>
            </a:extLst>
          </p:cNvPr>
          <p:cNvSpPr>
            <a:spLocks noGrp="1"/>
          </p:cNvSpPr>
          <p:nvPr>
            <p:ph type="title"/>
          </p:nvPr>
        </p:nvSpPr>
        <p:spPr/>
        <p:txBody>
          <a:bodyPr/>
          <a:lstStyle/>
          <a:p>
            <a:r>
              <a:rPr lang="en-US" dirty="0"/>
              <a:t>Motivations</a:t>
            </a:r>
          </a:p>
        </p:txBody>
      </p:sp>
      <p:sp>
        <p:nvSpPr>
          <p:cNvPr id="6" name="Content Placeholder 5">
            <a:extLst>
              <a:ext uri="{FF2B5EF4-FFF2-40B4-BE49-F238E27FC236}">
                <a16:creationId xmlns:a16="http://schemas.microsoft.com/office/drawing/2014/main" id="{E2DBBAC8-B263-4A44-8984-103A8A76614F}"/>
              </a:ext>
            </a:extLst>
          </p:cNvPr>
          <p:cNvSpPr>
            <a:spLocks noGrp="1"/>
          </p:cNvSpPr>
          <p:nvPr>
            <p:ph sz="half" idx="1"/>
          </p:nvPr>
        </p:nvSpPr>
        <p:spPr/>
        <p:txBody>
          <a:bodyPr/>
          <a:lstStyle/>
          <a:p>
            <a:r>
              <a:rPr lang="en-US" dirty="0"/>
              <a:t>In real life, we observe that small droplets stay on the wall as if no-slip, while bigger droplets roll down the wall. </a:t>
            </a:r>
          </a:p>
        </p:txBody>
      </p:sp>
      <p:sp>
        <p:nvSpPr>
          <p:cNvPr id="7" name="Content Placeholder 6">
            <a:extLst>
              <a:ext uri="{FF2B5EF4-FFF2-40B4-BE49-F238E27FC236}">
                <a16:creationId xmlns:a16="http://schemas.microsoft.com/office/drawing/2014/main" id="{56040A22-2108-4AAF-8099-B95F5CCA1597}"/>
              </a:ext>
            </a:extLst>
          </p:cNvPr>
          <p:cNvSpPr>
            <a:spLocks noGrp="1"/>
          </p:cNvSpPr>
          <p:nvPr>
            <p:ph sz="half" idx="2"/>
          </p:nvPr>
        </p:nvSpPr>
        <p:spPr>
          <a:xfrm>
            <a:off x="6172200" y="1825625"/>
            <a:ext cx="5181600" cy="1814722"/>
          </a:xfrm>
        </p:spPr>
        <p:txBody>
          <a:bodyPr/>
          <a:lstStyle/>
          <a:p>
            <a:r>
              <a:rPr lang="en-US" dirty="0"/>
              <a:t>A 2018 molecular simulation study has partially revealed the microscopic model for water-hydrophilic surface interaction. </a:t>
            </a:r>
          </a:p>
        </p:txBody>
      </p:sp>
      <p:pic>
        <p:nvPicPr>
          <p:cNvPr id="13" name="Picture 12">
            <a:extLst>
              <a:ext uri="{FF2B5EF4-FFF2-40B4-BE49-F238E27FC236}">
                <a16:creationId xmlns:a16="http://schemas.microsoft.com/office/drawing/2014/main" id="{A10B9FB5-42CC-4F05-8DDA-26D3C1268E1C}"/>
              </a:ext>
            </a:extLst>
          </p:cNvPr>
          <p:cNvPicPr>
            <a:picLocks noChangeAspect="1"/>
          </p:cNvPicPr>
          <p:nvPr/>
        </p:nvPicPr>
        <p:blipFill>
          <a:blip r:embed="rId2"/>
          <a:stretch>
            <a:fillRect/>
          </a:stretch>
        </p:blipFill>
        <p:spPr>
          <a:xfrm>
            <a:off x="7543800" y="3640347"/>
            <a:ext cx="2438400" cy="2419350"/>
          </a:xfrm>
          <a:prstGeom prst="rect">
            <a:avLst/>
          </a:prstGeom>
        </p:spPr>
      </p:pic>
      <p:pic>
        <p:nvPicPr>
          <p:cNvPr id="1026" name="Picture 2" descr="Rain droplets on car windshield | Pikrepo">
            <a:extLst>
              <a:ext uri="{FF2B5EF4-FFF2-40B4-BE49-F238E27FC236}">
                <a16:creationId xmlns:a16="http://schemas.microsoft.com/office/drawing/2014/main" id="{D17D4472-A9E8-44AA-A492-AA8498D32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770" y="3560642"/>
            <a:ext cx="4584460" cy="257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762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1F1DCA-46A3-42A0-A42C-E35CABED235E}"/>
              </a:ext>
            </a:extLst>
          </p:cNvPr>
          <p:cNvSpPr>
            <a:spLocks noGrp="1"/>
          </p:cNvSpPr>
          <p:nvPr>
            <p:ph type="title"/>
          </p:nvPr>
        </p:nvSpPr>
        <p:spPr/>
        <p:txBody>
          <a:bodyPr/>
          <a:lstStyle/>
          <a:p>
            <a:r>
              <a:rPr lang="en-US" dirty="0"/>
              <a:t>The macroscopic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5D65D40-0A67-45AF-82DF-114FC60C7AEE}"/>
                  </a:ext>
                </a:extLst>
              </p:cNvPr>
              <p:cNvSpPr>
                <a:spLocks noGrp="1"/>
              </p:cNvSpPr>
              <p:nvPr>
                <p:ph idx="1"/>
              </p:nvPr>
            </p:nvSpPr>
            <p:spPr>
              <a:xfrm>
                <a:off x="838200" y="1690688"/>
                <a:ext cx="10515600" cy="4802187"/>
              </a:xfrm>
            </p:spPr>
            <p:txBody>
              <a:bodyPr>
                <a:normAutofit/>
              </a:bodyPr>
              <a:lstStyle/>
              <a:p>
                <a:r>
                  <a:rPr lang="en-US" dirty="0"/>
                  <a:t>The dynamic slipping scheme basically explains how we simulate a slip-with-friction wall. </a:t>
                </a:r>
              </a:p>
              <a:p>
                <a:r>
                  <a:rPr lang="en-US" dirty="0"/>
                  <a:t>From here on we talk only about 2D.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𝑚𝑖𝑛</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𝑌</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𝑙𝑖𝑚𝑖𝑡</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𝑌</m:t>
                                  </m:r>
                                </m:sub>
                              </m:sSub>
                            </m:num>
                            <m:den>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𝑌</m:t>
                                      </m:r>
                                    </m:sub>
                                  </m:sSub>
                                </m:e>
                              </m:d>
                            </m:den>
                          </m:f>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𝑙𝑖𝑚𝑖𝑡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𝑗</m:t>
                              </m:r>
                            </m:e>
                          </m:acc>
                        </m:e>
                      </m:d>
                    </m:oMath>
                  </m:oMathPara>
                </a14:m>
                <a:endParaRPr lang="en-US" dirty="0"/>
              </a:p>
              <a:p>
                <a14:m>
                  <m:oMath xmlns:m="http://schemas.openxmlformats.org/officeDocument/2006/math">
                    <m:r>
                      <a:rPr lang="en-US" b="0" i="1" smtClean="0">
                        <a:latin typeface="Cambria Math" panose="02040503050406030204" pitchFamily="18" charset="0"/>
                      </a:rPr>
                      <m:t>𝑓</m:t>
                    </m:r>
                  </m:oMath>
                </a14:m>
                <a:r>
                  <a:rPr lang="en-US" dirty="0"/>
                  <a:t> is the resulting wall friction.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𝑌</m:t>
                        </m:r>
                      </m:sub>
                    </m:sSub>
                  </m:oMath>
                </a14:m>
                <a:r>
                  <a:rPr lang="en-US" dirty="0"/>
                  <a:t> is the local Young’s force.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𝑚𝑖𝑛</m:t>
                        </m:r>
                      </m:sub>
                    </m:sSub>
                  </m:oMath>
                </a14:m>
                <a:r>
                  <a:rPr lang="en-US" dirty="0"/>
                  <a:t> is a minimum friction force, an exogenous parameter. </a:t>
                </a:r>
                <a14:m>
                  <m:oMath xmlns:m="http://schemas.openxmlformats.org/officeDocument/2006/math">
                    <m:r>
                      <a:rPr lang="en-US" b="0" i="1" smtClean="0">
                        <a:latin typeface="Cambria Math" panose="02040503050406030204" pitchFamily="18" charset="0"/>
                      </a:rPr>
                      <m:t>𝜃</m:t>
                    </m:r>
                  </m:oMath>
                </a14:m>
                <a:r>
                  <a:rPr lang="en-US" dirty="0"/>
                  <a:t> is the contact angle. </a:t>
                </a:r>
                <a14:m>
                  <m:oMath xmlns:m="http://schemas.openxmlformats.org/officeDocument/2006/math">
                    <m:r>
                      <a:rPr lang="en-US" b="0" i="1" smtClean="0">
                        <a:latin typeface="Cambria Math" panose="02040503050406030204" pitchFamily="18" charset="0"/>
                      </a:rPr>
                      <m:t>𝜇</m:t>
                    </m:r>
                  </m:oMath>
                </a14:m>
                <a:r>
                  <a:rPr lang="en-US" dirty="0"/>
                  <a:t> is a function, giving a coefficient without unit.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oMath>
                </a14:m>
                <a:r>
                  <a:rPr lang="en-US" dirty="0"/>
                  <a:t> is the local fluid velocity.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𝑗</m:t>
                        </m:r>
                      </m:e>
                    </m:acc>
                  </m:oMath>
                </a14:m>
                <a:r>
                  <a:rPr lang="en-US" dirty="0"/>
                  <a:t> is the vertical unit vector. </a:t>
                </a:r>
              </a:p>
            </p:txBody>
          </p:sp>
        </mc:Choice>
        <mc:Fallback xmlns="">
          <p:sp>
            <p:nvSpPr>
              <p:cNvPr id="6" name="Content Placeholder 5">
                <a:extLst>
                  <a:ext uri="{FF2B5EF4-FFF2-40B4-BE49-F238E27FC236}">
                    <a16:creationId xmlns:a16="http://schemas.microsoft.com/office/drawing/2014/main" id="{05D65D40-0A67-45AF-82DF-114FC60C7AEE}"/>
                  </a:ext>
                </a:extLst>
              </p:cNvPr>
              <p:cNvSpPr>
                <a:spLocks noGrp="1" noRot="1" noChangeAspect="1" noMove="1" noResize="1" noEditPoints="1" noAdjustHandles="1" noChangeArrowheads="1" noChangeShapeType="1" noTextEdit="1"/>
              </p:cNvSpPr>
              <p:nvPr>
                <p:ph idx="1"/>
              </p:nvPr>
            </p:nvSpPr>
            <p:spPr>
              <a:xfrm>
                <a:off x="838200" y="1690688"/>
                <a:ext cx="10515600" cy="4802187"/>
              </a:xfrm>
              <a:blipFill>
                <a:blip r:embed="rId2"/>
                <a:stretch>
                  <a:fillRect l="-1043" t="-2030"/>
                </a:stretch>
              </a:blipFill>
            </p:spPr>
            <p:txBody>
              <a:bodyPr/>
              <a:lstStyle/>
              <a:p>
                <a:r>
                  <a:rPr lang="en-US">
                    <a:noFill/>
                  </a:rPr>
                  <a:t> </a:t>
                </a:r>
              </a:p>
            </p:txBody>
          </p:sp>
        </mc:Fallback>
      </mc:AlternateContent>
    </p:spTree>
    <p:extLst>
      <p:ext uri="{BB962C8B-B14F-4D97-AF65-F5344CB8AC3E}">
        <p14:creationId xmlns:p14="http://schemas.microsoft.com/office/powerpoint/2010/main" val="4150311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A21F1DCA-46A3-42A0-A42C-E35CABED235E}"/>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m:oMathPara>
                </a14:m>
                <a:endParaRPr lang="en-US" dirty="0"/>
              </a:p>
            </p:txBody>
          </p:sp>
        </mc:Choice>
        <mc:Fallback xmlns="">
          <p:sp>
            <p:nvSpPr>
              <p:cNvPr id="5" name="Title 4">
                <a:extLst>
                  <a:ext uri="{FF2B5EF4-FFF2-40B4-BE49-F238E27FC236}">
                    <a16:creationId xmlns:a16="http://schemas.microsoft.com/office/drawing/2014/main" id="{A21F1DCA-46A3-42A0-A42C-E35CABED235E}"/>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6" name="Content Placeholder 5">
            <a:extLst>
              <a:ext uri="{FF2B5EF4-FFF2-40B4-BE49-F238E27FC236}">
                <a16:creationId xmlns:a16="http://schemas.microsoft.com/office/drawing/2014/main" id="{05D65D40-0A67-45AF-82DF-114FC60C7AEE}"/>
              </a:ext>
            </a:extLst>
          </p:cNvPr>
          <p:cNvSpPr>
            <a:spLocks noGrp="1"/>
          </p:cNvSpPr>
          <p:nvPr>
            <p:ph idx="1"/>
          </p:nvPr>
        </p:nvSpPr>
        <p:spPr>
          <a:xfrm>
            <a:off x="838200" y="1825625"/>
            <a:ext cx="10515600" cy="1935492"/>
          </a:xfrm>
        </p:spPr>
        <p:txBody>
          <a:bodyPr>
            <a:normAutofit/>
          </a:bodyPr>
          <a:lstStyle/>
          <a:p>
            <a:r>
              <a:rPr lang="en-US" dirty="0"/>
              <a:t>This function computes the friction coefficient given the contact angle. </a:t>
            </a:r>
          </a:p>
          <a:p>
            <a:r>
              <a:rPr lang="en-US" dirty="0"/>
              <a:t>It is based on a regression of results yielded in the 2018 molecular simulations. </a:t>
            </a:r>
          </a:p>
        </p:txBody>
      </p:sp>
      <p:pic>
        <p:nvPicPr>
          <p:cNvPr id="3" name="Picture 2">
            <a:extLst>
              <a:ext uri="{FF2B5EF4-FFF2-40B4-BE49-F238E27FC236}">
                <a16:creationId xmlns:a16="http://schemas.microsoft.com/office/drawing/2014/main" id="{FA34BE1D-7006-4033-870F-220C7C870C1D}"/>
              </a:ext>
            </a:extLst>
          </p:cNvPr>
          <p:cNvPicPr>
            <a:picLocks noChangeAspect="1"/>
          </p:cNvPicPr>
          <p:nvPr/>
        </p:nvPicPr>
        <p:blipFill>
          <a:blip r:embed="rId3"/>
          <a:stretch>
            <a:fillRect/>
          </a:stretch>
        </p:blipFill>
        <p:spPr>
          <a:xfrm>
            <a:off x="274156" y="3966593"/>
            <a:ext cx="7019925" cy="2000250"/>
          </a:xfrm>
          <a:prstGeom prst="rect">
            <a:avLst/>
          </a:prstGeom>
        </p:spPr>
      </p:pic>
      <p:pic>
        <p:nvPicPr>
          <p:cNvPr id="7" name="Picture 6">
            <a:extLst>
              <a:ext uri="{FF2B5EF4-FFF2-40B4-BE49-F238E27FC236}">
                <a16:creationId xmlns:a16="http://schemas.microsoft.com/office/drawing/2014/main" id="{FB71063C-F415-488C-B374-C6B883F8362B}"/>
              </a:ext>
            </a:extLst>
          </p:cNvPr>
          <p:cNvPicPr>
            <a:picLocks noChangeAspect="1"/>
          </p:cNvPicPr>
          <p:nvPr/>
        </p:nvPicPr>
        <p:blipFill>
          <a:blip r:embed="rId4"/>
          <a:stretch>
            <a:fillRect/>
          </a:stretch>
        </p:blipFill>
        <p:spPr>
          <a:xfrm>
            <a:off x="7185804" y="3561898"/>
            <a:ext cx="4902679" cy="3192585"/>
          </a:xfrm>
          <a:prstGeom prst="rect">
            <a:avLst/>
          </a:prstGeom>
        </p:spPr>
      </p:pic>
    </p:spTree>
    <p:extLst>
      <p:ext uri="{BB962C8B-B14F-4D97-AF65-F5344CB8AC3E}">
        <p14:creationId xmlns:p14="http://schemas.microsoft.com/office/powerpoint/2010/main" val="5934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1F1DCA-46A3-42A0-A42C-E35CABED235E}"/>
              </a:ext>
            </a:extLst>
          </p:cNvPr>
          <p:cNvSpPr>
            <a:spLocks noGrp="1"/>
          </p:cNvSpPr>
          <p:nvPr>
            <p:ph type="title"/>
          </p:nvPr>
        </p:nvSpPr>
        <p:spPr/>
        <p:txBody>
          <a:bodyPr/>
          <a:lstStyle/>
          <a:p>
            <a:r>
              <a:rPr lang="en-US" dirty="0"/>
              <a:t>Macroscopic behaviors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5D65D40-0A67-45AF-82DF-114FC60C7AEE}"/>
                  </a:ext>
                </a:extLst>
              </p:cNvPr>
              <p:cNvSpPr>
                <a:spLocks noGrp="1"/>
              </p:cNvSpPr>
              <p:nvPr>
                <p:ph idx="1"/>
              </p:nvPr>
            </p:nvSpPr>
            <p:spPr>
              <a:xfrm>
                <a:off x="838200" y="1825625"/>
                <a:ext cx="10515600" cy="4667250"/>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𝑚𝑖𝑛</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𝑌</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𝑙𝑖𝑚𝑖𝑡</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𝑌</m:t>
                                  </m:r>
                                </m:sub>
                              </m:sSub>
                            </m:num>
                            <m:den>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𝑌</m:t>
                                      </m:r>
                                    </m:sub>
                                  </m:sSub>
                                </m:e>
                              </m:d>
                            </m:den>
                          </m:f>
                        </m:e>
                      </m:d>
                    </m:oMath>
                  </m:oMathPara>
                </a14:m>
                <a:br>
                  <a:rPr lang="en-US" dirty="0"/>
                </a:br>
                <a:endParaRPr lang="en-US" dirty="0"/>
              </a:p>
              <a:p>
                <a:pPr marL="0" indent="0" algn="ctr">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𝑙𝑖𝑚𝑖𝑡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𝑗</m:t>
                              </m:r>
                            </m:e>
                          </m:acc>
                        </m:e>
                      </m:d>
                    </m:oMath>
                  </m:oMathPara>
                </a14:m>
                <a:endParaRPr lang="en-US" dirty="0"/>
              </a:p>
              <a:p>
                <a:endParaRPr lang="en-US" dirty="0"/>
              </a:p>
              <a:p>
                <a:r>
                  <a:rPr lang="en-US" dirty="0"/>
                  <a:t>When the contact angle is large enough so that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𝑌</m:t>
                            </m:r>
                          </m:sub>
                        </m:sSub>
                      </m:e>
                    </m:d>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𝑙𝑖𝑚𝑖𝑡</m:t>
                        </m:r>
                      </m:sub>
                    </m:sSub>
                  </m:oMath>
                </a14:m>
                <a:r>
                  <a:rPr lang="en-US" dirty="0"/>
                  <a:t>, the contact point does not slip, and we have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𝑌</m:t>
                        </m:r>
                      </m:sub>
                    </m:sSub>
                  </m:oMath>
                </a14:m>
                <a:r>
                  <a:rPr lang="en-US" dirty="0"/>
                  <a:t> which is identical to the no-slip case. </a:t>
                </a:r>
              </a:p>
              <a:p>
                <a:r>
                  <a:rPr lang="en-US" dirty="0"/>
                  <a:t>Otherwise, the contact point moves. There is work done. Kinetic energy dissipates into heat during this process. </a:t>
                </a:r>
              </a:p>
            </p:txBody>
          </p:sp>
        </mc:Choice>
        <mc:Fallback xmlns="">
          <p:sp>
            <p:nvSpPr>
              <p:cNvPr id="6" name="Content Placeholder 5">
                <a:extLst>
                  <a:ext uri="{FF2B5EF4-FFF2-40B4-BE49-F238E27FC236}">
                    <a16:creationId xmlns:a16="http://schemas.microsoft.com/office/drawing/2014/main" id="{05D65D40-0A67-45AF-82DF-114FC60C7AEE}"/>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b="-783"/>
                </a:stretch>
              </a:blipFill>
            </p:spPr>
            <p:txBody>
              <a:bodyPr/>
              <a:lstStyle/>
              <a:p>
                <a:r>
                  <a:rPr lang="en-US">
                    <a:noFill/>
                  </a:rPr>
                  <a:t> </a:t>
                </a:r>
              </a:p>
            </p:txBody>
          </p:sp>
        </mc:Fallback>
      </mc:AlternateContent>
    </p:spTree>
    <p:extLst>
      <p:ext uri="{BB962C8B-B14F-4D97-AF65-F5344CB8AC3E}">
        <p14:creationId xmlns:p14="http://schemas.microsoft.com/office/powerpoint/2010/main" val="2285151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2F67-2F37-403C-BD05-2165299A8708}"/>
              </a:ext>
            </a:extLst>
          </p:cNvPr>
          <p:cNvSpPr>
            <a:spLocks noGrp="1"/>
          </p:cNvSpPr>
          <p:nvPr>
            <p:ph type="title"/>
          </p:nvPr>
        </p:nvSpPr>
        <p:spPr/>
        <p:txBody>
          <a:bodyPr/>
          <a:lstStyle/>
          <a:p>
            <a:r>
              <a:rPr lang="en-US" dirty="0"/>
              <a:t>The corresponding numerical method</a:t>
            </a:r>
          </a:p>
        </p:txBody>
      </p:sp>
      <p:sp>
        <p:nvSpPr>
          <p:cNvPr id="3" name="Content Placeholder 2">
            <a:extLst>
              <a:ext uri="{FF2B5EF4-FFF2-40B4-BE49-F238E27FC236}">
                <a16:creationId xmlns:a16="http://schemas.microsoft.com/office/drawing/2014/main" id="{399DEA4D-E4AF-450C-9568-143FE09D98D3}"/>
              </a:ext>
            </a:extLst>
          </p:cNvPr>
          <p:cNvSpPr>
            <a:spLocks noGrp="1"/>
          </p:cNvSpPr>
          <p:nvPr>
            <p:ph idx="1"/>
          </p:nvPr>
        </p:nvSpPr>
        <p:spPr>
          <a:xfrm>
            <a:off x="838200" y="1825625"/>
            <a:ext cx="10515600" cy="2547967"/>
          </a:xfrm>
        </p:spPr>
        <p:txBody>
          <a:bodyPr/>
          <a:lstStyle/>
          <a:p>
            <a:r>
              <a:rPr lang="en-US" dirty="0"/>
              <a:t>It is well known that a no-slip wall can be simulated as an array of markers with the </a:t>
            </a:r>
            <a:r>
              <a:rPr lang="en-US" i="1" dirty="0"/>
              <a:t>penalty method</a:t>
            </a:r>
            <a:r>
              <a:rPr lang="en-US" dirty="0"/>
              <a:t>. </a:t>
            </a:r>
          </a:p>
          <a:p>
            <a:r>
              <a:rPr lang="en-US" dirty="0"/>
              <a:t>To simulate a dynamic slipping wall, we use what we call the </a:t>
            </a:r>
            <a:r>
              <a:rPr lang="en-US" i="1" dirty="0"/>
              <a:t>incur-redeem-dismiss </a:t>
            </a:r>
            <a:r>
              <a:rPr lang="en-US" dirty="0"/>
              <a:t>penalty method. In this view, the baseline penalty method would be an </a:t>
            </a:r>
            <a:r>
              <a:rPr lang="en-US" i="1" dirty="0"/>
              <a:t>incur-redeem </a:t>
            </a:r>
            <a:r>
              <a:rPr lang="en-US" dirty="0"/>
              <a:t>penalty method. </a:t>
            </a:r>
          </a:p>
        </p:txBody>
      </p:sp>
      <p:graphicFrame>
        <p:nvGraphicFramePr>
          <p:cNvPr id="4" name="Table 4">
            <a:extLst>
              <a:ext uri="{FF2B5EF4-FFF2-40B4-BE49-F238E27FC236}">
                <a16:creationId xmlns:a16="http://schemas.microsoft.com/office/drawing/2014/main" id="{77018343-A33C-4921-88E3-C8AD8FAD78FF}"/>
              </a:ext>
            </a:extLst>
          </p:cNvPr>
          <p:cNvGraphicFramePr>
            <a:graphicFrameLocks noGrp="1"/>
          </p:cNvGraphicFramePr>
          <p:nvPr>
            <p:extLst>
              <p:ext uri="{D42A27DB-BD31-4B8C-83A1-F6EECF244321}">
                <p14:modId xmlns:p14="http://schemas.microsoft.com/office/powerpoint/2010/main" val="2389899383"/>
              </p:ext>
            </p:extLst>
          </p:nvPr>
        </p:nvGraphicFramePr>
        <p:xfrm>
          <a:off x="1069675" y="4508530"/>
          <a:ext cx="10052650" cy="1253916"/>
        </p:xfrm>
        <a:graphic>
          <a:graphicData uri="http://schemas.openxmlformats.org/drawingml/2006/table">
            <a:tbl>
              <a:tblPr firstRow="1" bandRow="1">
                <a:tableStyleId>{5C22544A-7EE6-4342-B048-85BDC9FD1C3A}</a:tableStyleId>
              </a:tblPr>
              <a:tblGrid>
                <a:gridCol w="2760453">
                  <a:extLst>
                    <a:ext uri="{9D8B030D-6E8A-4147-A177-3AD203B41FA5}">
                      <a16:colId xmlns:a16="http://schemas.microsoft.com/office/drawing/2014/main" val="2784318704"/>
                    </a:ext>
                  </a:extLst>
                </a:gridCol>
                <a:gridCol w="3467819">
                  <a:extLst>
                    <a:ext uri="{9D8B030D-6E8A-4147-A177-3AD203B41FA5}">
                      <a16:colId xmlns:a16="http://schemas.microsoft.com/office/drawing/2014/main" val="2039591191"/>
                    </a:ext>
                  </a:extLst>
                </a:gridCol>
                <a:gridCol w="1250830">
                  <a:extLst>
                    <a:ext uri="{9D8B030D-6E8A-4147-A177-3AD203B41FA5}">
                      <a16:colId xmlns:a16="http://schemas.microsoft.com/office/drawing/2014/main" val="1610872143"/>
                    </a:ext>
                  </a:extLst>
                </a:gridCol>
                <a:gridCol w="1328468">
                  <a:extLst>
                    <a:ext uri="{9D8B030D-6E8A-4147-A177-3AD203B41FA5}">
                      <a16:colId xmlns:a16="http://schemas.microsoft.com/office/drawing/2014/main" val="3280331564"/>
                    </a:ext>
                  </a:extLst>
                </a:gridCol>
                <a:gridCol w="1245080">
                  <a:extLst>
                    <a:ext uri="{9D8B030D-6E8A-4147-A177-3AD203B41FA5}">
                      <a16:colId xmlns:a16="http://schemas.microsoft.com/office/drawing/2014/main" val="2489878714"/>
                    </a:ext>
                  </a:extLst>
                </a:gridCol>
              </a:tblGrid>
              <a:tr h="417972">
                <a:tc>
                  <a:txBody>
                    <a:bodyPr/>
                    <a:lstStyle/>
                    <a:p>
                      <a:endParaRPr lang="en-US" sz="2000"/>
                    </a:p>
                  </a:txBody>
                  <a:tcPr/>
                </a:tc>
                <a:tc>
                  <a:txBody>
                    <a:bodyPr/>
                    <a:lstStyle/>
                    <a:p>
                      <a:r>
                        <a:rPr lang="en-US" sz="2000" dirty="0"/>
                        <a:t>Used for</a:t>
                      </a:r>
                    </a:p>
                  </a:txBody>
                  <a:tcPr/>
                </a:tc>
                <a:tc>
                  <a:txBody>
                    <a:bodyPr/>
                    <a:lstStyle/>
                    <a:p>
                      <a:r>
                        <a:rPr lang="en-US" sz="2000" dirty="0"/>
                        <a:t>Incur?</a:t>
                      </a:r>
                    </a:p>
                  </a:txBody>
                  <a:tcPr/>
                </a:tc>
                <a:tc>
                  <a:txBody>
                    <a:bodyPr/>
                    <a:lstStyle/>
                    <a:p>
                      <a:r>
                        <a:rPr lang="en-US" sz="2000" dirty="0"/>
                        <a:t>Redeem?</a:t>
                      </a:r>
                    </a:p>
                  </a:txBody>
                  <a:tcPr/>
                </a:tc>
                <a:tc>
                  <a:txBody>
                    <a:bodyPr/>
                    <a:lstStyle/>
                    <a:p>
                      <a:r>
                        <a:rPr lang="en-US" sz="2000" dirty="0"/>
                        <a:t>Dismiss?</a:t>
                      </a:r>
                    </a:p>
                  </a:txBody>
                  <a:tcPr/>
                </a:tc>
                <a:extLst>
                  <a:ext uri="{0D108BD9-81ED-4DB2-BD59-A6C34878D82A}">
                    <a16:rowId xmlns:a16="http://schemas.microsoft.com/office/drawing/2014/main" val="1687177654"/>
                  </a:ext>
                </a:extLst>
              </a:tr>
              <a:tr h="417972">
                <a:tc>
                  <a:txBody>
                    <a:bodyPr/>
                    <a:lstStyle/>
                    <a:p>
                      <a:r>
                        <a:rPr lang="en-US" sz="2000" dirty="0"/>
                        <a:t>Baseline penalty method</a:t>
                      </a:r>
                    </a:p>
                  </a:txBody>
                  <a:tcPr/>
                </a:tc>
                <a:tc>
                  <a:txBody>
                    <a:bodyPr/>
                    <a:lstStyle/>
                    <a:p>
                      <a:r>
                        <a:rPr lang="en-US" sz="2000" dirty="0"/>
                        <a:t>No-flux no-slip wall</a:t>
                      </a:r>
                    </a:p>
                  </a:txBody>
                  <a:tcPr/>
                </a:tc>
                <a:tc>
                  <a:txBody>
                    <a:bodyPr/>
                    <a:lstStyle/>
                    <a:p>
                      <a:r>
                        <a:rPr lang="en-US" sz="2000" dirty="0"/>
                        <a:t>Yes</a:t>
                      </a:r>
                    </a:p>
                  </a:txBody>
                  <a:tcPr/>
                </a:tc>
                <a:tc>
                  <a:txBody>
                    <a:bodyPr/>
                    <a:lstStyle/>
                    <a:p>
                      <a:r>
                        <a:rPr lang="en-US" sz="2000" dirty="0"/>
                        <a:t>Yes</a:t>
                      </a:r>
                    </a:p>
                  </a:txBody>
                  <a:tcPr/>
                </a:tc>
                <a:tc>
                  <a:txBody>
                    <a:bodyPr/>
                    <a:lstStyle/>
                    <a:p>
                      <a:r>
                        <a:rPr lang="en-US" sz="2000" dirty="0"/>
                        <a:t>No</a:t>
                      </a:r>
                    </a:p>
                  </a:txBody>
                  <a:tcPr/>
                </a:tc>
                <a:extLst>
                  <a:ext uri="{0D108BD9-81ED-4DB2-BD59-A6C34878D82A}">
                    <a16:rowId xmlns:a16="http://schemas.microsoft.com/office/drawing/2014/main" val="3262400900"/>
                  </a:ext>
                </a:extLst>
              </a:tr>
              <a:tr h="417972">
                <a:tc>
                  <a:txBody>
                    <a:bodyPr/>
                    <a:lstStyle/>
                    <a:p>
                      <a:r>
                        <a:rPr lang="en-US" sz="2000" dirty="0"/>
                        <a:t>Ours</a:t>
                      </a:r>
                    </a:p>
                  </a:txBody>
                  <a:tcPr/>
                </a:tc>
                <a:tc>
                  <a:txBody>
                    <a:bodyPr/>
                    <a:lstStyle/>
                    <a:p>
                      <a:r>
                        <a:rPr lang="en-US" sz="2000" dirty="0"/>
                        <a:t>No-flux slip-with-friction wall</a:t>
                      </a:r>
                    </a:p>
                  </a:txBody>
                  <a:tcPr/>
                </a:tc>
                <a:tc>
                  <a:txBody>
                    <a:bodyPr/>
                    <a:lstStyle/>
                    <a:p>
                      <a:r>
                        <a:rPr lang="en-US" sz="2000" dirty="0"/>
                        <a:t>Yes</a:t>
                      </a:r>
                    </a:p>
                  </a:txBody>
                  <a:tcPr/>
                </a:tc>
                <a:tc>
                  <a:txBody>
                    <a:bodyPr/>
                    <a:lstStyle/>
                    <a:p>
                      <a:r>
                        <a:rPr lang="en-US" sz="2000" dirty="0"/>
                        <a:t>Yes</a:t>
                      </a:r>
                    </a:p>
                  </a:txBody>
                  <a:tcPr/>
                </a:tc>
                <a:tc>
                  <a:txBody>
                    <a:bodyPr/>
                    <a:lstStyle/>
                    <a:p>
                      <a:r>
                        <a:rPr lang="en-US" sz="2000" dirty="0"/>
                        <a:t>Yes</a:t>
                      </a:r>
                    </a:p>
                  </a:txBody>
                  <a:tcPr/>
                </a:tc>
                <a:extLst>
                  <a:ext uri="{0D108BD9-81ED-4DB2-BD59-A6C34878D82A}">
                    <a16:rowId xmlns:a16="http://schemas.microsoft.com/office/drawing/2014/main" val="1458130491"/>
                  </a:ext>
                </a:extLst>
              </a:tr>
            </a:tbl>
          </a:graphicData>
        </a:graphic>
      </p:graphicFrame>
    </p:spTree>
    <p:extLst>
      <p:ext uri="{BB962C8B-B14F-4D97-AF65-F5344CB8AC3E}">
        <p14:creationId xmlns:p14="http://schemas.microsoft.com/office/powerpoint/2010/main" val="1787916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5BCF-397E-4737-91C7-4BDAD7C59ED1}"/>
              </a:ext>
            </a:extLst>
          </p:cNvPr>
          <p:cNvSpPr>
            <a:spLocks noGrp="1"/>
          </p:cNvSpPr>
          <p:nvPr>
            <p:ph type="title"/>
          </p:nvPr>
        </p:nvSpPr>
        <p:spPr>
          <a:xfrm>
            <a:off x="838200" y="296113"/>
            <a:ext cx="10515600" cy="1325563"/>
          </a:xfrm>
        </p:spPr>
        <p:txBody>
          <a:bodyPr/>
          <a:lstStyle/>
          <a:p>
            <a:r>
              <a:rPr lang="en-US" dirty="0"/>
              <a:t>Baseline penalty method for no-slip wall</a:t>
            </a:r>
          </a:p>
        </p:txBody>
      </p:sp>
      <p:sp>
        <p:nvSpPr>
          <p:cNvPr id="3" name="Content Placeholder 2">
            <a:extLst>
              <a:ext uri="{FF2B5EF4-FFF2-40B4-BE49-F238E27FC236}">
                <a16:creationId xmlns:a16="http://schemas.microsoft.com/office/drawing/2014/main" id="{C78D464F-3B25-4D69-920E-8C22802487B3}"/>
              </a:ext>
            </a:extLst>
          </p:cNvPr>
          <p:cNvSpPr>
            <a:spLocks noGrp="1"/>
          </p:cNvSpPr>
          <p:nvPr>
            <p:ph idx="1"/>
          </p:nvPr>
        </p:nvSpPr>
        <p:spPr>
          <a:xfrm>
            <a:off x="838200" y="1506447"/>
            <a:ext cx="5257800" cy="4730450"/>
          </a:xfrm>
        </p:spPr>
        <p:txBody>
          <a:bodyPr>
            <a:normAutofit lnSpcReduction="10000"/>
          </a:bodyPr>
          <a:lstStyle/>
          <a:p>
            <a:r>
              <a:rPr lang="en-US" dirty="0"/>
              <a:t>Represent the wall with an array of markers. They follow the fluid flow. </a:t>
            </a:r>
          </a:p>
          <a:p>
            <a:r>
              <a:rPr lang="en-US" dirty="0"/>
              <a:t>As they move away from their initial location, penalty is </a:t>
            </a:r>
            <a:r>
              <a:rPr lang="en-US" i="1" dirty="0"/>
              <a:t>incurred</a:t>
            </a:r>
            <a:r>
              <a:rPr lang="en-US" dirty="0"/>
              <a:t>. </a:t>
            </a:r>
          </a:p>
          <a:p>
            <a:r>
              <a:rPr lang="en-US" dirty="0"/>
              <a:t>A penalty force is applied. </a:t>
            </a:r>
          </a:p>
          <a:p>
            <a:r>
              <a:rPr lang="en-US" dirty="0"/>
              <a:t>The penalty will never be fully </a:t>
            </a:r>
            <a:r>
              <a:rPr lang="en-US" i="1" dirty="0"/>
              <a:t>redeemed</a:t>
            </a:r>
            <a:r>
              <a:rPr lang="en-US" dirty="0"/>
              <a:t> until a marker return to its correct location. </a:t>
            </a:r>
          </a:p>
          <a:p>
            <a:r>
              <a:rPr lang="en-US" dirty="0"/>
              <a:t>This guarantees no-flux and no-slip.</a:t>
            </a:r>
          </a:p>
        </p:txBody>
      </p:sp>
      <p:pic>
        <p:nvPicPr>
          <p:cNvPr id="5" name="Picture 4">
            <a:extLst>
              <a:ext uri="{FF2B5EF4-FFF2-40B4-BE49-F238E27FC236}">
                <a16:creationId xmlns:a16="http://schemas.microsoft.com/office/drawing/2014/main" id="{00FCC183-8703-490D-902D-75FDE26641B1}"/>
              </a:ext>
            </a:extLst>
          </p:cNvPr>
          <p:cNvPicPr>
            <a:picLocks noChangeAspect="1"/>
          </p:cNvPicPr>
          <p:nvPr/>
        </p:nvPicPr>
        <p:blipFill>
          <a:blip r:embed="rId2"/>
          <a:stretch>
            <a:fillRect/>
          </a:stretch>
        </p:blipFill>
        <p:spPr>
          <a:xfrm>
            <a:off x="6096000" y="1696003"/>
            <a:ext cx="5801783" cy="4351338"/>
          </a:xfrm>
          <a:prstGeom prst="rect">
            <a:avLst/>
          </a:prstGeom>
        </p:spPr>
      </p:pic>
    </p:spTree>
    <p:extLst>
      <p:ext uri="{BB962C8B-B14F-4D97-AF65-F5344CB8AC3E}">
        <p14:creationId xmlns:p14="http://schemas.microsoft.com/office/powerpoint/2010/main" val="221533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E791-855E-4AA4-9EB8-E4E1C5F52209}"/>
              </a:ext>
            </a:extLst>
          </p:cNvPr>
          <p:cNvSpPr>
            <a:spLocks noGrp="1"/>
          </p:cNvSpPr>
          <p:nvPr>
            <p:ph type="title"/>
          </p:nvPr>
        </p:nvSpPr>
        <p:spPr/>
        <p:txBody>
          <a:bodyPr/>
          <a:lstStyle/>
          <a:p>
            <a:r>
              <a:rPr lang="en-US" dirty="0"/>
              <a:t>Purpose of this ppt</a:t>
            </a:r>
          </a:p>
        </p:txBody>
      </p:sp>
      <p:sp>
        <p:nvSpPr>
          <p:cNvPr id="3" name="Content Placeholder 2">
            <a:extLst>
              <a:ext uri="{FF2B5EF4-FFF2-40B4-BE49-F238E27FC236}">
                <a16:creationId xmlns:a16="http://schemas.microsoft.com/office/drawing/2014/main" id="{EA66AA8E-4F4B-435D-9110-BB1535B34D9E}"/>
              </a:ext>
            </a:extLst>
          </p:cNvPr>
          <p:cNvSpPr>
            <a:spLocks noGrp="1"/>
          </p:cNvSpPr>
          <p:nvPr>
            <p:ph idx="1"/>
          </p:nvPr>
        </p:nvSpPr>
        <p:spPr/>
        <p:txBody>
          <a:bodyPr/>
          <a:lstStyle/>
          <a:p>
            <a:r>
              <a:rPr lang="en-US" dirty="0"/>
              <a:t>This is an outline for the dynamic slipping part of the report. </a:t>
            </a:r>
          </a:p>
          <a:p>
            <a:r>
              <a:rPr lang="en-US" dirty="0"/>
              <a:t>Michael: if you have time, you may start writing based on this ppt. </a:t>
            </a:r>
          </a:p>
        </p:txBody>
      </p:sp>
    </p:spTree>
    <p:extLst>
      <p:ext uri="{BB962C8B-B14F-4D97-AF65-F5344CB8AC3E}">
        <p14:creationId xmlns:p14="http://schemas.microsoft.com/office/powerpoint/2010/main" val="400279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2E10-7CA8-4142-ACAF-A3FB1A88B425}"/>
              </a:ext>
            </a:extLst>
          </p:cNvPr>
          <p:cNvSpPr>
            <a:spLocks noGrp="1"/>
          </p:cNvSpPr>
          <p:nvPr>
            <p:ph type="title"/>
          </p:nvPr>
        </p:nvSpPr>
        <p:spPr/>
        <p:txBody>
          <a:bodyPr/>
          <a:lstStyle/>
          <a:p>
            <a:r>
              <a:rPr lang="en-US" dirty="0"/>
              <a:t>Incur-redeem-dismiss</a:t>
            </a:r>
          </a:p>
        </p:txBody>
      </p:sp>
      <p:sp>
        <p:nvSpPr>
          <p:cNvPr id="3" name="Content Placeholder 2">
            <a:extLst>
              <a:ext uri="{FF2B5EF4-FFF2-40B4-BE49-F238E27FC236}">
                <a16:creationId xmlns:a16="http://schemas.microsoft.com/office/drawing/2014/main" id="{B368684F-61AC-4EE1-9D23-01E72E932394}"/>
              </a:ext>
            </a:extLst>
          </p:cNvPr>
          <p:cNvSpPr>
            <a:spLocks noGrp="1"/>
          </p:cNvSpPr>
          <p:nvPr>
            <p:ph idx="1"/>
          </p:nvPr>
        </p:nvSpPr>
        <p:spPr>
          <a:xfrm>
            <a:off x="838200" y="1466491"/>
            <a:ext cx="5364192" cy="5026384"/>
          </a:xfrm>
        </p:spPr>
        <p:txBody>
          <a:bodyPr>
            <a:normAutofit lnSpcReduction="10000"/>
          </a:bodyPr>
          <a:lstStyle/>
          <a:p>
            <a:r>
              <a:rPr lang="en-US" dirty="0"/>
              <a:t>Previously: </a:t>
            </a:r>
            <a:br>
              <a:rPr lang="en-US" dirty="0"/>
            </a:br>
            <a:r>
              <a:rPr lang="en-US" dirty="0"/>
              <a:t>Fluid flow incurs penalty. </a:t>
            </a:r>
            <a:br>
              <a:rPr lang="en-US" dirty="0"/>
            </a:br>
            <a:r>
              <a:rPr lang="en-US" dirty="0"/>
              <a:t>Fluid flow redeems penalty. </a:t>
            </a:r>
          </a:p>
          <a:p>
            <a:r>
              <a:rPr lang="en-US" dirty="0"/>
              <a:t>Now we introduce another way penalty can decrease: dismissal. No fluid flow is involved. Penalty is instantly decreased within a timestep by “teleporting” the marker. </a:t>
            </a:r>
          </a:p>
          <a:p>
            <a:r>
              <a:rPr lang="en-US" dirty="0"/>
              <a:t>The amount of penalty dismissed, multiplied by friction force, gives the work done, i.e. the amount of heat dissipation. </a:t>
            </a:r>
          </a:p>
        </p:txBody>
      </p:sp>
      <p:pic>
        <p:nvPicPr>
          <p:cNvPr id="5" name="Picture 4">
            <a:extLst>
              <a:ext uri="{FF2B5EF4-FFF2-40B4-BE49-F238E27FC236}">
                <a16:creationId xmlns:a16="http://schemas.microsoft.com/office/drawing/2014/main" id="{CD0C5C28-AA30-439C-A145-FD053DCAF2BB}"/>
              </a:ext>
            </a:extLst>
          </p:cNvPr>
          <p:cNvPicPr>
            <a:picLocks noChangeAspect="1"/>
          </p:cNvPicPr>
          <p:nvPr/>
        </p:nvPicPr>
        <p:blipFill>
          <a:blip r:embed="rId2"/>
          <a:stretch>
            <a:fillRect/>
          </a:stretch>
        </p:blipFill>
        <p:spPr>
          <a:xfrm>
            <a:off x="6426679" y="1322717"/>
            <a:ext cx="5681932" cy="4971690"/>
          </a:xfrm>
          <a:prstGeom prst="rect">
            <a:avLst/>
          </a:prstGeom>
        </p:spPr>
      </p:pic>
    </p:spTree>
    <p:extLst>
      <p:ext uri="{BB962C8B-B14F-4D97-AF65-F5344CB8AC3E}">
        <p14:creationId xmlns:p14="http://schemas.microsoft.com/office/powerpoint/2010/main" val="3718446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2E10-7CA8-4142-ACAF-A3FB1A88B425}"/>
              </a:ext>
            </a:extLst>
          </p:cNvPr>
          <p:cNvSpPr>
            <a:spLocks noGrp="1"/>
          </p:cNvSpPr>
          <p:nvPr>
            <p:ph type="title"/>
          </p:nvPr>
        </p:nvSpPr>
        <p:spPr>
          <a:xfrm>
            <a:off x="838200" y="296114"/>
            <a:ext cx="10515600" cy="1325563"/>
          </a:xfrm>
        </p:spPr>
        <p:txBody>
          <a:bodyPr/>
          <a:lstStyle/>
          <a:p>
            <a:r>
              <a:rPr lang="en-US" dirty="0"/>
              <a:t>Incur-redeem-dismiss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68684F-61AC-4EE1-9D23-01E72E932394}"/>
                  </a:ext>
                </a:extLst>
              </p:cNvPr>
              <p:cNvSpPr>
                <a:spLocks noGrp="1"/>
              </p:cNvSpPr>
              <p:nvPr>
                <p:ph idx="1"/>
              </p:nvPr>
            </p:nvSpPr>
            <p:spPr>
              <a:xfrm>
                <a:off x="838200" y="1466491"/>
                <a:ext cx="5364192" cy="5026384"/>
              </a:xfrm>
            </p:spPr>
            <p:txBody>
              <a:bodyPr>
                <a:normAutofit/>
              </a:bodyPr>
              <a:lstStyle/>
              <a:p>
                <a:r>
                  <a:rPr lang="en-US" dirty="0"/>
                  <a:t>Whenever the vertical penalty exceeds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𝑙𝑖𝑚𝑖𝑡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𝑤𝑎𝑙𝑙</m:t>
                            </m:r>
                          </m:sub>
                        </m:sSub>
                      </m:den>
                    </m:f>
                  </m:oMath>
                </a14:m>
                <a:r>
                  <a:rPr lang="en-US" dirty="0"/>
                  <a:t>, dismiss an amount of penalty to bring it to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𝑙𝑖𝑚𝑖𝑡</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𝑤𝑎𝑙𝑙</m:t>
                            </m:r>
                          </m:sub>
                        </m:sSub>
                      </m:den>
                    </m:f>
                  </m:oMath>
                </a14:m>
                <a:r>
                  <a:rPr lang="en-US"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𝑤𝑎𝑙𝑙</m:t>
                        </m:r>
                      </m:sub>
                    </m:sSub>
                  </m:oMath>
                </a14:m>
                <a:r>
                  <a:rPr lang="en-US" dirty="0"/>
                  <a:t> is the stiffness of the wall markers.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𝑙𝑖𝑚𝑖𝑡</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𝑤𝑎𝑙𝑙</m:t>
                            </m:r>
                          </m:sub>
                        </m:sSub>
                      </m:den>
                    </m:f>
                  </m:oMath>
                </a14:m>
                <a:r>
                  <a:rPr lang="en-US" dirty="0"/>
                  <a:t> is then the maximum penalty that static friction can hold. </a:t>
                </a:r>
              </a:p>
              <a:p>
                <a:r>
                  <a:rPr lang="en-US" dirty="0"/>
                  <a:t>The horizontal penalty is never dismissed, so no-flux is preserved. </a:t>
                </a:r>
              </a:p>
            </p:txBody>
          </p:sp>
        </mc:Choice>
        <mc:Fallback xmlns="">
          <p:sp>
            <p:nvSpPr>
              <p:cNvPr id="3" name="Content Placeholder 2">
                <a:extLst>
                  <a:ext uri="{FF2B5EF4-FFF2-40B4-BE49-F238E27FC236}">
                    <a16:creationId xmlns:a16="http://schemas.microsoft.com/office/drawing/2014/main" id="{B368684F-61AC-4EE1-9D23-01E72E932394}"/>
                  </a:ext>
                </a:extLst>
              </p:cNvPr>
              <p:cNvSpPr>
                <a:spLocks noGrp="1" noRot="1" noChangeAspect="1" noMove="1" noResize="1" noEditPoints="1" noAdjustHandles="1" noChangeArrowheads="1" noChangeShapeType="1" noTextEdit="1"/>
              </p:cNvSpPr>
              <p:nvPr>
                <p:ph idx="1"/>
              </p:nvPr>
            </p:nvSpPr>
            <p:spPr>
              <a:xfrm>
                <a:off x="838200" y="1466491"/>
                <a:ext cx="5364192" cy="5026384"/>
              </a:xfrm>
              <a:blipFill>
                <a:blip r:embed="rId2"/>
                <a:stretch>
                  <a:fillRect l="-2048" t="-2063" r="-35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D0C5C28-AA30-439C-A145-FD053DCAF2BB}"/>
              </a:ext>
            </a:extLst>
          </p:cNvPr>
          <p:cNvPicPr>
            <a:picLocks noChangeAspect="1"/>
          </p:cNvPicPr>
          <p:nvPr/>
        </p:nvPicPr>
        <p:blipFill>
          <a:blip r:embed="rId3"/>
          <a:stretch>
            <a:fillRect/>
          </a:stretch>
        </p:blipFill>
        <p:spPr>
          <a:xfrm>
            <a:off x="6426679" y="1322717"/>
            <a:ext cx="5681932" cy="4971690"/>
          </a:xfrm>
          <a:prstGeom prst="rect">
            <a:avLst/>
          </a:prstGeom>
        </p:spPr>
      </p:pic>
    </p:spTree>
    <p:extLst>
      <p:ext uri="{BB962C8B-B14F-4D97-AF65-F5344CB8AC3E}">
        <p14:creationId xmlns:p14="http://schemas.microsoft.com/office/powerpoint/2010/main" val="3672659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67DB-81A3-4D85-87EC-E984D241A0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F59451-7ED9-4EE1-9D2A-A1B5416C3E2F}"/>
              </a:ext>
            </a:extLst>
          </p:cNvPr>
          <p:cNvSpPr>
            <a:spLocks noGrp="1"/>
          </p:cNvSpPr>
          <p:nvPr>
            <p:ph idx="1"/>
          </p:nvPr>
        </p:nvSpPr>
        <p:spPr/>
        <p:txBody>
          <a:bodyPr/>
          <a:lstStyle/>
          <a:p>
            <a:r>
              <a:rPr lang="en-US" dirty="0"/>
              <a:t>[put pseudo code into paper here?]</a:t>
            </a:r>
          </a:p>
        </p:txBody>
      </p:sp>
    </p:spTree>
    <p:extLst>
      <p:ext uri="{BB962C8B-B14F-4D97-AF65-F5344CB8AC3E}">
        <p14:creationId xmlns:p14="http://schemas.microsoft.com/office/powerpoint/2010/main" val="2603166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D599-C61C-4208-8AD5-2C6A890982E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4E82878-D7F2-43B0-B7EE-0BFB4A14AF7F}"/>
              </a:ext>
            </a:extLst>
          </p:cNvPr>
          <p:cNvSpPr>
            <a:spLocks noGrp="1"/>
          </p:cNvSpPr>
          <p:nvPr>
            <p:ph idx="1"/>
          </p:nvPr>
        </p:nvSpPr>
        <p:spPr/>
        <p:txBody>
          <a:bodyPr/>
          <a:lstStyle/>
          <a:p>
            <a:r>
              <a:rPr lang="en-US" dirty="0"/>
              <a:t>Show some plots. </a:t>
            </a:r>
          </a:p>
          <a:p>
            <a:r>
              <a:rPr lang="en-US" dirty="0"/>
              <a:t>Wait for Daniel to make those. </a:t>
            </a:r>
          </a:p>
        </p:txBody>
      </p:sp>
    </p:spTree>
    <p:extLst>
      <p:ext uri="{BB962C8B-B14F-4D97-AF65-F5344CB8AC3E}">
        <p14:creationId xmlns:p14="http://schemas.microsoft.com/office/powerpoint/2010/main" val="58523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2E10-7CA8-4142-ACAF-A3FB1A88B425}"/>
              </a:ext>
            </a:extLst>
          </p:cNvPr>
          <p:cNvSpPr>
            <a:spLocks noGrp="1"/>
          </p:cNvSpPr>
          <p:nvPr>
            <p:ph type="title"/>
          </p:nvPr>
        </p:nvSpPr>
        <p:spPr>
          <a:xfrm>
            <a:off x="838200" y="296114"/>
            <a:ext cx="10515600" cy="1325563"/>
          </a:xfrm>
        </p:spPr>
        <p:txBody>
          <a:bodyPr/>
          <a:lstStyle/>
          <a:p>
            <a:r>
              <a:rPr lang="en-US" dirty="0"/>
              <a:t>Problems</a:t>
            </a:r>
          </a:p>
        </p:txBody>
      </p:sp>
      <p:sp>
        <p:nvSpPr>
          <p:cNvPr id="3" name="Content Placeholder 2">
            <a:extLst>
              <a:ext uri="{FF2B5EF4-FFF2-40B4-BE49-F238E27FC236}">
                <a16:creationId xmlns:a16="http://schemas.microsoft.com/office/drawing/2014/main" id="{B368684F-61AC-4EE1-9D23-01E72E932394}"/>
              </a:ext>
            </a:extLst>
          </p:cNvPr>
          <p:cNvSpPr>
            <a:spLocks noGrp="1"/>
          </p:cNvSpPr>
          <p:nvPr>
            <p:ph idx="1"/>
          </p:nvPr>
        </p:nvSpPr>
        <p:spPr>
          <a:xfrm>
            <a:off x="838200" y="1466491"/>
            <a:ext cx="5364192" cy="5026384"/>
          </a:xfrm>
        </p:spPr>
        <p:txBody>
          <a:bodyPr>
            <a:normAutofit/>
          </a:bodyPr>
          <a:lstStyle/>
          <a:p>
            <a:r>
              <a:rPr lang="en-US"/>
              <a:t>Volume </a:t>
            </a:r>
            <a:r>
              <a:rPr lang="en-US" dirty="0"/>
              <a:t>conservation</a:t>
            </a:r>
          </a:p>
        </p:txBody>
      </p:sp>
      <p:pic>
        <p:nvPicPr>
          <p:cNvPr id="5" name="Picture 4">
            <a:extLst>
              <a:ext uri="{FF2B5EF4-FFF2-40B4-BE49-F238E27FC236}">
                <a16:creationId xmlns:a16="http://schemas.microsoft.com/office/drawing/2014/main" id="{CD0C5C28-AA30-439C-A145-FD053DCAF2BB}"/>
              </a:ext>
            </a:extLst>
          </p:cNvPr>
          <p:cNvPicPr>
            <a:picLocks noChangeAspect="1"/>
          </p:cNvPicPr>
          <p:nvPr/>
        </p:nvPicPr>
        <p:blipFill>
          <a:blip r:embed="rId2"/>
          <a:stretch>
            <a:fillRect/>
          </a:stretch>
        </p:blipFill>
        <p:spPr>
          <a:xfrm>
            <a:off x="6426679" y="1322717"/>
            <a:ext cx="5681932" cy="4971690"/>
          </a:xfrm>
          <a:prstGeom prst="rect">
            <a:avLst/>
          </a:prstGeom>
        </p:spPr>
      </p:pic>
    </p:spTree>
    <p:extLst>
      <p:ext uri="{BB962C8B-B14F-4D97-AF65-F5344CB8AC3E}">
        <p14:creationId xmlns:p14="http://schemas.microsoft.com/office/powerpoint/2010/main" val="58737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DCAB-BB78-4C6B-9999-3C38115067E2}"/>
              </a:ext>
            </a:extLst>
          </p:cNvPr>
          <p:cNvSpPr>
            <a:spLocks noGrp="1"/>
          </p:cNvSpPr>
          <p:nvPr>
            <p:ph type="title"/>
          </p:nvPr>
        </p:nvSpPr>
        <p:spPr/>
        <p:txBody>
          <a:bodyPr/>
          <a:lstStyle/>
          <a:p>
            <a:r>
              <a:rPr lang="en-US" dirty="0"/>
              <a:t>References for this ppt</a:t>
            </a:r>
          </a:p>
        </p:txBody>
      </p:sp>
      <p:sp>
        <p:nvSpPr>
          <p:cNvPr id="5" name="Content Placeholder 4">
            <a:extLst>
              <a:ext uri="{FF2B5EF4-FFF2-40B4-BE49-F238E27FC236}">
                <a16:creationId xmlns:a16="http://schemas.microsoft.com/office/drawing/2014/main" id="{B5FCF80B-0BF4-4B46-B235-6103CF9275DD}"/>
              </a:ext>
            </a:extLst>
          </p:cNvPr>
          <p:cNvSpPr>
            <a:spLocks noGrp="1"/>
          </p:cNvSpPr>
          <p:nvPr>
            <p:ph idx="1"/>
          </p:nvPr>
        </p:nvSpPr>
        <p:spPr/>
        <p:txBody>
          <a:bodyPr/>
          <a:lstStyle/>
          <a:p>
            <a:r>
              <a:rPr lang="en-US" dirty="0"/>
              <a:t>Molecular Origin of Contact Line Friction in Dynamic Wetting. Johansson and Hess. 2018. </a:t>
            </a:r>
          </a:p>
        </p:txBody>
      </p:sp>
    </p:spTree>
    <p:extLst>
      <p:ext uri="{BB962C8B-B14F-4D97-AF65-F5344CB8AC3E}">
        <p14:creationId xmlns:p14="http://schemas.microsoft.com/office/powerpoint/2010/main" val="79019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C684-7B3C-4D0A-9361-7931B0C21D93}"/>
              </a:ext>
            </a:extLst>
          </p:cNvPr>
          <p:cNvSpPr>
            <a:spLocks noGrp="1"/>
          </p:cNvSpPr>
          <p:nvPr>
            <p:ph type="title"/>
          </p:nvPr>
        </p:nvSpPr>
        <p:spPr/>
        <p:txBody>
          <a:bodyPr/>
          <a:lstStyle/>
          <a:p>
            <a:r>
              <a:rPr lang="en-US" dirty="0"/>
              <a:t>Terminology clarification</a:t>
            </a:r>
          </a:p>
        </p:txBody>
      </p:sp>
      <p:sp>
        <p:nvSpPr>
          <p:cNvPr id="3" name="Content Placeholder 2">
            <a:extLst>
              <a:ext uri="{FF2B5EF4-FFF2-40B4-BE49-F238E27FC236}">
                <a16:creationId xmlns:a16="http://schemas.microsoft.com/office/drawing/2014/main" id="{4FBAC7A9-F14D-4C3D-AE3C-5067A2E9AC85}"/>
              </a:ext>
            </a:extLst>
          </p:cNvPr>
          <p:cNvSpPr>
            <a:spLocks noGrp="1"/>
          </p:cNvSpPr>
          <p:nvPr>
            <p:ph idx="1"/>
          </p:nvPr>
        </p:nvSpPr>
        <p:spPr/>
        <p:txBody>
          <a:bodyPr/>
          <a:lstStyle/>
          <a:p>
            <a:r>
              <a:rPr lang="en-US" dirty="0"/>
              <a:t>Wall: The solid surface, usually no-flux. </a:t>
            </a:r>
          </a:p>
          <a:p>
            <a:r>
              <a:rPr lang="en-US" dirty="0"/>
              <a:t>Interface: the liquid-gas interface. </a:t>
            </a:r>
          </a:p>
        </p:txBody>
      </p:sp>
    </p:spTree>
    <p:extLst>
      <p:ext uri="{BB962C8B-B14F-4D97-AF65-F5344CB8AC3E}">
        <p14:creationId xmlns:p14="http://schemas.microsoft.com/office/powerpoint/2010/main" val="423338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BB3F-FBE2-465F-A430-CE9F80E22256}"/>
              </a:ext>
            </a:extLst>
          </p:cNvPr>
          <p:cNvSpPr>
            <a:spLocks noGrp="1"/>
          </p:cNvSpPr>
          <p:nvPr>
            <p:ph type="title"/>
          </p:nvPr>
        </p:nvSpPr>
        <p:spPr/>
        <p:txBody>
          <a:bodyPr/>
          <a:lstStyle/>
          <a:p>
            <a:r>
              <a:rPr lang="en-US" dirty="0"/>
              <a:t>Our numerical method for tension force</a:t>
            </a:r>
          </a:p>
        </p:txBody>
      </p:sp>
      <p:sp>
        <p:nvSpPr>
          <p:cNvPr id="3" name="Content Placeholder 2">
            <a:extLst>
              <a:ext uri="{FF2B5EF4-FFF2-40B4-BE49-F238E27FC236}">
                <a16:creationId xmlns:a16="http://schemas.microsoft.com/office/drawing/2014/main" id="{C9A77988-0891-4B4F-8791-8BD8286B4796}"/>
              </a:ext>
            </a:extLst>
          </p:cNvPr>
          <p:cNvSpPr>
            <a:spLocks noGrp="1"/>
          </p:cNvSpPr>
          <p:nvPr>
            <p:ph idx="1"/>
          </p:nvPr>
        </p:nvSpPr>
        <p:spPr>
          <a:xfrm>
            <a:off x="838200" y="1825625"/>
            <a:ext cx="7218872" cy="4351338"/>
          </a:xfrm>
        </p:spPr>
        <p:txBody>
          <a:bodyPr>
            <a:normAutofit/>
          </a:bodyPr>
          <a:lstStyle/>
          <a:p>
            <a:r>
              <a:rPr lang="en-US" dirty="0"/>
              <a:t>Each interface marker is pulled by its two neighbors at constant magnitude. </a:t>
            </a:r>
          </a:p>
          <a:p>
            <a:r>
              <a:rPr lang="en-US" dirty="0"/>
              <a:t>Force is the gradient of energy. The 2D tension energy is proportional to the interface length. View that as the sum of all line segments. An attractive force with constant magnitude is precisely the gradient of the length of one line segment. </a:t>
            </a:r>
          </a:p>
          <a:p>
            <a:r>
              <a:rPr lang="en-US" dirty="0"/>
              <a:t>Notice that the total force on a marker is always normal to the interface. </a:t>
            </a:r>
          </a:p>
        </p:txBody>
      </p:sp>
      <p:pic>
        <p:nvPicPr>
          <p:cNvPr id="5" name="Picture 4">
            <a:extLst>
              <a:ext uri="{FF2B5EF4-FFF2-40B4-BE49-F238E27FC236}">
                <a16:creationId xmlns:a16="http://schemas.microsoft.com/office/drawing/2014/main" id="{655F40F9-6053-4EAE-B422-CCA96954F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1038" y="1825625"/>
            <a:ext cx="3960962" cy="3960962"/>
          </a:xfrm>
          <a:prstGeom prst="rect">
            <a:avLst/>
          </a:prstGeom>
        </p:spPr>
      </p:pic>
    </p:spTree>
    <p:extLst>
      <p:ext uri="{BB962C8B-B14F-4D97-AF65-F5344CB8AC3E}">
        <p14:creationId xmlns:p14="http://schemas.microsoft.com/office/powerpoint/2010/main" val="166126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C50A-7A4A-4E45-A8E7-454013BA4134}"/>
              </a:ext>
            </a:extLst>
          </p:cNvPr>
          <p:cNvSpPr>
            <a:spLocks noGrp="1"/>
          </p:cNvSpPr>
          <p:nvPr>
            <p:ph type="title"/>
          </p:nvPr>
        </p:nvSpPr>
        <p:spPr/>
        <p:txBody>
          <a:bodyPr/>
          <a:lstStyle/>
          <a:p>
            <a:r>
              <a:rPr lang="en-US" dirty="0"/>
              <a:t>Natural extension: Young’s force</a:t>
            </a:r>
          </a:p>
        </p:txBody>
      </p:sp>
      <p:sp>
        <p:nvSpPr>
          <p:cNvPr id="3" name="Content Placeholder 2">
            <a:extLst>
              <a:ext uri="{FF2B5EF4-FFF2-40B4-BE49-F238E27FC236}">
                <a16:creationId xmlns:a16="http://schemas.microsoft.com/office/drawing/2014/main" id="{684DC330-CDD0-46EA-B77C-414072C24ED8}"/>
              </a:ext>
            </a:extLst>
          </p:cNvPr>
          <p:cNvSpPr>
            <a:spLocks noGrp="1"/>
          </p:cNvSpPr>
          <p:nvPr>
            <p:ph idx="1"/>
          </p:nvPr>
        </p:nvSpPr>
        <p:spPr>
          <a:xfrm>
            <a:off x="838200" y="1618595"/>
            <a:ext cx="6528758" cy="4808088"/>
          </a:xfrm>
        </p:spPr>
        <p:txBody>
          <a:bodyPr>
            <a:normAutofit/>
          </a:bodyPr>
          <a:lstStyle/>
          <a:p>
            <a:r>
              <a:rPr lang="en-US" dirty="0"/>
              <a:t>The same logic also simulates the unbalanced Young’s force at a contact point. </a:t>
            </a:r>
          </a:p>
          <a:p>
            <a:r>
              <a:rPr lang="en-US" dirty="0"/>
              <a:t>At the wall, there is one marker that has only one neighbor. The total force on this marker becomes tangent to the interface. </a:t>
            </a:r>
          </a:p>
          <a:p>
            <a:r>
              <a:rPr lang="en-US" dirty="0"/>
              <a:t>However, its horizontal component is balanced by the no-flux force provided by the wall. </a:t>
            </a:r>
          </a:p>
          <a:p>
            <a:r>
              <a:rPr lang="en-US" dirty="0"/>
              <a:t>Its vertical component turns out to equal the Young’s force. </a:t>
            </a:r>
          </a:p>
        </p:txBody>
      </p:sp>
      <p:pic>
        <p:nvPicPr>
          <p:cNvPr id="5" name="Picture 4">
            <a:extLst>
              <a:ext uri="{FF2B5EF4-FFF2-40B4-BE49-F238E27FC236}">
                <a16:creationId xmlns:a16="http://schemas.microsoft.com/office/drawing/2014/main" id="{BCB45999-F116-4D85-8A25-FD2C48A24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162" y="1347158"/>
            <a:ext cx="4725838" cy="4725838"/>
          </a:xfrm>
          <a:prstGeom prst="rect">
            <a:avLst/>
          </a:prstGeom>
        </p:spPr>
      </p:pic>
    </p:spTree>
    <p:extLst>
      <p:ext uri="{BB962C8B-B14F-4D97-AF65-F5344CB8AC3E}">
        <p14:creationId xmlns:p14="http://schemas.microsoft.com/office/powerpoint/2010/main" val="228436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F7C3-6B82-4FC5-8CA9-E70DCFD2F399}"/>
              </a:ext>
            </a:extLst>
          </p:cNvPr>
          <p:cNvSpPr>
            <a:spLocks noGrp="1"/>
          </p:cNvSpPr>
          <p:nvPr>
            <p:ph type="title"/>
          </p:nvPr>
        </p:nvSpPr>
        <p:spPr/>
        <p:txBody>
          <a:bodyPr/>
          <a:lstStyle/>
          <a:p>
            <a:r>
              <a:rPr lang="en-US" dirty="0"/>
              <a:t>Beautiful fact</a:t>
            </a:r>
          </a:p>
        </p:txBody>
      </p:sp>
      <p:sp>
        <p:nvSpPr>
          <p:cNvPr id="3" name="Content Placeholder 2">
            <a:extLst>
              <a:ext uri="{FF2B5EF4-FFF2-40B4-BE49-F238E27FC236}">
                <a16:creationId xmlns:a16="http://schemas.microsoft.com/office/drawing/2014/main" id="{28949C3E-E118-42D6-8027-EA43E14B322B}"/>
              </a:ext>
            </a:extLst>
          </p:cNvPr>
          <p:cNvSpPr>
            <a:spLocks noGrp="1"/>
          </p:cNvSpPr>
          <p:nvPr>
            <p:ph idx="1"/>
          </p:nvPr>
        </p:nvSpPr>
        <p:spPr>
          <a:xfrm>
            <a:off x="838201" y="1825625"/>
            <a:ext cx="6666780" cy="4351338"/>
          </a:xfrm>
        </p:spPr>
        <p:txBody>
          <a:bodyPr/>
          <a:lstStyle/>
          <a:p>
            <a:r>
              <a:rPr lang="en-US" dirty="0"/>
              <a:t>Notice that the sum of the tension force on all markers is exactly the sum of Young’s force on the two markers, just inverted in direction. </a:t>
            </a:r>
          </a:p>
          <a:p>
            <a:r>
              <a:rPr lang="en-US" dirty="0"/>
              <a:t>We can view tension force and Young’s force as a pair of action-reaction forces this way. </a:t>
            </a:r>
          </a:p>
        </p:txBody>
      </p:sp>
      <p:pic>
        <p:nvPicPr>
          <p:cNvPr id="5" name="Picture 4">
            <a:extLst>
              <a:ext uri="{FF2B5EF4-FFF2-40B4-BE49-F238E27FC236}">
                <a16:creationId xmlns:a16="http://schemas.microsoft.com/office/drawing/2014/main" id="{647A5A62-E36A-48B1-A30A-F50CCE770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981" y="1285337"/>
            <a:ext cx="4537494" cy="4537494"/>
          </a:xfrm>
          <a:prstGeom prst="rect">
            <a:avLst/>
          </a:prstGeom>
        </p:spPr>
      </p:pic>
    </p:spTree>
    <p:extLst>
      <p:ext uri="{BB962C8B-B14F-4D97-AF65-F5344CB8AC3E}">
        <p14:creationId xmlns:p14="http://schemas.microsoft.com/office/powerpoint/2010/main" val="253367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0633-0957-467D-B04D-134C326CBE37}"/>
              </a:ext>
            </a:extLst>
          </p:cNvPr>
          <p:cNvSpPr>
            <a:spLocks noGrp="1"/>
          </p:cNvSpPr>
          <p:nvPr>
            <p:ph type="title"/>
          </p:nvPr>
        </p:nvSpPr>
        <p:spPr/>
        <p:txBody>
          <a:bodyPr/>
          <a:lstStyle/>
          <a:p>
            <a:r>
              <a:rPr lang="en-US" dirty="0"/>
              <a:t>The two forces at the contact point</a:t>
            </a:r>
          </a:p>
        </p:txBody>
      </p:sp>
      <p:sp>
        <p:nvSpPr>
          <p:cNvPr id="3" name="Content Placeholder 2">
            <a:extLst>
              <a:ext uri="{FF2B5EF4-FFF2-40B4-BE49-F238E27FC236}">
                <a16:creationId xmlns:a16="http://schemas.microsoft.com/office/drawing/2014/main" id="{AEEB7470-72A6-44CC-A8D6-F79960DDF33E}"/>
              </a:ext>
            </a:extLst>
          </p:cNvPr>
          <p:cNvSpPr>
            <a:spLocks noGrp="1"/>
          </p:cNvSpPr>
          <p:nvPr>
            <p:ph idx="1"/>
          </p:nvPr>
        </p:nvSpPr>
        <p:spPr>
          <a:xfrm>
            <a:off x="838200" y="1825625"/>
            <a:ext cx="6908321" cy="4351338"/>
          </a:xfrm>
        </p:spPr>
        <p:txBody>
          <a:bodyPr/>
          <a:lstStyle/>
          <a:p>
            <a:r>
              <a:rPr lang="en-US" dirty="0"/>
              <a:t>Young’s force is tangent to the wall. </a:t>
            </a:r>
          </a:p>
          <a:p>
            <a:r>
              <a:rPr lang="en-US" dirty="0"/>
              <a:t>The tension force is normal to the interface. </a:t>
            </a:r>
          </a:p>
        </p:txBody>
      </p:sp>
      <p:pic>
        <p:nvPicPr>
          <p:cNvPr id="6" name="Picture 5">
            <a:extLst>
              <a:ext uri="{FF2B5EF4-FFF2-40B4-BE49-F238E27FC236}">
                <a16:creationId xmlns:a16="http://schemas.microsoft.com/office/drawing/2014/main" id="{AAFC5971-3A6E-485D-8F63-3B83B4FBF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883" y="2208362"/>
            <a:ext cx="4336689" cy="3132054"/>
          </a:xfrm>
          <a:prstGeom prst="rect">
            <a:avLst/>
          </a:prstGeom>
        </p:spPr>
      </p:pic>
    </p:spTree>
    <p:extLst>
      <p:ext uri="{BB962C8B-B14F-4D97-AF65-F5344CB8AC3E}">
        <p14:creationId xmlns:p14="http://schemas.microsoft.com/office/powerpoint/2010/main" val="184192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0633-0957-467D-B04D-134C326CBE37}"/>
              </a:ext>
            </a:extLst>
          </p:cNvPr>
          <p:cNvSpPr>
            <a:spLocks noGrp="1"/>
          </p:cNvSpPr>
          <p:nvPr>
            <p:ph type="title"/>
          </p:nvPr>
        </p:nvSpPr>
        <p:spPr/>
        <p:txBody>
          <a:bodyPr/>
          <a:lstStyle/>
          <a:p>
            <a:r>
              <a:rPr lang="en-US" dirty="0"/>
              <a:t>The two forces at the contact point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EB7470-72A6-44CC-A8D6-F79960DDF33E}"/>
                  </a:ext>
                </a:extLst>
              </p:cNvPr>
              <p:cNvSpPr>
                <a:spLocks noGrp="1"/>
              </p:cNvSpPr>
              <p:nvPr>
                <p:ph idx="1"/>
              </p:nvPr>
            </p:nvSpPr>
            <p:spPr>
              <a:xfrm>
                <a:off x="838200" y="1825625"/>
                <a:ext cx="6908321" cy="4351338"/>
              </a:xfrm>
            </p:spPr>
            <p:txBody>
              <a:bodyPr/>
              <a:lstStyle/>
              <a:p>
                <a:r>
                  <a:rPr lang="en-US" dirty="0"/>
                  <a:t>Young’s force has unit </a:t>
                </a:r>
                <a14:m>
                  <m:oMath xmlns:m="http://schemas.openxmlformats.org/officeDocument/2006/math">
                    <m:r>
                      <a:rPr lang="en-US" b="0" i="1" smtClean="0">
                        <a:latin typeface="Cambria Math" panose="02040503050406030204" pitchFamily="18" charset="0"/>
                      </a:rPr>
                      <m:t>𝑁</m:t>
                    </m:r>
                  </m:oMath>
                </a14:m>
                <a:r>
                  <a:rPr lang="en-US" dirty="0"/>
                  <a:t>, and is focused on one point. </a:t>
                </a:r>
              </a:p>
              <a:p>
                <a:r>
                  <a:rPr lang="en-US" dirty="0"/>
                  <a:t>Tension force has unit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𝑐𝑚</m:t>
                    </m:r>
                  </m:oMath>
                </a14:m>
                <a:r>
                  <a:rPr lang="en-US" dirty="0"/>
                  <a:t>, and is spread across the interface. </a:t>
                </a:r>
              </a:p>
              <a:p>
                <a:r>
                  <a:rPr lang="en-US" dirty="0"/>
                  <a:t>Therefore, at the exact contact point, tension force is negligible compared to Young’s force. </a:t>
                </a:r>
              </a:p>
            </p:txBody>
          </p:sp>
        </mc:Choice>
        <mc:Fallback xmlns="">
          <p:sp>
            <p:nvSpPr>
              <p:cNvPr id="3" name="Content Placeholder 2">
                <a:extLst>
                  <a:ext uri="{FF2B5EF4-FFF2-40B4-BE49-F238E27FC236}">
                    <a16:creationId xmlns:a16="http://schemas.microsoft.com/office/drawing/2014/main" id="{AEEB7470-72A6-44CC-A8D6-F79960DDF33E}"/>
                  </a:ext>
                </a:extLst>
              </p:cNvPr>
              <p:cNvSpPr>
                <a:spLocks noGrp="1" noRot="1" noChangeAspect="1" noMove="1" noResize="1" noEditPoints="1" noAdjustHandles="1" noChangeArrowheads="1" noChangeShapeType="1" noTextEdit="1"/>
              </p:cNvSpPr>
              <p:nvPr>
                <p:ph idx="1"/>
              </p:nvPr>
            </p:nvSpPr>
            <p:spPr>
              <a:xfrm>
                <a:off x="838200" y="1825625"/>
                <a:ext cx="6908321" cy="4351338"/>
              </a:xfrm>
              <a:blipFill>
                <a:blip r:embed="rId2"/>
                <a:stretch>
                  <a:fillRect l="-1589" t="-22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AFC5971-3A6E-485D-8F63-3B83B4FBF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883" y="2208362"/>
            <a:ext cx="4336689" cy="3132054"/>
          </a:xfrm>
          <a:prstGeom prst="rect">
            <a:avLst/>
          </a:prstGeom>
        </p:spPr>
      </p:pic>
    </p:spTree>
    <p:extLst>
      <p:ext uri="{BB962C8B-B14F-4D97-AF65-F5344CB8AC3E}">
        <p14:creationId xmlns:p14="http://schemas.microsoft.com/office/powerpoint/2010/main" val="167649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ABF9-DCC8-4782-831D-E073095DA179}"/>
              </a:ext>
            </a:extLst>
          </p:cNvPr>
          <p:cNvSpPr>
            <a:spLocks noGrp="1"/>
          </p:cNvSpPr>
          <p:nvPr>
            <p:ph type="title"/>
          </p:nvPr>
        </p:nvSpPr>
        <p:spPr/>
        <p:txBody>
          <a:bodyPr/>
          <a:lstStyle/>
          <a:p>
            <a:r>
              <a:rPr lang="en-US" dirty="0"/>
              <a:t>No-slip friction balances Young’s force</a:t>
            </a:r>
          </a:p>
        </p:txBody>
      </p:sp>
      <p:sp>
        <p:nvSpPr>
          <p:cNvPr id="3" name="Content Placeholder 2">
            <a:extLst>
              <a:ext uri="{FF2B5EF4-FFF2-40B4-BE49-F238E27FC236}">
                <a16:creationId xmlns:a16="http://schemas.microsoft.com/office/drawing/2014/main" id="{D19F7DD8-AF45-4BF4-AA56-A90AABA1D81F}"/>
              </a:ext>
            </a:extLst>
          </p:cNvPr>
          <p:cNvSpPr>
            <a:spLocks noGrp="1"/>
          </p:cNvSpPr>
          <p:nvPr>
            <p:ph idx="1"/>
          </p:nvPr>
        </p:nvSpPr>
        <p:spPr>
          <a:xfrm>
            <a:off x="838200" y="1825625"/>
            <a:ext cx="6968706" cy="4667250"/>
          </a:xfrm>
        </p:spPr>
        <p:txBody>
          <a:bodyPr>
            <a:normAutofit/>
          </a:bodyPr>
          <a:lstStyle/>
          <a:p>
            <a:r>
              <a:rPr lang="en-US" dirty="0"/>
              <a:t>Now, view the no-slip boundary condition as a friction force, provided by the wall, exerted onto the fluid. </a:t>
            </a:r>
          </a:p>
          <a:p>
            <a:r>
              <a:rPr lang="en-US" dirty="0"/>
              <a:t>No-slip simply means that this friction force is a </a:t>
            </a:r>
            <a:r>
              <a:rPr lang="en-US" i="1" dirty="0"/>
              <a:t>reactive force</a:t>
            </a:r>
            <a:r>
              <a:rPr lang="en-US" dirty="0"/>
              <a:t>, always balancing the sum of </a:t>
            </a:r>
            <a:r>
              <a:rPr lang="en-US" i="1" dirty="0"/>
              <a:t>active forces </a:t>
            </a:r>
            <a:r>
              <a:rPr lang="en-US" dirty="0"/>
              <a:t>at this location in the vertical direction. </a:t>
            </a:r>
          </a:p>
          <a:p>
            <a:r>
              <a:rPr lang="en-US" dirty="0"/>
              <a:t>The only active force at the wall is Young’s force. Therefore, the wall friction, if no-slip, equals the Young’s force inverted in direction. </a:t>
            </a:r>
          </a:p>
        </p:txBody>
      </p:sp>
      <p:pic>
        <p:nvPicPr>
          <p:cNvPr id="5" name="Picture 4">
            <a:extLst>
              <a:ext uri="{FF2B5EF4-FFF2-40B4-BE49-F238E27FC236}">
                <a16:creationId xmlns:a16="http://schemas.microsoft.com/office/drawing/2014/main" id="{89D14528-7E50-489A-A2BE-6BDD75AB2CCB}"/>
              </a:ext>
            </a:extLst>
          </p:cNvPr>
          <p:cNvPicPr>
            <a:picLocks noChangeAspect="1"/>
          </p:cNvPicPr>
          <p:nvPr/>
        </p:nvPicPr>
        <p:blipFill rotWithShape="1">
          <a:blip r:embed="rId2">
            <a:extLst>
              <a:ext uri="{28A0092B-C50C-407E-A947-70E740481C1C}">
                <a14:useLocalDpi xmlns:a14="http://schemas.microsoft.com/office/drawing/2010/main" val="0"/>
              </a:ext>
            </a:extLst>
          </a:blip>
          <a:srcRect l="21893"/>
          <a:stretch/>
        </p:blipFill>
        <p:spPr>
          <a:xfrm>
            <a:off x="7919049" y="1825625"/>
            <a:ext cx="4272951" cy="3951036"/>
          </a:xfrm>
          <a:prstGeom prst="rect">
            <a:avLst/>
          </a:prstGeom>
        </p:spPr>
      </p:pic>
    </p:spTree>
    <p:extLst>
      <p:ext uri="{BB962C8B-B14F-4D97-AF65-F5344CB8AC3E}">
        <p14:creationId xmlns:p14="http://schemas.microsoft.com/office/powerpoint/2010/main" val="1156346803"/>
      </p:ext>
    </p:extLst>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1233</Words>
  <Application>Microsoft Office PowerPoint</Application>
  <PresentationFormat>Widescreen</PresentationFormat>
  <Paragraphs>176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Dynamic Slipping</vt:lpstr>
      <vt:lpstr>Purpose of this ppt</vt:lpstr>
      <vt:lpstr>Terminology clarification</vt:lpstr>
      <vt:lpstr>Our numerical method for tension force</vt:lpstr>
      <vt:lpstr>Natural extension: Young’s force</vt:lpstr>
      <vt:lpstr>Beautiful fact</vt:lpstr>
      <vt:lpstr>The two forces at the contact point</vt:lpstr>
      <vt:lpstr>The two forces at the contact point</vt:lpstr>
      <vt:lpstr>No-slip friction balances Young’s force</vt:lpstr>
      <vt:lpstr>Clarifications about the last page</vt:lpstr>
      <vt:lpstr>Deep dive into how the hell a droplet can stay on a wall</vt:lpstr>
      <vt:lpstr>Dynamic slipping: we are changing these</vt:lpstr>
      <vt:lpstr>Dynamic Slipping</vt:lpstr>
      <vt:lpstr>Motivations</vt:lpstr>
      <vt:lpstr>The macroscopic model</vt:lpstr>
      <vt:lpstr>μ(θ)</vt:lpstr>
      <vt:lpstr>Macroscopic behaviors</vt:lpstr>
      <vt:lpstr>The corresponding numerical method</vt:lpstr>
      <vt:lpstr>Baseline penalty method for no-slip wall</vt:lpstr>
      <vt:lpstr>Incur-redeem-dismiss</vt:lpstr>
      <vt:lpstr>Incur-redeem-dismiss</vt:lpstr>
      <vt:lpstr>PowerPoint Presentation</vt:lpstr>
      <vt:lpstr>Results</vt:lpstr>
      <vt:lpstr>Problems</vt:lpstr>
      <vt:lpstr>References for this ppt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Slipping</dc:title>
  <dc:creator>秦 Daniel</dc:creator>
  <cp:lastModifiedBy>秦 Daniel</cp:lastModifiedBy>
  <cp:revision>163</cp:revision>
  <dcterms:created xsi:type="dcterms:W3CDTF">2020-10-24T05:18:07Z</dcterms:created>
  <dcterms:modified xsi:type="dcterms:W3CDTF">2020-10-24T08:24:58Z</dcterms:modified>
</cp:coreProperties>
</file>