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6" r:id="rId3"/>
    <p:sldId id="259" r:id="rId4"/>
    <p:sldId id="261" r:id="rId5"/>
    <p:sldId id="262" r:id="rId6"/>
    <p:sldId id="266" r:id="rId7"/>
    <p:sldId id="267" r:id="rId8"/>
    <p:sldId id="260" r:id="rId9"/>
    <p:sldId id="263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309" r:id="rId23"/>
    <p:sldId id="317" r:id="rId24"/>
    <p:sldId id="280" r:id="rId25"/>
    <p:sldId id="297" r:id="rId26"/>
    <p:sldId id="294" r:id="rId27"/>
    <p:sldId id="295" r:id="rId28"/>
    <p:sldId id="298" r:id="rId29"/>
    <p:sldId id="304" r:id="rId30"/>
    <p:sldId id="305" r:id="rId31"/>
    <p:sldId id="303" r:id="rId32"/>
    <p:sldId id="299" r:id="rId33"/>
    <p:sldId id="313" r:id="rId34"/>
    <p:sldId id="315" r:id="rId35"/>
    <p:sldId id="316" r:id="rId36"/>
    <p:sldId id="300" r:id="rId37"/>
    <p:sldId id="314" r:id="rId38"/>
    <p:sldId id="306" r:id="rId39"/>
    <p:sldId id="307" r:id="rId40"/>
    <p:sldId id="311" r:id="rId41"/>
    <p:sldId id="310" r:id="rId42"/>
    <p:sldId id="312" r:id="rId43"/>
    <p:sldId id="318" r:id="rId44"/>
    <p:sldId id="29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F6EB-4C61-4138-83B3-B4C1C2FE1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047CA-C033-4257-8599-229A99447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CF21F-3D4F-4FEB-A8EB-BBEA772B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2E1CB-1EA2-4486-881F-EC26DF09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97C2-6465-4648-A806-83A55123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8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E8FE-516B-40C5-A7F9-27D6F148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50272-E9C4-4B02-B7A8-0FBAC6CD5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D9A2E-BC4B-42D8-ABBA-5200DCBE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B3F34-ADBE-44EB-AF8A-E72E4208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59841-ED01-469B-AE56-DFBD89FD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9583D-2776-4FF5-AD70-FE5DD701C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DEA0C-7DEA-4485-9E3E-9DE967D67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2FE21-6523-4E79-A8E3-3E58041E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6435E-3603-4FB0-8E00-27D11203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D26E5-6521-459A-929C-95312A2F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6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BD84-0765-4BD3-AA22-FFB87380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F7FF-F018-4C99-93D0-4CB3445B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E2CA5-3CAE-484E-9F43-E1B55E11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57784-52E4-41EE-83DE-138BF9DF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E0E6A-81D4-431C-AF15-790D4602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1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B94C-F929-4033-B4BE-2C730756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AF24-C277-46CF-A9EF-890D5CA91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AFFC-66C5-4EC5-B3AD-0EB61413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875EB-EA97-4A60-95DD-B1BCCB8A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E7EC2-F7AC-4326-9853-1AEC1491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83D6-80FC-4207-86F7-34AE237B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DDAB-DAE8-4727-9205-FE076AEEC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AE2D9-DBE4-458F-AF83-D5C339BB7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F4B8A-1BA4-4FF9-959C-3945DABE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E09FB-57D9-44E0-BE34-CD3931EA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D5F5C-F1F2-4E70-9B5F-2D70CA09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0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7B72-309D-44E4-9430-AFCFA8D9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E073-7F96-45DC-90AC-F8B86E85D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ECD90-8903-4BCB-A442-B7E290ADC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FED51-CF0B-4783-BA3B-9470BB550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8DFC9-375D-4122-BFEA-42FBA255B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AA8DE-2EA6-4D99-812A-9E9A21E6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8AFCD-40AD-4DC3-9139-5AA88FDB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B285E-D3FF-44B0-9A9D-24DFFB0A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7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2151-B2F7-4A6F-883D-484109D9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1258D-19BD-4769-9B69-0484DFDF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C00CA-24B9-40C9-AFD7-9B64C92A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C713A-B567-4BA7-B738-92369938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1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4A32A-7A65-4C2F-BE28-374E5F8A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4AF60-07F8-412E-AA91-2781CA34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3F27A-438D-4C9A-AAF2-222BA182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3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17D0-F87C-4A60-B76B-04E1447E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E799-3592-4422-BC77-59E14906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8E186-2FE3-46B2-821E-291DEFEB3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076A1-098B-4DF4-BCF6-972A1E09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A8459-0285-46F8-9A50-BAD64AA8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2C607-5198-474A-9144-366AF3C4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C280-55AD-46CB-9467-D2045097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59656-71DA-42D2-99CC-05250CC74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D428C-1F4C-44F8-BBAE-67BB0F2E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A7F0D-E0CB-4D73-8F4C-32AE30C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E34E1-0C15-496C-A181-362EF651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F1655-B9DA-450C-98F5-5B6EB4DC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4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56368-BB00-47D5-81C2-63E41A19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02F33-4E55-45C4-9F8A-C024BD1C5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583A-9E5E-4A00-97F6-4A8FB7F93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926D-DDDE-4950-9007-2DE949EC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90ACB-371A-445A-B41A-9D4995988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4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delingSimulation/IB-MATLAB" TargetMode="External"/><Relationship Id="rId2" Type="http://schemas.openxmlformats.org/officeDocument/2006/relationships/hyperlink" Target="https://www.math.nyu.edu/faculty/peskin/ib_lecture_notes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8CD442-8A93-42F3-948D-42FB92CB2EE6}"/>
              </a:ext>
            </a:extLst>
          </p:cNvPr>
          <p:cNvSpPr/>
          <p:nvPr/>
        </p:nvSpPr>
        <p:spPr>
          <a:xfrm>
            <a:off x="914400" y="365760"/>
            <a:ext cx="10363200" cy="1234440"/>
          </a:xfrm>
          <a:prstGeom prst="roundRect">
            <a:avLst/>
          </a:prstGeom>
          <a:solidFill>
            <a:srgbClr val="B23333"/>
          </a:solidFill>
          <a:ln>
            <a:noFill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5F7CF-0682-40B4-9C78-F3BD7B34C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010" y="439948"/>
            <a:ext cx="9144000" cy="92302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Moving Droplets on a Wall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32245-8547-4CEF-8D29-C9254D148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4084"/>
            <a:ext cx="9144000" cy="3692816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rgbClr val="B23333"/>
                </a:solidFill>
              </a:rPr>
              <a:t>Daniel Chin</a:t>
            </a:r>
            <a:br>
              <a:rPr lang="en-US" sz="3200" dirty="0"/>
            </a:br>
            <a:r>
              <a:rPr lang="en-US" dirty="0"/>
              <a:t>New York University Shanghai Campus</a:t>
            </a:r>
          </a:p>
          <a:p>
            <a:r>
              <a:rPr lang="en-US" sz="3200" b="1" dirty="0">
                <a:solidFill>
                  <a:srgbClr val="B23333"/>
                </a:solidFill>
              </a:rPr>
              <a:t>Michael Li</a:t>
            </a:r>
            <a:br>
              <a:rPr lang="en-US" dirty="0"/>
            </a:br>
            <a:r>
              <a:rPr lang="en-US" dirty="0"/>
              <a:t>New York University</a:t>
            </a:r>
          </a:p>
          <a:p>
            <a:r>
              <a:rPr lang="en-US" sz="3200" b="1" dirty="0">
                <a:solidFill>
                  <a:srgbClr val="B23333"/>
                </a:solidFill>
              </a:rPr>
              <a:t>Charles </a:t>
            </a:r>
            <a:r>
              <a:rPr lang="en-US" sz="3200" b="1" dirty="0" err="1">
                <a:solidFill>
                  <a:srgbClr val="B23333"/>
                </a:solidFill>
              </a:rPr>
              <a:t>Puelz</a:t>
            </a:r>
            <a:br>
              <a:rPr lang="en-US" sz="3200" b="1" dirty="0">
                <a:solidFill>
                  <a:srgbClr val="B23333"/>
                </a:solidFill>
              </a:rPr>
            </a:br>
            <a:r>
              <a:rPr lang="en-US" dirty="0"/>
              <a:t>Baylor College of Medicine</a:t>
            </a:r>
          </a:p>
          <a:p>
            <a:r>
              <a:rPr lang="en-US" sz="3200" b="1" dirty="0" err="1">
                <a:solidFill>
                  <a:srgbClr val="B23333"/>
                </a:solidFill>
              </a:rPr>
              <a:t>Pejman</a:t>
            </a:r>
            <a:r>
              <a:rPr lang="en-US" sz="3200" b="1" dirty="0">
                <a:solidFill>
                  <a:srgbClr val="B23333"/>
                </a:solidFill>
              </a:rPr>
              <a:t> </a:t>
            </a:r>
            <a:r>
              <a:rPr lang="en-US" sz="3200" b="1" dirty="0" err="1">
                <a:solidFill>
                  <a:srgbClr val="B23333"/>
                </a:solidFill>
              </a:rPr>
              <a:t>Sanaei</a:t>
            </a:r>
            <a:br>
              <a:rPr lang="en-US" dirty="0"/>
            </a:br>
            <a:r>
              <a:rPr lang="en-US" dirty="0"/>
              <a:t>New York Institute of Technology</a:t>
            </a:r>
          </a:p>
          <a:p>
            <a:r>
              <a:rPr lang="en-US" sz="2800" dirty="0"/>
              <a:t>Aug. 12,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771EAE-ED71-4996-A6E0-0AB9FF26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83" y="5676900"/>
            <a:ext cx="1181100" cy="118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D2417B-C752-44BF-B75C-117B49759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30" y="5664320"/>
            <a:ext cx="1181100" cy="11811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56A6AE9-5134-4AD2-AC72-A056D9E2B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676900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627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ABF9-DCC8-4782-831D-E073095D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F7DD8-AF45-4BF4-AA56-A90AABA1D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70994"/>
              </a:xfrm>
            </p:spPr>
            <p:txBody>
              <a:bodyPr/>
              <a:lstStyle/>
              <a:p>
                <a:r>
                  <a:rPr lang="en-US" dirty="0"/>
                  <a:t>Even not in hydrostatic equilibrium, the active forces are readily computed in a numerical simulation, so the friction is easy to solve. </a:t>
                </a:r>
              </a:p>
              <a:p>
                <a:r>
                  <a:rPr lang="en-US" dirty="0"/>
                  <a:t>Most other active forces are also in unit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dirty="0"/>
                  <a:t> or even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leaving Young’s force to be the only relevant active force </a:t>
                </a:r>
                <a:r>
                  <a:rPr lang="en-US" i="1" dirty="0"/>
                  <a:t>at the wall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“Friction” here is modelled similarly to the </a:t>
                </a:r>
                <a:r>
                  <a:rPr lang="en-US" i="1" dirty="0"/>
                  <a:t>viscous force</a:t>
                </a:r>
                <a:r>
                  <a:rPr lang="en-US" dirty="0"/>
                  <a:t>. Consider the viscous force to be the </a:t>
                </a:r>
                <a:r>
                  <a:rPr lang="en-US" i="1" dirty="0"/>
                  <a:t>friction</a:t>
                </a:r>
                <a:r>
                  <a:rPr lang="en-US" dirty="0"/>
                  <a:t> between neighboring “layers” of the fluid. Wall friction is simply the friction between the wall and the first layer of the fluid. Observe the units: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F7DD8-AF45-4BF4-AA56-A90AABA1D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70994"/>
              </a:xfrm>
              <a:blipFill>
                <a:blip r:embed="rId2"/>
                <a:stretch>
                  <a:fillRect l="-1043" t="-2807" r="-1217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92D6E82A-0D84-454E-BE78-08FB3CEE83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6106" y="5296619"/>
              <a:ext cx="9379788" cy="11962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21679">
                      <a:extLst>
                        <a:ext uri="{9D8B030D-6E8A-4147-A177-3AD203B41FA5}">
                          <a16:colId xmlns:a16="http://schemas.microsoft.com/office/drawing/2014/main" val="3244113872"/>
                        </a:ext>
                      </a:extLst>
                    </a:gridCol>
                    <a:gridCol w="1868215">
                      <a:extLst>
                        <a:ext uri="{9D8B030D-6E8A-4147-A177-3AD203B41FA5}">
                          <a16:colId xmlns:a16="http://schemas.microsoft.com/office/drawing/2014/main" val="3360435713"/>
                        </a:ext>
                      </a:extLst>
                    </a:gridCol>
                    <a:gridCol w="2790708">
                      <a:extLst>
                        <a:ext uri="{9D8B030D-6E8A-4147-A177-3AD203B41FA5}">
                          <a16:colId xmlns:a16="http://schemas.microsoft.com/office/drawing/2014/main" val="3848150714"/>
                        </a:ext>
                      </a:extLst>
                    </a:gridCol>
                    <a:gridCol w="1899186">
                      <a:extLst>
                        <a:ext uri="{9D8B030D-6E8A-4147-A177-3AD203B41FA5}">
                          <a16:colId xmlns:a16="http://schemas.microsoft.com/office/drawing/2014/main" val="2798213093"/>
                        </a:ext>
                      </a:extLst>
                    </a:gridCol>
                  </a:tblGrid>
                  <a:tr h="398752">
                    <a:tc gridSpan="2">
                      <a:txBody>
                        <a:bodyPr/>
                        <a:lstStyle/>
                        <a:p>
                          <a:r>
                            <a:rPr lang="en-US" sz="2000" dirty="0"/>
                            <a:t>3D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dirty="0"/>
                            <a:t>2D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729651"/>
                      </a:ext>
                    </a:extLst>
                  </a:tr>
                  <a:tr h="398752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Viscosity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br>
                            <a:rPr lang="en-US" sz="2000" dirty="0"/>
                          </a:b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Viscosity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br>
                            <a:rPr lang="en-US" sz="2000" dirty="0"/>
                          </a:b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551263"/>
                      </a:ext>
                    </a:extLst>
                  </a:tr>
                  <a:tr h="398752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Wall friction coefficient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br>
                            <a:rPr lang="en-US" sz="2000" dirty="0"/>
                          </a:b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Wall friction coefficient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br>
                            <a:rPr lang="en-US" sz="2000" dirty="0"/>
                          </a:b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7766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92D6E82A-0D84-454E-BE78-08FB3CEE83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363931"/>
                  </p:ext>
                </p:extLst>
              </p:nvPr>
            </p:nvGraphicFramePr>
            <p:xfrm>
              <a:off x="1406106" y="5296619"/>
              <a:ext cx="9379788" cy="11962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21679">
                      <a:extLst>
                        <a:ext uri="{9D8B030D-6E8A-4147-A177-3AD203B41FA5}">
                          <a16:colId xmlns:a16="http://schemas.microsoft.com/office/drawing/2014/main" val="3244113872"/>
                        </a:ext>
                      </a:extLst>
                    </a:gridCol>
                    <a:gridCol w="1868215">
                      <a:extLst>
                        <a:ext uri="{9D8B030D-6E8A-4147-A177-3AD203B41FA5}">
                          <a16:colId xmlns:a16="http://schemas.microsoft.com/office/drawing/2014/main" val="3360435713"/>
                        </a:ext>
                      </a:extLst>
                    </a:gridCol>
                    <a:gridCol w="2790708">
                      <a:extLst>
                        <a:ext uri="{9D8B030D-6E8A-4147-A177-3AD203B41FA5}">
                          <a16:colId xmlns:a16="http://schemas.microsoft.com/office/drawing/2014/main" val="3848150714"/>
                        </a:ext>
                      </a:extLst>
                    </a:gridCol>
                    <a:gridCol w="1899186">
                      <a:extLst>
                        <a:ext uri="{9D8B030D-6E8A-4147-A177-3AD203B41FA5}">
                          <a16:colId xmlns:a16="http://schemas.microsoft.com/office/drawing/2014/main" val="2798213093"/>
                        </a:ext>
                      </a:extLst>
                    </a:gridCol>
                  </a:tblGrid>
                  <a:tr h="398752">
                    <a:tc gridSpan="2">
                      <a:txBody>
                        <a:bodyPr/>
                        <a:lstStyle/>
                        <a:p>
                          <a:r>
                            <a:rPr lang="en-US" sz="2000" dirty="0"/>
                            <a:t>3D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dirty="0"/>
                            <a:t>2D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729651"/>
                      </a:ext>
                    </a:extLst>
                  </a:tr>
                  <a:tr h="398752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Viscosity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140" t="-116667" r="-252117" b="-2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Viscosity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3910" t="-116667" r="-1282" b="-27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551263"/>
                      </a:ext>
                    </a:extLst>
                  </a:tr>
                  <a:tr h="398752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Wall friction coefficient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140" t="-216667" r="-252117" b="-1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Wall friction coefficient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3910" t="-216667" r="-1282" b="-17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7766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3454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80DA-79F9-4130-A3D6-4E25EF5B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slipping: we are changing these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17E685-E036-44CD-BC7B-636629451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589" y="1690688"/>
            <a:ext cx="1647735" cy="376625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1BB2748-E438-463E-B8CB-F4FEDB5291D4}"/>
              </a:ext>
            </a:extLst>
          </p:cNvPr>
          <p:cNvGraphicFramePr>
            <a:graphicFrameLocks noGrp="1"/>
          </p:cNvGraphicFramePr>
          <p:nvPr/>
        </p:nvGraphicFramePr>
        <p:xfrm>
          <a:off x="431321" y="1854679"/>
          <a:ext cx="10015266" cy="402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468">
                  <a:extLst>
                    <a:ext uri="{9D8B030D-6E8A-4147-A177-3AD203B41FA5}">
                      <a16:colId xmlns:a16="http://schemas.microsoft.com/office/drawing/2014/main" val="61627218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89986915"/>
                    </a:ext>
                  </a:extLst>
                </a:gridCol>
                <a:gridCol w="1595886">
                  <a:extLst>
                    <a:ext uri="{9D8B030D-6E8A-4147-A177-3AD203B41FA5}">
                      <a16:colId xmlns:a16="http://schemas.microsoft.com/office/drawing/2014/main" val="2171009533"/>
                    </a:ext>
                  </a:extLst>
                </a:gridCol>
                <a:gridCol w="1207699">
                  <a:extLst>
                    <a:ext uri="{9D8B030D-6E8A-4147-A177-3AD203B41FA5}">
                      <a16:colId xmlns:a16="http://schemas.microsoft.com/office/drawing/2014/main" val="2434901324"/>
                    </a:ext>
                  </a:extLst>
                </a:gridCol>
                <a:gridCol w="2475781">
                  <a:extLst>
                    <a:ext uri="{9D8B030D-6E8A-4147-A177-3AD203B41FA5}">
                      <a16:colId xmlns:a16="http://schemas.microsoft.com/office/drawing/2014/main" val="56768222"/>
                    </a:ext>
                  </a:extLst>
                </a:gridCol>
                <a:gridCol w="2035832">
                  <a:extLst>
                    <a:ext uri="{9D8B030D-6E8A-4147-A177-3AD203B41FA5}">
                      <a16:colId xmlns:a16="http://schemas.microsoft.com/office/drawing/2014/main" val="2985791355"/>
                    </a:ext>
                  </a:extLst>
                </a:gridCol>
              </a:tblGrid>
              <a:tr h="7217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Exerted 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Supplied 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 of </a:t>
                      </a:r>
                      <a:br>
                        <a:rPr lang="en-US" dirty="0"/>
                      </a:br>
                      <a:r>
                        <a:rPr lang="en-US" dirty="0"/>
                        <a:t>action-reaction forces?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 of balanced forces?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61612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Earth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857405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Earth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Down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390993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800956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Young’s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Down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356459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718676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Down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33345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EDF675F-8106-4B1C-B196-3DD2C0A4AC32}"/>
              </a:ext>
            </a:extLst>
          </p:cNvPr>
          <p:cNvSpPr/>
          <p:nvPr/>
        </p:nvSpPr>
        <p:spPr>
          <a:xfrm>
            <a:off x="560718" y="4830792"/>
            <a:ext cx="1089805" cy="10496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8743B8-168C-4500-BD95-BD274F55CC5B}"/>
              </a:ext>
            </a:extLst>
          </p:cNvPr>
          <p:cNvSpPr/>
          <p:nvPr/>
        </p:nvSpPr>
        <p:spPr>
          <a:xfrm>
            <a:off x="8882333" y="4551164"/>
            <a:ext cx="1089805" cy="5348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2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0528D7-186C-443B-99C6-8C2E6AD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Slipping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FEE9C-0E7A-4372-9693-2E5462BF9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thoroughly looked at no-slip. Now we are ready to look at the dynamic slipping scheme. </a:t>
            </a:r>
          </a:p>
        </p:txBody>
      </p:sp>
    </p:spTree>
    <p:extLst>
      <p:ext uri="{BB962C8B-B14F-4D97-AF65-F5344CB8AC3E}">
        <p14:creationId xmlns:p14="http://schemas.microsoft.com/office/powerpoint/2010/main" val="74807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250081-3754-4A30-83E9-FEE76B87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BBAC8-B263-4A44-8984-103A8A7661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real life, we observe that small droplets stay on the wall as if no-slip, while bigger droplets roll down the wall.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040A22-2108-4AAF-8099-B95F5CCA1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814722"/>
          </a:xfrm>
        </p:spPr>
        <p:txBody>
          <a:bodyPr/>
          <a:lstStyle/>
          <a:p>
            <a:r>
              <a:rPr lang="en-US" dirty="0"/>
              <a:t>A 2018 molecular simulation study has partially revealed the microscopic model for water-hydrophilic surface interaction.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0B9FB5-42CC-4F05-8DDA-26D3C1268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640347"/>
            <a:ext cx="2438400" cy="2419350"/>
          </a:xfrm>
          <a:prstGeom prst="rect">
            <a:avLst/>
          </a:prstGeom>
        </p:spPr>
      </p:pic>
      <p:pic>
        <p:nvPicPr>
          <p:cNvPr id="1026" name="Picture 2" descr="Rain droplets on car windshield | Pikrepo">
            <a:extLst>
              <a:ext uri="{FF2B5EF4-FFF2-40B4-BE49-F238E27FC236}">
                <a16:creationId xmlns:a16="http://schemas.microsoft.com/office/drawing/2014/main" id="{D17D4472-A9E8-44AA-A492-AA8498D32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70" y="3560642"/>
            <a:ext cx="4584460" cy="257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76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1F1DCA-46A3-42A0-A42C-E35CABED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macroscopic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D65D40-0A67-45AF-82DF-114FC60C7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dynamic slipping scheme: </a:t>
                </a:r>
                <a:r>
                  <a:rPr lang="en-US" b="1" dirty="0"/>
                  <a:t>slip-with-friction</a:t>
                </a:r>
                <a:r>
                  <a:rPr lang="en-US" dirty="0"/>
                  <a:t> wall. 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𝑙𝑖𝑚𝑖𝑡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𝑙𝑖𝑚𝑖𝑡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the resulting wall friction.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the local Young’s force.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a minimum friction force, an exogenous parameter.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the contact angle.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a function, giving a coefficient without unit.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the local fluid velocity.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the vertical unit vector. </a:t>
                </a:r>
              </a:p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From here on we only talk about </a:t>
                </a:r>
                <a:r>
                  <a:rPr lang="en-US" b="1" dirty="0">
                    <a:solidFill>
                      <a:schemeClr val="bg1">
                        <a:lumMod val="65000"/>
                      </a:schemeClr>
                    </a:solidFill>
                  </a:rPr>
                  <a:t>2D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D65D40-0A67-45AF-82DF-114FC60C7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2"/>
                <a:stretch>
                  <a:fillRect l="-1043" t="-2030" b="-3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311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A21F1DCA-46A3-42A0-A42C-E35CABED23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A21F1DCA-46A3-42A0-A42C-E35CABED2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65D40-0A67-45AF-82DF-114FC60C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5492"/>
          </a:xfrm>
        </p:spPr>
        <p:txBody>
          <a:bodyPr>
            <a:normAutofit/>
          </a:bodyPr>
          <a:lstStyle/>
          <a:p>
            <a:r>
              <a:rPr lang="en-US" dirty="0"/>
              <a:t>This function computes the friction coefficient given the contact angle. </a:t>
            </a:r>
          </a:p>
          <a:p>
            <a:r>
              <a:rPr lang="en-US" dirty="0"/>
              <a:t>It is based on a regression of the 2018 molecular study.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34BE1D-7006-4033-870F-220C7C870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6" y="4230814"/>
            <a:ext cx="5223921" cy="1488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1063C-F415-488C-B374-C6B883F83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894" y="3659807"/>
            <a:ext cx="4350589" cy="2833068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4BB2FAF-CF0C-458F-A25E-E418E6F005A6}"/>
              </a:ext>
            </a:extLst>
          </p:cNvPr>
          <p:cNvSpPr txBox="1">
            <a:spLocks/>
          </p:cNvSpPr>
          <p:nvPr/>
        </p:nvSpPr>
        <p:spPr>
          <a:xfrm>
            <a:off x="5657490" y="4509759"/>
            <a:ext cx="1769853" cy="497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Regression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24697C-93E9-410B-8927-138BB8D85FCA}"/>
              </a:ext>
            </a:extLst>
          </p:cNvPr>
          <p:cNvCxnSpPr/>
          <p:nvPr/>
        </p:nvCxnSpPr>
        <p:spPr>
          <a:xfrm>
            <a:off x="5657490" y="5167223"/>
            <a:ext cx="1769853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F48C2A9-55C2-426F-ADA2-EC7C0499CA18}"/>
              </a:ext>
            </a:extLst>
          </p:cNvPr>
          <p:cNvSpPr txBox="1">
            <a:spLocks/>
          </p:cNvSpPr>
          <p:nvPr/>
        </p:nvSpPr>
        <p:spPr>
          <a:xfrm>
            <a:off x="508958" y="5745193"/>
            <a:ext cx="4576036" cy="497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[Johansson and Hess. 2018]</a:t>
            </a:r>
          </a:p>
        </p:txBody>
      </p:sp>
    </p:spTree>
    <p:extLst>
      <p:ext uri="{BB962C8B-B14F-4D97-AF65-F5344CB8AC3E}">
        <p14:creationId xmlns:p14="http://schemas.microsoft.com/office/powerpoint/2010/main" val="59343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1F1DCA-46A3-42A0-A42C-E35CABED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Macroscopic behaviors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D65D40-0A67-45AF-82DF-114FC60C7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𝑙𝑖𝑚𝑖𝑡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𝑙𝑖𝑚𝑖𝑡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When the contact angle is large enough so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𝑙𝑖𝑚𝑖𝑡</m:t>
                        </m:r>
                      </m:sub>
                    </m:sSub>
                  </m:oMath>
                </a14:m>
                <a:r>
                  <a:rPr lang="en-US" dirty="0"/>
                  <a:t>, the contact point does not slip, and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which is identical to the no-slip case. </a:t>
                </a:r>
              </a:p>
              <a:p>
                <a:r>
                  <a:rPr lang="en-US" dirty="0"/>
                  <a:t>Otherwise, the contact point moves. There is work done. Kinetic energy dissipates into heat during this process.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D65D40-0A67-45AF-82DF-114FC60C7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b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151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2F67-2F37-403C-BD05-2165299A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corresponding numerical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EA4D-E4AF-450C-9568-143FE09D9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7967"/>
          </a:xfrm>
        </p:spPr>
        <p:txBody>
          <a:bodyPr/>
          <a:lstStyle/>
          <a:p>
            <a:r>
              <a:rPr lang="en-US" dirty="0"/>
              <a:t>It is well known that a no-slip wall can be simulated as an array of markers using the </a:t>
            </a:r>
            <a:r>
              <a:rPr lang="en-US" i="1" dirty="0"/>
              <a:t>penalty method</a:t>
            </a:r>
            <a:r>
              <a:rPr lang="en-US" dirty="0"/>
              <a:t>. </a:t>
            </a:r>
          </a:p>
          <a:p>
            <a:r>
              <a:rPr lang="en-US" dirty="0"/>
              <a:t>To simulate a dynamic slipping wall, we use what we call the </a:t>
            </a:r>
            <a:r>
              <a:rPr lang="en-US" b="1" dirty="0"/>
              <a:t>incur-redeem-dismiss</a:t>
            </a:r>
            <a:r>
              <a:rPr lang="en-US" i="1" dirty="0"/>
              <a:t> </a:t>
            </a:r>
            <a:r>
              <a:rPr lang="en-US" dirty="0"/>
              <a:t>penalty method. In this view, the baseline penalty method would be an </a:t>
            </a:r>
            <a:r>
              <a:rPr lang="en-US" i="1" dirty="0"/>
              <a:t>incur-redeem </a:t>
            </a:r>
            <a:r>
              <a:rPr lang="en-US" dirty="0"/>
              <a:t>penalty method.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018343-A33C-4921-88E3-C8AD8FAD78FF}"/>
              </a:ext>
            </a:extLst>
          </p:cNvPr>
          <p:cNvGraphicFramePr>
            <a:graphicFrameLocks noGrp="1"/>
          </p:cNvGraphicFramePr>
          <p:nvPr/>
        </p:nvGraphicFramePr>
        <p:xfrm>
          <a:off x="1069675" y="4508530"/>
          <a:ext cx="10052650" cy="125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453">
                  <a:extLst>
                    <a:ext uri="{9D8B030D-6E8A-4147-A177-3AD203B41FA5}">
                      <a16:colId xmlns:a16="http://schemas.microsoft.com/office/drawing/2014/main" val="2784318704"/>
                    </a:ext>
                  </a:extLst>
                </a:gridCol>
                <a:gridCol w="3467819">
                  <a:extLst>
                    <a:ext uri="{9D8B030D-6E8A-4147-A177-3AD203B41FA5}">
                      <a16:colId xmlns:a16="http://schemas.microsoft.com/office/drawing/2014/main" val="2039591191"/>
                    </a:ext>
                  </a:extLst>
                </a:gridCol>
                <a:gridCol w="1250830">
                  <a:extLst>
                    <a:ext uri="{9D8B030D-6E8A-4147-A177-3AD203B41FA5}">
                      <a16:colId xmlns:a16="http://schemas.microsoft.com/office/drawing/2014/main" val="1610872143"/>
                    </a:ext>
                  </a:extLst>
                </a:gridCol>
                <a:gridCol w="1328468">
                  <a:extLst>
                    <a:ext uri="{9D8B030D-6E8A-4147-A177-3AD203B41FA5}">
                      <a16:colId xmlns:a16="http://schemas.microsoft.com/office/drawing/2014/main" val="3280331564"/>
                    </a:ext>
                  </a:extLst>
                </a:gridCol>
                <a:gridCol w="1245080">
                  <a:extLst>
                    <a:ext uri="{9D8B030D-6E8A-4147-A177-3AD203B41FA5}">
                      <a16:colId xmlns:a16="http://schemas.microsoft.com/office/drawing/2014/main" val="2489878714"/>
                    </a:ext>
                  </a:extLst>
                </a:gridCol>
              </a:tblGrid>
              <a:tr h="41797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Incur?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Redeem?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Dismiss?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77654"/>
                  </a:ext>
                </a:extLst>
              </a:tr>
              <a:tr h="417972">
                <a:tc>
                  <a:txBody>
                    <a:bodyPr/>
                    <a:lstStyle/>
                    <a:p>
                      <a:r>
                        <a:rPr lang="en-US" sz="2000" dirty="0"/>
                        <a:t>Baseline penalty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No-flux no-slip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00900"/>
                  </a:ext>
                </a:extLst>
              </a:tr>
              <a:tr h="417972">
                <a:tc>
                  <a:txBody>
                    <a:bodyPr/>
                    <a:lstStyle/>
                    <a:p>
                      <a:r>
                        <a:rPr lang="en-US" sz="2000" dirty="0"/>
                        <a:t>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No-flux slip-with-friction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3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91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5BCF-397E-4737-91C7-4BDAD7C5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113"/>
            <a:ext cx="10515600" cy="1325563"/>
          </a:xfrm>
        </p:spPr>
        <p:txBody>
          <a:bodyPr/>
          <a:lstStyle/>
          <a:p>
            <a:r>
              <a:rPr lang="en-US" dirty="0"/>
              <a:t>Baseline penalty method for no-slip 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464F-3B25-4D69-920E-8C2280248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447"/>
            <a:ext cx="5257800" cy="4730450"/>
          </a:xfrm>
        </p:spPr>
        <p:txBody>
          <a:bodyPr>
            <a:normAutofit/>
          </a:bodyPr>
          <a:lstStyle/>
          <a:p>
            <a:r>
              <a:rPr lang="en-US" dirty="0"/>
              <a:t>Fluid flow </a:t>
            </a:r>
            <a:r>
              <a:rPr lang="en-US" i="1" dirty="0"/>
              <a:t>incurs </a:t>
            </a:r>
            <a:r>
              <a:rPr lang="en-US" dirty="0"/>
              <a:t>penalty. </a:t>
            </a:r>
          </a:p>
          <a:p>
            <a:r>
              <a:rPr lang="en-US" dirty="0"/>
              <a:t>A penalty force is applied onto the fluid. </a:t>
            </a:r>
          </a:p>
          <a:p>
            <a:r>
              <a:rPr lang="en-US" dirty="0"/>
              <a:t>Fluid flow </a:t>
            </a:r>
            <a:r>
              <a:rPr lang="en-US" i="1" dirty="0"/>
              <a:t>redeems</a:t>
            </a:r>
            <a:r>
              <a:rPr lang="en-US" dirty="0"/>
              <a:t> penalty.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C183-8703-490D-902D-75FDE266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6003"/>
            <a:ext cx="58017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33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8684F-61AC-4EE1-9D23-01E72E93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491"/>
            <a:ext cx="5364192" cy="5026384"/>
          </a:xfrm>
        </p:spPr>
        <p:txBody>
          <a:bodyPr>
            <a:normAutofit/>
          </a:bodyPr>
          <a:lstStyle/>
          <a:p>
            <a:r>
              <a:rPr lang="en-US" dirty="0"/>
              <a:t>Now we introduce another way penalty can decrease: dismissal. </a:t>
            </a:r>
          </a:p>
          <a:p>
            <a:r>
              <a:rPr lang="en-US" dirty="0"/>
              <a:t>Penalty is instantly decreased within a timestep by “teleporting” the marker.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C5C28-AA30-439C-A145-FD053DCA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679" y="1322717"/>
            <a:ext cx="5681932" cy="49716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C4D6CBF-E87B-44D5-B3DC-A6D25B1F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114"/>
            <a:ext cx="10515600" cy="1325563"/>
          </a:xfrm>
        </p:spPr>
        <p:txBody>
          <a:bodyPr/>
          <a:lstStyle/>
          <a:p>
            <a:r>
              <a:rPr lang="en-US" dirty="0"/>
              <a:t>Incur-redeem-dismiss</a:t>
            </a:r>
          </a:p>
        </p:txBody>
      </p:sp>
    </p:spTree>
    <p:extLst>
      <p:ext uri="{BB962C8B-B14F-4D97-AF65-F5344CB8AC3E}">
        <p14:creationId xmlns:p14="http://schemas.microsoft.com/office/powerpoint/2010/main" val="371844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FC29-4EBC-4961-A96B-A3DACE50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8C89-7C8C-4FAA-8FAF-FEFFDAA7E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demo_big_chase_small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01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2E10-7CA8-4142-ACAF-A3FB1A88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114"/>
            <a:ext cx="10515600" cy="1325563"/>
          </a:xfrm>
        </p:spPr>
        <p:txBody>
          <a:bodyPr/>
          <a:lstStyle/>
          <a:p>
            <a:r>
              <a:rPr lang="en-US" dirty="0"/>
              <a:t>Incur-redeem-dismiss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68684F-61AC-4EE1-9D23-01E72E9323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491"/>
                <a:ext cx="5364192" cy="502638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𝑤𝑎𝑙𝑙</m:t>
                        </m:r>
                      </m:sub>
                    </m:sSub>
                  </m:oMath>
                </a14:m>
                <a:r>
                  <a:rPr lang="en-US" dirty="0"/>
                  <a:t> is the stiffness of the wall markers.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𝑙𝑖𝑚𝑖𝑡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𝑤𝑎𝑙𝑙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is thus the maximum penalty that static friction can hold. </a:t>
                </a:r>
              </a:p>
              <a:p>
                <a:r>
                  <a:rPr lang="en-US" dirty="0"/>
                  <a:t>Whenever the vertical penalty exceeds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𝑙𝑖𝑚𝑖𝑡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𝑤𝑎𝑙𝑙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dismiss an amount of penalty to bring it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𝑙𝑖𝑚𝑖𝑡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𝑤𝑎𝑙𝑙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horizontal penalty is never dismissed, so no-flux is preserved.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68684F-61AC-4EE1-9D23-01E72E9323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491"/>
                <a:ext cx="5364192" cy="5026384"/>
              </a:xfrm>
              <a:blipFill>
                <a:blip r:embed="rId2"/>
                <a:stretch>
                  <a:fillRect l="-2048" t="-2063" r="-3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D0C5C28-AA30-439C-A145-FD053DCAF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679" y="1322717"/>
            <a:ext cx="5681932" cy="49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59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67DB-81A3-4D85-87EC-E984D24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9451-7ED9-4EE1-9D2A-A1B5416C3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compare_droplet_size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conv_drop_slide_3x3</a:t>
            </a:r>
          </a:p>
        </p:txBody>
      </p:sp>
    </p:spTree>
    <p:extLst>
      <p:ext uri="{BB962C8B-B14F-4D97-AF65-F5344CB8AC3E}">
        <p14:creationId xmlns:p14="http://schemas.microsoft.com/office/powerpoint/2010/main" val="2603166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396DE-A82B-4D5B-9E79-E5FC73DB4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394" y="0"/>
            <a:ext cx="6846648" cy="6846648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0E25030-C3E7-4C56-8FF8-0B7D8C5C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63" y="2763270"/>
            <a:ext cx="2146540" cy="1161750"/>
          </a:xfrm>
        </p:spPr>
        <p:txBody>
          <a:bodyPr/>
          <a:lstStyle/>
          <a:p>
            <a:r>
              <a:rPr lang="en-US" dirty="0"/>
              <a:t>t = 0.15</a:t>
            </a:r>
          </a:p>
        </p:txBody>
      </p:sp>
    </p:spTree>
    <p:extLst>
      <p:ext uri="{BB962C8B-B14F-4D97-AF65-F5344CB8AC3E}">
        <p14:creationId xmlns:p14="http://schemas.microsoft.com/office/powerpoint/2010/main" val="1131004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396DE-A82B-4D5B-9E79-E5FC73DB4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394" y="0"/>
            <a:ext cx="6846648" cy="6846648"/>
          </a:xfr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F87584-5D8C-44E9-B0E2-817D4270F7B3}"/>
              </a:ext>
            </a:extLst>
          </p:cNvPr>
          <p:cNvCxnSpPr/>
          <p:nvPr/>
        </p:nvCxnSpPr>
        <p:spPr>
          <a:xfrm>
            <a:off x="4571997" y="3088257"/>
            <a:ext cx="6642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1A423C-BC7B-4156-AB51-29CFEABBE2D0}"/>
              </a:ext>
            </a:extLst>
          </p:cNvPr>
          <p:cNvCxnSpPr/>
          <p:nvPr/>
        </p:nvCxnSpPr>
        <p:spPr>
          <a:xfrm>
            <a:off x="4715771" y="6268529"/>
            <a:ext cx="6642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0E25030-C3E7-4C56-8FF8-0B7D8C5C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63" y="2763270"/>
            <a:ext cx="2146540" cy="1161750"/>
          </a:xfrm>
        </p:spPr>
        <p:txBody>
          <a:bodyPr/>
          <a:lstStyle/>
          <a:p>
            <a:r>
              <a:rPr lang="en-US" dirty="0"/>
              <a:t>t = 0.15</a:t>
            </a:r>
          </a:p>
        </p:txBody>
      </p:sp>
    </p:spTree>
    <p:extLst>
      <p:ext uri="{BB962C8B-B14F-4D97-AF65-F5344CB8AC3E}">
        <p14:creationId xmlns:p14="http://schemas.microsoft.com/office/powerpoint/2010/main" val="3275146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2E10-7CA8-4142-ACAF-A3FB1A88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114"/>
            <a:ext cx="10515600" cy="1325563"/>
          </a:xfrm>
        </p:spPr>
        <p:txBody>
          <a:bodyPr/>
          <a:lstStyle/>
          <a:p>
            <a:r>
              <a:rPr lang="en-US" dirty="0"/>
              <a:t>Problems with dynamic slipping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8684F-61AC-4EE1-9D23-01E72E93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491"/>
            <a:ext cx="5364192" cy="5026384"/>
          </a:xfrm>
        </p:spPr>
        <p:txBody>
          <a:bodyPr>
            <a:normAutofit/>
          </a:bodyPr>
          <a:lstStyle/>
          <a:p>
            <a:r>
              <a:rPr lang="en-US"/>
              <a:t>Volume </a:t>
            </a:r>
            <a:r>
              <a:rPr lang="en-US" dirty="0"/>
              <a:t>conservation</a:t>
            </a:r>
          </a:p>
        </p:txBody>
      </p:sp>
    </p:spTree>
    <p:extLst>
      <p:ext uri="{BB962C8B-B14F-4D97-AF65-F5344CB8AC3E}">
        <p14:creationId xmlns:p14="http://schemas.microsoft.com/office/powerpoint/2010/main" val="587373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0528D7-186C-443B-99C6-8C2E6AD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Step-wise Interface Resampling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FEE9C-0E7A-4372-9693-2E5462BF9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34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2EED-1CE8-4F12-8861-BD23D110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DAC4A-D424-4C60-94ED-86DE5A40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43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r>
              <a:rPr lang="en-US" dirty="0"/>
              <a:t>Surface tension is always normal to the interface</a:t>
            </a:r>
          </a:p>
          <a:p>
            <a:r>
              <a:rPr lang="en-US" dirty="0"/>
              <a:t>No tangent component </a:t>
            </a:r>
            <a:r>
              <a:rPr lang="en-US" dirty="0">
                <a:sym typeface="Wingdings" panose="05000000000000000000" pitchFamily="2" charset="2"/>
              </a:rPr>
              <a:t> nothing ensures the markers stay uniformly distributed.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A94C6-9315-4008-BBED-191DD5E7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872" y="1027906"/>
            <a:ext cx="4580732" cy="458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45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2EED-1CE8-4F12-8861-BD23D110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resampling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9B6189-4EA6-4188-971C-B3F511EBF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67" y="1286773"/>
            <a:ext cx="5267866" cy="526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90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B17D-25B2-443E-ACD9-E9324A81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B019B-5297-4A9B-BAC9-8591F346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compare_resample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3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7901-91C3-4111-8156-97DF227D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6EE0-5AA1-451D-B5D6-106703002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59779"/>
          </a:xfrm>
        </p:spPr>
        <p:txBody>
          <a:bodyPr>
            <a:normAutofit/>
          </a:bodyPr>
          <a:lstStyle/>
          <a:p>
            <a:r>
              <a:rPr lang="en-US" dirty="0"/>
              <a:t>3D equivalence is much more complicated</a:t>
            </a:r>
          </a:p>
          <a:p>
            <a:r>
              <a:rPr lang="en-US" dirty="0"/>
              <a:t>Area conservation problem</a:t>
            </a:r>
          </a:p>
        </p:txBody>
      </p:sp>
    </p:spTree>
    <p:extLst>
      <p:ext uri="{BB962C8B-B14F-4D97-AF65-F5344CB8AC3E}">
        <p14:creationId xmlns:p14="http://schemas.microsoft.com/office/powerpoint/2010/main" val="213459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C684-7B3C-4D0A-9361-7931B0C2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C7A9-F14D-4C3D-AE3C-5067A2E9A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5958" cy="4764956"/>
          </a:xfrm>
        </p:spPr>
        <p:txBody>
          <a:bodyPr/>
          <a:lstStyle/>
          <a:p>
            <a:r>
              <a:rPr lang="en-US" dirty="0"/>
              <a:t>Immersed Boundary Method</a:t>
            </a:r>
          </a:p>
          <a:p>
            <a:r>
              <a:rPr lang="en-US" b="1" dirty="0"/>
              <a:t>Wall</a:t>
            </a:r>
            <a:r>
              <a:rPr lang="en-US" dirty="0"/>
              <a:t>: The solid surface, no-flux. </a:t>
            </a:r>
          </a:p>
          <a:p>
            <a:r>
              <a:rPr lang="en-US" b="1" dirty="0"/>
              <a:t>Interface</a:t>
            </a:r>
            <a:r>
              <a:rPr lang="en-US" dirty="0"/>
              <a:t>: the liquid-gas interface. </a:t>
            </a:r>
          </a:p>
          <a:p>
            <a:r>
              <a:rPr lang="en-US" dirty="0"/>
              <a:t>Variable density [Kim, Peskin. 2007]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Techniques we propose:</a:t>
            </a:r>
          </a:p>
          <a:p>
            <a:r>
              <a:rPr lang="en-US" b="1" dirty="0"/>
              <a:t>Dynamic slipping</a:t>
            </a:r>
          </a:p>
          <a:p>
            <a:r>
              <a:rPr lang="en-US" b="1" dirty="0"/>
              <a:t>Interface resampling</a:t>
            </a:r>
          </a:p>
          <a:p>
            <a:r>
              <a:rPr lang="en-US" b="1" dirty="0"/>
              <a:t>Interface splicing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C5FAC-FC05-4905-BBF3-050694C14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104" y="606593"/>
            <a:ext cx="2751466" cy="557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82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A14A-1CBF-437D-9712-4EFA0260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BAA4-889F-496B-9282-CFBB823A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Shrink.mp4</a:t>
            </a:r>
          </a:p>
        </p:txBody>
      </p:sp>
    </p:spTree>
    <p:extLst>
      <p:ext uri="{BB962C8B-B14F-4D97-AF65-F5344CB8AC3E}">
        <p14:creationId xmlns:p14="http://schemas.microsoft.com/office/powerpoint/2010/main" val="1076661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5186E4-3B82-4C93-9D95-FA30815B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9007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D9479-3D92-4052-B5F5-0EE31CA46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5" y="1969006"/>
            <a:ext cx="5801785" cy="4351339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D60E0E2-8789-404B-A96C-A073118C64D3}"/>
              </a:ext>
            </a:extLst>
          </p:cNvPr>
          <p:cNvSpPr txBox="1">
            <a:spLocks/>
          </p:cNvSpPr>
          <p:nvPr/>
        </p:nvSpPr>
        <p:spPr>
          <a:xfrm>
            <a:off x="780429" y="1172199"/>
            <a:ext cx="4829355" cy="796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Area inside boundary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3C43257-4F58-413A-B7E7-2CA0F659BE2C}"/>
              </a:ext>
            </a:extLst>
          </p:cNvPr>
          <p:cNvSpPr txBox="1">
            <a:spLocks/>
          </p:cNvSpPr>
          <p:nvPr/>
        </p:nvSpPr>
        <p:spPr>
          <a:xfrm>
            <a:off x="6582214" y="1172199"/>
            <a:ext cx="4829355" cy="796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Accumulated surface energy error due to resampling</a:t>
            </a:r>
          </a:p>
        </p:txBody>
      </p:sp>
    </p:spTree>
    <p:extLst>
      <p:ext uri="{BB962C8B-B14F-4D97-AF65-F5344CB8AC3E}">
        <p14:creationId xmlns:p14="http://schemas.microsoft.com/office/powerpoint/2010/main" val="3853847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0528D7-186C-443B-99C6-8C2E6AD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Splicing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FEE9C-0E7A-4372-9693-2E5462BF9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Droplets can now coalesce, split up, attach to, and detach from the wall</a:t>
            </a:r>
          </a:p>
        </p:txBody>
      </p:sp>
    </p:spTree>
    <p:extLst>
      <p:ext uri="{BB962C8B-B14F-4D97-AF65-F5344CB8AC3E}">
        <p14:creationId xmlns:p14="http://schemas.microsoft.com/office/powerpoint/2010/main" val="3166761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B82B52-A6D5-4907-8A38-F269ED68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83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E3E15E-C624-4B86-AB7A-A0FCE66F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54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105C54-151C-4738-AE57-B9B572FF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71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B7E4E8-0E59-4457-B0EC-799DC381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E3A96-766B-4932-B4BA-50D7B58B2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conv_merge_two</a:t>
            </a:r>
            <a:endParaRPr lang="en-US" dirty="0"/>
          </a:p>
          <a:p>
            <a:r>
              <a:rPr lang="en-US" dirty="0" err="1"/>
              <a:t>conv_merge_six_new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73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3D5B14-47B6-4056-A2F0-D8713C249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506" y="1199753"/>
            <a:ext cx="4458494" cy="4458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D8D188-F92E-4B50-BD7A-A832EEDA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D581C-B5BD-4804-A311-8FC8615FE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53377" cy="4351338"/>
              </a:xfrm>
            </p:spPr>
            <p:txBody>
              <a:bodyPr/>
              <a:lstStyle/>
              <a:p>
                <a:r>
                  <a:rPr lang="en-US" dirty="0"/>
                  <a:t>Circular double directed linked list of interface markers</a:t>
                </a:r>
              </a:p>
              <a:p>
                <a:r>
                  <a:rPr lang="en-US" dirty="0"/>
                  <a:t>“Right hand rule”: liquid always on the right</a:t>
                </a:r>
              </a:p>
              <a:p>
                <a:r>
                  <a:rPr lang="en-US" dirty="0"/>
                  <a:t>When the distance between two interfaces is smaller than a threshold AND the two interfaces are approaching, splice. </a:t>
                </a:r>
              </a:p>
              <a:p>
                <a:r>
                  <a:rPr lang="en-US" dirty="0"/>
                  <a:t>No-splice window</a:t>
                </a:r>
              </a:p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optimization: selective attention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D581C-B5BD-4804-A311-8FC8615FE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53377" cy="4351338"/>
              </a:xfrm>
              <a:blipFill>
                <a:blip r:embed="rId3"/>
                <a:stretch>
                  <a:fillRect l="-1514" t="-2241" r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742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AA0B7A-B035-42AB-88B2-92BA353AF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64" y="2469308"/>
            <a:ext cx="5641896" cy="4231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D3C78D-1124-480E-BDBA-93F305CF2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142" y="2469309"/>
            <a:ext cx="5641894" cy="4231421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4BA59B-5AFA-49B5-BCDE-D463C18B6D11}"/>
              </a:ext>
            </a:extLst>
          </p:cNvPr>
          <p:cNvSpPr txBox="1">
            <a:spLocks/>
          </p:cNvSpPr>
          <p:nvPr/>
        </p:nvSpPr>
        <p:spPr>
          <a:xfrm>
            <a:off x="780429" y="1551758"/>
            <a:ext cx="4829355" cy="917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Area inside boundary</a:t>
            </a:r>
          </a:p>
          <a:p>
            <a:pPr marL="0" indent="0" algn="ctr">
              <a:buNone/>
            </a:pPr>
            <a:r>
              <a:rPr lang="en-US" dirty="0"/>
              <a:t>Y axis: zoomed in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E10A54C-C11D-4C68-B63E-A7A3E193DFB8}"/>
              </a:ext>
            </a:extLst>
          </p:cNvPr>
          <p:cNvSpPr txBox="1">
            <a:spLocks/>
          </p:cNvSpPr>
          <p:nvPr/>
        </p:nvSpPr>
        <p:spPr>
          <a:xfrm>
            <a:off x="6582216" y="1551758"/>
            <a:ext cx="4829355" cy="964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Area inside boundary</a:t>
            </a:r>
          </a:p>
          <a:p>
            <a:pPr marL="0" indent="0" algn="ctr">
              <a:buNone/>
            </a:pPr>
            <a:r>
              <a:rPr lang="en-US" dirty="0"/>
              <a:t>Y axis: from zero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90046F06-0035-4CC1-9370-12BE81B9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Two droplets merging</a:t>
            </a:r>
          </a:p>
        </p:txBody>
      </p:sp>
    </p:spTree>
    <p:extLst>
      <p:ext uri="{BB962C8B-B14F-4D97-AF65-F5344CB8AC3E}">
        <p14:creationId xmlns:p14="http://schemas.microsoft.com/office/powerpoint/2010/main" val="1654647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E10A54C-C11D-4C68-B63E-A7A3E193DFB8}"/>
              </a:ext>
            </a:extLst>
          </p:cNvPr>
          <p:cNvSpPr txBox="1">
            <a:spLocks/>
          </p:cNvSpPr>
          <p:nvPr/>
        </p:nvSpPr>
        <p:spPr>
          <a:xfrm>
            <a:off x="7008130" y="1931320"/>
            <a:ext cx="4829355" cy="964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Area inside boundary</a:t>
            </a:r>
          </a:p>
          <a:p>
            <a:pPr marL="0" indent="0" algn="ctr">
              <a:buNone/>
            </a:pPr>
            <a:r>
              <a:rPr lang="en-US" dirty="0"/>
              <a:t>Y axis: from zero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90046F06-0035-4CC1-9370-12BE81B9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90" y="161118"/>
            <a:ext cx="5953664" cy="1325563"/>
          </a:xfrm>
        </p:spPr>
        <p:txBody>
          <a:bodyPr/>
          <a:lstStyle/>
          <a:p>
            <a:pPr algn="r"/>
            <a:r>
              <a:rPr lang="en-US" dirty="0"/>
              <a:t>Six droplets merging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AAC70F-9955-4549-AEBD-ECB84F798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00" y="0"/>
            <a:ext cx="464574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C950A-9BB1-4144-99BC-823853EFC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617" y="2704213"/>
            <a:ext cx="5538383" cy="4153787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4BA59B-5AFA-49B5-BCDE-D463C18B6D11}"/>
              </a:ext>
            </a:extLst>
          </p:cNvPr>
          <p:cNvSpPr txBox="1">
            <a:spLocks/>
          </p:cNvSpPr>
          <p:nvPr/>
        </p:nvSpPr>
        <p:spPr>
          <a:xfrm>
            <a:off x="200918" y="4167966"/>
            <a:ext cx="1832558" cy="188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Area inside boundary</a:t>
            </a:r>
          </a:p>
          <a:p>
            <a:pPr marL="0" indent="0" algn="ctr">
              <a:buNone/>
            </a:pPr>
            <a:r>
              <a:rPr lang="en-US" dirty="0"/>
              <a:t>Y axis: zoomed in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E16A0A1E-BD2D-4106-A11F-6293D8CD0E51}"/>
              </a:ext>
            </a:extLst>
          </p:cNvPr>
          <p:cNvSpPr txBox="1">
            <a:spLocks/>
          </p:cNvSpPr>
          <p:nvPr/>
        </p:nvSpPr>
        <p:spPr>
          <a:xfrm>
            <a:off x="-42977" y="708881"/>
            <a:ext cx="2320348" cy="2081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Accumulated energy error due to resampling</a:t>
            </a:r>
          </a:p>
        </p:txBody>
      </p:sp>
    </p:spTree>
    <p:extLst>
      <p:ext uri="{BB962C8B-B14F-4D97-AF65-F5344CB8AC3E}">
        <p14:creationId xmlns:p14="http://schemas.microsoft.com/office/powerpoint/2010/main" val="176843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BB3F-FBE2-465F-A430-CE9F80E2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numerical method for tension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7988-0891-4B4F-8791-8BD8286B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18872" cy="4351338"/>
          </a:xfrm>
        </p:spPr>
        <p:txBody>
          <a:bodyPr>
            <a:normAutofit/>
          </a:bodyPr>
          <a:lstStyle/>
          <a:p>
            <a:r>
              <a:rPr lang="en-US" dirty="0"/>
              <a:t>Each interface marker is pulled by its two neighbors at constant magnitude. </a:t>
            </a:r>
          </a:p>
          <a:p>
            <a:r>
              <a:rPr lang="en-US" dirty="0"/>
              <a:t>Note that the total force on one marker is always normal to the interface.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F40F9-6053-4EAE-B422-CCA96954F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038" y="1825625"/>
            <a:ext cx="3960962" cy="39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63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FB7A-4FA3-4430-BF13-F06B5A21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Rising Bubble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8EEE-9C6C-49C9-B356-166B5735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77114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1719-3417-44A7-B961-863D8676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Rising Bubble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52B12-101F-414A-A429-87D406EE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15" y="1851864"/>
            <a:ext cx="5294989" cy="4433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543EA3-0032-4638-8F30-11F8F7C02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398" y="1851864"/>
            <a:ext cx="5294989" cy="4433977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57AD7CD-56C4-4D00-AC30-25043229D4FC}"/>
              </a:ext>
            </a:extLst>
          </p:cNvPr>
          <p:cNvSpPr txBox="1">
            <a:spLocks/>
          </p:cNvSpPr>
          <p:nvPr/>
        </p:nvSpPr>
        <p:spPr>
          <a:xfrm>
            <a:off x="560431" y="1851864"/>
            <a:ext cx="4829355" cy="61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Center of mass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9D3BC46-BB22-42C6-8984-4029D3513E16}"/>
              </a:ext>
            </a:extLst>
          </p:cNvPr>
          <p:cNvSpPr txBox="1">
            <a:spLocks/>
          </p:cNvSpPr>
          <p:nvPr/>
        </p:nvSpPr>
        <p:spPr>
          <a:xfrm>
            <a:off x="6802216" y="1234420"/>
            <a:ext cx="4829355" cy="61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Circularity index</a:t>
            </a:r>
          </a:p>
        </p:txBody>
      </p:sp>
    </p:spTree>
    <p:extLst>
      <p:ext uri="{BB962C8B-B14F-4D97-AF65-F5344CB8AC3E}">
        <p14:creationId xmlns:p14="http://schemas.microsoft.com/office/powerpoint/2010/main" val="2104461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1719-3417-44A7-B961-863D8676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Rising Bubble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D6266-720C-4197-A14A-EC3397D50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69" y="0"/>
            <a:ext cx="4181708" cy="6858000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FC41C07-FFA5-4202-AB04-C8A66A2D9C69}"/>
              </a:ext>
            </a:extLst>
          </p:cNvPr>
          <p:cNvSpPr txBox="1">
            <a:spLocks/>
          </p:cNvSpPr>
          <p:nvPr/>
        </p:nvSpPr>
        <p:spPr>
          <a:xfrm>
            <a:off x="4929181" y="5794422"/>
            <a:ext cx="2800517" cy="61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Final shape</a:t>
            </a:r>
          </a:p>
        </p:txBody>
      </p:sp>
    </p:spTree>
    <p:extLst>
      <p:ext uri="{BB962C8B-B14F-4D97-AF65-F5344CB8AC3E}">
        <p14:creationId xmlns:p14="http://schemas.microsoft.com/office/powerpoint/2010/main" val="4103318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C684-7B3C-4D0A-9361-7931B0C2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C7A9-F14D-4C3D-AE3C-5067A2E9A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128"/>
            <a:ext cx="6985958" cy="5089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Techniques we propose:</a:t>
            </a:r>
          </a:p>
          <a:p>
            <a:r>
              <a:rPr lang="en-US" dirty="0"/>
              <a:t>Dynamic slipping</a:t>
            </a:r>
          </a:p>
          <a:p>
            <a:r>
              <a:rPr lang="en-US" dirty="0"/>
              <a:t>Frame-wise Interface resampling</a:t>
            </a:r>
          </a:p>
          <a:p>
            <a:r>
              <a:rPr lang="en-US" dirty="0"/>
              <a:t>Interface splicing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Limitations</a:t>
            </a:r>
          </a:p>
          <a:p>
            <a:r>
              <a:rPr lang="en-US" dirty="0"/>
              <a:t>No variable viscosity</a:t>
            </a:r>
          </a:p>
          <a:p>
            <a:r>
              <a:rPr lang="en-US" dirty="0"/>
              <a:t>No adaptive mesh refinement</a:t>
            </a:r>
          </a:p>
          <a:p>
            <a:r>
              <a:rPr lang="en-US" dirty="0"/>
              <a:t>Questionable volume (area) conservation</a:t>
            </a:r>
          </a:p>
          <a:p>
            <a:r>
              <a:rPr lang="en-US" dirty="0"/>
              <a:t>Density markers progressively less uniform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C5FAC-FC05-4905-BBF3-050694C14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104" y="606593"/>
            <a:ext cx="2751466" cy="557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52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9AA9-F399-4366-81DB-B0453A5F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2CB7-4B3A-4A02-839A-E6B315E8F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524486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Cimpeanu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Yousef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Daneshbod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Qingxia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Pejman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Sanaei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Pavel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Dubovski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Ali Nadim, Marina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Chugunova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Final Report: Motion of Liquid Droplets/Film in the Gas.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Shikhmurzaev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Moving Contact Line on a Smooth Solid Surface.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Johansson and Berk Hess. Molecular Origin of Contact Line Friction in Dynamic Wetting. 2018.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Johansson, A. Carlson, and B. Hess, “Water–substrate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-chemistry in wetting dynamics,” J. Fluid Mech. 781, 695–711. 2015.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Peskin. IBM lecture notes. </a:t>
            </a:r>
            <a:r>
              <a:rPr lang="en-US" dirty="0">
                <a:hlinkClick r:id="rId2"/>
              </a:rPr>
              <a:t>www.math.nyu.edu/faculty/peskin/ib_lecture_notes/index.html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IBM2D code annotated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Guanhua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ea typeface="Verdana" panose="020B0604030504040204" pitchFamily="34" charset="0"/>
                <a:cs typeface="Times New Roman" panose="02020603050405020304" pitchFamily="18" charset="0"/>
                <a:hlinkClick r:id="rId3"/>
              </a:rPr>
              <a:t>github.com/ModelingSimulation/IB-MATLAB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Yongsam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Kim, Charles S. Peskin. Numerical study of incompressible fluid dynamics with nonuniform density by the immersed boundary method. 2007. </a:t>
            </a:r>
          </a:p>
        </p:txBody>
      </p:sp>
    </p:spTree>
    <p:extLst>
      <p:ext uri="{BB962C8B-B14F-4D97-AF65-F5344CB8AC3E}">
        <p14:creationId xmlns:p14="http://schemas.microsoft.com/office/powerpoint/2010/main" val="15414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C50A-7A4A-4E45-A8E7-454013BA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extension: Young’s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C330-CDD0-46EA-B77C-414072C24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595"/>
            <a:ext cx="6528758" cy="4808088"/>
          </a:xfrm>
        </p:spPr>
        <p:txBody>
          <a:bodyPr>
            <a:normAutofit/>
          </a:bodyPr>
          <a:lstStyle/>
          <a:p>
            <a:r>
              <a:rPr lang="en-US" dirty="0"/>
              <a:t>The same logic also simulates the unbalanced Young’s force at a contact point.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45999-F116-4D85-8A25-FD2C48A24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162" y="1347158"/>
            <a:ext cx="4725838" cy="47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6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F7C3-6B82-4FC5-8CA9-E70DCFD2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9C3E-E118-42D6-8027-EA43E14B3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666780" cy="4351338"/>
          </a:xfrm>
        </p:spPr>
        <p:txBody>
          <a:bodyPr/>
          <a:lstStyle/>
          <a:p>
            <a:r>
              <a:rPr lang="en-US" dirty="0"/>
              <a:t>Notice that the sum of the tension force on all markers is exactly the sum of Young’s force on the two markers, just inverted in direction. </a:t>
            </a:r>
          </a:p>
          <a:p>
            <a:r>
              <a:rPr lang="en-US" dirty="0"/>
              <a:t>This way, we can view tension force and Young’s force as a pair of action-reaction forces.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A5A62-E36A-48B1-A30A-F50CCE770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981" y="1285337"/>
            <a:ext cx="4537494" cy="453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7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0633-0957-467D-B04D-134C326C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forces at the contact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7470-72A6-44CC-A8D6-F79960DD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8321" cy="4351338"/>
          </a:xfrm>
        </p:spPr>
        <p:txBody>
          <a:bodyPr/>
          <a:lstStyle/>
          <a:p>
            <a:r>
              <a:rPr lang="en-US" dirty="0"/>
              <a:t>Young’s force is tangent to the wall. </a:t>
            </a:r>
          </a:p>
          <a:p>
            <a:r>
              <a:rPr lang="en-US" dirty="0"/>
              <a:t>The tension force is normal to the interface.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C5971-3A6E-485D-8F63-3B83B4FBF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83" y="2208362"/>
            <a:ext cx="4336689" cy="313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2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0633-0957-467D-B04D-134C326C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forces at the contact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EB7470-72A6-44CC-A8D6-F79960DDF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08321" cy="4351338"/>
              </a:xfrm>
            </p:spPr>
            <p:txBody>
              <a:bodyPr/>
              <a:lstStyle/>
              <a:p>
                <a:r>
                  <a:rPr lang="en-US" dirty="0"/>
                  <a:t>Young’s force has unit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Tension force has unit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at the exact contact point, tension force is negligible compared to Young’s force.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EB7470-72A6-44CC-A8D6-F79960DDF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08321" cy="4351338"/>
              </a:xfrm>
              <a:blipFill>
                <a:blip r:embed="rId2"/>
                <a:stretch>
                  <a:fillRect l="-158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AFC5971-3A6E-485D-8F63-3B83B4FBF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83" y="2208362"/>
            <a:ext cx="4336689" cy="313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9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ABF9-DCC8-4782-831D-E073095D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No-slip friction balances Young’s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7DD8-AF45-4BF4-AA56-A90AABA1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8706" cy="4667250"/>
          </a:xfrm>
        </p:spPr>
        <p:txBody>
          <a:bodyPr>
            <a:normAutofit/>
          </a:bodyPr>
          <a:lstStyle/>
          <a:p>
            <a:r>
              <a:rPr lang="en-US" dirty="0"/>
              <a:t>No-slip simply means that this friction force is a </a:t>
            </a:r>
            <a:r>
              <a:rPr lang="en-US" i="1" dirty="0"/>
              <a:t>reactive force</a:t>
            </a:r>
            <a:r>
              <a:rPr lang="en-US" dirty="0"/>
              <a:t>, always balancing the sum of </a:t>
            </a:r>
            <a:r>
              <a:rPr lang="en-US" i="1" dirty="0"/>
              <a:t>active forces </a:t>
            </a:r>
            <a:r>
              <a:rPr lang="en-US" dirty="0"/>
              <a:t>at this location in the vertical direction.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14528-7E50-489A-A2BE-6BDD75AB2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3"/>
          <a:stretch/>
        </p:blipFill>
        <p:spPr>
          <a:xfrm>
            <a:off x="7919049" y="1825625"/>
            <a:ext cx="4272951" cy="395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46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636</TotalTime>
  <Words>1332</Words>
  <Application>Microsoft Office PowerPoint</Application>
  <PresentationFormat>Widescreen</PresentationFormat>
  <Paragraphs>201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Times New Roman</vt:lpstr>
      <vt:lpstr>Verdana</vt:lpstr>
      <vt:lpstr>Office Theme</vt:lpstr>
      <vt:lpstr>Moving Droplets on a Wall</vt:lpstr>
      <vt:lpstr>PowerPoint Presentation</vt:lpstr>
      <vt:lpstr>Overview</vt:lpstr>
      <vt:lpstr>Our numerical method for tension force</vt:lpstr>
      <vt:lpstr>Natural extension: Young’s force</vt:lpstr>
      <vt:lpstr>Beautiful fact</vt:lpstr>
      <vt:lpstr>The two forces at the contact point</vt:lpstr>
      <vt:lpstr>The two forces at the contact point</vt:lpstr>
      <vt:lpstr>No-slip friction balances Young’s force</vt:lpstr>
      <vt:lpstr>Clarifications</vt:lpstr>
      <vt:lpstr>Dynamic slipping: we are changing these</vt:lpstr>
      <vt:lpstr>Dynamic Slipping</vt:lpstr>
      <vt:lpstr>Motivations</vt:lpstr>
      <vt:lpstr>The macroscopic model</vt:lpstr>
      <vt:lpstr>μ(θ)</vt:lpstr>
      <vt:lpstr>Macroscopic behaviors</vt:lpstr>
      <vt:lpstr>The corresponding numerical method</vt:lpstr>
      <vt:lpstr>Baseline penalty method for no-slip wall</vt:lpstr>
      <vt:lpstr>Incur-redeem-dismiss</vt:lpstr>
      <vt:lpstr>Incur-redeem-dismiss</vt:lpstr>
      <vt:lpstr>PowerPoint Presentation</vt:lpstr>
      <vt:lpstr>t = 0.15</vt:lpstr>
      <vt:lpstr>t = 0.15</vt:lpstr>
      <vt:lpstr>Problems with dynamic slipping</vt:lpstr>
      <vt:lpstr>Step-wise Interface Resampling</vt:lpstr>
      <vt:lpstr>Interface resampling</vt:lpstr>
      <vt:lpstr>Interface resampling</vt:lpstr>
      <vt:lpstr>PowerPoint Presentation</vt:lpstr>
      <vt:lpstr>Limitations</vt:lpstr>
      <vt:lpstr>PowerPoint Presentation</vt:lpstr>
      <vt:lpstr>PowerPoint Presentation</vt:lpstr>
      <vt:lpstr>Interface Splicing</vt:lpstr>
      <vt:lpstr>PowerPoint Presentation</vt:lpstr>
      <vt:lpstr>PowerPoint Presentation</vt:lpstr>
      <vt:lpstr>PowerPoint Presentation</vt:lpstr>
      <vt:lpstr>PowerPoint Presentation</vt:lpstr>
      <vt:lpstr>Splicing method</vt:lpstr>
      <vt:lpstr>Two droplets merging</vt:lpstr>
      <vt:lpstr>Six droplets merging</vt:lpstr>
      <vt:lpstr>Benchmark: Rising Bubble</vt:lpstr>
      <vt:lpstr>Benchmark: Rising Bubble</vt:lpstr>
      <vt:lpstr>Benchmark: Rising Bubble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Droplets on a Wall</dc:title>
  <dc:creator>秦 Daniel</dc:creator>
  <cp:lastModifiedBy>秦 Daniel</cp:lastModifiedBy>
  <cp:revision>128</cp:revision>
  <dcterms:created xsi:type="dcterms:W3CDTF">2020-11-09T01:37:51Z</dcterms:created>
  <dcterms:modified xsi:type="dcterms:W3CDTF">2020-11-11T11:49:45Z</dcterms:modified>
</cp:coreProperties>
</file>