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3" r:id="rId7"/>
    <p:sldId id="293" r:id="rId8"/>
    <p:sldId id="273" r:id="rId9"/>
    <p:sldId id="264" r:id="rId10"/>
    <p:sldId id="274" r:id="rId11"/>
    <p:sldId id="265" r:id="rId12"/>
    <p:sldId id="267" r:id="rId13"/>
    <p:sldId id="266" r:id="rId14"/>
    <p:sldId id="269" r:id="rId15"/>
    <p:sldId id="271" r:id="rId16"/>
    <p:sldId id="270" r:id="rId17"/>
    <p:sldId id="275" r:id="rId18"/>
    <p:sldId id="272" r:id="rId19"/>
    <p:sldId id="276" r:id="rId20"/>
    <p:sldId id="277" r:id="rId21"/>
    <p:sldId id="283" r:id="rId22"/>
    <p:sldId id="278" r:id="rId23"/>
    <p:sldId id="279" r:id="rId24"/>
    <p:sldId id="280" r:id="rId25"/>
    <p:sldId id="281" r:id="rId26"/>
    <p:sldId id="282" r:id="rId27"/>
    <p:sldId id="284" r:id="rId28"/>
    <p:sldId id="285" r:id="rId29"/>
    <p:sldId id="287" r:id="rId30"/>
    <p:sldId id="288" r:id="rId31"/>
    <p:sldId id="289" r:id="rId32"/>
    <p:sldId id="286" r:id="rId33"/>
    <p:sldId id="290" r:id="rId34"/>
    <p:sldId id="262" r:id="rId35"/>
    <p:sldId id="291" r:id="rId36"/>
    <p:sldId id="268"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4" autoAdjust="0"/>
    <p:restoredTop sz="94660"/>
  </p:normalViewPr>
  <p:slideViewPr>
    <p:cSldViewPr snapToGrid="0">
      <p:cViewPr varScale="1">
        <p:scale>
          <a:sx n="76" d="100"/>
          <a:sy n="76" d="100"/>
        </p:scale>
        <p:origin x="64" y="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11DAE-1E72-4552-893E-6EC05DA5FD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CC6E27-5DAF-43F5-80E0-E9A9134C28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30D521-936E-4891-8A9F-483CA9F3C4A0}"/>
              </a:ext>
            </a:extLst>
          </p:cNvPr>
          <p:cNvSpPr>
            <a:spLocks noGrp="1"/>
          </p:cNvSpPr>
          <p:nvPr>
            <p:ph type="dt" sz="half" idx="10"/>
          </p:nvPr>
        </p:nvSpPr>
        <p:spPr/>
        <p:txBody>
          <a:bodyPr/>
          <a:lstStyle/>
          <a:p>
            <a:fld id="{1EBBCA89-DF63-4D56-B9CB-BD469189E5EA}" type="datetimeFigureOut">
              <a:rPr lang="en-US" smtClean="0"/>
              <a:t>2/25/2020</a:t>
            </a:fld>
            <a:endParaRPr lang="en-US"/>
          </a:p>
        </p:txBody>
      </p:sp>
      <p:sp>
        <p:nvSpPr>
          <p:cNvPr id="5" name="Footer Placeholder 4">
            <a:extLst>
              <a:ext uri="{FF2B5EF4-FFF2-40B4-BE49-F238E27FC236}">
                <a16:creationId xmlns:a16="http://schemas.microsoft.com/office/drawing/2014/main" id="{6D626B26-F40F-4A79-B6FA-DC4BC255D3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FA7DC4-EBEE-4935-B8D0-ADA6CBA05B9F}"/>
              </a:ext>
            </a:extLst>
          </p:cNvPr>
          <p:cNvSpPr>
            <a:spLocks noGrp="1"/>
          </p:cNvSpPr>
          <p:nvPr>
            <p:ph type="sldNum" sz="quarter" idx="12"/>
          </p:nvPr>
        </p:nvSpPr>
        <p:spPr/>
        <p:txBody>
          <a:bodyPr/>
          <a:lstStyle/>
          <a:p>
            <a:fld id="{1D068F73-C0FD-48BD-A004-14F92CEFEEE4}" type="slidenum">
              <a:rPr lang="en-US" smtClean="0"/>
              <a:t>‹#›</a:t>
            </a:fld>
            <a:endParaRPr lang="en-US"/>
          </a:p>
        </p:txBody>
      </p:sp>
    </p:spTree>
    <p:extLst>
      <p:ext uri="{BB962C8B-B14F-4D97-AF65-F5344CB8AC3E}">
        <p14:creationId xmlns:p14="http://schemas.microsoft.com/office/powerpoint/2010/main" val="2049145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86230-82AB-44C6-BF92-26B6B36D78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06C1DF-33F6-484A-A705-88BE633C29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2B837D-0ACA-4C62-8045-FDEA0C276700}"/>
              </a:ext>
            </a:extLst>
          </p:cNvPr>
          <p:cNvSpPr>
            <a:spLocks noGrp="1"/>
          </p:cNvSpPr>
          <p:nvPr>
            <p:ph type="dt" sz="half" idx="10"/>
          </p:nvPr>
        </p:nvSpPr>
        <p:spPr/>
        <p:txBody>
          <a:bodyPr/>
          <a:lstStyle/>
          <a:p>
            <a:fld id="{1EBBCA89-DF63-4D56-B9CB-BD469189E5EA}" type="datetimeFigureOut">
              <a:rPr lang="en-US" smtClean="0"/>
              <a:t>2/25/2020</a:t>
            </a:fld>
            <a:endParaRPr lang="en-US"/>
          </a:p>
        </p:txBody>
      </p:sp>
      <p:sp>
        <p:nvSpPr>
          <p:cNvPr id="5" name="Footer Placeholder 4">
            <a:extLst>
              <a:ext uri="{FF2B5EF4-FFF2-40B4-BE49-F238E27FC236}">
                <a16:creationId xmlns:a16="http://schemas.microsoft.com/office/drawing/2014/main" id="{2EACCC48-35CC-4E0A-A9A9-967A61939D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A7EC89-95B3-4EC8-B712-640553C7A43B}"/>
              </a:ext>
            </a:extLst>
          </p:cNvPr>
          <p:cNvSpPr>
            <a:spLocks noGrp="1"/>
          </p:cNvSpPr>
          <p:nvPr>
            <p:ph type="sldNum" sz="quarter" idx="12"/>
          </p:nvPr>
        </p:nvSpPr>
        <p:spPr/>
        <p:txBody>
          <a:bodyPr/>
          <a:lstStyle/>
          <a:p>
            <a:fld id="{1D068F73-C0FD-48BD-A004-14F92CEFEEE4}" type="slidenum">
              <a:rPr lang="en-US" smtClean="0"/>
              <a:t>‹#›</a:t>
            </a:fld>
            <a:endParaRPr lang="en-US"/>
          </a:p>
        </p:txBody>
      </p:sp>
    </p:spTree>
    <p:extLst>
      <p:ext uri="{BB962C8B-B14F-4D97-AF65-F5344CB8AC3E}">
        <p14:creationId xmlns:p14="http://schemas.microsoft.com/office/powerpoint/2010/main" val="1448235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356D06-2A6A-420E-B3D4-FE7731AF72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5538A9-2F96-43A5-A6E9-305F94502E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F8531B-8BCB-4378-862C-FA6C43DD8674}"/>
              </a:ext>
            </a:extLst>
          </p:cNvPr>
          <p:cNvSpPr>
            <a:spLocks noGrp="1"/>
          </p:cNvSpPr>
          <p:nvPr>
            <p:ph type="dt" sz="half" idx="10"/>
          </p:nvPr>
        </p:nvSpPr>
        <p:spPr/>
        <p:txBody>
          <a:bodyPr/>
          <a:lstStyle/>
          <a:p>
            <a:fld id="{1EBBCA89-DF63-4D56-B9CB-BD469189E5EA}" type="datetimeFigureOut">
              <a:rPr lang="en-US" smtClean="0"/>
              <a:t>2/25/2020</a:t>
            </a:fld>
            <a:endParaRPr lang="en-US"/>
          </a:p>
        </p:txBody>
      </p:sp>
      <p:sp>
        <p:nvSpPr>
          <p:cNvPr id="5" name="Footer Placeholder 4">
            <a:extLst>
              <a:ext uri="{FF2B5EF4-FFF2-40B4-BE49-F238E27FC236}">
                <a16:creationId xmlns:a16="http://schemas.microsoft.com/office/drawing/2014/main" id="{C5A87295-FF6C-4F96-AFBA-EAEA923DE1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C8033-7013-4047-BF35-35A280751EAC}"/>
              </a:ext>
            </a:extLst>
          </p:cNvPr>
          <p:cNvSpPr>
            <a:spLocks noGrp="1"/>
          </p:cNvSpPr>
          <p:nvPr>
            <p:ph type="sldNum" sz="quarter" idx="12"/>
          </p:nvPr>
        </p:nvSpPr>
        <p:spPr/>
        <p:txBody>
          <a:bodyPr/>
          <a:lstStyle/>
          <a:p>
            <a:fld id="{1D068F73-C0FD-48BD-A004-14F92CEFEEE4}" type="slidenum">
              <a:rPr lang="en-US" smtClean="0"/>
              <a:t>‹#›</a:t>
            </a:fld>
            <a:endParaRPr lang="en-US"/>
          </a:p>
        </p:txBody>
      </p:sp>
    </p:spTree>
    <p:extLst>
      <p:ext uri="{BB962C8B-B14F-4D97-AF65-F5344CB8AC3E}">
        <p14:creationId xmlns:p14="http://schemas.microsoft.com/office/powerpoint/2010/main" val="1312476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056F3-E2CC-4F95-ABD6-05BB356585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6EEE68-C0A5-4B33-AE91-0DA06206CA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727F36-CD91-452C-A03B-47FAB3AC8537}"/>
              </a:ext>
            </a:extLst>
          </p:cNvPr>
          <p:cNvSpPr>
            <a:spLocks noGrp="1"/>
          </p:cNvSpPr>
          <p:nvPr>
            <p:ph type="dt" sz="half" idx="10"/>
          </p:nvPr>
        </p:nvSpPr>
        <p:spPr/>
        <p:txBody>
          <a:bodyPr/>
          <a:lstStyle/>
          <a:p>
            <a:fld id="{1EBBCA89-DF63-4D56-B9CB-BD469189E5EA}" type="datetimeFigureOut">
              <a:rPr lang="en-US" smtClean="0"/>
              <a:t>2/25/2020</a:t>
            </a:fld>
            <a:endParaRPr lang="en-US"/>
          </a:p>
        </p:txBody>
      </p:sp>
      <p:sp>
        <p:nvSpPr>
          <p:cNvPr id="5" name="Footer Placeholder 4">
            <a:extLst>
              <a:ext uri="{FF2B5EF4-FFF2-40B4-BE49-F238E27FC236}">
                <a16:creationId xmlns:a16="http://schemas.microsoft.com/office/drawing/2014/main" id="{220CF7EC-DF37-4ADB-BD48-FEFD980A32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B2D738-CEE7-44FA-BB12-7360E84E2263}"/>
              </a:ext>
            </a:extLst>
          </p:cNvPr>
          <p:cNvSpPr>
            <a:spLocks noGrp="1"/>
          </p:cNvSpPr>
          <p:nvPr>
            <p:ph type="sldNum" sz="quarter" idx="12"/>
          </p:nvPr>
        </p:nvSpPr>
        <p:spPr/>
        <p:txBody>
          <a:bodyPr/>
          <a:lstStyle/>
          <a:p>
            <a:fld id="{1D068F73-C0FD-48BD-A004-14F92CEFEEE4}" type="slidenum">
              <a:rPr lang="en-US" smtClean="0"/>
              <a:t>‹#›</a:t>
            </a:fld>
            <a:endParaRPr lang="en-US"/>
          </a:p>
        </p:txBody>
      </p:sp>
    </p:spTree>
    <p:extLst>
      <p:ext uri="{BB962C8B-B14F-4D97-AF65-F5344CB8AC3E}">
        <p14:creationId xmlns:p14="http://schemas.microsoft.com/office/powerpoint/2010/main" val="2737276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5C8EA-1B6B-4E57-B0F5-46D19CA9E1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598B2E-CF85-4321-B072-2F66EF30AA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D1D697-7361-4669-969D-7E058088CA23}"/>
              </a:ext>
            </a:extLst>
          </p:cNvPr>
          <p:cNvSpPr>
            <a:spLocks noGrp="1"/>
          </p:cNvSpPr>
          <p:nvPr>
            <p:ph type="dt" sz="half" idx="10"/>
          </p:nvPr>
        </p:nvSpPr>
        <p:spPr/>
        <p:txBody>
          <a:bodyPr/>
          <a:lstStyle/>
          <a:p>
            <a:fld id="{1EBBCA89-DF63-4D56-B9CB-BD469189E5EA}" type="datetimeFigureOut">
              <a:rPr lang="en-US" smtClean="0"/>
              <a:t>2/25/2020</a:t>
            </a:fld>
            <a:endParaRPr lang="en-US"/>
          </a:p>
        </p:txBody>
      </p:sp>
      <p:sp>
        <p:nvSpPr>
          <p:cNvPr id="5" name="Footer Placeholder 4">
            <a:extLst>
              <a:ext uri="{FF2B5EF4-FFF2-40B4-BE49-F238E27FC236}">
                <a16:creationId xmlns:a16="http://schemas.microsoft.com/office/drawing/2014/main" id="{4824E6DA-8B57-4938-B6FF-711E2E29B3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AB0A0-A013-4B90-84B7-793B3EE30016}"/>
              </a:ext>
            </a:extLst>
          </p:cNvPr>
          <p:cNvSpPr>
            <a:spLocks noGrp="1"/>
          </p:cNvSpPr>
          <p:nvPr>
            <p:ph type="sldNum" sz="quarter" idx="12"/>
          </p:nvPr>
        </p:nvSpPr>
        <p:spPr/>
        <p:txBody>
          <a:bodyPr/>
          <a:lstStyle/>
          <a:p>
            <a:fld id="{1D068F73-C0FD-48BD-A004-14F92CEFEEE4}" type="slidenum">
              <a:rPr lang="en-US" smtClean="0"/>
              <a:t>‹#›</a:t>
            </a:fld>
            <a:endParaRPr lang="en-US"/>
          </a:p>
        </p:txBody>
      </p:sp>
    </p:spTree>
    <p:extLst>
      <p:ext uri="{BB962C8B-B14F-4D97-AF65-F5344CB8AC3E}">
        <p14:creationId xmlns:p14="http://schemas.microsoft.com/office/powerpoint/2010/main" val="1746890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20D02-1045-484D-8773-A43921A306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1185E5-23C5-4528-83F2-18D261E779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D76574-32F5-45FB-AFB4-0A3F1832A7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026681-5078-4BA9-8770-369BE59861E2}"/>
              </a:ext>
            </a:extLst>
          </p:cNvPr>
          <p:cNvSpPr>
            <a:spLocks noGrp="1"/>
          </p:cNvSpPr>
          <p:nvPr>
            <p:ph type="dt" sz="half" idx="10"/>
          </p:nvPr>
        </p:nvSpPr>
        <p:spPr/>
        <p:txBody>
          <a:bodyPr/>
          <a:lstStyle/>
          <a:p>
            <a:fld id="{1EBBCA89-DF63-4D56-B9CB-BD469189E5EA}" type="datetimeFigureOut">
              <a:rPr lang="en-US" smtClean="0"/>
              <a:t>2/25/2020</a:t>
            </a:fld>
            <a:endParaRPr lang="en-US"/>
          </a:p>
        </p:txBody>
      </p:sp>
      <p:sp>
        <p:nvSpPr>
          <p:cNvPr id="6" name="Footer Placeholder 5">
            <a:extLst>
              <a:ext uri="{FF2B5EF4-FFF2-40B4-BE49-F238E27FC236}">
                <a16:creationId xmlns:a16="http://schemas.microsoft.com/office/drawing/2014/main" id="{1E4723B7-4926-411D-BB7E-70DBC9D548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B2D09B-EAF6-41E6-8E5E-32D506197E38}"/>
              </a:ext>
            </a:extLst>
          </p:cNvPr>
          <p:cNvSpPr>
            <a:spLocks noGrp="1"/>
          </p:cNvSpPr>
          <p:nvPr>
            <p:ph type="sldNum" sz="quarter" idx="12"/>
          </p:nvPr>
        </p:nvSpPr>
        <p:spPr/>
        <p:txBody>
          <a:bodyPr/>
          <a:lstStyle/>
          <a:p>
            <a:fld id="{1D068F73-C0FD-48BD-A004-14F92CEFEEE4}" type="slidenum">
              <a:rPr lang="en-US" smtClean="0"/>
              <a:t>‹#›</a:t>
            </a:fld>
            <a:endParaRPr lang="en-US"/>
          </a:p>
        </p:txBody>
      </p:sp>
    </p:spTree>
    <p:extLst>
      <p:ext uri="{BB962C8B-B14F-4D97-AF65-F5344CB8AC3E}">
        <p14:creationId xmlns:p14="http://schemas.microsoft.com/office/powerpoint/2010/main" val="3036571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2B241-4F65-4463-8A3F-8994453E18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43811A-8C26-4B8C-95F8-2A8F37AA05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F5586C-23A9-4ADE-ABFA-63A36766D4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2A63C7-574F-461B-BE04-B01FD97691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7967C2-92F9-4FA9-A367-B16231BD5D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9C7628-74B8-4731-8BBA-17488F66BDC3}"/>
              </a:ext>
            </a:extLst>
          </p:cNvPr>
          <p:cNvSpPr>
            <a:spLocks noGrp="1"/>
          </p:cNvSpPr>
          <p:nvPr>
            <p:ph type="dt" sz="half" idx="10"/>
          </p:nvPr>
        </p:nvSpPr>
        <p:spPr/>
        <p:txBody>
          <a:bodyPr/>
          <a:lstStyle/>
          <a:p>
            <a:fld id="{1EBBCA89-DF63-4D56-B9CB-BD469189E5EA}" type="datetimeFigureOut">
              <a:rPr lang="en-US" smtClean="0"/>
              <a:t>2/25/2020</a:t>
            </a:fld>
            <a:endParaRPr lang="en-US"/>
          </a:p>
        </p:txBody>
      </p:sp>
      <p:sp>
        <p:nvSpPr>
          <p:cNvPr id="8" name="Footer Placeholder 7">
            <a:extLst>
              <a:ext uri="{FF2B5EF4-FFF2-40B4-BE49-F238E27FC236}">
                <a16:creationId xmlns:a16="http://schemas.microsoft.com/office/drawing/2014/main" id="{2D263475-496A-4A32-9C6A-6E30B2A271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25B9AE-25B0-4809-A54E-B861EE8C4376}"/>
              </a:ext>
            </a:extLst>
          </p:cNvPr>
          <p:cNvSpPr>
            <a:spLocks noGrp="1"/>
          </p:cNvSpPr>
          <p:nvPr>
            <p:ph type="sldNum" sz="quarter" idx="12"/>
          </p:nvPr>
        </p:nvSpPr>
        <p:spPr/>
        <p:txBody>
          <a:bodyPr/>
          <a:lstStyle/>
          <a:p>
            <a:fld id="{1D068F73-C0FD-48BD-A004-14F92CEFEEE4}" type="slidenum">
              <a:rPr lang="en-US" smtClean="0"/>
              <a:t>‹#›</a:t>
            </a:fld>
            <a:endParaRPr lang="en-US"/>
          </a:p>
        </p:txBody>
      </p:sp>
    </p:spTree>
    <p:extLst>
      <p:ext uri="{BB962C8B-B14F-4D97-AF65-F5344CB8AC3E}">
        <p14:creationId xmlns:p14="http://schemas.microsoft.com/office/powerpoint/2010/main" val="3875194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10E2E-6DA8-4BFC-B389-569A0344C3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2449BA-AA03-49A2-A49A-DF0A8C169E5E}"/>
              </a:ext>
            </a:extLst>
          </p:cNvPr>
          <p:cNvSpPr>
            <a:spLocks noGrp="1"/>
          </p:cNvSpPr>
          <p:nvPr>
            <p:ph type="dt" sz="half" idx="10"/>
          </p:nvPr>
        </p:nvSpPr>
        <p:spPr/>
        <p:txBody>
          <a:bodyPr/>
          <a:lstStyle/>
          <a:p>
            <a:fld id="{1EBBCA89-DF63-4D56-B9CB-BD469189E5EA}" type="datetimeFigureOut">
              <a:rPr lang="en-US" smtClean="0"/>
              <a:t>2/25/2020</a:t>
            </a:fld>
            <a:endParaRPr lang="en-US"/>
          </a:p>
        </p:txBody>
      </p:sp>
      <p:sp>
        <p:nvSpPr>
          <p:cNvPr id="4" name="Footer Placeholder 3">
            <a:extLst>
              <a:ext uri="{FF2B5EF4-FFF2-40B4-BE49-F238E27FC236}">
                <a16:creationId xmlns:a16="http://schemas.microsoft.com/office/drawing/2014/main" id="{17147D1C-B5A4-4074-A42C-DC5415E8D8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15CB9D-1291-484A-AFE7-01D7580AEEEC}"/>
              </a:ext>
            </a:extLst>
          </p:cNvPr>
          <p:cNvSpPr>
            <a:spLocks noGrp="1"/>
          </p:cNvSpPr>
          <p:nvPr>
            <p:ph type="sldNum" sz="quarter" idx="12"/>
          </p:nvPr>
        </p:nvSpPr>
        <p:spPr/>
        <p:txBody>
          <a:bodyPr/>
          <a:lstStyle/>
          <a:p>
            <a:fld id="{1D068F73-C0FD-48BD-A004-14F92CEFEEE4}" type="slidenum">
              <a:rPr lang="en-US" smtClean="0"/>
              <a:t>‹#›</a:t>
            </a:fld>
            <a:endParaRPr lang="en-US"/>
          </a:p>
        </p:txBody>
      </p:sp>
    </p:spTree>
    <p:extLst>
      <p:ext uri="{BB962C8B-B14F-4D97-AF65-F5344CB8AC3E}">
        <p14:creationId xmlns:p14="http://schemas.microsoft.com/office/powerpoint/2010/main" val="3453506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F4DE2B-0DA1-4527-B28D-9573FB9170D8}"/>
              </a:ext>
            </a:extLst>
          </p:cNvPr>
          <p:cNvSpPr>
            <a:spLocks noGrp="1"/>
          </p:cNvSpPr>
          <p:nvPr>
            <p:ph type="dt" sz="half" idx="10"/>
          </p:nvPr>
        </p:nvSpPr>
        <p:spPr/>
        <p:txBody>
          <a:bodyPr/>
          <a:lstStyle/>
          <a:p>
            <a:fld id="{1EBBCA89-DF63-4D56-B9CB-BD469189E5EA}" type="datetimeFigureOut">
              <a:rPr lang="en-US" smtClean="0"/>
              <a:t>2/25/2020</a:t>
            </a:fld>
            <a:endParaRPr lang="en-US"/>
          </a:p>
        </p:txBody>
      </p:sp>
      <p:sp>
        <p:nvSpPr>
          <p:cNvPr id="3" name="Footer Placeholder 2">
            <a:extLst>
              <a:ext uri="{FF2B5EF4-FFF2-40B4-BE49-F238E27FC236}">
                <a16:creationId xmlns:a16="http://schemas.microsoft.com/office/drawing/2014/main" id="{AE60CD0B-D84B-46F5-B502-CE52A3E601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19C46E-216A-479F-9E0C-287A278AB65A}"/>
              </a:ext>
            </a:extLst>
          </p:cNvPr>
          <p:cNvSpPr>
            <a:spLocks noGrp="1"/>
          </p:cNvSpPr>
          <p:nvPr>
            <p:ph type="sldNum" sz="quarter" idx="12"/>
          </p:nvPr>
        </p:nvSpPr>
        <p:spPr/>
        <p:txBody>
          <a:bodyPr/>
          <a:lstStyle/>
          <a:p>
            <a:fld id="{1D068F73-C0FD-48BD-A004-14F92CEFEEE4}" type="slidenum">
              <a:rPr lang="en-US" smtClean="0"/>
              <a:t>‹#›</a:t>
            </a:fld>
            <a:endParaRPr lang="en-US"/>
          </a:p>
        </p:txBody>
      </p:sp>
    </p:spTree>
    <p:extLst>
      <p:ext uri="{BB962C8B-B14F-4D97-AF65-F5344CB8AC3E}">
        <p14:creationId xmlns:p14="http://schemas.microsoft.com/office/powerpoint/2010/main" val="391121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B7B49-4044-4D76-91E6-508A1770AC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57F11C-903C-4800-979E-D13FA9C385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7B0076-1E50-4CD4-966C-E5313FD08B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0479AC-C901-47A6-9F0B-E54FA7FBDE6A}"/>
              </a:ext>
            </a:extLst>
          </p:cNvPr>
          <p:cNvSpPr>
            <a:spLocks noGrp="1"/>
          </p:cNvSpPr>
          <p:nvPr>
            <p:ph type="dt" sz="half" idx="10"/>
          </p:nvPr>
        </p:nvSpPr>
        <p:spPr/>
        <p:txBody>
          <a:bodyPr/>
          <a:lstStyle/>
          <a:p>
            <a:fld id="{1EBBCA89-DF63-4D56-B9CB-BD469189E5EA}" type="datetimeFigureOut">
              <a:rPr lang="en-US" smtClean="0"/>
              <a:t>2/25/2020</a:t>
            </a:fld>
            <a:endParaRPr lang="en-US"/>
          </a:p>
        </p:txBody>
      </p:sp>
      <p:sp>
        <p:nvSpPr>
          <p:cNvPr id="6" name="Footer Placeholder 5">
            <a:extLst>
              <a:ext uri="{FF2B5EF4-FFF2-40B4-BE49-F238E27FC236}">
                <a16:creationId xmlns:a16="http://schemas.microsoft.com/office/drawing/2014/main" id="{4438D44F-72A2-4176-B2B6-DE3F91B0D2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303925-CD14-454E-8376-C3A5FCEAE321}"/>
              </a:ext>
            </a:extLst>
          </p:cNvPr>
          <p:cNvSpPr>
            <a:spLocks noGrp="1"/>
          </p:cNvSpPr>
          <p:nvPr>
            <p:ph type="sldNum" sz="quarter" idx="12"/>
          </p:nvPr>
        </p:nvSpPr>
        <p:spPr/>
        <p:txBody>
          <a:bodyPr/>
          <a:lstStyle/>
          <a:p>
            <a:fld id="{1D068F73-C0FD-48BD-A004-14F92CEFEEE4}" type="slidenum">
              <a:rPr lang="en-US" smtClean="0"/>
              <a:t>‹#›</a:t>
            </a:fld>
            <a:endParaRPr lang="en-US"/>
          </a:p>
        </p:txBody>
      </p:sp>
    </p:spTree>
    <p:extLst>
      <p:ext uri="{BB962C8B-B14F-4D97-AF65-F5344CB8AC3E}">
        <p14:creationId xmlns:p14="http://schemas.microsoft.com/office/powerpoint/2010/main" val="752545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5C3D2-B4D6-436B-8C40-E0386A1FAF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B36E46-9879-4E65-B76F-E0F180C882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3DC0BA-DB8D-4233-B0E5-00DE50D4FE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974026-B6A3-4FC5-A218-8ACFC6B7D84E}"/>
              </a:ext>
            </a:extLst>
          </p:cNvPr>
          <p:cNvSpPr>
            <a:spLocks noGrp="1"/>
          </p:cNvSpPr>
          <p:nvPr>
            <p:ph type="dt" sz="half" idx="10"/>
          </p:nvPr>
        </p:nvSpPr>
        <p:spPr/>
        <p:txBody>
          <a:bodyPr/>
          <a:lstStyle/>
          <a:p>
            <a:fld id="{1EBBCA89-DF63-4D56-B9CB-BD469189E5EA}" type="datetimeFigureOut">
              <a:rPr lang="en-US" smtClean="0"/>
              <a:t>2/25/2020</a:t>
            </a:fld>
            <a:endParaRPr lang="en-US"/>
          </a:p>
        </p:txBody>
      </p:sp>
      <p:sp>
        <p:nvSpPr>
          <p:cNvPr id="6" name="Footer Placeholder 5">
            <a:extLst>
              <a:ext uri="{FF2B5EF4-FFF2-40B4-BE49-F238E27FC236}">
                <a16:creationId xmlns:a16="http://schemas.microsoft.com/office/drawing/2014/main" id="{D7A02F19-F8E2-4F98-974C-F878A78946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604AF9-4617-4BC0-9EB1-1081592A9080}"/>
              </a:ext>
            </a:extLst>
          </p:cNvPr>
          <p:cNvSpPr>
            <a:spLocks noGrp="1"/>
          </p:cNvSpPr>
          <p:nvPr>
            <p:ph type="sldNum" sz="quarter" idx="12"/>
          </p:nvPr>
        </p:nvSpPr>
        <p:spPr/>
        <p:txBody>
          <a:bodyPr/>
          <a:lstStyle/>
          <a:p>
            <a:fld id="{1D068F73-C0FD-48BD-A004-14F92CEFEEE4}" type="slidenum">
              <a:rPr lang="en-US" smtClean="0"/>
              <a:t>‹#›</a:t>
            </a:fld>
            <a:endParaRPr lang="en-US"/>
          </a:p>
        </p:txBody>
      </p:sp>
    </p:spTree>
    <p:extLst>
      <p:ext uri="{BB962C8B-B14F-4D97-AF65-F5344CB8AC3E}">
        <p14:creationId xmlns:p14="http://schemas.microsoft.com/office/powerpoint/2010/main" val="1578946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B3630E-1D69-4D5C-8519-11D508929E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6E6088-DD6F-4F8C-929E-F3A9987AF9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EFBA56-0CC6-4D89-AFD9-16F534C380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BBCA89-DF63-4D56-B9CB-BD469189E5EA}" type="datetimeFigureOut">
              <a:rPr lang="en-US" smtClean="0"/>
              <a:t>2/25/2020</a:t>
            </a:fld>
            <a:endParaRPr lang="en-US"/>
          </a:p>
        </p:txBody>
      </p:sp>
      <p:sp>
        <p:nvSpPr>
          <p:cNvPr id="5" name="Footer Placeholder 4">
            <a:extLst>
              <a:ext uri="{FF2B5EF4-FFF2-40B4-BE49-F238E27FC236}">
                <a16:creationId xmlns:a16="http://schemas.microsoft.com/office/drawing/2014/main" id="{14A28CA6-C51F-43EF-A0D3-7F3872C497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131BC7-247B-48EE-81BD-8A50DBB1F3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068F73-C0FD-48BD-A004-14F92CEFEEE4}" type="slidenum">
              <a:rPr lang="en-US" smtClean="0"/>
              <a:t>‹#›</a:t>
            </a:fld>
            <a:endParaRPr lang="en-US"/>
          </a:p>
        </p:txBody>
      </p:sp>
    </p:spTree>
    <p:extLst>
      <p:ext uri="{BB962C8B-B14F-4D97-AF65-F5344CB8AC3E}">
        <p14:creationId xmlns:p14="http://schemas.microsoft.com/office/powerpoint/2010/main" val="530581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C2E58-BA16-439A-A669-97FDA7DD1C7F}"/>
              </a:ext>
            </a:extLst>
          </p:cNvPr>
          <p:cNvSpPr>
            <a:spLocks noGrp="1"/>
          </p:cNvSpPr>
          <p:nvPr>
            <p:ph type="ctrTitle"/>
          </p:nvPr>
        </p:nvSpPr>
        <p:spPr/>
        <p:txBody>
          <a:bodyPr/>
          <a:lstStyle/>
          <a:p>
            <a:r>
              <a:rPr lang="en-US" dirty="0"/>
              <a:t>General Analysis</a:t>
            </a:r>
          </a:p>
        </p:txBody>
      </p:sp>
      <p:sp>
        <p:nvSpPr>
          <p:cNvPr id="3" name="Subtitle 2">
            <a:extLst>
              <a:ext uri="{FF2B5EF4-FFF2-40B4-BE49-F238E27FC236}">
                <a16:creationId xmlns:a16="http://schemas.microsoft.com/office/drawing/2014/main" id="{0A6CC890-431B-45F9-9CAA-EE8065067002}"/>
              </a:ext>
            </a:extLst>
          </p:cNvPr>
          <p:cNvSpPr>
            <a:spLocks noGrp="1"/>
          </p:cNvSpPr>
          <p:nvPr>
            <p:ph type="subTitle" idx="1"/>
          </p:nvPr>
        </p:nvSpPr>
        <p:spPr/>
        <p:txBody>
          <a:bodyPr/>
          <a:lstStyle/>
          <a:p>
            <a:r>
              <a:rPr lang="en-US" dirty="0"/>
              <a:t>Daniel’s first takes on the OPEC sim. </a:t>
            </a:r>
          </a:p>
          <a:p>
            <a:r>
              <a:rPr lang="en-US" dirty="0"/>
              <a:t>This deck contains my personal opinions. Many may be wrong. Feel free to discuss with me / give feed back in the group chat! </a:t>
            </a:r>
          </a:p>
        </p:txBody>
      </p:sp>
    </p:spTree>
    <p:extLst>
      <p:ext uri="{BB962C8B-B14F-4D97-AF65-F5344CB8AC3E}">
        <p14:creationId xmlns:p14="http://schemas.microsoft.com/office/powerpoint/2010/main" val="3756456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DDD7E4-49CA-4AA5-B187-F89F1C8E6B10}"/>
              </a:ext>
            </a:extLst>
          </p:cNvPr>
          <p:cNvSpPr>
            <a:spLocks noGrp="1"/>
          </p:cNvSpPr>
          <p:nvPr>
            <p:ph idx="1"/>
          </p:nvPr>
        </p:nvSpPr>
        <p:spPr>
          <a:xfrm>
            <a:off x="838200" y="3171039"/>
            <a:ext cx="10515600" cy="3005924"/>
          </a:xfrm>
        </p:spPr>
        <p:txBody>
          <a:bodyPr/>
          <a:lstStyle/>
          <a:p>
            <a:pPr marL="0" indent="0" algn="ctr">
              <a:buNone/>
            </a:pPr>
            <a:r>
              <a:rPr lang="en-US" dirty="0"/>
              <a:t>Next topic</a:t>
            </a:r>
          </a:p>
        </p:txBody>
      </p:sp>
    </p:spTree>
    <p:extLst>
      <p:ext uri="{BB962C8B-B14F-4D97-AF65-F5344CB8AC3E}">
        <p14:creationId xmlns:p14="http://schemas.microsoft.com/office/powerpoint/2010/main" val="3038532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FD3FB-1FE6-4EDD-A258-91625ED21C26}"/>
              </a:ext>
            </a:extLst>
          </p:cNvPr>
          <p:cNvSpPr>
            <a:spLocks noGrp="1"/>
          </p:cNvSpPr>
          <p:nvPr>
            <p:ph type="title"/>
          </p:nvPr>
        </p:nvSpPr>
        <p:spPr/>
        <p:txBody>
          <a:bodyPr/>
          <a:lstStyle/>
          <a:p>
            <a:r>
              <a:rPr lang="en-US" dirty="0"/>
              <a:t>Auction</a:t>
            </a:r>
          </a:p>
        </p:txBody>
      </p:sp>
      <p:sp>
        <p:nvSpPr>
          <p:cNvPr id="3" name="Content Placeholder 2">
            <a:extLst>
              <a:ext uri="{FF2B5EF4-FFF2-40B4-BE49-F238E27FC236}">
                <a16:creationId xmlns:a16="http://schemas.microsoft.com/office/drawing/2014/main" id="{F1F0E873-F750-4338-B6E6-AE1A98CACAE7}"/>
              </a:ext>
            </a:extLst>
          </p:cNvPr>
          <p:cNvSpPr>
            <a:spLocks noGrp="1"/>
          </p:cNvSpPr>
          <p:nvPr>
            <p:ph idx="1"/>
          </p:nvPr>
        </p:nvSpPr>
        <p:spPr/>
        <p:txBody>
          <a:bodyPr/>
          <a:lstStyle/>
          <a:p>
            <a:r>
              <a:rPr lang="en-US" dirty="0"/>
              <a:t>My argument is: suppose everyone is rational, the auction is supposed to </a:t>
            </a:r>
            <a:r>
              <a:rPr lang="en-US" b="1" u="sng" dirty="0"/>
              <a:t>offset any endowed advantages of all the countries so that every player is equal</a:t>
            </a:r>
            <a:r>
              <a:rPr lang="en-US" dirty="0"/>
              <a:t>. </a:t>
            </a:r>
          </a:p>
          <a:p>
            <a:r>
              <a:rPr lang="en-US" dirty="0"/>
              <a:t>See Appendix I for proof. </a:t>
            </a:r>
          </a:p>
        </p:txBody>
      </p:sp>
    </p:spTree>
    <p:extLst>
      <p:ext uri="{BB962C8B-B14F-4D97-AF65-F5344CB8AC3E}">
        <p14:creationId xmlns:p14="http://schemas.microsoft.com/office/powerpoint/2010/main" val="877859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FD3FB-1FE6-4EDD-A258-91625ED21C26}"/>
              </a:ext>
            </a:extLst>
          </p:cNvPr>
          <p:cNvSpPr>
            <a:spLocks noGrp="1"/>
          </p:cNvSpPr>
          <p:nvPr>
            <p:ph type="title"/>
          </p:nvPr>
        </p:nvSpPr>
        <p:spPr/>
        <p:txBody>
          <a:bodyPr/>
          <a:lstStyle/>
          <a:p>
            <a:r>
              <a:rPr lang="en-US" dirty="0"/>
              <a:t>Auction</a:t>
            </a:r>
          </a:p>
        </p:txBody>
      </p:sp>
      <p:sp>
        <p:nvSpPr>
          <p:cNvPr id="3" name="Content Placeholder 2">
            <a:extLst>
              <a:ext uri="{FF2B5EF4-FFF2-40B4-BE49-F238E27FC236}">
                <a16:creationId xmlns:a16="http://schemas.microsoft.com/office/drawing/2014/main" id="{F1F0E873-F750-4338-B6E6-AE1A98CACAE7}"/>
              </a:ext>
            </a:extLst>
          </p:cNvPr>
          <p:cNvSpPr>
            <a:spLocks noGrp="1"/>
          </p:cNvSpPr>
          <p:nvPr>
            <p:ph idx="1"/>
          </p:nvPr>
        </p:nvSpPr>
        <p:spPr/>
        <p:txBody>
          <a:bodyPr>
            <a:normAutofit lnSpcReduction="10000"/>
          </a:bodyPr>
          <a:lstStyle/>
          <a:p>
            <a:r>
              <a:rPr lang="en-US" dirty="0"/>
              <a:t>My argument is: suppose everyone is rational, the auction is supposed to </a:t>
            </a:r>
            <a:r>
              <a:rPr lang="en-US" b="1" u="sng" dirty="0"/>
              <a:t>offset any endowed advantages of all the countries so that every player is equal</a:t>
            </a:r>
            <a:r>
              <a:rPr lang="en-US" dirty="0"/>
              <a:t>. </a:t>
            </a:r>
          </a:p>
          <a:p>
            <a:r>
              <a:rPr lang="en-US" dirty="0"/>
              <a:t>See Appendix I for proof. </a:t>
            </a:r>
          </a:p>
          <a:p>
            <a:endParaRPr lang="en-US" dirty="0"/>
          </a:p>
          <a:p>
            <a:r>
              <a:rPr lang="en-US" dirty="0"/>
              <a:t>Hence, to price the countries: </a:t>
            </a:r>
          </a:p>
          <a:p>
            <a:r>
              <a:rPr lang="en-US" dirty="0"/>
              <a:t>1. Assume the worst country is worth $0. </a:t>
            </a:r>
          </a:p>
          <a:p>
            <a:r>
              <a:rPr lang="en-US" dirty="0"/>
              <a:t>2. Price all the countries. </a:t>
            </a:r>
          </a:p>
          <a:p>
            <a:r>
              <a:rPr lang="en-US" dirty="0"/>
              <a:t>3. Increase all the prices by $100m (lowest bidding price to get a country)</a:t>
            </a:r>
          </a:p>
        </p:txBody>
      </p:sp>
    </p:spTree>
    <p:extLst>
      <p:ext uri="{BB962C8B-B14F-4D97-AF65-F5344CB8AC3E}">
        <p14:creationId xmlns:p14="http://schemas.microsoft.com/office/powerpoint/2010/main" val="2625297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FD3FB-1FE6-4EDD-A258-91625ED21C26}"/>
              </a:ext>
            </a:extLst>
          </p:cNvPr>
          <p:cNvSpPr>
            <a:spLocks noGrp="1"/>
          </p:cNvSpPr>
          <p:nvPr>
            <p:ph type="title"/>
          </p:nvPr>
        </p:nvSpPr>
        <p:spPr/>
        <p:txBody>
          <a:bodyPr/>
          <a:lstStyle/>
          <a:p>
            <a:r>
              <a:rPr lang="en-US" dirty="0"/>
              <a:t>Auction</a:t>
            </a:r>
          </a:p>
        </p:txBody>
      </p:sp>
      <p:sp>
        <p:nvSpPr>
          <p:cNvPr id="3" name="Content Placeholder 2">
            <a:extLst>
              <a:ext uri="{FF2B5EF4-FFF2-40B4-BE49-F238E27FC236}">
                <a16:creationId xmlns:a16="http://schemas.microsoft.com/office/drawing/2014/main" id="{F1F0E873-F750-4338-B6E6-AE1A98CACAE7}"/>
              </a:ext>
            </a:extLst>
          </p:cNvPr>
          <p:cNvSpPr>
            <a:spLocks noGrp="1"/>
          </p:cNvSpPr>
          <p:nvPr>
            <p:ph idx="1"/>
          </p:nvPr>
        </p:nvSpPr>
        <p:spPr/>
        <p:txBody>
          <a:bodyPr>
            <a:normAutofit lnSpcReduction="10000"/>
          </a:bodyPr>
          <a:lstStyle/>
          <a:p>
            <a:r>
              <a:rPr lang="en-US" dirty="0"/>
              <a:t>However, people in this class are</a:t>
            </a:r>
            <a:r>
              <a:rPr lang="en-US" b="1" u="sng" dirty="0"/>
              <a:t> not rational</a:t>
            </a:r>
            <a:r>
              <a:rPr lang="en-US" dirty="0"/>
              <a:t>. Prof. Seamans’s comments hinted that in previous years Saudi Arabia was significantly overpriced. (first observed by Harry)</a:t>
            </a:r>
          </a:p>
          <a:p>
            <a:endParaRPr lang="en-US" dirty="0"/>
          </a:p>
          <a:p>
            <a:r>
              <a:rPr lang="en-US" dirty="0"/>
              <a:t>As a consequence, to get an advantage in the auction, there are three things we can do: </a:t>
            </a:r>
          </a:p>
          <a:p>
            <a:pPr marL="514350" indent="-514350">
              <a:buFont typeface="+mj-lt"/>
              <a:buAutoNum type="arabicPeriod"/>
            </a:pPr>
            <a:r>
              <a:rPr lang="en-US" dirty="0"/>
              <a:t>Price the countries more accurately than other groups. </a:t>
            </a:r>
          </a:p>
          <a:p>
            <a:pPr marL="514350" indent="-514350">
              <a:buFont typeface="+mj-lt"/>
              <a:buAutoNum type="arabicPeriod"/>
            </a:pPr>
            <a:r>
              <a:rPr lang="en-US" dirty="0"/>
              <a:t>Make other groups under-evaluate a country, then buy that country with a price lower than our evaluation. </a:t>
            </a:r>
          </a:p>
          <a:p>
            <a:pPr marL="514350" indent="-514350">
              <a:buFont typeface="+mj-lt"/>
              <a:buAutoNum type="arabicPeriod"/>
            </a:pPr>
            <a:r>
              <a:rPr lang="en-US" dirty="0"/>
              <a:t>Make other groups over-bid. </a:t>
            </a:r>
            <a:r>
              <a:rPr lang="en-US" b="1" u="sng" dirty="0"/>
              <a:t>Make them pay</a:t>
            </a:r>
            <a:r>
              <a:rPr lang="en-US" dirty="0"/>
              <a:t>!!!</a:t>
            </a:r>
          </a:p>
        </p:txBody>
      </p:sp>
    </p:spTree>
    <p:extLst>
      <p:ext uri="{BB962C8B-B14F-4D97-AF65-F5344CB8AC3E}">
        <p14:creationId xmlns:p14="http://schemas.microsoft.com/office/powerpoint/2010/main" val="2738500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FD3FB-1FE6-4EDD-A258-91625ED21C26}"/>
              </a:ext>
            </a:extLst>
          </p:cNvPr>
          <p:cNvSpPr>
            <a:spLocks noGrp="1"/>
          </p:cNvSpPr>
          <p:nvPr>
            <p:ph type="title"/>
          </p:nvPr>
        </p:nvSpPr>
        <p:spPr/>
        <p:txBody>
          <a:bodyPr/>
          <a:lstStyle/>
          <a:p>
            <a:r>
              <a:rPr lang="en-US" dirty="0"/>
              <a:t>Auction</a:t>
            </a:r>
          </a:p>
        </p:txBody>
      </p:sp>
      <p:sp>
        <p:nvSpPr>
          <p:cNvPr id="3" name="Content Placeholder 2">
            <a:extLst>
              <a:ext uri="{FF2B5EF4-FFF2-40B4-BE49-F238E27FC236}">
                <a16:creationId xmlns:a16="http://schemas.microsoft.com/office/drawing/2014/main" id="{F1F0E873-F750-4338-B6E6-AE1A98CACAE7}"/>
              </a:ext>
            </a:extLst>
          </p:cNvPr>
          <p:cNvSpPr>
            <a:spLocks noGrp="1"/>
          </p:cNvSpPr>
          <p:nvPr>
            <p:ph idx="1"/>
          </p:nvPr>
        </p:nvSpPr>
        <p:spPr/>
        <p:txBody>
          <a:bodyPr>
            <a:normAutofit/>
          </a:bodyPr>
          <a:lstStyle/>
          <a:p>
            <a:pPr marL="514350" indent="-514350">
              <a:buFont typeface="+mj-lt"/>
              <a:buAutoNum type="arabicPeriod"/>
            </a:pPr>
            <a:r>
              <a:rPr lang="en-US" dirty="0"/>
              <a:t>Price the countries more accurately than other groups. </a:t>
            </a:r>
          </a:p>
          <a:p>
            <a:pPr marL="514350" indent="-514350">
              <a:buFont typeface="+mj-lt"/>
              <a:buAutoNum type="arabicPeriod"/>
            </a:pPr>
            <a:r>
              <a:rPr lang="en-US" dirty="0"/>
              <a:t>Make other groups under-evaluate a country, then buy that country with a price lower than our evaluation. </a:t>
            </a:r>
          </a:p>
          <a:p>
            <a:pPr marL="514350" indent="-514350">
              <a:buFont typeface="+mj-lt"/>
              <a:buAutoNum type="arabicPeriod"/>
            </a:pPr>
            <a:r>
              <a:rPr lang="en-US" dirty="0"/>
              <a:t>Make other groups over-bid. </a:t>
            </a:r>
            <a:r>
              <a:rPr lang="en-US" b="1" u="sng" dirty="0"/>
              <a:t>Make them pay</a:t>
            </a:r>
            <a:r>
              <a:rPr lang="en-US" dirty="0"/>
              <a:t>!!!</a:t>
            </a:r>
          </a:p>
          <a:p>
            <a:pPr marL="514350" indent="-514350">
              <a:buFont typeface="+mj-lt"/>
              <a:buAutoNum type="arabicPeriod"/>
            </a:pPr>
            <a:endParaRPr lang="en-US" dirty="0"/>
          </a:p>
          <a:p>
            <a:r>
              <a:rPr lang="en-US" dirty="0"/>
              <a:t>(1) is a must-do. </a:t>
            </a:r>
          </a:p>
          <a:p>
            <a:r>
              <a:rPr lang="en-US" dirty="0"/>
              <a:t>I personally believe (2) is much harder to accomplish than (3), because overbidding is the natural tendency (winner’s curse). </a:t>
            </a:r>
            <a:br>
              <a:rPr lang="en-US" dirty="0"/>
            </a:br>
            <a:r>
              <a:rPr lang="en-US" b="1" u="sng" dirty="0"/>
              <a:t>I recommend we seek strategies to fulfill (3). </a:t>
            </a:r>
          </a:p>
        </p:txBody>
      </p:sp>
    </p:spTree>
    <p:extLst>
      <p:ext uri="{BB962C8B-B14F-4D97-AF65-F5344CB8AC3E}">
        <p14:creationId xmlns:p14="http://schemas.microsoft.com/office/powerpoint/2010/main" val="2735625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AE9D7-5068-445F-8B2A-7E0B70360110}"/>
              </a:ext>
            </a:extLst>
          </p:cNvPr>
          <p:cNvSpPr>
            <a:spLocks noGrp="1"/>
          </p:cNvSpPr>
          <p:nvPr>
            <p:ph type="title"/>
          </p:nvPr>
        </p:nvSpPr>
        <p:spPr/>
        <p:txBody>
          <a:bodyPr/>
          <a:lstStyle/>
          <a:p>
            <a:r>
              <a:rPr lang="en-US" dirty="0"/>
              <a:t>What we do during the auction</a:t>
            </a:r>
          </a:p>
        </p:txBody>
      </p:sp>
      <p:sp>
        <p:nvSpPr>
          <p:cNvPr id="3" name="Content Placeholder 2">
            <a:extLst>
              <a:ext uri="{FF2B5EF4-FFF2-40B4-BE49-F238E27FC236}">
                <a16:creationId xmlns:a16="http://schemas.microsoft.com/office/drawing/2014/main" id="{48A82151-BCCE-4A9E-B309-4EED3620D5C1}"/>
              </a:ext>
            </a:extLst>
          </p:cNvPr>
          <p:cNvSpPr>
            <a:spLocks noGrp="1"/>
          </p:cNvSpPr>
          <p:nvPr>
            <p:ph idx="1"/>
          </p:nvPr>
        </p:nvSpPr>
        <p:spPr/>
        <p:txBody>
          <a:bodyPr/>
          <a:lstStyle/>
          <a:p>
            <a:r>
              <a:rPr lang="en-US" dirty="0"/>
              <a:t>Bid for those that are lower than our valuation. </a:t>
            </a:r>
          </a:p>
          <a:p>
            <a:r>
              <a:rPr lang="en-US" dirty="0"/>
              <a:t>Because there is a chance to get a cheap deal, we may want to stop bidding if the first few countries go to 90% of our valuation. When the auction is nearing the end, always bid when the price is lower than our valuation. (ofc, if everyone thinks like this, we’d better not)</a:t>
            </a:r>
          </a:p>
          <a:p>
            <a:r>
              <a:rPr lang="en-US" b="1" u="sng" dirty="0"/>
              <a:t>NEVER bid when the price is higher than our valuation. </a:t>
            </a:r>
          </a:p>
        </p:txBody>
      </p:sp>
    </p:spTree>
    <p:extLst>
      <p:ext uri="{BB962C8B-B14F-4D97-AF65-F5344CB8AC3E}">
        <p14:creationId xmlns:p14="http://schemas.microsoft.com/office/powerpoint/2010/main" val="455582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7FDE-A073-4C31-8B17-FED6AAD9B890}"/>
              </a:ext>
            </a:extLst>
          </p:cNvPr>
          <p:cNvSpPr>
            <a:spLocks noGrp="1"/>
          </p:cNvSpPr>
          <p:nvPr>
            <p:ph type="title"/>
          </p:nvPr>
        </p:nvSpPr>
        <p:spPr/>
        <p:txBody>
          <a:bodyPr/>
          <a:lstStyle/>
          <a:p>
            <a:r>
              <a:rPr lang="en-US" dirty="0"/>
              <a:t>Potential methods to make others overbid</a:t>
            </a:r>
          </a:p>
        </p:txBody>
      </p:sp>
      <p:sp>
        <p:nvSpPr>
          <p:cNvPr id="3" name="Content Placeholder 2">
            <a:extLst>
              <a:ext uri="{FF2B5EF4-FFF2-40B4-BE49-F238E27FC236}">
                <a16:creationId xmlns:a16="http://schemas.microsoft.com/office/drawing/2014/main" id="{8064D1C8-63F5-489F-BB17-8577368D86C4}"/>
              </a:ext>
            </a:extLst>
          </p:cNvPr>
          <p:cNvSpPr>
            <a:spLocks noGrp="1"/>
          </p:cNvSpPr>
          <p:nvPr>
            <p:ph idx="1"/>
          </p:nvPr>
        </p:nvSpPr>
        <p:spPr/>
        <p:txBody>
          <a:bodyPr/>
          <a:lstStyle/>
          <a:p>
            <a:r>
              <a:rPr lang="en-US" dirty="0"/>
              <a:t>“Evil Communication” is the key. </a:t>
            </a:r>
          </a:p>
          <a:p>
            <a:r>
              <a:rPr lang="en-US" b="1" u="sng" dirty="0"/>
              <a:t>Release valuation reports</a:t>
            </a:r>
            <a:r>
              <a:rPr lang="en-US" dirty="0"/>
              <a:t>. Over-evaluate the countries in the report. </a:t>
            </a:r>
          </a:p>
          <a:p>
            <a:r>
              <a:rPr lang="en-US" b="1" u="sng" dirty="0"/>
              <a:t>Fake poll</a:t>
            </a:r>
            <a:r>
              <a:rPr lang="en-US" dirty="0"/>
              <a:t>. I can write a website for teams to anonymously submit their valuations and show the average valuation. The website claims to “provide information about people’s valuation prior to the auction”. We secretly manipulate the data to make the average valuation look high. </a:t>
            </a:r>
          </a:p>
          <a:p>
            <a:r>
              <a:rPr lang="zh-CN" altLang="en-US" dirty="0"/>
              <a:t>在 </a:t>
            </a:r>
            <a:r>
              <a:rPr lang="en-US" altLang="zh-CN" dirty="0"/>
              <a:t>auction </a:t>
            </a:r>
            <a:r>
              <a:rPr lang="zh-CN" altLang="en-US" dirty="0"/>
              <a:t>进行的时候，“</a:t>
            </a:r>
            <a:r>
              <a:rPr lang="zh-CN" altLang="en-US" b="1" u="sng" dirty="0"/>
              <a:t>带节奏</a:t>
            </a:r>
            <a:r>
              <a:rPr lang="zh-CN" altLang="en-US" dirty="0"/>
              <a:t>”。</a:t>
            </a:r>
            <a:r>
              <a:rPr lang="en-US" altLang="zh-CN" dirty="0"/>
              <a:t>During the auction, bid in a way that gets on other groups’ nerves. (I don’t know too much about this one.)</a:t>
            </a:r>
            <a:endParaRPr lang="en-US" dirty="0"/>
          </a:p>
        </p:txBody>
      </p:sp>
    </p:spTree>
    <p:extLst>
      <p:ext uri="{BB962C8B-B14F-4D97-AF65-F5344CB8AC3E}">
        <p14:creationId xmlns:p14="http://schemas.microsoft.com/office/powerpoint/2010/main" val="964540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DDD7E4-49CA-4AA5-B187-F89F1C8E6B10}"/>
              </a:ext>
            </a:extLst>
          </p:cNvPr>
          <p:cNvSpPr>
            <a:spLocks noGrp="1"/>
          </p:cNvSpPr>
          <p:nvPr>
            <p:ph idx="1"/>
          </p:nvPr>
        </p:nvSpPr>
        <p:spPr>
          <a:xfrm>
            <a:off x="838200" y="3171039"/>
            <a:ext cx="10515600" cy="3005924"/>
          </a:xfrm>
        </p:spPr>
        <p:txBody>
          <a:bodyPr/>
          <a:lstStyle/>
          <a:p>
            <a:pPr marL="0" indent="0" algn="ctr">
              <a:buNone/>
            </a:pPr>
            <a:r>
              <a:rPr lang="en-US" dirty="0"/>
              <a:t>Next topic</a:t>
            </a:r>
          </a:p>
        </p:txBody>
      </p:sp>
    </p:spTree>
    <p:extLst>
      <p:ext uri="{BB962C8B-B14F-4D97-AF65-F5344CB8AC3E}">
        <p14:creationId xmlns:p14="http://schemas.microsoft.com/office/powerpoint/2010/main" val="2803786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9C831-BE6E-4918-9722-DEC12EF13B10}"/>
              </a:ext>
            </a:extLst>
          </p:cNvPr>
          <p:cNvSpPr>
            <a:spLocks noGrp="1"/>
          </p:cNvSpPr>
          <p:nvPr>
            <p:ph type="title"/>
          </p:nvPr>
        </p:nvSpPr>
        <p:spPr>
          <a:xfrm>
            <a:off x="838200" y="356736"/>
            <a:ext cx="10515600" cy="1325563"/>
          </a:xfrm>
        </p:spPr>
        <p:txBody>
          <a:bodyPr/>
          <a:lstStyle/>
          <a:p>
            <a:r>
              <a:rPr lang="en-US" dirty="0"/>
              <a:t>The </a:t>
            </a:r>
            <a:r>
              <a:rPr lang="en-US" dirty="0" err="1"/>
              <a:t>gamethrow</a:t>
            </a:r>
            <a:r>
              <a:rPr lang="en-US" dirty="0"/>
              <a:t> effect: losers are dangerous!</a:t>
            </a:r>
          </a:p>
        </p:txBody>
      </p:sp>
      <p:sp>
        <p:nvSpPr>
          <p:cNvPr id="3" name="Content Placeholder 2">
            <a:extLst>
              <a:ext uri="{FF2B5EF4-FFF2-40B4-BE49-F238E27FC236}">
                <a16:creationId xmlns:a16="http://schemas.microsoft.com/office/drawing/2014/main" id="{35989F6D-20B8-45B8-80BC-5642E45D6347}"/>
              </a:ext>
            </a:extLst>
          </p:cNvPr>
          <p:cNvSpPr>
            <a:spLocks noGrp="1"/>
          </p:cNvSpPr>
          <p:nvPr>
            <p:ph idx="1"/>
          </p:nvPr>
        </p:nvSpPr>
        <p:spPr/>
        <p:txBody>
          <a:bodyPr/>
          <a:lstStyle/>
          <a:p>
            <a:r>
              <a:rPr lang="en-US" dirty="0"/>
              <a:t>What happens when a group is super behind on accumulated profit? </a:t>
            </a:r>
          </a:p>
          <a:p>
            <a:r>
              <a:rPr lang="en-US" dirty="0"/>
              <a:t>(Maybe they bid </a:t>
            </a:r>
            <a:r>
              <a:rPr lang="en-US" dirty="0" err="1"/>
              <a:t>wayyyy</a:t>
            </a:r>
            <a:r>
              <a:rPr lang="en-US" dirty="0"/>
              <a:t> too high. Maybe they accidentally produced 0 for one period.)</a:t>
            </a:r>
          </a:p>
        </p:txBody>
      </p:sp>
    </p:spTree>
    <p:extLst>
      <p:ext uri="{BB962C8B-B14F-4D97-AF65-F5344CB8AC3E}">
        <p14:creationId xmlns:p14="http://schemas.microsoft.com/office/powerpoint/2010/main" val="2531700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9C831-BE6E-4918-9722-DEC12EF13B10}"/>
              </a:ext>
            </a:extLst>
          </p:cNvPr>
          <p:cNvSpPr>
            <a:spLocks noGrp="1"/>
          </p:cNvSpPr>
          <p:nvPr>
            <p:ph type="title"/>
          </p:nvPr>
        </p:nvSpPr>
        <p:spPr>
          <a:xfrm>
            <a:off x="838200" y="356736"/>
            <a:ext cx="10515600" cy="1325563"/>
          </a:xfrm>
        </p:spPr>
        <p:txBody>
          <a:bodyPr/>
          <a:lstStyle/>
          <a:p>
            <a:r>
              <a:rPr lang="en-US" dirty="0"/>
              <a:t>The </a:t>
            </a:r>
            <a:r>
              <a:rPr lang="en-US" dirty="0" err="1"/>
              <a:t>gamethrow</a:t>
            </a:r>
            <a:r>
              <a:rPr lang="en-US" dirty="0"/>
              <a:t> effect: losers are dangerous!</a:t>
            </a:r>
          </a:p>
        </p:txBody>
      </p:sp>
      <p:sp>
        <p:nvSpPr>
          <p:cNvPr id="3" name="Content Placeholder 2">
            <a:extLst>
              <a:ext uri="{FF2B5EF4-FFF2-40B4-BE49-F238E27FC236}">
                <a16:creationId xmlns:a16="http://schemas.microsoft.com/office/drawing/2014/main" id="{35989F6D-20B8-45B8-80BC-5642E45D6347}"/>
              </a:ext>
            </a:extLst>
          </p:cNvPr>
          <p:cNvSpPr>
            <a:spLocks noGrp="1"/>
          </p:cNvSpPr>
          <p:nvPr>
            <p:ph idx="1"/>
          </p:nvPr>
        </p:nvSpPr>
        <p:spPr/>
        <p:txBody>
          <a:bodyPr>
            <a:normAutofit lnSpcReduction="10000"/>
          </a:bodyPr>
          <a:lstStyle/>
          <a:p>
            <a:r>
              <a:rPr lang="en-US" dirty="0"/>
              <a:t>What happens when a group is super behind on accumulated profit? </a:t>
            </a:r>
          </a:p>
          <a:p>
            <a:r>
              <a:rPr lang="en-US" dirty="0"/>
              <a:t>(Maybe they bid </a:t>
            </a:r>
            <a:r>
              <a:rPr lang="en-US" dirty="0" err="1"/>
              <a:t>wayyyy</a:t>
            </a:r>
            <a:r>
              <a:rPr lang="en-US" dirty="0"/>
              <a:t> too high. Maybe they accidentally produced 0 for one period.)</a:t>
            </a:r>
          </a:p>
          <a:p>
            <a:r>
              <a:rPr lang="en-US" b="1" u="sng" dirty="0"/>
              <a:t>They know they are going to lose for sure. </a:t>
            </a:r>
          </a:p>
          <a:p>
            <a:r>
              <a:rPr lang="en-US" dirty="0"/>
              <a:t>Then, the loser team would not have any incentive to act rationally. Other members in the same market would have no meaningful economic punishment for the loser to regulate the loser’s behavior, since the loser does not care anymore. </a:t>
            </a:r>
          </a:p>
          <a:p>
            <a:r>
              <a:rPr lang="en-US" dirty="0"/>
              <a:t>Conclusion: </a:t>
            </a:r>
            <a:r>
              <a:rPr lang="en-US" b="1" u="sng" dirty="0"/>
              <a:t>a severely disadvantaged group would bring hazard to its market. </a:t>
            </a:r>
          </a:p>
        </p:txBody>
      </p:sp>
    </p:spTree>
    <p:extLst>
      <p:ext uri="{BB962C8B-B14F-4D97-AF65-F5344CB8AC3E}">
        <p14:creationId xmlns:p14="http://schemas.microsoft.com/office/powerpoint/2010/main" val="3302687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772DD-0262-4151-818F-BC48DE84A6AF}"/>
              </a:ext>
            </a:extLst>
          </p:cNvPr>
          <p:cNvSpPr>
            <a:spLocks noGrp="1"/>
          </p:cNvSpPr>
          <p:nvPr>
            <p:ph type="title"/>
          </p:nvPr>
        </p:nvSpPr>
        <p:spPr/>
        <p:txBody>
          <a:bodyPr/>
          <a:lstStyle/>
          <a:p>
            <a:r>
              <a:rPr lang="en-US" dirty="0"/>
              <a:t>Prerequisite</a:t>
            </a:r>
          </a:p>
        </p:txBody>
      </p:sp>
      <p:sp>
        <p:nvSpPr>
          <p:cNvPr id="3" name="Content Placeholder 2">
            <a:extLst>
              <a:ext uri="{FF2B5EF4-FFF2-40B4-BE49-F238E27FC236}">
                <a16:creationId xmlns:a16="http://schemas.microsoft.com/office/drawing/2014/main" id="{5A30604E-933C-4E41-BF03-F70D9671BD5A}"/>
              </a:ext>
            </a:extLst>
          </p:cNvPr>
          <p:cNvSpPr>
            <a:spLocks noGrp="1"/>
          </p:cNvSpPr>
          <p:nvPr>
            <p:ph idx="1"/>
          </p:nvPr>
        </p:nvSpPr>
        <p:spPr/>
        <p:txBody>
          <a:bodyPr/>
          <a:lstStyle/>
          <a:p>
            <a:r>
              <a:rPr lang="en-US" dirty="0"/>
              <a:t>This deck assumes you have </a:t>
            </a:r>
            <a:r>
              <a:rPr lang="en-US" b="1" u="sng" dirty="0"/>
              <a:t>finished reading the 2-page handout </a:t>
            </a:r>
            <a:r>
              <a:rPr lang="en-US" dirty="0"/>
              <a:t>“Instruction for OPEC Simulation”. </a:t>
            </a:r>
          </a:p>
          <a:p>
            <a:r>
              <a:rPr lang="en-US" dirty="0"/>
              <a:t>This is not mentioned in the handout, but Prof. Seamans also said that there would be “</a:t>
            </a:r>
            <a:r>
              <a:rPr lang="en-US" b="1" u="sng" dirty="0"/>
              <a:t>communications </a:t>
            </a:r>
            <a:r>
              <a:rPr lang="en-US" dirty="0"/>
              <a:t>among the countries”. </a:t>
            </a:r>
          </a:p>
        </p:txBody>
      </p:sp>
    </p:spTree>
    <p:extLst>
      <p:ext uri="{BB962C8B-B14F-4D97-AF65-F5344CB8AC3E}">
        <p14:creationId xmlns:p14="http://schemas.microsoft.com/office/powerpoint/2010/main" val="2848152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9C831-BE6E-4918-9722-DEC12EF13B10}"/>
              </a:ext>
            </a:extLst>
          </p:cNvPr>
          <p:cNvSpPr>
            <a:spLocks noGrp="1"/>
          </p:cNvSpPr>
          <p:nvPr>
            <p:ph type="title"/>
          </p:nvPr>
        </p:nvSpPr>
        <p:spPr>
          <a:xfrm>
            <a:off x="838200" y="356736"/>
            <a:ext cx="10515600" cy="1325563"/>
          </a:xfrm>
        </p:spPr>
        <p:txBody>
          <a:bodyPr/>
          <a:lstStyle/>
          <a:p>
            <a:r>
              <a:rPr lang="en-US" dirty="0"/>
              <a:t>The </a:t>
            </a:r>
            <a:r>
              <a:rPr lang="en-US" dirty="0" err="1"/>
              <a:t>gamethrow</a:t>
            </a:r>
            <a:r>
              <a:rPr lang="en-US" dirty="0"/>
              <a:t> effect: losers are dangerous!</a:t>
            </a:r>
          </a:p>
        </p:txBody>
      </p:sp>
      <p:sp>
        <p:nvSpPr>
          <p:cNvPr id="3" name="Content Placeholder 2">
            <a:extLst>
              <a:ext uri="{FF2B5EF4-FFF2-40B4-BE49-F238E27FC236}">
                <a16:creationId xmlns:a16="http://schemas.microsoft.com/office/drawing/2014/main" id="{35989F6D-20B8-45B8-80BC-5642E45D6347}"/>
              </a:ext>
            </a:extLst>
          </p:cNvPr>
          <p:cNvSpPr>
            <a:spLocks noGrp="1"/>
          </p:cNvSpPr>
          <p:nvPr>
            <p:ph idx="1"/>
          </p:nvPr>
        </p:nvSpPr>
        <p:spPr/>
        <p:txBody>
          <a:bodyPr>
            <a:normAutofit/>
          </a:bodyPr>
          <a:lstStyle/>
          <a:p>
            <a:pPr marL="0" indent="0">
              <a:buNone/>
            </a:pPr>
            <a:r>
              <a:rPr lang="en-US" dirty="0"/>
              <a:t>Insights: </a:t>
            </a:r>
          </a:p>
          <a:p>
            <a:r>
              <a:rPr lang="en-US" dirty="0"/>
              <a:t>Although we want to get ahead of other countries in the same market, we shouldn’t allow any particular country in our market to </a:t>
            </a:r>
            <a:r>
              <a:rPr lang="zh-CN" altLang="en-US" dirty="0"/>
              <a:t>翻车</a:t>
            </a:r>
            <a:r>
              <a:rPr lang="en-US" altLang="zh-CN" dirty="0"/>
              <a:t>. </a:t>
            </a:r>
          </a:p>
          <a:p>
            <a:r>
              <a:rPr lang="en-US" dirty="0"/>
              <a:t>If we could somehow lead a country in another market into a failing trajectory, then that market would have to face the </a:t>
            </a:r>
            <a:r>
              <a:rPr lang="en-US" dirty="0" err="1"/>
              <a:t>gamethrow</a:t>
            </a:r>
            <a:r>
              <a:rPr lang="en-US" dirty="0"/>
              <a:t> hazard. </a:t>
            </a:r>
            <a:endParaRPr lang="en-US" i="1" dirty="0"/>
          </a:p>
          <a:p>
            <a:r>
              <a:rPr lang="en-US" dirty="0"/>
              <a:t>More generally, </a:t>
            </a:r>
            <a:br>
              <a:rPr lang="en-US" dirty="0"/>
            </a:br>
            <a:r>
              <a:rPr lang="en-US" dirty="0"/>
              <a:t>increasing inequality in other markets = successful sabotage. </a:t>
            </a:r>
          </a:p>
        </p:txBody>
      </p:sp>
    </p:spTree>
    <p:extLst>
      <p:ext uri="{BB962C8B-B14F-4D97-AF65-F5344CB8AC3E}">
        <p14:creationId xmlns:p14="http://schemas.microsoft.com/office/powerpoint/2010/main" val="3956876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9C831-BE6E-4918-9722-DEC12EF13B10}"/>
              </a:ext>
            </a:extLst>
          </p:cNvPr>
          <p:cNvSpPr>
            <a:spLocks noGrp="1"/>
          </p:cNvSpPr>
          <p:nvPr>
            <p:ph type="title"/>
          </p:nvPr>
        </p:nvSpPr>
        <p:spPr>
          <a:xfrm>
            <a:off x="838200" y="356736"/>
            <a:ext cx="10515600" cy="1325563"/>
          </a:xfrm>
        </p:spPr>
        <p:txBody>
          <a:bodyPr/>
          <a:lstStyle/>
          <a:p>
            <a:r>
              <a:rPr lang="en-US" dirty="0"/>
              <a:t>The </a:t>
            </a:r>
            <a:r>
              <a:rPr lang="en-US" dirty="0" err="1"/>
              <a:t>gamethrow</a:t>
            </a:r>
            <a:r>
              <a:rPr lang="en-US" dirty="0"/>
              <a:t> effect: losers are dangerous!</a:t>
            </a:r>
          </a:p>
        </p:txBody>
      </p:sp>
      <p:sp>
        <p:nvSpPr>
          <p:cNvPr id="3" name="Content Placeholder 2">
            <a:extLst>
              <a:ext uri="{FF2B5EF4-FFF2-40B4-BE49-F238E27FC236}">
                <a16:creationId xmlns:a16="http://schemas.microsoft.com/office/drawing/2014/main" id="{35989F6D-20B8-45B8-80BC-5642E45D6347}"/>
              </a:ext>
            </a:extLst>
          </p:cNvPr>
          <p:cNvSpPr>
            <a:spLocks noGrp="1"/>
          </p:cNvSpPr>
          <p:nvPr>
            <p:ph idx="1"/>
          </p:nvPr>
        </p:nvSpPr>
        <p:spPr/>
        <p:txBody>
          <a:bodyPr>
            <a:normAutofit/>
          </a:bodyPr>
          <a:lstStyle/>
          <a:p>
            <a:pPr marL="0" indent="0">
              <a:buNone/>
            </a:pPr>
            <a:r>
              <a:rPr lang="en-US" dirty="0"/>
              <a:t>Implication on auction: </a:t>
            </a:r>
          </a:p>
          <a:p>
            <a:r>
              <a:rPr lang="en-US" dirty="0"/>
              <a:t>If a group bids 1 trillion on a country, stay away from that market lol</a:t>
            </a:r>
          </a:p>
          <a:p>
            <a:r>
              <a:rPr lang="en-US" dirty="0"/>
              <a:t>More generally: dynamically adjust our valuation as the auction unfolds. Any significant overbidder should devalue all countries in that market. </a:t>
            </a:r>
          </a:p>
        </p:txBody>
      </p:sp>
    </p:spTree>
    <p:extLst>
      <p:ext uri="{BB962C8B-B14F-4D97-AF65-F5344CB8AC3E}">
        <p14:creationId xmlns:p14="http://schemas.microsoft.com/office/powerpoint/2010/main" val="1721271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DDD7E4-49CA-4AA5-B187-F89F1C8E6B10}"/>
              </a:ext>
            </a:extLst>
          </p:cNvPr>
          <p:cNvSpPr>
            <a:spLocks noGrp="1"/>
          </p:cNvSpPr>
          <p:nvPr>
            <p:ph idx="1"/>
          </p:nvPr>
        </p:nvSpPr>
        <p:spPr>
          <a:xfrm>
            <a:off x="838200" y="3171039"/>
            <a:ext cx="10515600" cy="3005924"/>
          </a:xfrm>
        </p:spPr>
        <p:txBody>
          <a:bodyPr/>
          <a:lstStyle/>
          <a:p>
            <a:pPr marL="0" indent="0" algn="ctr">
              <a:buNone/>
            </a:pPr>
            <a:r>
              <a:rPr lang="en-US" dirty="0"/>
              <a:t>Next topic</a:t>
            </a:r>
          </a:p>
        </p:txBody>
      </p:sp>
    </p:spTree>
    <p:extLst>
      <p:ext uri="{BB962C8B-B14F-4D97-AF65-F5344CB8AC3E}">
        <p14:creationId xmlns:p14="http://schemas.microsoft.com/office/powerpoint/2010/main" val="3348602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1643F-DB6D-4702-841B-3B06101111D6}"/>
              </a:ext>
            </a:extLst>
          </p:cNvPr>
          <p:cNvSpPr>
            <a:spLocks noGrp="1"/>
          </p:cNvSpPr>
          <p:nvPr>
            <p:ph type="title"/>
          </p:nvPr>
        </p:nvSpPr>
        <p:spPr/>
        <p:txBody>
          <a:bodyPr/>
          <a:lstStyle/>
          <a:p>
            <a:r>
              <a:rPr lang="en-US" dirty="0"/>
              <a:t>Potential ways to sabotage other markets</a:t>
            </a:r>
          </a:p>
        </p:txBody>
      </p:sp>
      <p:sp>
        <p:nvSpPr>
          <p:cNvPr id="3" name="Content Placeholder 2">
            <a:extLst>
              <a:ext uri="{FF2B5EF4-FFF2-40B4-BE49-F238E27FC236}">
                <a16:creationId xmlns:a16="http://schemas.microsoft.com/office/drawing/2014/main" id="{F061C5C5-0557-478E-B4A7-43B44964C182}"/>
              </a:ext>
            </a:extLst>
          </p:cNvPr>
          <p:cNvSpPr>
            <a:spLocks noGrp="1"/>
          </p:cNvSpPr>
          <p:nvPr>
            <p:ph idx="1"/>
          </p:nvPr>
        </p:nvSpPr>
        <p:spPr/>
        <p:txBody>
          <a:bodyPr/>
          <a:lstStyle/>
          <a:p>
            <a:r>
              <a:rPr lang="en-US" b="1" u="sng" dirty="0"/>
              <a:t>Break trust. Plant doubt. Spread misinformation. </a:t>
            </a:r>
          </a:p>
          <a:p>
            <a:pPr algn="r"/>
            <a:r>
              <a:rPr lang="en-US" dirty="0"/>
              <a:t>Honest people like we are will not do this in life, </a:t>
            </a:r>
            <a:br>
              <a:rPr lang="en-US" dirty="0"/>
            </a:br>
            <a:r>
              <a:rPr lang="en-US" dirty="0"/>
              <a:t>so let us cherish this OPEC sim opportunity and have some fun! </a:t>
            </a:r>
          </a:p>
          <a:p>
            <a:endParaRPr lang="en-US" dirty="0"/>
          </a:p>
          <a:p>
            <a:r>
              <a:rPr lang="en-US" dirty="0"/>
              <a:t>We can brainstorm on this later. </a:t>
            </a:r>
          </a:p>
          <a:p>
            <a:r>
              <a:rPr lang="en-US" dirty="0"/>
              <a:t>My ideas includes “</a:t>
            </a:r>
            <a:r>
              <a:rPr lang="en-US" dirty="0" err="1"/>
              <a:t>falseful</a:t>
            </a:r>
            <a:r>
              <a:rPr lang="en-US" dirty="0"/>
              <a:t> data reports and accusations” “impersonate anonymous regulator” “disclosure of fabricated collusion”</a:t>
            </a:r>
          </a:p>
        </p:txBody>
      </p:sp>
    </p:spTree>
    <p:extLst>
      <p:ext uri="{BB962C8B-B14F-4D97-AF65-F5344CB8AC3E}">
        <p14:creationId xmlns:p14="http://schemas.microsoft.com/office/powerpoint/2010/main" val="1125384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DDD7E4-49CA-4AA5-B187-F89F1C8E6B10}"/>
              </a:ext>
            </a:extLst>
          </p:cNvPr>
          <p:cNvSpPr>
            <a:spLocks noGrp="1"/>
          </p:cNvSpPr>
          <p:nvPr>
            <p:ph idx="1"/>
          </p:nvPr>
        </p:nvSpPr>
        <p:spPr>
          <a:xfrm>
            <a:off x="838200" y="3171039"/>
            <a:ext cx="10515600" cy="3005924"/>
          </a:xfrm>
        </p:spPr>
        <p:txBody>
          <a:bodyPr/>
          <a:lstStyle/>
          <a:p>
            <a:pPr marL="0" indent="0" algn="ctr">
              <a:buNone/>
            </a:pPr>
            <a:r>
              <a:rPr lang="en-US" dirty="0"/>
              <a:t>Next topic</a:t>
            </a:r>
          </a:p>
        </p:txBody>
      </p:sp>
    </p:spTree>
    <p:extLst>
      <p:ext uri="{BB962C8B-B14F-4D97-AF65-F5344CB8AC3E}">
        <p14:creationId xmlns:p14="http://schemas.microsoft.com/office/powerpoint/2010/main" val="907878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0A7FA-3976-4A14-A461-899533518CB3}"/>
              </a:ext>
            </a:extLst>
          </p:cNvPr>
          <p:cNvSpPr>
            <a:spLocks noGrp="1"/>
          </p:cNvSpPr>
          <p:nvPr>
            <p:ph type="title"/>
          </p:nvPr>
        </p:nvSpPr>
        <p:spPr/>
        <p:txBody>
          <a:bodyPr/>
          <a:lstStyle/>
          <a:p>
            <a:r>
              <a:rPr lang="en-US" dirty="0"/>
              <a:t>Within our market</a:t>
            </a:r>
          </a:p>
        </p:txBody>
      </p:sp>
      <p:sp>
        <p:nvSpPr>
          <p:cNvPr id="3" name="Content Placeholder 2">
            <a:extLst>
              <a:ext uri="{FF2B5EF4-FFF2-40B4-BE49-F238E27FC236}">
                <a16:creationId xmlns:a16="http://schemas.microsoft.com/office/drawing/2014/main" id="{9CE4C9E4-DA57-4B91-897D-8C82ADFC5506}"/>
              </a:ext>
            </a:extLst>
          </p:cNvPr>
          <p:cNvSpPr>
            <a:spLocks noGrp="1"/>
          </p:cNvSpPr>
          <p:nvPr>
            <p:ph idx="1"/>
          </p:nvPr>
        </p:nvSpPr>
        <p:spPr/>
        <p:txBody>
          <a:bodyPr/>
          <a:lstStyle/>
          <a:p>
            <a:r>
              <a:rPr lang="en-US" dirty="0"/>
              <a:t>I expect to see some degrees of collaboration for 11 turns, and then full-on selfish behaviors for the rest. The details will depend on further calculations. </a:t>
            </a:r>
          </a:p>
          <a:p>
            <a:r>
              <a:rPr lang="en-US" dirty="0"/>
              <a:t>Because the submitted quantities are not public and the released aggregate production is rounded (see handout), we should produce slightly higher than the “be nice” level, even when we choose to look nice. (This is the main game that Prof wants us to play. We should discuss on this more as a group.)</a:t>
            </a:r>
          </a:p>
          <a:p>
            <a:r>
              <a:rPr lang="en-US" dirty="0"/>
              <a:t>Next level: how do we promote collaboration? </a:t>
            </a:r>
          </a:p>
          <a:p>
            <a:r>
              <a:rPr lang="en-US" dirty="0"/>
              <a:t>How do we </a:t>
            </a:r>
            <a:r>
              <a:rPr lang="en-US" b="1" u="sng" dirty="0"/>
              <a:t>let everyone be nice</a:t>
            </a:r>
            <a:r>
              <a:rPr lang="en-US" dirty="0"/>
              <a:t>? </a:t>
            </a:r>
          </a:p>
        </p:txBody>
      </p:sp>
    </p:spTree>
    <p:extLst>
      <p:ext uri="{BB962C8B-B14F-4D97-AF65-F5344CB8AC3E}">
        <p14:creationId xmlns:p14="http://schemas.microsoft.com/office/powerpoint/2010/main" val="1497696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84D85-445C-4587-BE6F-21C1E329D725}"/>
              </a:ext>
            </a:extLst>
          </p:cNvPr>
          <p:cNvSpPr>
            <a:spLocks noGrp="1"/>
          </p:cNvSpPr>
          <p:nvPr>
            <p:ph type="title"/>
          </p:nvPr>
        </p:nvSpPr>
        <p:spPr/>
        <p:txBody>
          <a:bodyPr/>
          <a:lstStyle/>
          <a:p>
            <a:r>
              <a:rPr lang="en-US" dirty="0"/>
              <a:t>One solution: </a:t>
            </a:r>
            <a:r>
              <a:rPr lang="en-US" b="1" u="sng" dirty="0"/>
              <a:t>persuasion and reasoning</a:t>
            </a:r>
          </a:p>
        </p:txBody>
      </p:sp>
      <p:sp>
        <p:nvSpPr>
          <p:cNvPr id="3" name="Content Placeholder 2">
            <a:extLst>
              <a:ext uri="{FF2B5EF4-FFF2-40B4-BE49-F238E27FC236}">
                <a16:creationId xmlns:a16="http://schemas.microsoft.com/office/drawing/2014/main" id="{BAC3DB9A-BF12-4EE9-8094-04C6874AD6CF}"/>
              </a:ext>
            </a:extLst>
          </p:cNvPr>
          <p:cNvSpPr>
            <a:spLocks noGrp="1"/>
          </p:cNvSpPr>
          <p:nvPr>
            <p:ph idx="1"/>
          </p:nvPr>
        </p:nvSpPr>
        <p:spPr/>
        <p:txBody>
          <a:bodyPr/>
          <a:lstStyle/>
          <a:p>
            <a:r>
              <a:rPr lang="en-US" dirty="0"/>
              <a:t>Construct friendly relations with other countries in the same market.</a:t>
            </a:r>
          </a:p>
          <a:p>
            <a:r>
              <a:rPr lang="en-US" dirty="0"/>
              <a:t>Show our analysis. Show our math. Argue that collaboration is important to win the game. </a:t>
            </a:r>
          </a:p>
        </p:txBody>
      </p:sp>
    </p:spTree>
    <p:extLst>
      <p:ext uri="{BB962C8B-B14F-4D97-AF65-F5344CB8AC3E}">
        <p14:creationId xmlns:p14="http://schemas.microsoft.com/office/powerpoint/2010/main" val="3864304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84D85-445C-4587-BE6F-21C1E329D725}"/>
              </a:ext>
            </a:extLst>
          </p:cNvPr>
          <p:cNvSpPr>
            <a:spLocks noGrp="1"/>
          </p:cNvSpPr>
          <p:nvPr>
            <p:ph type="title"/>
          </p:nvPr>
        </p:nvSpPr>
        <p:spPr/>
        <p:txBody>
          <a:bodyPr/>
          <a:lstStyle/>
          <a:p>
            <a:r>
              <a:rPr lang="en-US" dirty="0"/>
              <a:t>One solution: </a:t>
            </a:r>
            <a:r>
              <a:rPr lang="en-US" b="1" u="sng" dirty="0"/>
              <a:t>promised retaliation</a:t>
            </a:r>
          </a:p>
        </p:txBody>
      </p:sp>
      <p:sp>
        <p:nvSpPr>
          <p:cNvPr id="3" name="Content Placeholder 2">
            <a:extLst>
              <a:ext uri="{FF2B5EF4-FFF2-40B4-BE49-F238E27FC236}">
                <a16:creationId xmlns:a16="http://schemas.microsoft.com/office/drawing/2014/main" id="{BAC3DB9A-BF12-4EE9-8094-04C6874AD6CF}"/>
              </a:ext>
            </a:extLst>
          </p:cNvPr>
          <p:cNvSpPr>
            <a:spLocks noGrp="1"/>
          </p:cNvSpPr>
          <p:nvPr>
            <p:ph idx="1"/>
          </p:nvPr>
        </p:nvSpPr>
        <p:spPr/>
        <p:txBody>
          <a:bodyPr/>
          <a:lstStyle/>
          <a:p>
            <a:r>
              <a:rPr lang="en-US" dirty="0"/>
              <a:t>Remember “grim trigger”? </a:t>
            </a:r>
          </a:p>
          <a:p>
            <a:r>
              <a:rPr lang="en-US" dirty="0"/>
              <a:t>We claim that once we observe any selfish behavior, we will punish the offender. </a:t>
            </a:r>
          </a:p>
          <a:p>
            <a:r>
              <a:rPr lang="en-US" dirty="0"/>
              <a:t>This requires the market players to form a common. If player 2 offends, then player 1 3 &amp; 4 collectively punishes 2 in the next period. The rules of punishment should be made clear among the four players in advance. Retaliation should be targeted, temporary, and forgiving. (See Charles Dawkins’s analysis on Prisoner’s Dilemma ESS)</a:t>
            </a:r>
          </a:p>
        </p:txBody>
      </p:sp>
    </p:spTree>
    <p:extLst>
      <p:ext uri="{BB962C8B-B14F-4D97-AF65-F5344CB8AC3E}">
        <p14:creationId xmlns:p14="http://schemas.microsoft.com/office/powerpoint/2010/main" val="744154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84D85-445C-4587-BE6F-21C1E329D725}"/>
              </a:ext>
            </a:extLst>
          </p:cNvPr>
          <p:cNvSpPr>
            <a:spLocks noGrp="1"/>
          </p:cNvSpPr>
          <p:nvPr>
            <p:ph type="title"/>
          </p:nvPr>
        </p:nvSpPr>
        <p:spPr/>
        <p:txBody>
          <a:bodyPr/>
          <a:lstStyle/>
          <a:p>
            <a:r>
              <a:rPr lang="en-US" dirty="0"/>
              <a:t>One solution: </a:t>
            </a:r>
            <a:r>
              <a:rPr lang="en-US" b="1" u="sng" dirty="0" err="1"/>
              <a:t>ega</a:t>
            </a:r>
            <a:r>
              <a:rPr lang="en-US" b="1" u="sng" dirty="0"/>
              <a:t>-cartel</a:t>
            </a:r>
          </a:p>
        </p:txBody>
      </p:sp>
      <p:sp>
        <p:nvSpPr>
          <p:cNvPr id="3" name="Content Placeholder 2">
            <a:extLst>
              <a:ext uri="{FF2B5EF4-FFF2-40B4-BE49-F238E27FC236}">
                <a16:creationId xmlns:a16="http://schemas.microsoft.com/office/drawing/2014/main" id="{BAC3DB9A-BF12-4EE9-8094-04C6874AD6CF}"/>
              </a:ext>
            </a:extLst>
          </p:cNvPr>
          <p:cNvSpPr>
            <a:spLocks noGrp="1"/>
          </p:cNvSpPr>
          <p:nvPr>
            <p:ph idx="1"/>
          </p:nvPr>
        </p:nvSpPr>
        <p:spPr/>
        <p:txBody>
          <a:bodyPr/>
          <a:lstStyle/>
          <a:p>
            <a:r>
              <a:rPr lang="en-US" dirty="0"/>
              <a:t>First, assume that countries may </a:t>
            </a:r>
            <a:r>
              <a:rPr lang="en-US" b="1" u="sng" dirty="0"/>
              <a:t>commit to contracts </a:t>
            </a:r>
            <a:r>
              <a:rPr lang="en-US" dirty="0"/>
              <a:t>(which is not the case in OPEC sim). </a:t>
            </a:r>
          </a:p>
          <a:p>
            <a:r>
              <a:rPr lang="en-US" dirty="0"/>
              <a:t>Suppose all countries in market A agrees to this contract: at the end of each period, </a:t>
            </a:r>
            <a:r>
              <a:rPr lang="en-US" b="1" u="sng" dirty="0"/>
              <a:t>evenly split the total profit among the four countries</a:t>
            </a:r>
            <a:r>
              <a:rPr lang="en-US" dirty="0"/>
              <a:t> through direct money transfer. </a:t>
            </a:r>
          </a:p>
          <a:p>
            <a:r>
              <a:rPr lang="en-US" dirty="0"/>
              <a:t>In this scenario, maximizing one’s own profit is equivalent to maximizing the total profit of OPEC in market A. The four players would act like a perfect cartel. </a:t>
            </a:r>
          </a:p>
        </p:txBody>
      </p:sp>
    </p:spTree>
    <p:extLst>
      <p:ext uri="{BB962C8B-B14F-4D97-AF65-F5344CB8AC3E}">
        <p14:creationId xmlns:p14="http://schemas.microsoft.com/office/powerpoint/2010/main" val="365593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84D85-445C-4587-BE6F-21C1E329D725}"/>
              </a:ext>
            </a:extLst>
          </p:cNvPr>
          <p:cNvSpPr>
            <a:spLocks noGrp="1"/>
          </p:cNvSpPr>
          <p:nvPr>
            <p:ph type="title"/>
          </p:nvPr>
        </p:nvSpPr>
        <p:spPr/>
        <p:txBody>
          <a:bodyPr/>
          <a:lstStyle/>
          <a:p>
            <a:r>
              <a:rPr lang="en-US" dirty="0"/>
              <a:t>One solution: </a:t>
            </a:r>
            <a:r>
              <a:rPr lang="en-US" b="1" u="sng" dirty="0" err="1"/>
              <a:t>ega</a:t>
            </a:r>
            <a:r>
              <a:rPr lang="en-US" b="1" u="sng" dirty="0"/>
              <a:t>-cartel</a:t>
            </a:r>
          </a:p>
        </p:txBody>
      </p:sp>
      <p:sp>
        <p:nvSpPr>
          <p:cNvPr id="3" name="Content Placeholder 2">
            <a:extLst>
              <a:ext uri="{FF2B5EF4-FFF2-40B4-BE49-F238E27FC236}">
                <a16:creationId xmlns:a16="http://schemas.microsoft.com/office/drawing/2014/main" id="{BAC3DB9A-BF12-4EE9-8094-04C6874AD6CF}"/>
              </a:ext>
            </a:extLst>
          </p:cNvPr>
          <p:cNvSpPr>
            <a:spLocks noGrp="1"/>
          </p:cNvSpPr>
          <p:nvPr>
            <p:ph idx="1"/>
          </p:nvPr>
        </p:nvSpPr>
        <p:spPr/>
        <p:txBody>
          <a:bodyPr>
            <a:normAutofit/>
          </a:bodyPr>
          <a:lstStyle/>
          <a:p>
            <a:r>
              <a:rPr lang="en-US" dirty="0"/>
              <a:t>Now, relax the counterfactual assumption about contracts. </a:t>
            </a:r>
          </a:p>
          <a:p>
            <a:r>
              <a:rPr lang="en-US" dirty="0"/>
              <a:t>Can we enforce the direct money transfer through promised retaliation? </a:t>
            </a:r>
          </a:p>
          <a:p>
            <a:r>
              <a:rPr lang="en-US" dirty="0"/>
              <a:t>More discussion is very welcome. </a:t>
            </a:r>
          </a:p>
          <a:p>
            <a:endParaRPr lang="en-US" dirty="0"/>
          </a:p>
          <a:p>
            <a:r>
              <a:rPr lang="en-US" dirty="0"/>
              <a:t>A technical note: of course, the “even split” takes the initial bidding price into account. The idea is for every player to be equal in terms of chance to win. </a:t>
            </a:r>
          </a:p>
        </p:txBody>
      </p:sp>
    </p:spTree>
    <p:extLst>
      <p:ext uri="{BB962C8B-B14F-4D97-AF65-F5344CB8AC3E}">
        <p14:creationId xmlns:p14="http://schemas.microsoft.com/office/powerpoint/2010/main" val="1227239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47577-A15D-49BA-9B40-B6854332F606}"/>
              </a:ext>
            </a:extLst>
          </p:cNvPr>
          <p:cNvSpPr>
            <a:spLocks noGrp="1"/>
          </p:cNvSpPr>
          <p:nvPr>
            <p:ph type="title"/>
          </p:nvPr>
        </p:nvSpPr>
        <p:spPr/>
        <p:txBody>
          <a:bodyPr/>
          <a:lstStyle/>
          <a:p>
            <a:r>
              <a:rPr lang="en-US" dirty="0"/>
              <a:t>The vibe of the game</a:t>
            </a:r>
          </a:p>
        </p:txBody>
      </p:sp>
      <p:sp>
        <p:nvSpPr>
          <p:cNvPr id="3" name="Content Placeholder 2">
            <a:extLst>
              <a:ext uri="{FF2B5EF4-FFF2-40B4-BE49-F238E27FC236}">
                <a16:creationId xmlns:a16="http://schemas.microsoft.com/office/drawing/2014/main" id="{ED397D85-BD48-42FA-A52E-E0814761CE02}"/>
              </a:ext>
            </a:extLst>
          </p:cNvPr>
          <p:cNvSpPr>
            <a:spLocks noGrp="1"/>
          </p:cNvSpPr>
          <p:nvPr>
            <p:ph idx="1"/>
          </p:nvPr>
        </p:nvSpPr>
        <p:spPr/>
        <p:txBody>
          <a:bodyPr/>
          <a:lstStyle/>
          <a:p>
            <a:r>
              <a:rPr lang="en-US" b="1" u="sng" dirty="0"/>
              <a:t>Among</a:t>
            </a:r>
            <a:r>
              <a:rPr lang="en-US" dirty="0"/>
              <a:t> the three markets (A, B, C), there is </a:t>
            </a:r>
            <a:r>
              <a:rPr lang="en-US" b="1" u="sng" dirty="0"/>
              <a:t>competition</a:t>
            </a:r>
            <a:r>
              <a:rPr lang="en-US" dirty="0"/>
              <a:t>. </a:t>
            </a:r>
          </a:p>
          <a:p>
            <a:r>
              <a:rPr lang="en-US" b="1" u="sng" dirty="0"/>
              <a:t>Within</a:t>
            </a:r>
            <a:r>
              <a:rPr lang="en-US" dirty="0"/>
              <a:t> each market (e.g. A), there is </a:t>
            </a:r>
            <a:r>
              <a:rPr lang="en-US" b="1" u="sng" dirty="0"/>
              <a:t>competition</a:t>
            </a:r>
            <a:r>
              <a:rPr lang="en-US" dirty="0"/>
              <a:t> and </a:t>
            </a:r>
            <a:r>
              <a:rPr lang="en-US" b="1" u="sng" dirty="0"/>
              <a:t>collaboration</a:t>
            </a:r>
            <a:r>
              <a:rPr lang="en-US" dirty="0"/>
              <a:t>. </a:t>
            </a:r>
          </a:p>
        </p:txBody>
      </p:sp>
    </p:spTree>
    <p:extLst>
      <p:ext uri="{BB962C8B-B14F-4D97-AF65-F5344CB8AC3E}">
        <p14:creationId xmlns:p14="http://schemas.microsoft.com/office/powerpoint/2010/main" val="1732066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84D85-445C-4587-BE6F-21C1E329D725}"/>
              </a:ext>
            </a:extLst>
          </p:cNvPr>
          <p:cNvSpPr>
            <a:spLocks noGrp="1"/>
          </p:cNvSpPr>
          <p:nvPr>
            <p:ph type="title"/>
          </p:nvPr>
        </p:nvSpPr>
        <p:spPr/>
        <p:txBody>
          <a:bodyPr/>
          <a:lstStyle/>
          <a:p>
            <a:r>
              <a:rPr lang="en-US" dirty="0"/>
              <a:t>One solution: </a:t>
            </a:r>
            <a:r>
              <a:rPr lang="en-US" b="1" u="sng" dirty="0" err="1"/>
              <a:t>ega</a:t>
            </a:r>
            <a:r>
              <a:rPr lang="en-US" b="1" u="sng" dirty="0"/>
              <a:t>-cartel</a:t>
            </a:r>
          </a:p>
        </p:txBody>
      </p:sp>
      <p:sp>
        <p:nvSpPr>
          <p:cNvPr id="3" name="Content Placeholder 2">
            <a:extLst>
              <a:ext uri="{FF2B5EF4-FFF2-40B4-BE49-F238E27FC236}">
                <a16:creationId xmlns:a16="http://schemas.microsoft.com/office/drawing/2014/main" id="{BAC3DB9A-BF12-4EE9-8094-04C6874AD6CF}"/>
              </a:ext>
            </a:extLst>
          </p:cNvPr>
          <p:cNvSpPr>
            <a:spLocks noGrp="1"/>
          </p:cNvSpPr>
          <p:nvPr>
            <p:ph idx="1"/>
          </p:nvPr>
        </p:nvSpPr>
        <p:spPr/>
        <p:txBody>
          <a:bodyPr>
            <a:normAutofit lnSpcReduction="10000"/>
          </a:bodyPr>
          <a:lstStyle/>
          <a:p>
            <a:r>
              <a:rPr lang="en-US" dirty="0"/>
              <a:t>The advantage of </a:t>
            </a:r>
            <a:r>
              <a:rPr lang="en-US" dirty="0" err="1"/>
              <a:t>ega</a:t>
            </a:r>
            <a:r>
              <a:rPr lang="en-US" dirty="0"/>
              <a:t>-cartel is to </a:t>
            </a:r>
            <a:r>
              <a:rPr lang="en-US" b="1" u="sng" dirty="0"/>
              <a:t>eliminate inner doubt</a:t>
            </a:r>
            <a:r>
              <a:rPr lang="en-US" dirty="0"/>
              <a:t>. This is highly significant. </a:t>
            </a:r>
          </a:p>
          <a:p>
            <a:r>
              <a:rPr lang="en-US" b="1" u="sng" dirty="0"/>
              <a:t>Without </a:t>
            </a:r>
            <a:r>
              <a:rPr lang="en-US" b="1" u="sng" dirty="0" err="1"/>
              <a:t>ega</a:t>
            </a:r>
            <a:r>
              <a:rPr lang="en-US" b="1" u="sng" dirty="0"/>
              <a:t>-cartel, even if all countries wish to be “be nice”, as long as their math turns out to be different, there can still be dispute, and each country will doubt if other countries are actually trying to “be nice”. </a:t>
            </a:r>
            <a:endParaRPr lang="en-US" dirty="0"/>
          </a:p>
          <a:p>
            <a:r>
              <a:rPr lang="en-US" dirty="0"/>
              <a:t>The invisibility of each country’s specific oil output makes it even worse. In games like this, doubt chain (</a:t>
            </a:r>
            <a:r>
              <a:rPr lang="zh-CN" altLang="en-US" dirty="0"/>
              <a:t>猜疑链</a:t>
            </a:r>
            <a:r>
              <a:rPr lang="en-US" dirty="0"/>
              <a:t>) is easily formed and quickly escalated. </a:t>
            </a:r>
          </a:p>
          <a:p>
            <a:r>
              <a:rPr lang="en-US" dirty="0"/>
              <a:t>However, if all profits are evenly split every period, there would be no incentive to cheat, hence no reason to doubt. </a:t>
            </a:r>
          </a:p>
        </p:txBody>
      </p:sp>
    </p:spTree>
    <p:extLst>
      <p:ext uri="{BB962C8B-B14F-4D97-AF65-F5344CB8AC3E}">
        <p14:creationId xmlns:p14="http://schemas.microsoft.com/office/powerpoint/2010/main" val="27813161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DDD7E4-49CA-4AA5-B187-F89F1C8E6B10}"/>
              </a:ext>
            </a:extLst>
          </p:cNvPr>
          <p:cNvSpPr>
            <a:spLocks noGrp="1"/>
          </p:cNvSpPr>
          <p:nvPr>
            <p:ph idx="1"/>
          </p:nvPr>
        </p:nvSpPr>
        <p:spPr>
          <a:xfrm>
            <a:off x="838200" y="3171039"/>
            <a:ext cx="10515600" cy="3005924"/>
          </a:xfrm>
        </p:spPr>
        <p:txBody>
          <a:bodyPr/>
          <a:lstStyle/>
          <a:p>
            <a:pPr marL="0" indent="0" algn="ctr">
              <a:buNone/>
            </a:pPr>
            <a:r>
              <a:rPr lang="en-US" dirty="0"/>
              <a:t>Next topic</a:t>
            </a:r>
          </a:p>
        </p:txBody>
      </p:sp>
    </p:spTree>
    <p:extLst>
      <p:ext uri="{BB962C8B-B14F-4D97-AF65-F5344CB8AC3E}">
        <p14:creationId xmlns:p14="http://schemas.microsoft.com/office/powerpoint/2010/main" val="37077744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DA756-A902-482E-877C-EAB7F25A18BF}"/>
              </a:ext>
            </a:extLst>
          </p:cNvPr>
          <p:cNvSpPr>
            <a:spLocks noGrp="1"/>
          </p:cNvSpPr>
          <p:nvPr>
            <p:ph type="title"/>
          </p:nvPr>
        </p:nvSpPr>
        <p:spPr/>
        <p:txBody>
          <a:bodyPr/>
          <a:lstStyle/>
          <a:p>
            <a:r>
              <a:rPr lang="en-US" dirty="0"/>
              <a:t>Evidence of submitted quantity</a:t>
            </a:r>
          </a:p>
        </p:txBody>
      </p:sp>
      <p:sp>
        <p:nvSpPr>
          <p:cNvPr id="3" name="Content Placeholder 2">
            <a:extLst>
              <a:ext uri="{FF2B5EF4-FFF2-40B4-BE49-F238E27FC236}">
                <a16:creationId xmlns:a16="http://schemas.microsoft.com/office/drawing/2014/main" id="{EF36BB16-14F0-4D82-9C33-0ED4349B9BD5}"/>
              </a:ext>
            </a:extLst>
          </p:cNvPr>
          <p:cNvSpPr>
            <a:spLocks noGrp="1"/>
          </p:cNvSpPr>
          <p:nvPr>
            <p:ph idx="1"/>
          </p:nvPr>
        </p:nvSpPr>
        <p:spPr/>
        <p:txBody>
          <a:bodyPr/>
          <a:lstStyle/>
          <a:p>
            <a:r>
              <a:rPr lang="en-US" dirty="0"/>
              <a:t>When we submit quantity to Prof. Seamans via email, we can choose to close copy (cc.) other countries in the market. </a:t>
            </a:r>
          </a:p>
          <a:p>
            <a:r>
              <a:rPr lang="en-US" dirty="0"/>
              <a:t>cc. is signed and encrypted by the NYU email service, and cannot be faked, and hence has proving power. </a:t>
            </a:r>
            <a:r>
              <a:rPr lang="en-US" dirty="0">
                <a:solidFill>
                  <a:schemeClr val="bg1">
                    <a:lumMod val="65000"/>
                  </a:schemeClr>
                </a:solidFill>
              </a:rPr>
              <a:t>(We can also say something like “we waive our rights to resubmit quantity. We demand any further communication about this turn’s quantity submission to be disregarded.” in the email.)</a:t>
            </a:r>
            <a:r>
              <a:rPr lang="en-US" dirty="0"/>
              <a:t> </a:t>
            </a:r>
          </a:p>
          <a:p>
            <a:r>
              <a:rPr lang="en-US" dirty="0"/>
              <a:t>This decreases doubts and stabilizes the cartel. </a:t>
            </a:r>
          </a:p>
        </p:txBody>
      </p:sp>
    </p:spTree>
    <p:extLst>
      <p:ext uri="{BB962C8B-B14F-4D97-AF65-F5344CB8AC3E}">
        <p14:creationId xmlns:p14="http://schemas.microsoft.com/office/powerpoint/2010/main" val="3884673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DDD7E4-49CA-4AA5-B187-F89F1C8E6B10}"/>
              </a:ext>
            </a:extLst>
          </p:cNvPr>
          <p:cNvSpPr>
            <a:spLocks noGrp="1"/>
          </p:cNvSpPr>
          <p:nvPr>
            <p:ph idx="1"/>
          </p:nvPr>
        </p:nvSpPr>
        <p:spPr>
          <a:xfrm>
            <a:off x="838200" y="3171039"/>
            <a:ext cx="10515600" cy="3005924"/>
          </a:xfrm>
        </p:spPr>
        <p:txBody>
          <a:bodyPr/>
          <a:lstStyle/>
          <a:p>
            <a:pPr marL="0" indent="0" algn="ctr">
              <a:buNone/>
            </a:pPr>
            <a:r>
              <a:rPr lang="en-US" dirty="0"/>
              <a:t>Next topic</a:t>
            </a:r>
          </a:p>
        </p:txBody>
      </p:sp>
    </p:spTree>
    <p:extLst>
      <p:ext uri="{BB962C8B-B14F-4D97-AF65-F5344CB8AC3E}">
        <p14:creationId xmlns:p14="http://schemas.microsoft.com/office/powerpoint/2010/main" val="2676398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02CA79E5-D20F-4430-A94F-3B2B188BC937}"/>
                  </a:ext>
                </a:extLst>
              </p:cNvPr>
              <p:cNvSpPr>
                <a:spLocks noGrp="1"/>
              </p:cNvSpPr>
              <p:nvPr>
                <p:ph type="title"/>
              </p:nvPr>
            </p:nvSpPr>
            <p:spPr/>
            <p:txBody>
              <a:bodyPr/>
              <a:lstStyle/>
              <a:p>
                <a:r>
                  <a:rPr lang="en-US" dirty="0"/>
                  <a:t>Win </a:t>
                </a:r>
                <a14:m>
                  <m:oMath xmlns:m="http://schemas.openxmlformats.org/officeDocument/2006/math">
                    <m:r>
                      <a:rPr lang="en-US" b="0" i="1" smtClean="0">
                        <a:latin typeface="Cambria Math" panose="02040503050406030204" pitchFamily="18" charset="0"/>
                      </a:rPr>
                      <m:t>≠</m:t>
                    </m:r>
                  </m:oMath>
                </a14:m>
                <a:r>
                  <a:rPr lang="en-US" dirty="0"/>
                  <a:t> Maximize profit</a:t>
                </a:r>
              </a:p>
            </p:txBody>
          </p:sp>
        </mc:Choice>
        <mc:Fallback>
          <p:sp>
            <p:nvSpPr>
              <p:cNvPr id="2" name="Title 1">
                <a:extLst>
                  <a:ext uri="{FF2B5EF4-FFF2-40B4-BE49-F238E27FC236}">
                    <a16:creationId xmlns:a16="http://schemas.microsoft.com/office/drawing/2014/main" id="{02CA79E5-D20F-4430-A94F-3B2B188BC937}"/>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B2BC2515-EC6A-45A2-BDFF-4792C82DCA3D}"/>
              </a:ext>
            </a:extLst>
          </p:cNvPr>
          <p:cNvSpPr>
            <a:spLocks noGrp="1"/>
          </p:cNvSpPr>
          <p:nvPr>
            <p:ph idx="1"/>
          </p:nvPr>
        </p:nvSpPr>
        <p:spPr/>
        <p:txBody>
          <a:bodyPr>
            <a:normAutofit/>
          </a:bodyPr>
          <a:lstStyle/>
          <a:p>
            <a:r>
              <a:rPr lang="en-US" dirty="0"/>
              <a:t>Suppose we are in Market A. </a:t>
            </a:r>
          </a:p>
          <a:p>
            <a:r>
              <a:rPr lang="en-US" dirty="0"/>
              <a:t>The first round ends. It turns out that market B and C are doing way worse than market A. </a:t>
            </a:r>
            <a:r>
              <a:rPr lang="en-US" b="1" u="sng" dirty="0"/>
              <a:t>Market A is taking the lead.</a:t>
            </a:r>
            <a:r>
              <a:rPr lang="en-US" dirty="0"/>
              <a:t> </a:t>
            </a:r>
          </a:p>
          <a:p>
            <a:r>
              <a:rPr lang="en-US" dirty="0"/>
              <a:t>Win = to be the first. So </a:t>
            </a:r>
            <a:r>
              <a:rPr lang="en-US" b="1" u="sng" dirty="0"/>
              <a:t>market A only needs to be slightly better off than the second best market</a:t>
            </a:r>
            <a:r>
              <a:rPr lang="en-US" dirty="0"/>
              <a:t>. </a:t>
            </a:r>
          </a:p>
          <a:p>
            <a:r>
              <a:rPr lang="en-US" dirty="0"/>
              <a:t>In this situation, we may want to temporarily ignore the competition between markets and construct advantage over the other countries in market A. </a:t>
            </a:r>
          </a:p>
        </p:txBody>
      </p:sp>
    </p:spTree>
    <p:extLst>
      <p:ext uri="{BB962C8B-B14F-4D97-AF65-F5344CB8AC3E}">
        <p14:creationId xmlns:p14="http://schemas.microsoft.com/office/powerpoint/2010/main" val="31762012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02CA79E5-D20F-4430-A94F-3B2B188BC937}"/>
                  </a:ext>
                </a:extLst>
              </p:cNvPr>
              <p:cNvSpPr>
                <a:spLocks noGrp="1"/>
              </p:cNvSpPr>
              <p:nvPr>
                <p:ph type="title"/>
              </p:nvPr>
            </p:nvSpPr>
            <p:spPr/>
            <p:txBody>
              <a:bodyPr/>
              <a:lstStyle/>
              <a:p>
                <a:r>
                  <a:rPr lang="en-US" dirty="0"/>
                  <a:t>Win </a:t>
                </a:r>
                <a14:m>
                  <m:oMath xmlns:m="http://schemas.openxmlformats.org/officeDocument/2006/math">
                    <m:r>
                      <a:rPr lang="en-US" b="0" i="1" smtClean="0">
                        <a:latin typeface="Cambria Math" panose="02040503050406030204" pitchFamily="18" charset="0"/>
                      </a:rPr>
                      <m:t>≠</m:t>
                    </m:r>
                  </m:oMath>
                </a14:m>
                <a:r>
                  <a:rPr lang="en-US" dirty="0"/>
                  <a:t> Maximize profit</a:t>
                </a:r>
              </a:p>
            </p:txBody>
          </p:sp>
        </mc:Choice>
        <mc:Fallback>
          <p:sp>
            <p:nvSpPr>
              <p:cNvPr id="2" name="Title 1">
                <a:extLst>
                  <a:ext uri="{FF2B5EF4-FFF2-40B4-BE49-F238E27FC236}">
                    <a16:creationId xmlns:a16="http://schemas.microsoft.com/office/drawing/2014/main" id="{02CA79E5-D20F-4430-A94F-3B2B188BC937}"/>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B2BC2515-EC6A-45A2-BDFF-4792C82DCA3D}"/>
              </a:ext>
            </a:extLst>
          </p:cNvPr>
          <p:cNvSpPr>
            <a:spLocks noGrp="1"/>
          </p:cNvSpPr>
          <p:nvPr>
            <p:ph idx="1"/>
          </p:nvPr>
        </p:nvSpPr>
        <p:spPr/>
        <p:txBody>
          <a:bodyPr>
            <a:normAutofit lnSpcReduction="10000"/>
          </a:bodyPr>
          <a:lstStyle/>
          <a:p>
            <a:r>
              <a:rPr lang="en-US" dirty="0"/>
              <a:t>Suppose we are in Market A. </a:t>
            </a:r>
          </a:p>
          <a:p>
            <a:r>
              <a:rPr lang="en-US" dirty="0"/>
              <a:t>The first round ends. It turns out that market B and C are doing way worse than market A. </a:t>
            </a:r>
            <a:r>
              <a:rPr lang="en-US" b="1" u="sng" dirty="0"/>
              <a:t>Market A is taking the lead.</a:t>
            </a:r>
            <a:r>
              <a:rPr lang="en-US" dirty="0"/>
              <a:t> </a:t>
            </a:r>
          </a:p>
          <a:p>
            <a:r>
              <a:rPr lang="en-US" dirty="0"/>
              <a:t>Win = to be the first. So </a:t>
            </a:r>
            <a:r>
              <a:rPr lang="en-US" b="1" u="sng" dirty="0"/>
              <a:t>market A only needs to be slightly better off than the second best market</a:t>
            </a:r>
            <a:r>
              <a:rPr lang="en-US" dirty="0"/>
              <a:t>. </a:t>
            </a:r>
          </a:p>
          <a:p>
            <a:r>
              <a:rPr lang="en-US" dirty="0"/>
              <a:t>In this situation, we may want to temporarily ignore the competition between markets and construct advantage over the other countries in market A. </a:t>
            </a:r>
          </a:p>
          <a:p>
            <a:r>
              <a:rPr lang="en-US" dirty="0"/>
              <a:t>However, others may think alike, risking market A to lose the lead, or even get stuck in retaliation cycles. </a:t>
            </a:r>
          </a:p>
        </p:txBody>
      </p:sp>
    </p:spTree>
    <p:extLst>
      <p:ext uri="{BB962C8B-B14F-4D97-AF65-F5344CB8AC3E}">
        <p14:creationId xmlns:p14="http://schemas.microsoft.com/office/powerpoint/2010/main" val="2269149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0AF4-220C-4153-BC43-C3E8E6389FDE}"/>
              </a:ext>
            </a:extLst>
          </p:cNvPr>
          <p:cNvSpPr>
            <a:spLocks noGrp="1"/>
          </p:cNvSpPr>
          <p:nvPr>
            <p:ph type="title"/>
          </p:nvPr>
        </p:nvSpPr>
        <p:spPr/>
        <p:txBody>
          <a:bodyPr/>
          <a:lstStyle/>
          <a:p>
            <a:r>
              <a:rPr lang="en-US" dirty="0"/>
              <a:t>Appendix I. Proof </a:t>
            </a:r>
            <a:r>
              <a:rPr lang="zh-CN" altLang="en-US" dirty="0"/>
              <a:t>中文</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CF37000-0911-4723-82FC-9AE07A358F23}"/>
                  </a:ext>
                </a:extLst>
              </p:cNvPr>
              <p:cNvSpPr>
                <a:spLocks noGrp="1"/>
              </p:cNvSpPr>
              <p:nvPr>
                <p:ph idx="1"/>
              </p:nvPr>
            </p:nvSpPr>
            <p:spPr/>
            <p:txBody>
              <a:bodyPr/>
              <a:lstStyle/>
              <a:p>
                <a:r>
                  <a:rPr lang="zh-CN" altLang="en-US" dirty="0"/>
                  <a:t>反证法。</a:t>
                </a:r>
                <a:endParaRPr lang="en-US" altLang="zh-CN" dirty="0"/>
              </a:p>
              <a:p>
                <a:r>
                  <a:rPr lang="zh-CN" altLang="en-US" dirty="0"/>
                  <a:t>假设各个国家的正确估值是</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10</m:t>
                        </m:r>
                      </m:sub>
                    </m:sSub>
                  </m:oMath>
                </a14:m>
                <a:r>
                  <a:rPr lang="en-US" dirty="0"/>
                  <a:t>. </a:t>
                </a:r>
              </a:p>
              <a:p>
                <a:r>
                  <a:rPr lang="zh-CN" altLang="en-US" dirty="0"/>
                  <a:t>假设十个团队分别以正确估值购买国家之后依然不平等。</a:t>
                </a:r>
                <a:endParaRPr lang="en-US" altLang="zh-CN" dirty="0"/>
              </a:p>
              <a:p>
                <a:r>
                  <a:rPr lang="zh-CN" altLang="en-US" dirty="0"/>
                  <a:t>不妨设团队甲以</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a14:m>
                <a:r>
                  <a:rPr lang="zh-CN" altLang="en-US" dirty="0"/>
                  <a:t>购买国家</a:t>
                </a:r>
                <a:r>
                  <a:rPr lang="en-US" altLang="zh-CN" dirty="0"/>
                  <a:t>1</a:t>
                </a:r>
                <a:r>
                  <a:rPr lang="zh-CN" altLang="en-US" dirty="0"/>
                  <a:t>之后的赢面大于平均水平。</a:t>
                </a:r>
                <a:endParaRPr lang="en-US" altLang="zh-CN" dirty="0"/>
              </a:p>
              <a:p>
                <a:r>
                  <a:rPr lang="zh-CN" altLang="en-US" dirty="0"/>
                  <a:t>那麽，其他团队会宁愿以</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+1</m:t>
                    </m:r>
                  </m:oMath>
                </a14:m>
                <a:r>
                  <a:rPr lang="zh-CN" altLang="en-US" dirty="0"/>
                  <a:t>的价格购买国家</a:t>
                </a:r>
                <a:r>
                  <a:rPr lang="en-US" altLang="zh-CN" dirty="0"/>
                  <a:t>1. </a:t>
                </a:r>
              </a:p>
              <a:p>
                <a:r>
                  <a:rPr lang="zh-CN" altLang="en-US" dirty="0"/>
                  <a:t>因此假设不成立。</a:t>
                </a:r>
                <a:endParaRPr lang="en-US" altLang="zh-CN" dirty="0"/>
              </a:p>
              <a:p>
                <a:r>
                  <a:rPr lang="zh-CN" altLang="en-US" dirty="0"/>
                  <a:t>得证。</a:t>
                </a:r>
                <a:endParaRPr lang="en-US" dirty="0"/>
              </a:p>
              <a:p>
                <a:endParaRPr lang="en-US" dirty="0"/>
              </a:p>
            </p:txBody>
          </p:sp>
        </mc:Choice>
        <mc:Fallback>
          <p:sp>
            <p:nvSpPr>
              <p:cNvPr id="3" name="Content Placeholder 2">
                <a:extLst>
                  <a:ext uri="{FF2B5EF4-FFF2-40B4-BE49-F238E27FC236}">
                    <a16:creationId xmlns:a16="http://schemas.microsoft.com/office/drawing/2014/main" id="{ACF37000-0911-4723-82FC-9AE07A358F23}"/>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en-US">
                    <a:noFill/>
                  </a:rPr>
                  <a:t> </a:t>
                </a:r>
              </a:p>
            </p:txBody>
          </p:sp>
        </mc:Fallback>
      </mc:AlternateContent>
    </p:spTree>
    <p:extLst>
      <p:ext uri="{BB962C8B-B14F-4D97-AF65-F5344CB8AC3E}">
        <p14:creationId xmlns:p14="http://schemas.microsoft.com/office/powerpoint/2010/main" val="16823377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DDD7E4-49CA-4AA5-B187-F89F1C8E6B10}"/>
              </a:ext>
            </a:extLst>
          </p:cNvPr>
          <p:cNvSpPr>
            <a:spLocks noGrp="1"/>
          </p:cNvSpPr>
          <p:nvPr>
            <p:ph idx="1"/>
          </p:nvPr>
        </p:nvSpPr>
        <p:spPr>
          <a:xfrm>
            <a:off x="838200" y="3171039"/>
            <a:ext cx="10515600" cy="3005924"/>
          </a:xfrm>
        </p:spPr>
        <p:txBody>
          <a:bodyPr/>
          <a:lstStyle/>
          <a:p>
            <a:pPr marL="0" indent="0" algn="ctr">
              <a:buNone/>
            </a:pPr>
            <a:r>
              <a:rPr lang="en-US" dirty="0"/>
              <a:t>Thank you for viewing! </a:t>
            </a:r>
          </a:p>
          <a:p>
            <a:pPr marL="0" indent="0" algn="ctr">
              <a:buNone/>
            </a:pPr>
            <a:r>
              <a:rPr lang="en-US" dirty="0"/>
              <a:t>I typed everything in a hurry. If you find any mistakes, please point out. </a:t>
            </a:r>
          </a:p>
        </p:txBody>
      </p:sp>
    </p:spTree>
    <p:extLst>
      <p:ext uri="{BB962C8B-B14F-4D97-AF65-F5344CB8AC3E}">
        <p14:creationId xmlns:p14="http://schemas.microsoft.com/office/powerpoint/2010/main" val="422624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47577-A15D-49BA-9B40-B6854332F606}"/>
              </a:ext>
            </a:extLst>
          </p:cNvPr>
          <p:cNvSpPr>
            <a:spLocks noGrp="1"/>
          </p:cNvSpPr>
          <p:nvPr>
            <p:ph type="title"/>
          </p:nvPr>
        </p:nvSpPr>
        <p:spPr/>
        <p:txBody>
          <a:bodyPr/>
          <a:lstStyle/>
          <a:p>
            <a:r>
              <a:rPr lang="en-US" dirty="0"/>
              <a:t>The vibe of the game</a:t>
            </a:r>
          </a:p>
        </p:txBody>
      </p:sp>
      <p:sp>
        <p:nvSpPr>
          <p:cNvPr id="3" name="Content Placeholder 2">
            <a:extLst>
              <a:ext uri="{FF2B5EF4-FFF2-40B4-BE49-F238E27FC236}">
                <a16:creationId xmlns:a16="http://schemas.microsoft.com/office/drawing/2014/main" id="{ED397D85-BD48-42FA-A52E-E0814761CE02}"/>
              </a:ext>
            </a:extLst>
          </p:cNvPr>
          <p:cNvSpPr>
            <a:spLocks noGrp="1"/>
          </p:cNvSpPr>
          <p:nvPr>
            <p:ph idx="1"/>
          </p:nvPr>
        </p:nvSpPr>
        <p:spPr/>
        <p:txBody>
          <a:bodyPr>
            <a:normAutofit/>
          </a:bodyPr>
          <a:lstStyle/>
          <a:p>
            <a:pPr marL="0" indent="0">
              <a:buNone/>
            </a:pPr>
            <a:r>
              <a:rPr lang="en-US" dirty="0"/>
              <a:t>Two moves: </a:t>
            </a:r>
          </a:p>
          <a:p>
            <a:r>
              <a:rPr lang="en-US" dirty="0"/>
              <a:t>Be </a:t>
            </a:r>
            <a:r>
              <a:rPr lang="en-US" b="1" u="sng" dirty="0"/>
              <a:t>nice</a:t>
            </a:r>
            <a:r>
              <a:rPr lang="en-US" dirty="0"/>
              <a:t>: Maximize the </a:t>
            </a:r>
            <a:r>
              <a:rPr lang="en-US" b="1" u="sng" dirty="0"/>
              <a:t>aggregate profit </a:t>
            </a:r>
            <a:r>
              <a:rPr lang="en-US" dirty="0"/>
              <a:t>of OPEC in this market. </a:t>
            </a:r>
          </a:p>
          <a:p>
            <a:r>
              <a:rPr lang="en-US" dirty="0"/>
              <a:t>Be </a:t>
            </a:r>
            <a:r>
              <a:rPr lang="en-US" b="1" u="sng" dirty="0"/>
              <a:t>selfish</a:t>
            </a:r>
            <a:r>
              <a:rPr lang="en-US" dirty="0"/>
              <a:t>: Maximize </a:t>
            </a:r>
            <a:r>
              <a:rPr lang="en-US" b="1" u="sng" dirty="0"/>
              <a:t>my own profit</a:t>
            </a:r>
            <a:r>
              <a:rPr lang="en-US" dirty="0"/>
              <a:t>.</a:t>
            </a:r>
          </a:p>
        </p:txBody>
      </p:sp>
    </p:spTree>
    <p:extLst>
      <p:ext uri="{BB962C8B-B14F-4D97-AF65-F5344CB8AC3E}">
        <p14:creationId xmlns:p14="http://schemas.microsoft.com/office/powerpoint/2010/main" val="2043625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47577-A15D-49BA-9B40-B6854332F606}"/>
              </a:ext>
            </a:extLst>
          </p:cNvPr>
          <p:cNvSpPr>
            <a:spLocks noGrp="1"/>
          </p:cNvSpPr>
          <p:nvPr>
            <p:ph type="title"/>
          </p:nvPr>
        </p:nvSpPr>
        <p:spPr/>
        <p:txBody>
          <a:bodyPr/>
          <a:lstStyle/>
          <a:p>
            <a:r>
              <a:rPr lang="en-US" dirty="0"/>
              <a:t>The vibe of the game</a:t>
            </a:r>
          </a:p>
        </p:txBody>
      </p:sp>
      <p:sp>
        <p:nvSpPr>
          <p:cNvPr id="3" name="Content Placeholder 2">
            <a:extLst>
              <a:ext uri="{FF2B5EF4-FFF2-40B4-BE49-F238E27FC236}">
                <a16:creationId xmlns:a16="http://schemas.microsoft.com/office/drawing/2014/main" id="{ED397D85-BD48-42FA-A52E-E0814761CE02}"/>
              </a:ext>
            </a:extLst>
          </p:cNvPr>
          <p:cNvSpPr>
            <a:spLocks noGrp="1"/>
          </p:cNvSpPr>
          <p:nvPr>
            <p:ph idx="1"/>
          </p:nvPr>
        </p:nvSpPr>
        <p:spPr/>
        <p:txBody>
          <a:bodyPr>
            <a:normAutofit/>
          </a:bodyPr>
          <a:lstStyle/>
          <a:p>
            <a:pPr marL="0" indent="0">
              <a:buNone/>
            </a:pPr>
            <a:r>
              <a:rPr lang="en-US" dirty="0"/>
              <a:t>Two moves: </a:t>
            </a:r>
          </a:p>
          <a:p>
            <a:r>
              <a:rPr lang="en-US" dirty="0"/>
              <a:t>Be </a:t>
            </a:r>
            <a:r>
              <a:rPr lang="en-US" b="1" u="sng" dirty="0"/>
              <a:t>nice</a:t>
            </a:r>
            <a:r>
              <a:rPr lang="en-US" dirty="0"/>
              <a:t>: Maximize the </a:t>
            </a:r>
            <a:r>
              <a:rPr lang="en-US" b="1" u="sng" dirty="0"/>
              <a:t>aggregate profit </a:t>
            </a:r>
            <a:r>
              <a:rPr lang="en-US" dirty="0"/>
              <a:t>of OPEC in this market. </a:t>
            </a:r>
          </a:p>
          <a:p>
            <a:r>
              <a:rPr lang="en-US" dirty="0"/>
              <a:t>Be </a:t>
            </a:r>
            <a:r>
              <a:rPr lang="en-US" b="1" u="sng" dirty="0"/>
              <a:t>selfish</a:t>
            </a:r>
            <a:r>
              <a:rPr lang="en-US" dirty="0"/>
              <a:t>: Maximize </a:t>
            </a:r>
            <a:r>
              <a:rPr lang="en-US" b="1" u="sng" dirty="0"/>
              <a:t>my own profit</a:t>
            </a:r>
            <a:r>
              <a:rPr lang="en-US" dirty="0"/>
              <a:t>.</a:t>
            </a:r>
          </a:p>
          <a:p>
            <a:endParaRPr lang="en-US" dirty="0"/>
          </a:p>
          <a:p>
            <a:r>
              <a:rPr lang="en-US" dirty="0"/>
              <a:t>If market A collaborates better than market B, all members in market A is going to perform better than market B. </a:t>
            </a:r>
          </a:p>
          <a:p>
            <a:r>
              <a:rPr lang="en-US" dirty="0"/>
              <a:t>However, each member in market A would like to be selfish to get ahead of other members in market A. </a:t>
            </a:r>
          </a:p>
        </p:txBody>
      </p:sp>
    </p:spTree>
    <p:extLst>
      <p:ext uri="{BB962C8B-B14F-4D97-AF65-F5344CB8AC3E}">
        <p14:creationId xmlns:p14="http://schemas.microsoft.com/office/powerpoint/2010/main" val="3087549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47577-A15D-49BA-9B40-B6854332F606}"/>
              </a:ext>
            </a:extLst>
          </p:cNvPr>
          <p:cNvSpPr>
            <a:spLocks noGrp="1"/>
          </p:cNvSpPr>
          <p:nvPr>
            <p:ph type="title"/>
          </p:nvPr>
        </p:nvSpPr>
        <p:spPr/>
        <p:txBody>
          <a:bodyPr/>
          <a:lstStyle/>
          <a:p>
            <a:r>
              <a:rPr lang="en-US" dirty="0"/>
              <a:t>e.g. When there are two players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D397D85-BD48-42FA-A52E-E0814761CE02}"/>
                  </a:ext>
                </a:extLst>
              </p:cNvPr>
              <p:cNvSpPr>
                <a:spLocks noGrp="1"/>
              </p:cNvSpPr>
              <p:nvPr>
                <p:ph idx="1"/>
              </p:nvPr>
            </p:nvSpPr>
            <p:spPr/>
            <p:txBody>
              <a:bodyPr>
                <a:normAutofit/>
              </a:bodyPr>
              <a:lstStyle/>
              <a:p>
                <a:pPr marL="0" indent="0">
                  <a:buNone/>
                </a:pPr>
                <a:r>
                  <a:rPr lang="en-US" dirty="0"/>
                  <a:t>Two moves: </a:t>
                </a:r>
              </a:p>
              <a:p>
                <a:r>
                  <a:rPr lang="en-US" dirty="0"/>
                  <a:t>Be </a:t>
                </a:r>
                <a:r>
                  <a:rPr lang="en-US" b="1" u="sng" dirty="0"/>
                  <a:t>nice</a:t>
                </a:r>
                <a:r>
                  <a:rPr lang="en-US" dirty="0"/>
                  <a:t>: Set </a:t>
                </a:r>
                <a14:m>
                  <m:oMath xmlns:m="http://schemas.openxmlformats.org/officeDocument/2006/math">
                    <m:r>
                      <a:rPr lang="en-US" i="1" dirty="0" smtClean="0">
                        <a:latin typeface="Cambria Math" panose="02040503050406030204" pitchFamily="18" charset="0"/>
                      </a:rPr>
                      <m:t>𝑞</m:t>
                    </m:r>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r>
                          <a:rPr lang="en-US" i="1" dirty="0" smtClean="0">
                            <a:latin typeface="Cambria Math" panose="02040503050406030204" pitchFamily="18" charset="0"/>
                          </a:rPr>
                          <m:t>𝑄</m:t>
                        </m:r>
                      </m:num>
                      <m:den>
                        <m:r>
                          <a:rPr lang="en-US" i="1" dirty="0" smtClean="0">
                            <a:latin typeface="Cambria Math" panose="02040503050406030204" pitchFamily="18" charset="0"/>
                          </a:rPr>
                          <m:t>4</m:t>
                        </m:r>
                      </m:den>
                    </m:f>
                  </m:oMath>
                </a14:m>
                <a:r>
                  <a:rPr lang="en-US" dirty="0"/>
                  <a:t>, so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2</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𝑄</m:t>
                        </m:r>
                      </m:num>
                      <m:den>
                        <m:r>
                          <a:rPr lang="en-US" b="0" i="1" smtClean="0">
                            <a:latin typeface="Cambria Math" panose="02040503050406030204" pitchFamily="18" charset="0"/>
                          </a:rPr>
                          <m:t>2</m:t>
                        </m:r>
                      </m:den>
                    </m:f>
                  </m:oMath>
                </a14:m>
                <a:r>
                  <a:rPr lang="en-US" dirty="0"/>
                  <a:t> (optimal, but unstable)</a:t>
                </a:r>
              </a:p>
              <a:p>
                <a:r>
                  <a:rPr lang="en-US" dirty="0"/>
                  <a:t>Be </a:t>
                </a:r>
                <a:r>
                  <a:rPr lang="en-US" b="1" u="sng" dirty="0"/>
                  <a:t>selfish</a:t>
                </a:r>
                <a:r>
                  <a:rPr lang="en-US" dirty="0"/>
                  <a:t>: Set </a:t>
                </a:r>
                <a14:m>
                  <m:oMath xmlns:m="http://schemas.openxmlformats.org/officeDocument/2006/math">
                    <m:r>
                      <a:rPr lang="en-US" i="1" dirty="0" smtClean="0">
                        <a:latin typeface="Cambria Math" panose="02040503050406030204" pitchFamily="18" charset="0"/>
                      </a:rPr>
                      <m:t>𝑞</m:t>
                    </m:r>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r>
                          <a:rPr lang="en-US" i="1" dirty="0" smtClean="0">
                            <a:latin typeface="Cambria Math" panose="02040503050406030204" pitchFamily="18" charset="0"/>
                          </a:rPr>
                          <m:t>𝑄</m:t>
                        </m:r>
                      </m:num>
                      <m:den>
                        <m:r>
                          <a:rPr lang="en-US" i="1" dirty="0" smtClean="0">
                            <a:latin typeface="Cambria Math" panose="02040503050406030204" pitchFamily="18" charset="0"/>
                          </a:rPr>
                          <m:t>3</m:t>
                        </m:r>
                      </m:den>
                    </m:f>
                  </m:oMath>
                </a14:m>
                <a:r>
                  <a:rPr lang="en-US" dirty="0"/>
                  <a:t> (not optimal, but Nash Equilibrium)</a:t>
                </a:r>
              </a:p>
              <a:p>
                <a:endParaRPr lang="en-US" dirty="0"/>
              </a:p>
              <a:p>
                <a:r>
                  <a:rPr lang="en-US" dirty="0"/>
                  <a:t>(We talked about this in class.)</a:t>
                </a:r>
              </a:p>
            </p:txBody>
          </p:sp>
        </mc:Choice>
        <mc:Fallback>
          <p:sp>
            <p:nvSpPr>
              <p:cNvPr id="3" name="Content Placeholder 2">
                <a:extLst>
                  <a:ext uri="{FF2B5EF4-FFF2-40B4-BE49-F238E27FC236}">
                    <a16:creationId xmlns:a16="http://schemas.microsoft.com/office/drawing/2014/main" id="{ED397D85-BD48-42FA-A52E-E0814761CE02}"/>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506451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756E-6C69-4D0D-A219-7CE7BE695E4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04253A9-9C23-48E6-ABC7-B7C35113FB1A}"/>
              </a:ext>
            </a:extLst>
          </p:cNvPr>
          <p:cNvSpPr>
            <a:spLocks noGrp="1"/>
          </p:cNvSpPr>
          <p:nvPr>
            <p:ph idx="1"/>
          </p:nvPr>
        </p:nvSpPr>
        <p:spPr/>
        <p:txBody>
          <a:bodyPr/>
          <a:lstStyle/>
          <a:p>
            <a:r>
              <a:rPr lang="en-US" dirty="0"/>
              <a:t>Use collaboration to win other markets. </a:t>
            </a:r>
          </a:p>
          <a:p>
            <a:r>
              <a:rPr lang="en-US" dirty="0"/>
              <a:t>Do selfish actions to win other countries in the same market. </a:t>
            </a:r>
          </a:p>
        </p:txBody>
      </p:sp>
    </p:spTree>
    <p:extLst>
      <p:ext uri="{BB962C8B-B14F-4D97-AF65-F5344CB8AC3E}">
        <p14:creationId xmlns:p14="http://schemas.microsoft.com/office/powerpoint/2010/main" val="324155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DDD7E4-49CA-4AA5-B187-F89F1C8E6B10}"/>
              </a:ext>
            </a:extLst>
          </p:cNvPr>
          <p:cNvSpPr>
            <a:spLocks noGrp="1"/>
          </p:cNvSpPr>
          <p:nvPr>
            <p:ph idx="1"/>
          </p:nvPr>
        </p:nvSpPr>
        <p:spPr>
          <a:xfrm>
            <a:off x="838200" y="3171039"/>
            <a:ext cx="10515600" cy="3005924"/>
          </a:xfrm>
        </p:spPr>
        <p:txBody>
          <a:bodyPr/>
          <a:lstStyle/>
          <a:p>
            <a:pPr marL="0" indent="0" algn="ctr">
              <a:buNone/>
            </a:pPr>
            <a:r>
              <a:rPr lang="en-US" dirty="0"/>
              <a:t>Next topic</a:t>
            </a:r>
          </a:p>
        </p:txBody>
      </p:sp>
    </p:spTree>
    <p:extLst>
      <p:ext uri="{BB962C8B-B14F-4D97-AF65-F5344CB8AC3E}">
        <p14:creationId xmlns:p14="http://schemas.microsoft.com/office/powerpoint/2010/main" val="82309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40F36-F13B-463A-ACBF-77EE254480A6}"/>
              </a:ext>
            </a:extLst>
          </p:cNvPr>
          <p:cNvSpPr>
            <a:spLocks noGrp="1"/>
          </p:cNvSpPr>
          <p:nvPr>
            <p:ph type="title"/>
          </p:nvPr>
        </p:nvSpPr>
        <p:spPr/>
        <p:txBody>
          <a:bodyPr/>
          <a:lstStyle/>
          <a:p>
            <a:r>
              <a:rPr lang="en-US" dirty="0"/>
              <a:t>Non-strategic player</a:t>
            </a:r>
          </a:p>
        </p:txBody>
      </p:sp>
      <p:sp>
        <p:nvSpPr>
          <p:cNvPr id="3" name="Content Placeholder 2">
            <a:extLst>
              <a:ext uri="{FF2B5EF4-FFF2-40B4-BE49-F238E27FC236}">
                <a16:creationId xmlns:a16="http://schemas.microsoft.com/office/drawing/2014/main" id="{EAE2C0EB-7791-4CDD-B6F6-178158060C84}"/>
              </a:ext>
            </a:extLst>
          </p:cNvPr>
          <p:cNvSpPr>
            <a:spLocks noGrp="1"/>
          </p:cNvSpPr>
          <p:nvPr>
            <p:ph idx="1"/>
          </p:nvPr>
        </p:nvSpPr>
        <p:spPr/>
        <p:txBody>
          <a:bodyPr/>
          <a:lstStyle/>
          <a:p>
            <a:r>
              <a:rPr lang="en-US" dirty="0"/>
              <a:t>Iraq in Market B and C always maximizes production (3700). If this surpasses the “be nice” level of output, then </a:t>
            </a:r>
            <a:r>
              <a:rPr lang="en-US" b="1" u="sng" dirty="0"/>
              <a:t>Market B and Market C are less favorable than market A</a:t>
            </a:r>
            <a:r>
              <a:rPr lang="en-US" dirty="0"/>
              <a:t>. </a:t>
            </a:r>
          </a:p>
        </p:txBody>
      </p:sp>
    </p:spTree>
    <p:extLst>
      <p:ext uri="{BB962C8B-B14F-4D97-AF65-F5344CB8AC3E}">
        <p14:creationId xmlns:p14="http://schemas.microsoft.com/office/powerpoint/2010/main" val="1424238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2108</Words>
  <Application>Microsoft Office PowerPoint</Application>
  <PresentationFormat>Widescreen</PresentationFormat>
  <Paragraphs>148</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Cambria Math</vt:lpstr>
      <vt:lpstr>Office Theme</vt:lpstr>
      <vt:lpstr>General Analysis</vt:lpstr>
      <vt:lpstr>Prerequisite</vt:lpstr>
      <vt:lpstr>The vibe of the game</vt:lpstr>
      <vt:lpstr>The vibe of the game</vt:lpstr>
      <vt:lpstr>The vibe of the game</vt:lpstr>
      <vt:lpstr>e.g. When there are two players</vt:lpstr>
      <vt:lpstr>Conclusion</vt:lpstr>
      <vt:lpstr>PowerPoint Presentation</vt:lpstr>
      <vt:lpstr>Non-strategic player</vt:lpstr>
      <vt:lpstr>PowerPoint Presentation</vt:lpstr>
      <vt:lpstr>Auction</vt:lpstr>
      <vt:lpstr>Auction</vt:lpstr>
      <vt:lpstr>Auction</vt:lpstr>
      <vt:lpstr>Auction</vt:lpstr>
      <vt:lpstr>What we do during the auction</vt:lpstr>
      <vt:lpstr>Potential methods to make others overbid</vt:lpstr>
      <vt:lpstr>PowerPoint Presentation</vt:lpstr>
      <vt:lpstr>The gamethrow effect: losers are dangerous!</vt:lpstr>
      <vt:lpstr>The gamethrow effect: losers are dangerous!</vt:lpstr>
      <vt:lpstr>The gamethrow effect: losers are dangerous!</vt:lpstr>
      <vt:lpstr>The gamethrow effect: losers are dangerous!</vt:lpstr>
      <vt:lpstr>PowerPoint Presentation</vt:lpstr>
      <vt:lpstr>Potential ways to sabotage other markets</vt:lpstr>
      <vt:lpstr>PowerPoint Presentation</vt:lpstr>
      <vt:lpstr>Within our market</vt:lpstr>
      <vt:lpstr>One solution: persuasion and reasoning</vt:lpstr>
      <vt:lpstr>One solution: promised retaliation</vt:lpstr>
      <vt:lpstr>One solution: ega-cartel</vt:lpstr>
      <vt:lpstr>One solution: ega-cartel</vt:lpstr>
      <vt:lpstr>One solution: ega-cartel</vt:lpstr>
      <vt:lpstr>PowerPoint Presentation</vt:lpstr>
      <vt:lpstr>Evidence of submitted quantity</vt:lpstr>
      <vt:lpstr>PowerPoint Presentation</vt:lpstr>
      <vt:lpstr>Win ≠ Maximize profit</vt:lpstr>
      <vt:lpstr>Win ≠ Maximize profit</vt:lpstr>
      <vt:lpstr>Appendix I. Proof 中文</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Analysis</dc:title>
  <dc:creator>秦 Daniel</dc:creator>
  <cp:lastModifiedBy>秦 Daniel</cp:lastModifiedBy>
  <cp:revision>238</cp:revision>
  <dcterms:created xsi:type="dcterms:W3CDTF">2020-02-25T18:31:09Z</dcterms:created>
  <dcterms:modified xsi:type="dcterms:W3CDTF">2020-02-25T20:40:25Z</dcterms:modified>
</cp:coreProperties>
</file>