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6" r:id="rId5"/>
    <p:sldId id="267" r:id="rId6"/>
    <p:sldId id="262" r:id="rId7"/>
    <p:sldId id="263" r:id="rId8"/>
    <p:sldId id="264" r:id="rId9"/>
    <p:sldId id="278" r:id="rId10"/>
    <p:sldId id="271" r:id="rId11"/>
    <p:sldId id="268" r:id="rId12"/>
    <p:sldId id="265" r:id="rId13"/>
    <p:sldId id="269" r:id="rId14"/>
    <p:sldId id="258" r:id="rId15"/>
    <p:sldId id="270" r:id="rId16"/>
    <p:sldId id="259" r:id="rId17"/>
    <p:sldId id="273" r:id="rId18"/>
    <p:sldId id="272" r:id="rId19"/>
    <p:sldId id="274" r:id="rId20"/>
    <p:sldId id="276" r:id="rId21"/>
    <p:sldId id="279" r:id="rId22"/>
    <p:sldId id="284" r:id="rId23"/>
    <p:sldId id="275" r:id="rId24"/>
    <p:sldId id="283" r:id="rId25"/>
    <p:sldId id="280" r:id="rId26"/>
    <p:sldId id="285" r:id="rId27"/>
    <p:sldId id="281" r:id="rId28"/>
    <p:sldId id="282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4" autoAdjust="0"/>
    <p:restoredTop sz="94660"/>
  </p:normalViewPr>
  <p:slideViewPr>
    <p:cSldViewPr snapToGrid="0">
      <p:cViewPr varScale="1">
        <p:scale>
          <a:sx n="74" d="100"/>
          <a:sy n="74" d="100"/>
        </p:scale>
        <p:origin x="76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CF281-7F46-49E5-8B82-0C858DC034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F248AB-10E0-4CCD-A09D-BFEE4BF552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EBE3F3-7C4C-43D5-899C-F363322B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2BBEA-E314-4551-802B-9B6913944A53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B67B80-5D03-4418-8698-AA3FC90FF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0A13F3-E491-412D-AAB5-1A029AC31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1FEA8-AE5F-4EDE-9CAD-EB2CA265D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984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CA796-7CEE-4E7E-94F4-410A82F4E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88380B-2A60-40C3-9456-206A9A106A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7D73C1-4DBB-47C9-95DC-A738B4064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2BBEA-E314-4551-802B-9B6913944A53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394095-7D59-4F07-9E2A-BF2A6B9E6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61259A-9D7B-4D92-A426-F1A1FB54B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1FEA8-AE5F-4EDE-9CAD-EB2CA265D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807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4B25B9-F0F9-4D58-A0A9-B0FAAB658F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B77247-C5D8-45DF-98C3-5F32CA1992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955AA6-6F1E-4E93-9CCF-7E80208FC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2BBEA-E314-4551-802B-9B6913944A53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E445CD-1AAA-4A2E-A1E0-661FA08F1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D7A89E-296C-4A8B-9D04-3186D9647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1FEA8-AE5F-4EDE-9CAD-EB2CA265D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814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5BC0D-AD21-4B06-9C82-5462F2389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31953E-625B-4B9A-A2BE-1D76B7D27C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2F7BCA-FD8F-4C9F-B55F-DDCA07C9E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2BBEA-E314-4551-802B-9B6913944A53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C93EB4-149C-4E1C-A4D5-F204B5817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EF83B5-071E-4197-B10A-3EEBFA236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1FEA8-AE5F-4EDE-9CAD-EB2CA265D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351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04112-F224-4F80-B842-FD2186830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D705E4-8CDC-46FD-B4C4-2D6E8E74BD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1ECE11-339C-4FA3-8DC8-EC0B76851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2BBEA-E314-4551-802B-9B6913944A53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85EE13-7741-48DA-B0A6-FBC01AD2F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EBBD5-739C-47BB-9186-490BB65FA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1FEA8-AE5F-4EDE-9CAD-EB2CA265D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328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3161E-C221-4C72-884E-CADD69494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6914B-548E-441A-ADF4-A2C889798A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780023-0BCD-40DE-A10A-20F7956A7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E225FA-2BE1-47E8-8189-F77CA81E7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2BBEA-E314-4551-802B-9B6913944A53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6D26B3-7481-4F39-82E5-C03BE6129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9345D8-0F82-4E99-B189-010510C1F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1FEA8-AE5F-4EDE-9CAD-EB2CA265D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913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0E8F2-7AF4-4470-ACDB-126BEF4BF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82CCF7-69B6-41D7-84E9-A51AF6F826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7AEC2A-5FE6-48FB-8217-0453BB1EB1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3B472D-520F-4B4B-AC48-5819A9BE7E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9F6B85-7075-4B42-A814-93A034FCA5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BCDB22-17FB-4947-A1A9-FF7C3A2E7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2BBEA-E314-4551-802B-9B6913944A53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8D8459-6FDF-410D-B196-9451FC438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0997E3-F721-4CC9-A777-511F8A7C4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1FEA8-AE5F-4EDE-9CAD-EB2CA265D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611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6AFF3-9055-4484-8DFF-49AD5A2C0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8C0BD0-A6C7-4D45-B60D-3AFDA34A6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2BBEA-E314-4551-802B-9B6913944A53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97FAC0-9785-450B-91F0-DC974744D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129595-A2B2-43A7-A056-C2BF0687A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1FEA8-AE5F-4EDE-9CAD-EB2CA265D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447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02F465-7E68-4DA7-9C7B-F0458D0B8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2BBEA-E314-4551-802B-9B6913944A53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A4A56D-BC56-439D-9ABB-3AFA44B1D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4CC3EC-3589-4975-9F86-F6487B74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1FEA8-AE5F-4EDE-9CAD-EB2CA265D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347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354D7-B004-4B10-B9A6-27D449B01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BB825E-D388-4CA6-907A-C5490C1800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5DD7BD-5734-4987-81F9-79BBE83CF4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7D3F93-C5F7-4F6D-A087-93A0CFBC4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2BBEA-E314-4551-802B-9B6913944A53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B77D78-8375-4AE5-8D8A-4AD60923E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D3E833-31CC-43FF-99FC-F820F1168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1FEA8-AE5F-4EDE-9CAD-EB2CA265D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828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E59C9-4344-4569-A465-6231F894C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193C1C-4105-4B69-B1CB-8EED1B727A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AED3EC-1186-42B7-8916-DD8F0DAE06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AF0AF1-41F0-4F29-9180-51AB3F7A3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2BBEA-E314-4551-802B-9B6913944A53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624E03-80A9-4A0C-847D-A678F574A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71E8BD-D8F1-4711-9B69-2DCF0F09E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1FEA8-AE5F-4EDE-9CAD-EB2CA265D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34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A95767-1C34-4DB6-88B6-756A5AE54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5D320B-12DB-40D0-A255-6937F2FF81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7B1E75-622F-4107-9EF1-209372D429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32BBEA-E314-4551-802B-9B6913944A53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5223B-B0FC-4067-985F-68EFEB1B05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F2BB4A-0278-4501-949E-A927158B35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61FEA8-AE5F-4EDE-9CAD-EB2CA265D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490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E033E-A072-412B-8E57-0CFBF5D24C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Pricing the Countries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67228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3F033-A561-47A0-A8B1-600D3F448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6225CFF-D2AF-4870-A5C6-B17A277B5BE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Nations will restrict by x%, where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≤9</m:t>
                    </m:r>
                    <m:r>
                      <m:rPr>
                        <m:nor/>
                      </m:rPr>
                      <a:rPr lang="en-US" dirty="0" smtClean="0"/>
                      <m:t>.07633</m:t>
                    </m:r>
                  </m:oMath>
                </a14:m>
                <a:r>
                  <a:rPr lang="en-US" dirty="0"/>
                  <a:t> in market A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m:rPr>
                        <m:nor/>
                      </m:rPr>
                      <a:rPr lang="en-US" dirty="0" smtClean="0"/>
                      <m:t>1.86</m:t>
                    </m:r>
                    <m:r>
                      <m:rPr>
                        <m:nor/>
                      </m:rPr>
                      <a:rPr lang="en-US" b="0" i="0" dirty="0" smtClean="0"/>
                      <m:t>597</m:t>
                    </m:r>
                  </m:oMath>
                </a14:m>
                <a:r>
                  <a:rPr lang="en-US" dirty="0"/>
                  <a:t> in market B &amp; C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6225CFF-D2AF-4870-A5C6-B17A277B5B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81883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ECD883-D410-4F77-899B-438AEB49AC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57472"/>
            <a:ext cx="10515600" cy="1370581"/>
          </a:xfrm>
        </p:spPr>
        <p:txBody>
          <a:bodyPr/>
          <a:lstStyle/>
          <a:p>
            <a:r>
              <a:rPr lang="en-US" dirty="0"/>
              <a:t>Next topic</a:t>
            </a:r>
          </a:p>
        </p:txBody>
      </p:sp>
    </p:spTree>
    <p:extLst>
      <p:ext uri="{BB962C8B-B14F-4D97-AF65-F5344CB8AC3E}">
        <p14:creationId xmlns:p14="http://schemas.microsoft.com/office/powerpoint/2010/main" val="6999817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8BB3B-37CE-4580-835D-8A751ECFC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Backing out OPEC production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DEA69B-E5B0-4855-85A0-1C2AF2039A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159146"/>
          </a:xfrm>
        </p:spPr>
        <p:txBody>
          <a:bodyPr>
            <a:normAutofit/>
          </a:bodyPr>
          <a:lstStyle/>
          <a:p>
            <a:r>
              <a:rPr lang="en-US" dirty="0"/>
              <a:t>Use world output to estimate OPEC output. </a:t>
            </a:r>
          </a:p>
          <a:p>
            <a:r>
              <a:rPr lang="en-US" dirty="0"/>
              <a:t>Standard deviation = 1079 (thousand barrels)</a:t>
            </a:r>
          </a:p>
          <a:p>
            <a:r>
              <a:rPr lang="en-US" dirty="0"/>
              <a:t>For reference: Iraq 9% restriction = 333. Impossible to convict! </a:t>
            </a:r>
          </a:p>
          <a:p>
            <a:r>
              <a:rPr lang="en-US" dirty="0"/>
              <a:t>Saudi 9% restriction = 1080. Almost impossible to convict!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1393F22-1B0C-40B9-8C95-EDA10E8CD0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0223" y="3905074"/>
            <a:ext cx="7151554" cy="2655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513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ECD883-D410-4F77-899B-438AEB49AC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57472"/>
            <a:ext cx="10515600" cy="1370581"/>
          </a:xfrm>
        </p:spPr>
        <p:txBody>
          <a:bodyPr/>
          <a:lstStyle/>
          <a:p>
            <a:r>
              <a:rPr lang="en-US" dirty="0"/>
              <a:t>Next topic</a:t>
            </a:r>
          </a:p>
        </p:txBody>
      </p:sp>
    </p:spTree>
    <p:extLst>
      <p:ext uri="{BB962C8B-B14F-4D97-AF65-F5344CB8AC3E}">
        <p14:creationId xmlns:p14="http://schemas.microsoft.com/office/powerpoint/2010/main" val="36735779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25A3D-3DD2-414F-8287-997B0C94B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After auction, everyone is supposed to be equal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EBB8A50-3120-48FB-8DAB-291FB50247F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dirty="0"/>
                  <a:t>Proof by contradiction. </a:t>
                </a:r>
              </a:p>
              <a:p>
                <a:r>
                  <a:rPr lang="en-US" altLang="zh-CN" dirty="0"/>
                  <a:t>Assume the correct valuation of nations are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…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</m:oMath>
                </a14:m>
                <a:r>
                  <a:rPr lang="en-US" dirty="0"/>
                  <a:t>. </a:t>
                </a:r>
              </a:p>
              <a:p>
                <a:r>
                  <a:rPr lang="en-US" altLang="zh-CN" dirty="0"/>
                  <a:t>Assume the ten teams buy the nations at the correct valuations and are unequal. </a:t>
                </a:r>
              </a:p>
              <a:p>
                <a:r>
                  <a:rPr lang="en-US" altLang="zh-CN" dirty="0"/>
                  <a:t>Trivially, say team A bought nation 1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$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and has a winning probability higher than the rest of the teams. </a:t>
                </a:r>
              </a:p>
              <a:p>
                <a:r>
                  <a:rPr lang="en-US" altLang="zh-CN" dirty="0"/>
                  <a:t>If so, other teams would rather have bought country 1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$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+1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endParaRPr lang="en-US" altLang="zh-CN" dirty="0"/>
              </a:p>
              <a:p>
                <a:r>
                  <a:rPr lang="en-US" altLang="zh-CN" dirty="0"/>
                  <a:t>Therefore, the assumption is invalid. </a:t>
                </a:r>
              </a:p>
              <a:p>
                <a:r>
                  <a:rPr lang="en-US" dirty="0"/>
                  <a:t>QED.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EBB8A50-3120-48FB-8DAB-291FB50247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b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919483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ECD883-D410-4F77-899B-438AEB49AC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57472"/>
            <a:ext cx="10515600" cy="1370581"/>
          </a:xfrm>
        </p:spPr>
        <p:txBody>
          <a:bodyPr/>
          <a:lstStyle/>
          <a:p>
            <a:r>
              <a:rPr lang="en-US" dirty="0"/>
              <a:t>Next topic</a:t>
            </a:r>
          </a:p>
        </p:txBody>
      </p:sp>
    </p:spTree>
    <p:extLst>
      <p:ext uri="{BB962C8B-B14F-4D97-AF65-F5344CB8AC3E}">
        <p14:creationId xmlns:p14="http://schemas.microsoft.com/office/powerpoint/2010/main" val="19996844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25A3D-3DD2-414F-8287-997B0C94B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Worst country = $100M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BB8A50-3120-48FB-8DAB-291FB50247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Imagine we go into the auction, and do not bid. </a:t>
            </a:r>
          </a:p>
          <a:p>
            <a:r>
              <a:rPr lang="en-US" dirty="0"/>
              <a:t>The rest of the teams got 9 countries. </a:t>
            </a:r>
          </a:p>
          <a:p>
            <a:r>
              <a:rPr lang="en-US" dirty="0"/>
              <a:t>The 10</a:t>
            </a:r>
            <a:r>
              <a:rPr lang="en-US" baseline="30000" dirty="0"/>
              <a:t>th</a:t>
            </a:r>
            <a:r>
              <a:rPr lang="en-US" dirty="0"/>
              <a:t> country left for us, is, in the worst case, the worst country. </a:t>
            </a:r>
          </a:p>
          <a:p>
            <a:r>
              <a:rPr lang="en-US" dirty="0"/>
              <a:t>We can buy it for $100M (initial bidding price). </a:t>
            </a:r>
          </a:p>
          <a:p>
            <a:r>
              <a:rPr lang="en-US" dirty="0"/>
              <a:t>Therefore, the valuation of the worst country cannot be higher than$100M. </a:t>
            </a:r>
          </a:p>
        </p:txBody>
      </p:sp>
    </p:spTree>
    <p:extLst>
      <p:ext uri="{BB962C8B-B14F-4D97-AF65-F5344CB8AC3E}">
        <p14:creationId xmlns:p14="http://schemas.microsoft.com/office/powerpoint/2010/main" val="16470966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25A3D-3DD2-414F-8287-997B0C94B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Worst country = $100M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BB8A50-3120-48FB-8DAB-291FB50247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a consequence, after we calculate the expected overall profit for each nation, we should offset these numbers until the worst nation is $100M. </a:t>
            </a:r>
          </a:p>
          <a:p>
            <a:endParaRPr lang="en-US" dirty="0"/>
          </a:p>
          <a:p>
            <a:pPr>
              <a:tabLst>
                <a:tab pos="1716088" algn="l"/>
                <a:tab pos="3140075" algn="l"/>
                <a:tab pos="4632325" algn="l"/>
              </a:tabLst>
            </a:pPr>
            <a:r>
              <a:rPr lang="en-US" dirty="0"/>
              <a:t>For example: </a:t>
            </a:r>
            <a:br>
              <a:rPr lang="en-US" dirty="0"/>
            </a:br>
            <a:r>
              <a:rPr lang="en-US" dirty="0"/>
              <a:t>220M	210M	240M	300M </a:t>
            </a:r>
            <a:br>
              <a:rPr lang="en-US" dirty="0"/>
            </a:br>
            <a:r>
              <a:rPr lang="en-US" dirty="0"/>
              <a:t>should become</a:t>
            </a:r>
            <a:br>
              <a:rPr lang="en-US" dirty="0"/>
            </a:br>
            <a:r>
              <a:rPr lang="en-US" dirty="0"/>
              <a:t>110M	100M	130M	190M. </a:t>
            </a:r>
          </a:p>
        </p:txBody>
      </p:sp>
    </p:spTree>
    <p:extLst>
      <p:ext uri="{BB962C8B-B14F-4D97-AF65-F5344CB8AC3E}">
        <p14:creationId xmlns:p14="http://schemas.microsoft.com/office/powerpoint/2010/main" val="21637206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ECD883-D410-4F77-899B-438AEB49AC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57472"/>
            <a:ext cx="10515600" cy="1370581"/>
          </a:xfrm>
        </p:spPr>
        <p:txBody>
          <a:bodyPr/>
          <a:lstStyle/>
          <a:p>
            <a:r>
              <a:rPr lang="en-US" dirty="0"/>
              <a:t>Next topic</a:t>
            </a:r>
          </a:p>
        </p:txBody>
      </p:sp>
    </p:spTree>
    <p:extLst>
      <p:ext uri="{BB962C8B-B14F-4D97-AF65-F5344CB8AC3E}">
        <p14:creationId xmlns:p14="http://schemas.microsoft.com/office/powerpoint/2010/main" val="31589870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30147-02CC-4CF1-9A09-5F283DEB4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Expected profit under various scenarios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5F8802-5BE9-4A80-AF7A-50AB6A0951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Scenario A: </a:t>
            </a:r>
            <a:r>
              <a:rPr lang="en-US" i="1" dirty="0"/>
              <a:t>war of all against all</a:t>
            </a:r>
            <a:br>
              <a:rPr lang="en-US" i="1" dirty="0"/>
            </a:br>
            <a:r>
              <a:rPr lang="en-US" dirty="0"/>
              <a:t>everyone maximizes. </a:t>
            </a:r>
          </a:p>
          <a:p>
            <a:r>
              <a:rPr lang="en-US" dirty="0"/>
              <a:t>Scenario B: </a:t>
            </a:r>
            <a:r>
              <a:rPr lang="en-US" i="1" dirty="0"/>
              <a:t>nice cooperation</a:t>
            </a:r>
            <a:br>
              <a:rPr lang="en-US" i="1" dirty="0"/>
            </a:br>
            <a:r>
              <a:rPr lang="en-US" dirty="0"/>
              <a:t>everyone starts restricting by 9%, but maximizes from turn 11. </a:t>
            </a:r>
          </a:p>
          <a:p>
            <a:r>
              <a:rPr lang="en-US" dirty="0"/>
              <a:t>Scenario C: </a:t>
            </a:r>
            <a:r>
              <a:rPr lang="en-US" i="1" dirty="0"/>
              <a:t>nobody notices me</a:t>
            </a:r>
            <a:br>
              <a:rPr lang="en-US" dirty="0"/>
            </a:br>
            <a:r>
              <a:rPr lang="en-US" dirty="0"/>
              <a:t>I always maximizes, while everyone else always restricts 9%. </a:t>
            </a:r>
          </a:p>
        </p:txBody>
      </p:sp>
    </p:spTree>
    <p:extLst>
      <p:ext uri="{BB962C8B-B14F-4D97-AF65-F5344CB8AC3E}">
        <p14:creationId xmlns:p14="http://schemas.microsoft.com/office/powerpoint/2010/main" val="1136711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8BB3B-37CE-4580-835D-8A751ECFC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Demand curve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DEA69B-E5B0-4855-85A0-1C2AF2039A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940105" cy="4351338"/>
          </a:xfrm>
        </p:spPr>
        <p:txBody>
          <a:bodyPr/>
          <a:lstStyle/>
          <a:p>
            <a:r>
              <a:rPr lang="en-US" dirty="0"/>
              <a:t>I fit a linear regression model to investigate the standard error of the slope and intercept estimates.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8D3565B-FD03-4565-A8EC-DC44ABC139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954" r="44954"/>
          <a:stretch/>
        </p:blipFill>
        <p:spPr>
          <a:xfrm>
            <a:off x="7376718" y="0"/>
            <a:ext cx="427838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548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30147-02CC-4CF1-9A09-5F283DEB4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Expected profit under various scenarios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8C3BEA4-5400-48EF-9249-FE711588BD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256315"/>
              </p:ext>
            </p:extLst>
          </p:nvPr>
        </p:nvGraphicFramePr>
        <p:xfrm>
          <a:off x="669984" y="1478794"/>
          <a:ext cx="10852032" cy="51816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713008">
                  <a:extLst>
                    <a:ext uri="{9D8B030D-6E8A-4147-A177-3AD203B41FA5}">
                      <a16:colId xmlns:a16="http://schemas.microsoft.com/office/drawing/2014/main" val="3304649449"/>
                    </a:ext>
                  </a:extLst>
                </a:gridCol>
                <a:gridCol w="2713008">
                  <a:extLst>
                    <a:ext uri="{9D8B030D-6E8A-4147-A177-3AD203B41FA5}">
                      <a16:colId xmlns:a16="http://schemas.microsoft.com/office/drawing/2014/main" val="4038258433"/>
                    </a:ext>
                  </a:extLst>
                </a:gridCol>
                <a:gridCol w="2713008">
                  <a:extLst>
                    <a:ext uri="{9D8B030D-6E8A-4147-A177-3AD203B41FA5}">
                      <a16:colId xmlns:a16="http://schemas.microsoft.com/office/drawing/2014/main" val="1128300522"/>
                    </a:ext>
                  </a:extLst>
                </a:gridCol>
                <a:gridCol w="2713008">
                  <a:extLst>
                    <a:ext uri="{9D8B030D-6E8A-4147-A177-3AD203B41FA5}">
                      <a16:colId xmlns:a16="http://schemas.microsoft.com/office/drawing/2014/main" val="29393073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Saudi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Iran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Venezuela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Iraq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1726977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r>
                        <a:rPr lang="en-US" sz="2800" dirty="0"/>
                        <a:t>Scenario A: </a:t>
                      </a:r>
                      <a:r>
                        <a:rPr lang="en-US" sz="2800" i="1" dirty="0"/>
                        <a:t>war of all against all</a:t>
                      </a:r>
                      <a:endParaRPr lang="en-US" sz="2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9231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5177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1930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1795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1509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9649757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r>
                        <a:rPr lang="en-US" sz="2800" dirty="0"/>
                        <a:t>Scenario B: </a:t>
                      </a:r>
                      <a:r>
                        <a:rPr lang="en-US" sz="2800" i="1" dirty="0"/>
                        <a:t>nice cooperation</a:t>
                      </a:r>
                      <a:endParaRPr lang="en-US" sz="2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7299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5221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1952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1819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1530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5335430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Scenario B: </a:t>
                      </a:r>
                      <a:r>
                        <a:rPr lang="en-US" sz="2800" i="1" dirty="0"/>
                        <a:t>nice cooperation</a:t>
                      </a:r>
                      <a:r>
                        <a:rPr lang="en-US" sz="2800" i="0" dirty="0"/>
                        <a:t> in market B &amp; C where Iraq is non-strategic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r"/>
                      <a:endParaRPr lang="en-US" sz="2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r"/>
                      <a:endParaRPr lang="en-US" sz="2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r"/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99713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5178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1932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1797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/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4332994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Scenario C: </a:t>
                      </a:r>
                      <a:r>
                        <a:rPr lang="en-US" sz="2800" i="1" dirty="0"/>
                        <a:t>nobody notices me </a:t>
                      </a:r>
                      <a:r>
                        <a:rPr lang="en-US" sz="2800" i="0" dirty="0"/>
                        <a:t>(UNREALISTIC)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6993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5502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2128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1985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1675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313457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(Unit:$ M, sum over 13 turns, w/ 12</a:t>
                      </a:r>
                      <a:r>
                        <a:rPr lang="en-US" sz="2800" baseline="30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th</a:t>
                      </a:r>
                      <a:r>
                        <a:rPr lang="en-US" sz="28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13</a:t>
                      </a:r>
                      <a:r>
                        <a:rPr lang="en-US" sz="2800" baseline="30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th</a:t>
                      </a:r>
                      <a:r>
                        <a:rPr lang="en-US" sz="28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diminished)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3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3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88505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764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30147-02CC-4CF1-9A09-5F283DEB4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Nation valuation under various scenarios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8C3BEA4-5400-48EF-9249-FE711588BD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9466781"/>
              </p:ext>
            </p:extLst>
          </p:nvPr>
        </p:nvGraphicFramePr>
        <p:xfrm>
          <a:off x="669984" y="1478794"/>
          <a:ext cx="10852032" cy="362712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713008">
                  <a:extLst>
                    <a:ext uri="{9D8B030D-6E8A-4147-A177-3AD203B41FA5}">
                      <a16:colId xmlns:a16="http://schemas.microsoft.com/office/drawing/2014/main" val="3304649449"/>
                    </a:ext>
                  </a:extLst>
                </a:gridCol>
                <a:gridCol w="2713008">
                  <a:extLst>
                    <a:ext uri="{9D8B030D-6E8A-4147-A177-3AD203B41FA5}">
                      <a16:colId xmlns:a16="http://schemas.microsoft.com/office/drawing/2014/main" val="4038258433"/>
                    </a:ext>
                  </a:extLst>
                </a:gridCol>
                <a:gridCol w="2713008">
                  <a:extLst>
                    <a:ext uri="{9D8B030D-6E8A-4147-A177-3AD203B41FA5}">
                      <a16:colId xmlns:a16="http://schemas.microsoft.com/office/drawing/2014/main" val="1128300522"/>
                    </a:ext>
                  </a:extLst>
                </a:gridCol>
                <a:gridCol w="2713008">
                  <a:extLst>
                    <a:ext uri="{9D8B030D-6E8A-4147-A177-3AD203B41FA5}">
                      <a16:colId xmlns:a16="http://schemas.microsoft.com/office/drawing/2014/main" val="29393073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Saudi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Iran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Venezuela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Iraq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1726977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r>
                        <a:rPr lang="en-US" sz="2800" dirty="0"/>
                        <a:t>Scenario A: </a:t>
                      </a:r>
                      <a:r>
                        <a:rPr lang="en-US" sz="2800" i="1" dirty="0"/>
                        <a:t>war of all against all</a:t>
                      </a:r>
                      <a:endParaRPr lang="en-US" sz="2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9231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3768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521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386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9649757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r>
                        <a:rPr lang="en-US" sz="2800" dirty="0"/>
                        <a:t>Scenario B: </a:t>
                      </a:r>
                      <a:r>
                        <a:rPr lang="en-US" sz="2800" i="1" dirty="0"/>
                        <a:t>nice cooperation</a:t>
                      </a:r>
                      <a:endParaRPr lang="en-US" sz="2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7299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3791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522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389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5335430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Scenario B: </a:t>
                      </a:r>
                      <a:r>
                        <a:rPr lang="en-US" sz="2800" i="1" dirty="0"/>
                        <a:t>nice cooperation</a:t>
                      </a:r>
                      <a:r>
                        <a:rPr lang="en-US" sz="2800" i="0" dirty="0"/>
                        <a:t> in market B &amp; C where Iraq is non-strategic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r"/>
                      <a:endParaRPr lang="en-US" sz="2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r"/>
                      <a:endParaRPr lang="en-US" sz="2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r"/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99713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3748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502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367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/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43329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31672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ECD883-D410-4F77-899B-438AEB49AC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57472"/>
            <a:ext cx="10515600" cy="1370581"/>
          </a:xfrm>
        </p:spPr>
        <p:txBody>
          <a:bodyPr/>
          <a:lstStyle/>
          <a:p>
            <a:r>
              <a:rPr lang="en-US" dirty="0"/>
              <a:t>Next topic</a:t>
            </a:r>
          </a:p>
        </p:txBody>
      </p:sp>
    </p:spTree>
    <p:extLst>
      <p:ext uri="{BB962C8B-B14F-4D97-AF65-F5344CB8AC3E}">
        <p14:creationId xmlns:p14="http://schemas.microsoft.com/office/powerpoint/2010/main" val="16364592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FFC45-D42A-4900-ACCF-C97828FF6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Retaliation effectiveness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FB876F-ADD5-4B97-BAB4-E7E89EAB08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nation 1 offends, nation 2 3 4 retaliates nation 1. </a:t>
            </a:r>
          </a:p>
          <a:p>
            <a:r>
              <a:rPr lang="en-US" dirty="0"/>
              <a:t>How many turns to they have to promise to retaliate so that nation 1 would not offend? </a:t>
            </a:r>
          </a:p>
        </p:txBody>
      </p:sp>
    </p:spTree>
    <p:extLst>
      <p:ext uri="{BB962C8B-B14F-4D97-AF65-F5344CB8AC3E}">
        <p14:creationId xmlns:p14="http://schemas.microsoft.com/office/powerpoint/2010/main" val="40817798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FFC45-D42A-4900-ACCF-C97828FF6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Retaliation effectiveness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FB876F-ADD5-4B97-BAB4-E7E89EAB08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nation 1 offends, nation 2 3 4 retaliates nation 1. </a:t>
            </a:r>
          </a:p>
          <a:p>
            <a:r>
              <a:rPr lang="en-US" dirty="0"/>
              <a:t>How many turns to they have to promise to retaliate so that nation 1 would not offend? </a:t>
            </a:r>
          </a:p>
          <a:p>
            <a:r>
              <a:rPr lang="en-US" dirty="0"/>
              <a:t>In market A, if Saudi offends, Saudi gains 20.69 M</a:t>
            </a:r>
            <a:br>
              <a:rPr lang="en-US" dirty="0"/>
            </a:br>
            <a:r>
              <a:rPr lang="en-US" dirty="0"/>
              <a:t>If the rest three retaliates, Saudi loses 25.12 M</a:t>
            </a:r>
          </a:p>
          <a:p>
            <a:r>
              <a:rPr lang="en-US" dirty="0"/>
              <a:t>So retaliation works, and 1 period retaliation is enough. </a:t>
            </a:r>
          </a:p>
        </p:txBody>
      </p:sp>
    </p:spTree>
    <p:extLst>
      <p:ext uri="{BB962C8B-B14F-4D97-AF65-F5344CB8AC3E}">
        <p14:creationId xmlns:p14="http://schemas.microsoft.com/office/powerpoint/2010/main" val="7266175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FFC45-D42A-4900-ACCF-C97828FF6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 on the 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FB876F-ADD5-4B97-BAB4-E7E89EAB08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50488"/>
          </a:xfrm>
        </p:spPr>
        <p:txBody>
          <a:bodyPr/>
          <a:lstStyle/>
          <a:p>
            <a:r>
              <a:rPr lang="en-US" dirty="0"/>
              <a:t>All nations restrict at equal percentage. </a:t>
            </a:r>
          </a:p>
          <a:p>
            <a:r>
              <a:rPr lang="en-US" dirty="0"/>
              <a:t>The underlying demand function is as regressed. </a:t>
            </a:r>
          </a:p>
        </p:txBody>
      </p:sp>
    </p:spTree>
    <p:extLst>
      <p:ext uri="{BB962C8B-B14F-4D97-AF65-F5344CB8AC3E}">
        <p14:creationId xmlns:p14="http://schemas.microsoft.com/office/powerpoint/2010/main" val="27182221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FFC45-D42A-4900-ACCF-C97828FF6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 on the 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FB876F-ADD5-4B97-BAB4-E7E89EAB08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06164"/>
          </a:xfrm>
        </p:spPr>
        <p:txBody>
          <a:bodyPr/>
          <a:lstStyle/>
          <a:p>
            <a:r>
              <a:rPr lang="en-US" dirty="0"/>
              <a:t>All nations restrict at equal percentage. </a:t>
            </a:r>
          </a:p>
          <a:p>
            <a:r>
              <a:rPr lang="en-US" dirty="0"/>
              <a:t>The underlying demand function is as regressed.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Future work: </a:t>
            </a:r>
          </a:p>
          <a:p>
            <a:r>
              <a:rPr lang="en-US" dirty="0"/>
              <a:t>Assumption 1 should be dropped in market B &amp; C, since the rest of the two countries may want to restrict more.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C87E80-3396-4AE0-90E2-7CCFBC5112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7912" y="4662578"/>
            <a:ext cx="3936176" cy="2147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502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30147-02CC-4CF1-9A09-5F283DEB4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Footnote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8C3BEA4-5400-48EF-9249-FE711588BD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3540175"/>
              </p:ext>
            </p:extLst>
          </p:nvPr>
        </p:nvGraphicFramePr>
        <p:xfrm>
          <a:off x="669984" y="1478794"/>
          <a:ext cx="10852032" cy="362712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713008">
                  <a:extLst>
                    <a:ext uri="{9D8B030D-6E8A-4147-A177-3AD203B41FA5}">
                      <a16:colId xmlns:a16="http://schemas.microsoft.com/office/drawing/2014/main" val="3304649449"/>
                    </a:ext>
                  </a:extLst>
                </a:gridCol>
                <a:gridCol w="2713008">
                  <a:extLst>
                    <a:ext uri="{9D8B030D-6E8A-4147-A177-3AD203B41FA5}">
                      <a16:colId xmlns:a16="http://schemas.microsoft.com/office/drawing/2014/main" val="4038258433"/>
                    </a:ext>
                  </a:extLst>
                </a:gridCol>
                <a:gridCol w="2713008">
                  <a:extLst>
                    <a:ext uri="{9D8B030D-6E8A-4147-A177-3AD203B41FA5}">
                      <a16:colId xmlns:a16="http://schemas.microsoft.com/office/drawing/2014/main" val="1128300522"/>
                    </a:ext>
                  </a:extLst>
                </a:gridCol>
                <a:gridCol w="2713008">
                  <a:extLst>
                    <a:ext uri="{9D8B030D-6E8A-4147-A177-3AD203B41FA5}">
                      <a16:colId xmlns:a16="http://schemas.microsoft.com/office/drawing/2014/main" val="29393073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Saudi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Iran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Venezuela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Iraq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1726977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r>
                        <a:rPr lang="en-US" sz="2800" dirty="0"/>
                        <a:t>Scenario A: </a:t>
                      </a:r>
                      <a:r>
                        <a:rPr lang="en-US" sz="2800" i="1" dirty="0"/>
                        <a:t>war of all against all</a:t>
                      </a:r>
                      <a:endParaRPr lang="en-US" sz="2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9231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5177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1930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1795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1509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9649757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r>
                        <a:rPr lang="en-US" sz="2800" dirty="0"/>
                        <a:t>Scenario B: </a:t>
                      </a:r>
                      <a:r>
                        <a:rPr lang="en-US" sz="2800" i="1" dirty="0"/>
                        <a:t>nice cooperation</a:t>
                      </a:r>
                      <a:endParaRPr lang="en-US" sz="2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7299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5221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1952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1819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1530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5335430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Scenario B: </a:t>
                      </a:r>
                      <a:r>
                        <a:rPr lang="en-US" sz="2800" i="1" dirty="0"/>
                        <a:t>nice cooperation</a:t>
                      </a:r>
                      <a:r>
                        <a:rPr lang="en-US" sz="2800" i="0" dirty="0"/>
                        <a:t> in market B &amp; C where Iraq is non-strategic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r"/>
                      <a:endParaRPr lang="en-US" sz="2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r"/>
                      <a:endParaRPr lang="en-US" sz="2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r"/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99713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5178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1932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1797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/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4332994"/>
                  </a:ext>
                </a:extLst>
              </a:tr>
            </a:tbl>
          </a:graphicData>
        </a:graphic>
      </p:graphicFrame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641D355-2E77-4B7A-9D6F-592B00C117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379206"/>
            <a:ext cx="10515600" cy="1263134"/>
          </a:xfrm>
        </p:spPr>
        <p:txBody>
          <a:bodyPr/>
          <a:lstStyle/>
          <a:p>
            <a:r>
              <a:rPr lang="en-US" dirty="0"/>
              <a:t>It seems market B and C might as well always max out. </a:t>
            </a:r>
          </a:p>
          <a:p>
            <a:r>
              <a:rPr lang="en-US" dirty="0"/>
              <a:t>Only market A has game going on. </a:t>
            </a:r>
          </a:p>
        </p:txBody>
      </p:sp>
    </p:spTree>
    <p:extLst>
      <p:ext uri="{BB962C8B-B14F-4D97-AF65-F5344CB8AC3E}">
        <p14:creationId xmlns:p14="http://schemas.microsoft.com/office/powerpoint/2010/main" val="40747302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3E28E8-33F9-48C8-911E-6E834D779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dirty="0"/>
              <a:t>Thank you for viewing</a:t>
            </a:r>
          </a:p>
        </p:txBody>
      </p:sp>
    </p:spTree>
    <p:extLst>
      <p:ext uri="{BB962C8B-B14F-4D97-AF65-F5344CB8AC3E}">
        <p14:creationId xmlns:p14="http://schemas.microsoft.com/office/powerpoint/2010/main" val="3395149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8BB3B-37CE-4580-835D-8A751ECFC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Demand curve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0DEA69B-E5B0-4855-85A0-1C2AF2039A5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1902474"/>
              </a:xfrm>
            </p:spPr>
            <p:txBody>
              <a:bodyPr/>
              <a:lstStyle/>
              <a:p>
                <a:r>
                  <a:rPr lang="en-US" dirty="0"/>
                  <a:t>The estimated demand curve is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87.57248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−0.0018161∙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 residual has standard deviation = $1.675058</a:t>
                </a:r>
              </a:p>
              <a:p>
                <a:r>
                  <a:rPr lang="en-US" dirty="0"/>
                  <a:t>That is equivalent to 922 (thousand barrels) of production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0DEA69B-E5B0-4855-85A0-1C2AF2039A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1902474"/>
              </a:xfrm>
              <a:blipFill>
                <a:blip r:embed="rId2"/>
                <a:stretch>
                  <a:fillRect l="-1043" t="-51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B873911E-1B4C-45AC-BA10-1856763ADC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9885" y="4012950"/>
            <a:ext cx="6532230" cy="1902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035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7ECD883-D410-4F77-899B-438AEB49ACD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857472"/>
                <a:ext cx="10515600" cy="1370581"/>
              </a:xfrm>
            </p:spPr>
            <p:txBody>
              <a:bodyPr/>
              <a:lstStyle/>
              <a:p>
                <a:r>
                  <a:rPr lang="en-US" dirty="0"/>
                  <a:t>From here on, assume</a:t>
                </a:r>
                <a:br>
                  <a:rPr lang="en-US" dirty="0"/>
                </a:br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87.57248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−0.0018161∙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7ECD883-D410-4F77-899B-438AEB49AC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857472"/>
                <a:ext cx="10515600" cy="1370581"/>
              </a:xfrm>
              <a:blipFill>
                <a:blip r:embed="rId2"/>
                <a:stretch>
                  <a:fillRect l="-1043" t="-7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4052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13471-D763-496F-A67E-E61FC9302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 selfish = maximize production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EC3B0A-128A-4213-8C65-699AFD32BD9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6225330" cy="4273171"/>
              </a:xfrm>
            </p:spPr>
            <p:txBody>
              <a:bodyPr/>
              <a:lstStyle/>
              <a:p>
                <a:r>
                  <a:rPr lang="en-US" dirty="0"/>
                  <a:t>When all other nations output is fixed, the optimal production is max. </a:t>
                </a:r>
              </a:p>
              <a:p>
                <a:r>
                  <a:rPr lang="en-US" dirty="0"/>
                  <a:t>On the right is a simulation assuming all other nations produces max (extreme case). x is production percentage. Observe that optimal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≫1</m:t>
                    </m:r>
                  </m:oMath>
                </a14:m>
                <a:r>
                  <a:rPr lang="en-US" dirty="0"/>
                  <a:t>.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EC3B0A-128A-4213-8C65-699AFD32BD9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6225330" cy="4273171"/>
              </a:xfrm>
              <a:blipFill>
                <a:blip r:embed="rId2"/>
                <a:stretch>
                  <a:fillRect l="-1763" t="-2282" r="-21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B524BC86-78EA-457A-9F84-98DECB66C5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0546" y="1372387"/>
            <a:ext cx="3745928" cy="5179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9029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E7ED1-2345-461A-82A4-5DD87D178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 nice: assuming every nation restricts by equal percentage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8D0BB2-025D-4C4E-95AF-65B80A46F4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903"/>
          <a:stretch/>
        </p:blipFill>
        <p:spPr>
          <a:xfrm>
            <a:off x="1237977" y="1589714"/>
            <a:ext cx="9716046" cy="533120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5475402-2939-4800-96D2-889FD8A56364}"/>
              </a:ext>
            </a:extLst>
          </p:cNvPr>
          <p:cNvSpPr txBox="1"/>
          <p:nvPr/>
        </p:nvSpPr>
        <p:spPr>
          <a:xfrm rot="10800000">
            <a:off x="1237977" y="3640347"/>
            <a:ext cx="461665" cy="284672"/>
          </a:xfrm>
          <a:prstGeom prst="rect">
            <a:avLst/>
          </a:prstGeom>
          <a:solidFill>
            <a:schemeClr val="bg1"/>
          </a:solidFill>
        </p:spPr>
        <p:txBody>
          <a:bodyPr vert="eaVert"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317905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E7ED1-2345-461A-82A4-5DD87D178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 nice: assuming every nation restricts by equal percentage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356BB10-904E-4D74-B0AD-8B5B6E5AB8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6095" y="1690688"/>
            <a:ext cx="8679810" cy="4882730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9263537-B001-4402-BA9E-EF5147D073E0}"/>
              </a:ext>
            </a:extLst>
          </p:cNvPr>
          <p:cNvCxnSpPr/>
          <p:nvPr/>
        </p:nvCxnSpPr>
        <p:spPr>
          <a:xfrm>
            <a:off x="4160939" y="2080470"/>
            <a:ext cx="0" cy="414416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F98A3C3-A2B0-4880-81C8-D954F5049FF8}"/>
              </a:ext>
            </a:extLst>
          </p:cNvPr>
          <p:cNvCxnSpPr>
            <a:cxnSpLocks/>
          </p:cNvCxnSpPr>
          <p:nvPr/>
        </p:nvCxnSpPr>
        <p:spPr>
          <a:xfrm>
            <a:off x="4556620" y="4244829"/>
            <a:ext cx="0" cy="197980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2F3996C-B215-4FCC-AC82-5E19BA6341CF}"/>
              </a:ext>
            </a:extLst>
          </p:cNvPr>
          <p:cNvCxnSpPr/>
          <p:nvPr/>
        </p:nvCxnSpPr>
        <p:spPr>
          <a:xfrm>
            <a:off x="8516224" y="2059972"/>
            <a:ext cx="0" cy="414416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8D05AD6-CF4F-400D-8DC2-54821A45059B}"/>
              </a:ext>
            </a:extLst>
          </p:cNvPr>
          <p:cNvCxnSpPr>
            <a:cxnSpLocks/>
          </p:cNvCxnSpPr>
          <p:nvPr/>
        </p:nvCxnSpPr>
        <p:spPr>
          <a:xfrm>
            <a:off x="8685401" y="4244829"/>
            <a:ext cx="0" cy="197980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C11055F-D8E3-4FCA-BBC9-1A010B5D1480}"/>
              </a:ext>
            </a:extLst>
          </p:cNvPr>
          <p:cNvSpPr txBox="1"/>
          <p:nvPr/>
        </p:nvSpPr>
        <p:spPr>
          <a:xfrm rot="10800000">
            <a:off x="1805472" y="4701395"/>
            <a:ext cx="461665" cy="284672"/>
          </a:xfrm>
          <a:prstGeom prst="rect">
            <a:avLst/>
          </a:prstGeom>
          <a:solidFill>
            <a:schemeClr val="bg1"/>
          </a:solidFill>
        </p:spPr>
        <p:txBody>
          <a:bodyPr vert="eaVert"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5295298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E7ED1-2345-461A-82A4-5DD87D178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Restrict 9.07633%? (Saudi max profit)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356BB10-904E-4D74-B0AD-8B5B6E5AB8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6095" y="1690688"/>
            <a:ext cx="8679810" cy="4882730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9263537-B001-4402-BA9E-EF5147D073E0}"/>
              </a:ext>
            </a:extLst>
          </p:cNvPr>
          <p:cNvCxnSpPr/>
          <p:nvPr/>
        </p:nvCxnSpPr>
        <p:spPr>
          <a:xfrm>
            <a:off x="4160939" y="2080470"/>
            <a:ext cx="0" cy="414416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F98A3C3-A2B0-4880-81C8-D954F5049FF8}"/>
              </a:ext>
            </a:extLst>
          </p:cNvPr>
          <p:cNvCxnSpPr>
            <a:cxnSpLocks/>
          </p:cNvCxnSpPr>
          <p:nvPr/>
        </p:nvCxnSpPr>
        <p:spPr>
          <a:xfrm>
            <a:off x="4556620" y="4244829"/>
            <a:ext cx="0" cy="197980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2F3996C-B215-4FCC-AC82-5E19BA6341CF}"/>
              </a:ext>
            </a:extLst>
          </p:cNvPr>
          <p:cNvCxnSpPr/>
          <p:nvPr/>
        </p:nvCxnSpPr>
        <p:spPr>
          <a:xfrm>
            <a:off x="8516224" y="2059972"/>
            <a:ext cx="0" cy="414416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8D05AD6-CF4F-400D-8DC2-54821A45059B}"/>
              </a:ext>
            </a:extLst>
          </p:cNvPr>
          <p:cNvCxnSpPr>
            <a:cxnSpLocks/>
          </p:cNvCxnSpPr>
          <p:nvPr/>
        </p:nvCxnSpPr>
        <p:spPr>
          <a:xfrm>
            <a:off x="8685401" y="4244829"/>
            <a:ext cx="0" cy="197980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15614BD-FF71-40FE-8CBD-05920DC789C5}"/>
              </a:ext>
            </a:extLst>
          </p:cNvPr>
          <p:cNvSpPr txBox="1"/>
          <p:nvPr/>
        </p:nvSpPr>
        <p:spPr>
          <a:xfrm rot="10800000">
            <a:off x="1805472" y="4701395"/>
            <a:ext cx="461665" cy="284672"/>
          </a:xfrm>
          <a:prstGeom prst="rect">
            <a:avLst/>
          </a:prstGeom>
          <a:solidFill>
            <a:schemeClr val="bg1"/>
          </a:solidFill>
        </p:spPr>
        <p:txBody>
          <a:bodyPr vert="eaVert"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8549247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DF9778E-36CF-4A06-A1F7-7FD87DEC53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5629" y="1571869"/>
            <a:ext cx="9080742" cy="512036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B8E7ED1-2345-461A-82A4-5DD87D17827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Restrict 1.86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dirty="0" smtClean="0"/>
                      <m:t>597</m:t>
                    </m:r>
                  </m:oMath>
                </a14:m>
                <a:r>
                  <a:rPr lang="en-US" dirty="0"/>
                  <a:t>% in market B &amp; C</a:t>
                </a: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B8E7ED1-2345-461A-82A4-5DD87D1782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9263537-B001-4402-BA9E-EF5147D073E0}"/>
              </a:ext>
            </a:extLst>
          </p:cNvPr>
          <p:cNvCxnSpPr>
            <a:cxnSpLocks/>
          </p:cNvCxnSpPr>
          <p:nvPr/>
        </p:nvCxnSpPr>
        <p:spPr>
          <a:xfrm>
            <a:off x="2746207" y="1887444"/>
            <a:ext cx="0" cy="455648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F98A3C3-A2B0-4880-81C8-D954F5049FF8}"/>
              </a:ext>
            </a:extLst>
          </p:cNvPr>
          <p:cNvCxnSpPr>
            <a:cxnSpLocks/>
          </p:cNvCxnSpPr>
          <p:nvPr/>
        </p:nvCxnSpPr>
        <p:spPr>
          <a:xfrm>
            <a:off x="3167767" y="4253455"/>
            <a:ext cx="0" cy="211283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2F3996C-B215-4FCC-AC82-5E19BA6341CF}"/>
              </a:ext>
            </a:extLst>
          </p:cNvPr>
          <p:cNvCxnSpPr>
            <a:cxnSpLocks/>
          </p:cNvCxnSpPr>
          <p:nvPr/>
        </p:nvCxnSpPr>
        <p:spPr>
          <a:xfrm>
            <a:off x="7463801" y="1887444"/>
            <a:ext cx="0" cy="455648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15614BD-FF71-40FE-8CBD-05920DC789C5}"/>
              </a:ext>
            </a:extLst>
          </p:cNvPr>
          <p:cNvSpPr txBox="1"/>
          <p:nvPr/>
        </p:nvSpPr>
        <p:spPr>
          <a:xfrm rot="10800000">
            <a:off x="1805472" y="4701395"/>
            <a:ext cx="461665" cy="284672"/>
          </a:xfrm>
          <a:prstGeom prst="rect">
            <a:avLst/>
          </a:prstGeom>
          <a:solidFill>
            <a:schemeClr val="bg1"/>
          </a:solidFill>
        </p:spPr>
        <p:txBody>
          <a:bodyPr vert="eaVert"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7555488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</TotalTime>
  <Words>867</Words>
  <Application>Microsoft Office PowerPoint</Application>
  <PresentationFormat>Widescreen</PresentationFormat>
  <Paragraphs>142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Calibri Light</vt:lpstr>
      <vt:lpstr>Cambria Math</vt:lpstr>
      <vt:lpstr>Office Theme</vt:lpstr>
      <vt:lpstr>Pricing the Countries</vt:lpstr>
      <vt:lpstr>Demand curve</vt:lpstr>
      <vt:lpstr>Demand curve</vt:lpstr>
      <vt:lpstr>PowerPoint Presentation</vt:lpstr>
      <vt:lpstr>Be selfish = maximize production</vt:lpstr>
      <vt:lpstr>Be nice: assuming every nation restricts by equal percentage</vt:lpstr>
      <vt:lpstr>Be nice: assuming every nation restricts by equal percentage</vt:lpstr>
      <vt:lpstr>Restrict 9.07633%? (Saudi max profit)</vt:lpstr>
      <vt:lpstr>Restrict 1.86"597"% in market B &amp; C</vt:lpstr>
      <vt:lpstr>Conclusion</vt:lpstr>
      <vt:lpstr>PowerPoint Presentation</vt:lpstr>
      <vt:lpstr>Backing out OPEC production</vt:lpstr>
      <vt:lpstr>PowerPoint Presentation</vt:lpstr>
      <vt:lpstr>After auction, everyone is supposed to be equal</vt:lpstr>
      <vt:lpstr>PowerPoint Presentation</vt:lpstr>
      <vt:lpstr>Worst country = $100M</vt:lpstr>
      <vt:lpstr>Worst country = $100M</vt:lpstr>
      <vt:lpstr>PowerPoint Presentation</vt:lpstr>
      <vt:lpstr>Expected profit under various scenarios</vt:lpstr>
      <vt:lpstr>Expected profit under various scenarios</vt:lpstr>
      <vt:lpstr>Nation valuation under various scenarios</vt:lpstr>
      <vt:lpstr>PowerPoint Presentation</vt:lpstr>
      <vt:lpstr>Retaliation effectiveness</vt:lpstr>
      <vt:lpstr>Retaliation effectiveness</vt:lpstr>
      <vt:lpstr>Recap on the assumptions</vt:lpstr>
      <vt:lpstr>Recap on the assumptions</vt:lpstr>
      <vt:lpstr>Footnote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Pricing the Countries</dc:title>
  <dc:creator>秦 Daniel</dc:creator>
  <cp:lastModifiedBy>秦 Daniel</cp:lastModifiedBy>
  <cp:revision>140</cp:revision>
  <dcterms:created xsi:type="dcterms:W3CDTF">2020-03-04T23:40:44Z</dcterms:created>
  <dcterms:modified xsi:type="dcterms:W3CDTF">2020-03-05T02:53:48Z</dcterms:modified>
</cp:coreProperties>
</file>