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4" r:id="rId7"/>
    <p:sldId id="265" r:id="rId8"/>
    <p:sldId id="260" r:id="rId9"/>
    <p:sldId id="263" r:id="rId10"/>
    <p:sldId id="267" r:id="rId11"/>
    <p:sldId id="266" r:id="rId12"/>
    <p:sldId id="271" r:id="rId13"/>
    <p:sldId id="27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76F0-1B26-4B02-B8FF-F5B4232A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302D1-C570-4C28-9DBF-EFD060B3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A294-5BF4-4CFC-B406-D1FD0BC4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3BA6-210C-46A7-8448-1268085C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608B-3957-4A25-925F-E4AC88AC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6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162B-B33A-41B2-AC7D-8A07B77E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F734-EC61-47F9-8A1E-CEC2B4FB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0771-DD72-49CC-B5AD-37B64451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1BDB-C48A-4EF3-A1FF-B79C8F13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2DB9-BDE0-49FF-9C6A-F87C1E75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036F3-94DF-4DFC-8D7D-40609DEDE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ADF07-7289-4628-A0A4-7CD07B07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398F-3CC0-49E4-B296-A07D7378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155E-35E5-44FF-9767-38C4ACC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F599-1E6D-46B5-BE6A-6C26629D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C512-0729-4612-857E-BE2D75AD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C946-C8D9-4160-AFE5-65D22738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492E-0036-4557-B8A2-CA6AAEF4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8189-7AC4-4EF9-A450-7E168354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2E85-136C-4532-92DA-EA9D93CF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4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2CC2-A9D9-447F-A417-4647D722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6B149-ABE1-413A-AF00-9A8D910AC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B933-E17C-499F-95B8-744ED4FC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F990-F3DD-4E7E-A8EB-0F0D6EED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A00C-8911-46AD-9C71-3B1F9DFC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4DC6-C9F8-4B0C-8FE1-6A56CFAD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4854-6FF8-4227-9799-F573E690D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957F-126A-4EC7-8CE3-3FF4F80E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F00B-2BCB-4FF0-BF3F-FD28B927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96C7D-1DC7-4AA7-9CC7-8D111150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2B126-00C9-4A2F-804D-78D3A4D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D48-EDEE-4651-9463-6F0669FC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21F74-3C6F-4187-949B-4F77FEC0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40B12-5CA9-4B15-9A04-9A6938349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E6DC6-FB93-4F4F-878A-98F7CE047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19D64-79B9-4B5B-AAE5-A412CA6AE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20774-1891-4C92-AECC-99E4DB42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0C93A-AC26-4651-BE12-FFA40DD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7D96E-907A-4FC4-AADB-7B70F580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59D-7508-4581-AB82-EDE7FE0F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3E50C-AEB0-4CB6-944C-DBD21380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97AB8-23D6-40B0-A09E-05FE5BCF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10CC-EBD5-451C-948A-69B86B49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B4C61-7213-4BA2-ADA0-3A53D3E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25F90-4142-4956-9B0D-9F011C11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E39F2-F62D-48F3-B91D-9CF457A3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AF90-041C-432B-907D-9CB11531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A247-E4FB-4439-9A3E-C4C108FC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7945-C3BA-4047-830F-12784F71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4E1F7-B994-419F-A1B4-48E572BC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9989-3A0F-4AC1-9FC9-0302FC07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9BD4-C745-49BC-920A-47D46D9E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6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920F-6659-465B-AD4A-2F3A5C91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4DAE6-EDE9-4DBA-835E-6DA799388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D01B3-DE2C-439C-A35A-7B1F1EA37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46AC-EAF0-4DF0-8CAD-898399EF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90F8F-1011-45E0-86CE-F32BDD8A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51C76-7151-420A-B1D4-D93D8E7B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E4EB5-DD6D-4B87-A411-83A51442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1742-BA25-4844-ABF3-05FC85E1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F1AD-0E58-43FA-8850-E6ECF2F9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3479-57B8-4F7F-B037-6AD014B20DA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6398-B110-4D3D-A052-702920672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1649-85FF-48EC-89A8-020EB240C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0197A-0E5A-4388-9929-2F4010392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tt.edu/~mgahagan/Solow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Chin/WageSim/blob/master/writeup/writeup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D19A-AC26-4F3D-B5D4-63D29AB7F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breaks the Solow Model</a:t>
            </a:r>
          </a:p>
        </p:txBody>
      </p:sp>
    </p:spTree>
    <p:extLst>
      <p:ext uri="{BB962C8B-B14F-4D97-AF65-F5344CB8AC3E}">
        <p14:creationId xmlns:p14="http://schemas.microsoft.com/office/powerpoint/2010/main" val="230096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1E37-71BB-4C81-BC0C-D76DA41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Diminishing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D1D1-7823-4A4E-BEA9-44B0CC34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scrutinize the diminishing return effect. </a:t>
            </a:r>
          </a:p>
          <a:p>
            <a:r>
              <a:rPr lang="en-US" dirty="0"/>
              <a:t>Why does it exist? </a:t>
            </a:r>
          </a:p>
          <a:p>
            <a:r>
              <a:rPr lang="en-US" dirty="0"/>
              <a:t>What's so precious about a person that machines cannot replace? </a:t>
            </a:r>
          </a:p>
          <a:p>
            <a:endParaRPr lang="en-US" dirty="0"/>
          </a:p>
          <a:p>
            <a:r>
              <a:rPr lang="en-US" dirty="0"/>
              <a:t>It is General Intelligence! </a:t>
            </a:r>
          </a:p>
          <a:p>
            <a:r>
              <a:rPr lang="en-US" dirty="0"/>
              <a:t>But AIs don’t have General Intelligence (yet). </a:t>
            </a:r>
          </a:p>
          <a:p>
            <a:r>
              <a:rPr lang="en-US" dirty="0"/>
              <a:t>However, they don’t need to. They only need to approach it. </a:t>
            </a:r>
          </a:p>
        </p:txBody>
      </p:sp>
    </p:spTree>
    <p:extLst>
      <p:ext uri="{BB962C8B-B14F-4D97-AF65-F5344CB8AC3E}">
        <p14:creationId xmlns:p14="http://schemas.microsoft.com/office/powerpoint/2010/main" val="400007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1E37-71BB-4C81-BC0C-D76DA41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Diminishing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D1D1-7823-4A4E-BEA9-44B0CC34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For a person to manage more and more kapital, it will be harder and harder. </a:t>
            </a:r>
          </a:p>
          <a:p>
            <a:r>
              <a:rPr lang="en-US" dirty="0"/>
              <a:t>Not if machines can manage themselves!</a:t>
            </a:r>
          </a:p>
          <a:p>
            <a:r>
              <a:rPr lang="en-US" dirty="0"/>
              <a:t>Today, we surely try to let machines manage themselves. But there still needs to be a human overseer, for most systems. </a:t>
            </a:r>
          </a:p>
          <a:p>
            <a:r>
              <a:rPr lang="en-US" dirty="0"/>
              <a:t>As AI technologies develop, the degree of overseeing grows, i.e. the tree of management grows, with humans only at the top level, with all lower management handed over to AIs.</a:t>
            </a:r>
          </a:p>
          <a:p>
            <a:r>
              <a:rPr lang="en-US" dirty="0"/>
              <a:t>In this process, the return of kapital to labor essentially approaches a linear function.</a:t>
            </a:r>
          </a:p>
        </p:txBody>
      </p:sp>
    </p:spTree>
    <p:extLst>
      <p:ext uri="{BB962C8B-B14F-4D97-AF65-F5344CB8AC3E}">
        <p14:creationId xmlns:p14="http://schemas.microsoft.com/office/powerpoint/2010/main" val="165515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DA78F-5DCF-4319-8FE7-608DF460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1" y="3673772"/>
            <a:ext cx="2789209" cy="261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DE0DC-0B35-4DB9-8287-F27CB3B0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17" y="3673772"/>
            <a:ext cx="2789209" cy="2614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CFD57-A2DE-4324-A738-A086FE3C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73772"/>
            <a:ext cx="2789209" cy="2614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14360-0DB3-4989-8DDB-1B8588F2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86" y="3673772"/>
            <a:ext cx="2789209" cy="2614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CC56AB-2809-42BE-B5D7-809CE18BF0FF}"/>
              </a:ext>
            </a:extLst>
          </p:cNvPr>
          <p:cNvSpPr txBox="1"/>
          <p:nvPr/>
        </p:nvSpPr>
        <p:spPr>
          <a:xfrm flipH="1">
            <a:off x="1085347" y="3150552"/>
            <a:ext cx="220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Low-level 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0971A-CDE5-40B7-B726-137D1BECE188}"/>
              </a:ext>
            </a:extLst>
          </p:cNvPr>
          <p:cNvSpPr txBox="1"/>
          <p:nvPr/>
        </p:nvSpPr>
        <p:spPr>
          <a:xfrm flipH="1">
            <a:off x="3748035" y="3150552"/>
            <a:ext cx="220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Low-level 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8AFC3-3ED1-4D0B-85DE-193267C1F862}"/>
              </a:ext>
            </a:extLst>
          </p:cNvPr>
          <p:cNvSpPr txBox="1"/>
          <p:nvPr/>
        </p:nvSpPr>
        <p:spPr>
          <a:xfrm flipH="1">
            <a:off x="6410723" y="3150552"/>
            <a:ext cx="220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Low-level 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2A398-15EC-432D-948C-B48149FE2B1F}"/>
              </a:ext>
            </a:extLst>
          </p:cNvPr>
          <p:cNvSpPr txBox="1"/>
          <p:nvPr/>
        </p:nvSpPr>
        <p:spPr>
          <a:xfrm flipH="1">
            <a:off x="9073411" y="3150552"/>
            <a:ext cx="220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Low-level 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0FD43-B1C5-4B59-9F35-154C64A85225}"/>
              </a:ext>
            </a:extLst>
          </p:cNvPr>
          <p:cNvSpPr txBox="1"/>
          <p:nvPr/>
        </p:nvSpPr>
        <p:spPr>
          <a:xfrm flipH="1">
            <a:off x="2479952" y="1862345"/>
            <a:ext cx="220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High-level 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D4B93-5E91-45D0-ADE3-8607A6A7C427}"/>
              </a:ext>
            </a:extLst>
          </p:cNvPr>
          <p:cNvSpPr txBox="1"/>
          <p:nvPr/>
        </p:nvSpPr>
        <p:spPr>
          <a:xfrm flipH="1">
            <a:off x="7782321" y="1862345"/>
            <a:ext cx="220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High-level AI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3289F-4B31-4762-BA34-A9EB55E88336}"/>
              </a:ext>
            </a:extLst>
          </p:cNvPr>
          <p:cNvSpPr txBox="1"/>
          <p:nvPr/>
        </p:nvSpPr>
        <p:spPr>
          <a:xfrm flipH="1">
            <a:off x="5142638" y="479956"/>
            <a:ext cx="220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B1755-9041-462D-B7DE-F14C59C94929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flipH="1">
            <a:off x="3582839" y="1003176"/>
            <a:ext cx="2662686" cy="85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3053C7-8845-4C38-A785-11744530186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6245525" y="1003176"/>
            <a:ext cx="2639683" cy="85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711EF4-6974-4525-B694-CCCD69129A82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7513610" y="2385565"/>
            <a:ext cx="1371598" cy="764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B7ABB7-44A7-4944-A4FB-16CD37869328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 flipV="1">
            <a:off x="8885208" y="2385565"/>
            <a:ext cx="1291090" cy="764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1DEBC-5094-4939-91F1-A7C8E5DD9812}"/>
              </a:ext>
            </a:extLst>
          </p:cNvPr>
          <p:cNvCxnSpPr>
            <a:cxnSpLocks/>
          </p:cNvCxnSpPr>
          <p:nvPr/>
        </p:nvCxnSpPr>
        <p:spPr>
          <a:xfrm flipH="1">
            <a:off x="2211240" y="2385565"/>
            <a:ext cx="1371598" cy="764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2652FB-EAF0-40A5-885C-A8CC36B91F23}"/>
              </a:ext>
            </a:extLst>
          </p:cNvPr>
          <p:cNvCxnSpPr>
            <a:cxnSpLocks/>
          </p:cNvCxnSpPr>
          <p:nvPr/>
        </p:nvCxnSpPr>
        <p:spPr>
          <a:xfrm flipH="1" flipV="1">
            <a:off x="3582838" y="2385565"/>
            <a:ext cx="1291090" cy="764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093289F-4B31-4762-BA34-A9EB55E88336}"/>
              </a:ext>
            </a:extLst>
          </p:cNvPr>
          <p:cNvSpPr txBox="1"/>
          <p:nvPr/>
        </p:nvSpPr>
        <p:spPr>
          <a:xfrm flipH="1">
            <a:off x="5142638" y="479956"/>
            <a:ext cx="220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Employee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7A750C-75DC-4B5D-AE1B-A37A321A6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826" y="1594807"/>
            <a:ext cx="5164348" cy="48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1E37-71BB-4C81-BC0C-D76DA413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4"/>
            <a:ext cx="10515600" cy="1325563"/>
          </a:xfrm>
        </p:spPr>
        <p:txBody>
          <a:bodyPr/>
          <a:lstStyle/>
          <a:p>
            <a:r>
              <a:rPr lang="en-US" dirty="0"/>
              <a:t>AI defeats the diminishing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D1D1-7823-4A4E-BEA9-44B0CC34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40338"/>
          </a:xfrm>
        </p:spPr>
        <p:txBody>
          <a:bodyPr>
            <a:normAutofit/>
          </a:bodyPr>
          <a:lstStyle/>
          <a:p>
            <a:r>
              <a:rPr lang="en-US" dirty="0"/>
              <a:t>AI “lends a hand” without creating another “mouth to feed”. </a:t>
            </a:r>
          </a:p>
          <a:p>
            <a:r>
              <a:rPr lang="en-US" dirty="0"/>
              <a:t>The above point is trivial and well known, but it breaks how the Solow model manifests a growth ceiling. This point is especially clear under the per-capita perspective. </a:t>
            </a:r>
          </a:p>
          <a:p>
            <a:r>
              <a:rPr lang="en-US" u="sng" dirty="0"/>
              <a:t>AI enables an economy to enjoy intensive growth indefinitely at constant rate</a:t>
            </a:r>
            <a:r>
              <a:rPr lang="en-US" dirty="0"/>
              <a:t>. AI is not just a tech innovation. It brings a qualitative change.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42D3-C257-45BE-9EB2-70DF1359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958"/>
            <a:ext cx="10515600" cy="5668005"/>
          </a:xfrm>
        </p:spPr>
        <p:txBody>
          <a:bodyPr/>
          <a:lstStyle/>
          <a:p>
            <a:r>
              <a:rPr lang="en-US" dirty="0"/>
              <a:t>The logic presented here must have tremendous limitations (ignoring natural resources; jumping to conclusions…). Hence I want to do further research. </a:t>
            </a:r>
          </a:p>
          <a:p>
            <a:r>
              <a:rPr lang="en-US" dirty="0"/>
              <a:t>Are you interested in supervising my research or some variations of it? </a:t>
            </a:r>
          </a:p>
          <a:p>
            <a:r>
              <a:rPr lang="en-US" dirty="0"/>
              <a:t>If you see any connection with any work you are currently doing, I am glad to hear about it! </a:t>
            </a:r>
          </a:p>
          <a:p>
            <a:r>
              <a:rPr lang="en-US" dirty="0"/>
              <a:t>Any comment or feedback on my thoughts will also be appreciated! </a:t>
            </a:r>
          </a:p>
          <a:p>
            <a:endParaRPr lang="en-US" dirty="0"/>
          </a:p>
          <a:p>
            <a:r>
              <a:rPr lang="en-US" dirty="0"/>
              <a:t>Daniel, Nov. 2020</a:t>
            </a:r>
          </a:p>
        </p:txBody>
      </p:sp>
    </p:spTree>
    <p:extLst>
      <p:ext uri="{BB962C8B-B14F-4D97-AF65-F5344CB8AC3E}">
        <p14:creationId xmlns:p14="http://schemas.microsoft.com/office/powerpoint/2010/main" val="267425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D17A-61D3-4A33-A8D3-4DC354E4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deliberately misspell “capital” as “</a:t>
            </a:r>
            <a:r>
              <a:rPr lang="en-US" sz="4800" dirty="0"/>
              <a:t>kapital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Because “capital” and “capita” look too similar. </a:t>
            </a:r>
          </a:p>
        </p:txBody>
      </p:sp>
    </p:spTree>
    <p:extLst>
      <p:ext uri="{BB962C8B-B14F-4D97-AF65-F5344CB8AC3E}">
        <p14:creationId xmlns:p14="http://schemas.microsoft.com/office/powerpoint/2010/main" val="244196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519C-1615-4483-ACDE-9DD2C704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Solow growth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B9E7-FC01-4454-A498-7999A9B3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Adopts a </a:t>
            </a:r>
            <a:r>
              <a:rPr lang="en-US" i="1" dirty="0"/>
              <a:t>per-capita</a:t>
            </a:r>
            <a:r>
              <a:rPr lang="en-US" dirty="0"/>
              <a:t> perspective. </a:t>
            </a:r>
          </a:p>
          <a:p>
            <a:r>
              <a:rPr lang="en-US" dirty="0"/>
              <a:t>Assumes kapital depreciates exponentially. </a:t>
            </a:r>
          </a:p>
          <a:p>
            <a:endParaRPr lang="en-US" dirty="0"/>
          </a:p>
          <a:p>
            <a:r>
              <a:rPr lang="en-US" dirty="0"/>
              <a:t>If you are familiar with Solow model, </a:t>
            </a:r>
            <a:r>
              <a:rPr lang="en-US" b="1" u="sng" dirty="0"/>
              <a:t>skip the next page</a:t>
            </a:r>
          </a:p>
        </p:txBody>
      </p:sp>
    </p:spTree>
    <p:extLst>
      <p:ext uri="{BB962C8B-B14F-4D97-AF65-F5344CB8AC3E}">
        <p14:creationId xmlns:p14="http://schemas.microsoft.com/office/powerpoint/2010/main" val="110545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519C-1615-4483-ACDE-9DD2C704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Solow growth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B9E7-FC01-4454-A498-7999A9B3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330"/>
          </a:xfrm>
        </p:spPr>
        <p:txBody>
          <a:bodyPr>
            <a:normAutofit/>
          </a:bodyPr>
          <a:lstStyle/>
          <a:p>
            <a:r>
              <a:rPr lang="en-US" dirty="0"/>
              <a:t>Per-capita kapital accumulation explains </a:t>
            </a:r>
            <a:r>
              <a:rPr lang="en-US" i="1" dirty="0"/>
              <a:t>intensive </a:t>
            </a:r>
            <a:r>
              <a:rPr lang="en-US" dirty="0"/>
              <a:t>economy growth. </a:t>
            </a:r>
          </a:p>
          <a:p>
            <a:r>
              <a:rPr lang="en-US" dirty="0"/>
              <a:t>Per-capita kapital scales up the output, but there is diminishing return. (1)</a:t>
            </a:r>
          </a:p>
          <a:p>
            <a:r>
              <a:rPr lang="en-US" dirty="0"/>
              <a:t>Assumes kapital depreciates exponentially. (2)</a:t>
            </a:r>
          </a:p>
          <a:p>
            <a:r>
              <a:rPr lang="en-US" dirty="0"/>
              <a:t>(1) + (2) yields an equilibrium (ceiling) for kapital accumulation. We cannot sit and enjoy intensive economy growth forever. </a:t>
            </a:r>
          </a:p>
          <a:p>
            <a:r>
              <a:rPr lang="en-US" dirty="0"/>
              <a:t>Technology and organization improvements lead to </a:t>
            </a:r>
            <a:r>
              <a:rPr lang="en-US" i="1" dirty="0"/>
              <a:t>extensive </a:t>
            </a:r>
            <a:r>
              <a:rPr lang="en-US" dirty="0"/>
              <a:t>growth. </a:t>
            </a:r>
          </a:p>
          <a:p>
            <a:r>
              <a:rPr lang="en-US" dirty="0"/>
              <a:t>Read more: </a:t>
            </a:r>
            <a:r>
              <a:rPr lang="en-US" dirty="0">
                <a:hlinkClick r:id="rId2"/>
              </a:rPr>
              <a:t>https://www.pitt.edu/~mgahagan/Solow.htm</a:t>
            </a:r>
            <a:r>
              <a:rPr lang="en-US" dirty="0"/>
              <a:t> </a:t>
            </a:r>
          </a:p>
          <a:p>
            <a:r>
              <a:rPr lang="en-US" sz="1800" dirty="0"/>
              <a:t>(The model gives many more important insights, such as the poverty trap. They are not relevant to my main point so they are not discussed here.)</a:t>
            </a:r>
          </a:p>
        </p:txBody>
      </p:sp>
    </p:spTree>
    <p:extLst>
      <p:ext uri="{BB962C8B-B14F-4D97-AF65-F5344CB8AC3E}">
        <p14:creationId xmlns:p14="http://schemas.microsoft.com/office/powerpoint/2010/main" val="28274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49B9-3D10-4EAB-801B-DCA8310A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Solow model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76B5-72F3-40A9-BD59-1C8710E3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Solow model is used to explain why many developed countries today cannot grow as fast as they used to grow. </a:t>
            </a:r>
          </a:p>
          <a:p>
            <a:r>
              <a:rPr lang="en-US" dirty="0"/>
              <a:t>For example, it is generally believed that US is near the kapital accumulation ceiling. To keep growing, we very much count on technology innovations and institution improvements now. </a:t>
            </a:r>
          </a:p>
          <a:p>
            <a:r>
              <a:rPr lang="en-US" dirty="0"/>
              <a:t>Is that not a little stressful? If we are slow to innovate, the economy growth rate will be slower and slower. It can be a shock for the people used to high growth rates. </a:t>
            </a:r>
          </a:p>
        </p:txBody>
      </p:sp>
    </p:spTree>
    <p:extLst>
      <p:ext uri="{BB962C8B-B14F-4D97-AF65-F5344CB8AC3E}">
        <p14:creationId xmlns:p14="http://schemas.microsoft.com/office/powerpoint/2010/main" val="191641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49B9-3D10-4EAB-801B-DCA8310A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Solow model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76B5-72F3-40A9-BD59-1C8710E3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development of AI (artificial intelligence) is traditionally thought of as technology innovation – one way of bringing extensive growth. </a:t>
            </a:r>
          </a:p>
          <a:p>
            <a:r>
              <a:rPr lang="en-US" dirty="0"/>
              <a:t>However, I want to show:</a:t>
            </a:r>
            <a:br>
              <a:rPr lang="en-US" dirty="0"/>
            </a:br>
            <a:r>
              <a:rPr lang="en-US" dirty="0"/>
              <a:t>the introduction of AI completely breaks the Solow model. </a:t>
            </a:r>
          </a:p>
        </p:txBody>
      </p:sp>
    </p:spTree>
    <p:extLst>
      <p:ext uri="{BB962C8B-B14F-4D97-AF65-F5344CB8AC3E}">
        <p14:creationId xmlns:p14="http://schemas.microsoft.com/office/powerpoint/2010/main" val="228638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F1DD4B-9872-4C31-B690-1A52005C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Solow model to understand what AI will bring 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664BD-6973-4722-B8C2-2CD18C025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9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FB22-4E0A-418D-A794-9B315B4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ceiling exists </a:t>
            </a:r>
            <a:r>
              <a:rPr lang="en-US" b="1" u="sng" dirty="0"/>
              <a:t>only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b="1" u="sng" dirty="0"/>
              <a:t>both</a:t>
            </a:r>
            <a:r>
              <a:rPr lang="en-US" dirty="0"/>
              <a:t> (1) and (2) are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5873-DF41-42CE-A05A-DF02FAD1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Per-capita kapital scales up the output, but there is diminishing return. (1)</a:t>
            </a:r>
          </a:p>
          <a:p>
            <a:r>
              <a:rPr lang="en-US" dirty="0"/>
              <a:t>Assumes kapital depreciates exponentially. (2)</a:t>
            </a:r>
          </a:p>
          <a:p>
            <a:endParaRPr lang="en-US" dirty="0"/>
          </a:p>
          <a:p>
            <a:r>
              <a:rPr lang="en-US" dirty="0"/>
              <a:t>Even when kapital depreciates exponentially, without diminishing return, an economy can still grow forever. </a:t>
            </a:r>
          </a:p>
          <a:p>
            <a:r>
              <a:rPr lang="en-US" dirty="0"/>
              <a:t>This can be shown via a Von Neumann economy simulation I did in 2019. </a:t>
            </a:r>
            <a:r>
              <a:rPr lang="en-US" dirty="0">
                <a:hlinkClick r:id="rId2"/>
              </a:rPr>
              <a:t>https://github.com/Daniel-Chin/WageSim/blob/master/writeup/writeup.pdf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637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1E37-71BB-4C81-BC0C-D76DA41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the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D1D1-7823-4A4E-BEA9-44B0CC34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can only manage so much kapital. (diminishing return)</a:t>
            </a:r>
          </a:p>
          <a:p>
            <a:r>
              <a:rPr lang="en-US" dirty="0"/>
              <a:t>If only another person could help…</a:t>
            </a:r>
          </a:p>
          <a:p>
            <a:r>
              <a:rPr lang="en-US" dirty="0"/>
              <a:t>But wait, if another person joins the picture, two mouths need to be fed. (per-capita perspective)</a:t>
            </a:r>
          </a:p>
        </p:txBody>
      </p:sp>
    </p:spTree>
    <p:extLst>
      <p:ext uri="{BB962C8B-B14F-4D97-AF65-F5344CB8AC3E}">
        <p14:creationId xmlns:p14="http://schemas.microsoft.com/office/powerpoint/2010/main" val="108754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786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AI breaks the Solow Model</vt:lpstr>
      <vt:lpstr>PowerPoint Presentation</vt:lpstr>
      <vt:lpstr>The Solow growth model</vt:lpstr>
      <vt:lpstr>The Solow growth model</vt:lpstr>
      <vt:lpstr>The Solow model problem</vt:lpstr>
      <vt:lpstr>The Solow model problem</vt:lpstr>
      <vt:lpstr>Using the Solow model to understand what AI will bring us</vt:lpstr>
      <vt:lpstr>Growth ceiling exists only when  both (1) and (2) are true</vt:lpstr>
      <vt:lpstr>The essence of the paradox</vt:lpstr>
      <vt:lpstr>Diminishing return</vt:lpstr>
      <vt:lpstr>Diminishing return</vt:lpstr>
      <vt:lpstr>PowerPoint Presentation</vt:lpstr>
      <vt:lpstr>PowerPoint Presentation</vt:lpstr>
      <vt:lpstr>AI defeats the diminishing return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breaks Solow Model</dc:title>
  <dc:creator>秦 Daniel</dc:creator>
  <cp:lastModifiedBy>秦 Daniel</cp:lastModifiedBy>
  <cp:revision>146</cp:revision>
  <dcterms:created xsi:type="dcterms:W3CDTF">2020-11-03T04:44:55Z</dcterms:created>
  <dcterms:modified xsi:type="dcterms:W3CDTF">2020-11-03T13:22:32Z</dcterms:modified>
</cp:coreProperties>
</file>