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74ACE-CB6C-463A-B974-04C1C12062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6815-839A-47C9-BD21-B3A2160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6815-839A-47C9-BD21-B3A216009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103-1B3B-4321-9365-F06E9CC6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B28FB-8CA9-4959-92E6-A63BDBEE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048-BE75-4AD4-8211-FEE1D18D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796F-7F20-4252-A6B9-EBF2A9F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E953-A9D9-4967-87BC-48F60E1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F8DD-9A18-4B29-AF1C-7A0A4B6C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30FCC-34D1-4C5C-AF58-E93B598A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A9DD-44CC-49D3-A927-F2F2A5B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5FD7-511F-4787-8230-42677F4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9580-BBEB-4EA3-86CE-45E84028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9DC9-8397-4527-987C-F320C6AAE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8734A-7495-4871-A2F4-44780A9B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6065-1280-4228-BFF7-E17B6A33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707B-9B09-4FD6-A8E6-B2940694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C85C-0527-40D1-9FAB-60584869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189E-929E-4DD8-A2EC-791364C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DED7-DAF4-47F6-9E34-F91A192E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2DC-E444-4C4E-8460-84B0CF90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4489-104C-4D0C-A2C9-517E86A0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7E30-0003-4A40-96CD-FD89823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5EA4-B1DD-4E14-BCA6-5703FD25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1989-FD71-4F30-8870-6B921143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D56C-4350-40A6-A586-B749281C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4B15-C4B6-40B8-A749-40744A35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2DD5-3D0F-4BBF-A60A-DB848FB9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CDAD-7F72-454B-92C5-397F60F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1F19-D8AE-4E5D-920B-F8F5CF798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79D6-189A-4CF8-90C1-0C4A163B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5E66-86EC-4808-9444-8CF1D918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AB-508E-432A-B5FC-2086D83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243D-285A-4E37-AC37-8A02219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9F0-D94D-4727-853F-E02AD7A6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929D-922B-4F4C-9E50-5E64303F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FA4A5-5410-4F8A-A663-6482D6FD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9AB0-A792-4B3F-8F05-2929C9A16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30629-DACC-449B-A33B-15B48A89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BC1B0-A30B-45AF-9514-087E90ED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8CB8E-3D98-4D16-826F-6780434A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461E-4E57-4531-A2B8-89F45318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55C-F26F-499E-A79A-3779AB3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AEB8A-71E9-4420-A225-F9A8560B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7AB4B-845F-4FDE-9514-4A3C84C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BE6E0-7808-4A66-B575-CDEFCEA3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B14B-64C0-4CFC-AC17-2B79418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F57C-93F2-4442-9506-59E338F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1276-6DE1-4DE5-AED8-F9A387E8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9F3-632D-4C1C-A1F9-19D5BB5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8650-C9E9-40E8-8DA7-0A1D1821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C55A-BD3A-4046-A0A7-57270FE4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26E4-7FD2-4117-AE4A-AEE4E42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AA97-F499-46BA-B5E4-5240BDCA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C0B7-7608-4651-AA9B-236075DB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2ECF-697A-414F-A89E-477DD3E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8FF3-D506-4836-828E-26FB24336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2D15-6506-476B-B8F1-7DBAFF68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9B9C-E636-42C4-B2B3-794FDC98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2AF-16B5-4339-B92F-525FAD4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1B2A-457A-431C-BF10-7BE3BCD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417A1-C33E-4D9C-AF8C-619CBA99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4B75-33C1-491E-A28A-74E61F0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E8D-7746-4721-B56F-ED376EED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A77-717E-4493-B363-7498B852BD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F1AE-374A-4393-A56E-A6542C29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160E-74AE-45F0-B81D-044ED4D9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0B3-AB49-474F-8EAF-5D3FB855B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Joint Embedding </a:t>
            </a:r>
            <a:br>
              <a:rPr lang="en-US" dirty="0"/>
            </a:br>
            <a:r>
              <a:rPr lang="en-US" dirty="0"/>
              <a:t>Predictive Architecture?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F84B5-8252-42E1-B09A-095CCD25A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Dan, 4/16/2022</a:t>
            </a:r>
          </a:p>
        </p:txBody>
      </p:sp>
    </p:spTree>
    <p:extLst>
      <p:ext uri="{BB962C8B-B14F-4D97-AF65-F5344CB8AC3E}">
        <p14:creationId xmlns:p14="http://schemas.microsoft.com/office/powerpoint/2010/main" val="429388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4C8-448E-4D5C-B10E-9A2F8DA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stolen from Yann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EDF6-3DDA-44F7-9347-8B1811CA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048" y="1825625"/>
            <a:ext cx="777390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AC3722-DA33-4042-810A-7529FE1E6B60}"/>
              </a:ext>
            </a:extLst>
          </p:cNvPr>
          <p:cNvSpPr txBox="1"/>
          <p:nvPr/>
        </p:nvSpPr>
        <p:spPr>
          <a:xfrm>
            <a:off x="264353" y="6262042"/>
            <a:ext cx="604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Today we focus on time sequence. </a:t>
            </a:r>
          </a:p>
        </p:txBody>
      </p:sp>
    </p:spTree>
    <p:extLst>
      <p:ext uri="{BB962C8B-B14F-4D97-AF65-F5344CB8AC3E}">
        <p14:creationId xmlns:p14="http://schemas.microsoft.com/office/powerpoint/2010/main" val="2183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4C8-448E-4D5C-B10E-9A2F8DA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stolen from Yann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EDF6-3DDA-44F7-9347-8B1811CA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44"/>
          <a:stretch/>
        </p:blipFill>
        <p:spPr>
          <a:xfrm>
            <a:off x="4840687" y="3011884"/>
            <a:ext cx="1681456" cy="2509185"/>
          </a:xfr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59A8633-D0DF-4E8C-9934-7F74D0A9F071}"/>
              </a:ext>
            </a:extLst>
          </p:cNvPr>
          <p:cNvCxnSpPr>
            <a:cxnSpLocks/>
          </p:cNvCxnSpPr>
          <p:nvPr/>
        </p:nvCxnSpPr>
        <p:spPr>
          <a:xfrm flipV="1">
            <a:off x="5399728" y="3335499"/>
            <a:ext cx="546040" cy="343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039AD22-7B90-44D3-8FF2-05B054CD6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88"/>
          <a:stretch/>
        </p:blipFill>
        <p:spPr>
          <a:xfrm>
            <a:off x="1787631" y="2101820"/>
            <a:ext cx="1681456" cy="346691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5470700-148E-4069-873C-E0775EB0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662"/>
          <a:stretch/>
        </p:blipFill>
        <p:spPr>
          <a:xfrm>
            <a:off x="8207933" y="2995961"/>
            <a:ext cx="1681456" cy="2525108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0FE565-3ADB-49FD-B524-47428043CB8B}"/>
              </a:ext>
            </a:extLst>
          </p:cNvPr>
          <p:cNvCxnSpPr>
            <a:cxnSpLocks/>
          </p:cNvCxnSpPr>
          <p:nvPr/>
        </p:nvCxnSpPr>
        <p:spPr>
          <a:xfrm flipV="1">
            <a:off x="8766974" y="3319575"/>
            <a:ext cx="546040" cy="343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185E83B-C72D-42A3-B785-A65094C95111}"/>
              </a:ext>
            </a:extLst>
          </p:cNvPr>
          <p:cNvCxnSpPr>
            <a:cxnSpLocks/>
          </p:cNvCxnSpPr>
          <p:nvPr/>
        </p:nvCxnSpPr>
        <p:spPr>
          <a:xfrm rot="5400000">
            <a:off x="8775643" y="4251309"/>
            <a:ext cx="1451769" cy="4767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EB10B5-A75C-4F1A-92E6-BB87BEA76BEA}"/>
              </a:ext>
            </a:extLst>
          </p:cNvPr>
          <p:cNvSpPr txBox="1"/>
          <p:nvPr/>
        </p:nvSpPr>
        <p:spPr>
          <a:xfrm>
            <a:off x="838200" y="5892678"/>
            <a:ext cx="338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Contrastive 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87F20-EB2E-42C8-B21F-E486FF002214}"/>
              </a:ext>
            </a:extLst>
          </p:cNvPr>
          <p:cNvSpPr txBox="1"/>
          <p:nvPr/>
        </p:nvSpPr>
        <p:spPr>
          <a:xfrm>
            <a:off x="4491105" y="5862725"/>
            <a:ext cx="22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JEPA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9F78E-CFE9-4DAE-8F66-4420A584E21F}"/>
              </a:ext>
            </a:extLst>
          </p:cNvPr>
          <p:cNvSpPr txBox="1"/>
          <p:nvPr/>
        </p:nvSpPr>
        <p:spPr>
          <a:xfrm>
            <a:off x="7317369" y="5646456"/>
            <a:ext cx="3462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Reconstruct x</a:t>
            </a:r>
          </a:p>
          <a:p>
            <a:pPr algn="ctr"/>
            <a:r>
              <a:rPr lang="en-US" sz="3200" dirty="0"/>
              <a:t>(</a:t>
            </a:r>
            <a:r>
              <a:rPr lang="zh-CN" altLang="en-US" sz="3200" dirty="0"/>
              <a:t>目前的小球实验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9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7FA-1ECC-4924-A22F-AB5C5382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JEM instead of reconstruction?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0F26-382F-402C-99C3-4899F49B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need to reconstruct irrelevant details. </a:t>
            </a:r>
          </a:p>
          <a:p>
            <a:r>
              <a:rPr lang="en-US" sz="3200" strike="sngStrike" dirty="0"/>
              <a:t>When there are two balls, which one is which? </a:t>
            </a:r>
          </a:p>
          <a:p>
            <a:pPr lvl="1"/>
            <a:r>
              <a:rPr lang="en-US" sz="2800" strike="sngStrike" dirty="0"/>
              <a:t>If you want to predict z, this question needs to be answered. </a:t>
            </a:r>
          </a:p>
          <a:p>
            <a:pPr lvl="1"/>
            <a:r>
              <a:rPr lang="en-US" sz="2800" strike="sngStrike" dirty="0"/>
              <a:t>However, JEM does not need to answer this question. </a:t>
            </a:r>
          </a:p>
          <a:p>
            <a:pPr lvl="2"/>
            <a:r>
              <a:rPr lang="en-US" sz="2400" strike="sngStrike" dirty="0"/>
              <a:t>(ball A, ball B) - (ball B, ball A) can have low energy. </a:t>
            </a:r>
          </a:p>
          <a:p>
            <a:r>
              <a:rPr lang="en-US" sz="3200" dirty="0"/>
              <a:t>JEM </a:t>
            </a:r>
            <a:r>
              <a:rPr lang="zh-CN" altLang="en-US" sz="3200" dirty="0"/>
              <a:t>的 </a:t>
            </a:r>
            <a:r>
              <a:rPr lang="en-US" altLang="zh-CN" sz="3200" dirty="0"/>
              <a:t>critic </a:t>
            </a:r>
            <a:r>
              <a:rPr lang="zh-CN" altLang="en-US" sz="3200" dirty="0"/>
              <a:t>的输入可以是整体序列。“最小作用量” </a:t>
            </a:r>
            <a:r>
              <a:rPr lang="en-US" altLang="zh-CN" sz="3200" dirty="0"/>
              <a:t>principle of least 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7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AA8E-7954-4216-BABF-62291A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collapse?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B051-21B1-49B6-BFA8-EA543F29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86"/>
            <a:ext cx="8167123" cy="4851016"/>
          </a:xfrm>
        </p:spPr>
        <p:txBody>
          <a:bodyPr>
            <a:normAutofit/>
          </a:bodyPr>
          <a:lstStyle/>
          <a:p>
            <a:r>
              <a:rPr lang="en-US" sz="3200" dirty="0"/>
              <a:t>Negative z pairs or z sequences. </a:t>
            </a:r>
          </a:p>
          <a:p>
            <a:pPr lvl="1"/>
            <a:r>
              <a:rPr lang="en-US" sz="2800" dirty="0"/>
              <a:t>Draw from dataset</a:t>
            </a:r>
          </a:p>
          <a:p>
            <a:pPr lvl="1"/>
            <a:r>
              <a:rPr lang="en-US" sz="2800" dirty="0"/>
              <a:t>GAN</a:t>
            </a:r>
          </a:p>
          <a:p>
            <a:r>
              <a:rPr lang="en-US" sz="3200" dirty="0"/>
              <a:t>Predict z, and</a:t>
            </a:r>
          </a:p>
          <a:p>
            <a:pPr lvl="1"/>
            <a:r>
              <a:rPr lang="en-US" sz="2800" dirty="0"/>
              <a:t>Reconstruct x</a:t>
            </a:r>
          </a:p>
          <a:p>
            <a:pPr lvl="1"/>
            <a:r>
              <a:rPr lang="en-US" sz="2800" dirty="0"/>
              <a:t>VICREG</a:t>
            </a:r>
          </a:p>
          <a:p>
            <a:pPr lvl="1"/>
            <a:r>
              <a:rPr lang="en-US" sz="2800" dirty="0"/>
              <a:t>Adversarial VAE </a:t>
            </a:r>
            <a:br>
              <a:rPr lang="en-US" sz="2800" dirty="0"/>
            </a:br>
            <a:r>
              <a:rPr lang="en-US" sz="2800" dirty="0"/>
              <a:t>(Dan’s proposal)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176A7-FBF5-47D5-88D9-9EF7CAD586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641" y="2661576"/>
            <a:ext cx="7906021" cy="39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AA8E-7954-4216-BABF-62291A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B051-21B1-49B6-BFA8-EA543F29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Good negative pairs are hard to generate, and in high dimensions they can’t fill the ideally-high-energy space. </a:t>
            </a:r>
          </a:p>
          <a:p>
            <a:r>
              <a:rPr lang="en-US" sz="3200" dirty="0"/>
              <a:t>Yann: We want to avoid having to rely on negative pairs. Regularized JEM is better than contrastive JEM. </a:t>
            </a:r>
          </a:p>
        </p:txBody>
      </p:sp>
    </p:spTree>
    <p:extLst>
      <p:ext uri="{BB962C8B-B14F-4D97-AF65-F5344CB8AC3E}">
        <p14:creationId xmlns:p14="http://schemas.microsoft.com/office/powerpoint/2010/main" val="23659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949B-B26B-400C-9370-069C105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VICReg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FA5B5-F1AF-4EBD-8366-5785BA8DF5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2136" y="221016"/>
            <a:ext cx="2803230" cy="64203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A0B1C3-93FD-4915-8D4D-B9B5CBE8E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017" y="1990334"/>
                <a:ext cx="753874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Maximize info content in Z. </a:t>
                </a:r>
              </a:p>
              <a:p>
                <a:r>
                  <a:rPr lang="en-US" sz="3200" dirty="0"/>
                  <a:t>The proxy for info content is: </a:t>
                </a:r>
              </a:p>
              <a:p>
                <a:pPr lvl="1"/>
                <a:r>
                  <a:rPr lang="en-US" sz="2800" dirty="0"/>
                  <a:t>Variance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covariance. </a:t>
                </a:r>
              </a:p>
              <a:p>
                <a:r>
                  <a:rPr lang="en-US" sz="3200" dirty="0"/>
                  <a:t>However, </a:t>
                </a:r>
                <a:r>
                  <a:rPr lang="en-US" sz="3200" dirty="0" err="1"/>
                  <a:t>VICReg</a:t>
                </a:r>
                <a:r>
                  <a:rPr lang="en-US" sz="3200" dirty="0"/>
                  <a:t> doesn’t account for</a:t>
                </a:r>
              </a:p>
              <a:p>
                <a:pPr lvl="1"/>
                <a:r>
                  <a:rPr lang="en-US" sz="2800" dirty="0"/>
                  <a:t>Three-way correlation</a:t>
                </a:r>
              </a:p>
              <a:p>
                <a:pPr lvl="2"/>
                <a:r>
                  <a:rPr lang="zh-CN" altLang="en-US" sz="2400" dirty="0"/>
                  <a:t>得二者，知第三</a:t>
                </a:r>
                <a:endParaRPr lang="en-US" sz="2400" dirty="0"/>
              </a:p>
              <a:p>
                <a:pPr lvl="1"/>
                <a:r>
                  <a:rPr lang="en-US" sz="2800" dirty="0"/>
                  <a:t>piecewise correlation</a:t>
                </a:r>
              </a:p>
              <a:p>
                <a:pPr lvl="2"/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A0B1C3-93FD-4915-8D4D-B9B5CBE8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" y="1990334"/>
                <a:ext cx="7538744" cy="4351338"/>
              </a:xfrm>
              <a:prstGeom prst="rect">
                <a:avLst/>
              </a:prstGeom>
              <a:blipFill>
                <a:blip r:embed="rId3"/>
                <a:stretch>
                  <a:fillRect l="-186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063250-008B-4315-9B1E-75CF69067423}"/>
              </a:ext>
            </a:extLst>
          </p:cNvPr>
          <p:cNvSpPr/>
          <p:nvPr/>
        </p:nvSpPr>
        <p:spPr>
          <a:xfrm>
            <a:off x="2145156" y="5525217"/>
            <a:ext cx="745388" cy="693570"/>
          </a:xfrm>
          <a:custGeom>
            <a:avLst/>
            <a:gdLst>
              <a:gd name="connsiteX0" fmla="*/ 0 w 745388"/>
              <a:gd name="connsiteY0" fmla="*/ 693570 h 693570"/>
              <a:gd name="connsiteX1" fmla="*/ 121343 w 745388"/>
              <a:gd name="connsiteY1" fmla="*/ 585228 h 693570"/>
              <a:gd name="connsiteX2" fmla="*/ 255686 w 745388"/>
              <a:gd name="connsiteY2" fmla="*/ 442218 h 693570"/>
              <a:gd name="connsiteX3" fmla="*/ 359693 w 745388"/>
              <a:gd name="connsiteY3" fmla="*/ 385881 h 693570"/>
              <a:gd name="connsiteX4" fmla="*/ 416031 w 745388"/>
              <a:gd name="connsiteY4" fmla="*/ 316542 h 693570"/>
              <a:gd name="connsiteX5" fmla="*/ 468035 w 745388"/>
              <a:gd name="connsiteY5" fmla="*/ 264538 h 693570"/>
              <a:gd name="connsiteX6" fmla="*/ 502704 w 745388"/>
              <a:gd name="connsiteY6" fmla="*/ 199534 h 693570"/>
              <a:gd name="connsiteX7" fmla="*/ 515705 w 745388"/>
              <a:gd name="connsiteY7" fmla="*/ 138863 h 693570"/>
              <a:gd name="connsiteX8" fmla="*/ 559041 w 745388"/>
              <a:gd name="connsiteY8" fmla="*/ 104193 h 693570"/>
              <a:gd name="connsiteX9" fmla="*/ 567708 w 745388"/>
              <a:gd name="connsiteY9" fmla="*/ 91192 h 693570"/>
              <a:gd name="connsiteX10" fmla="*/ 632713 w 745388"/>
              <a:gd name="connsiteY10" fmla="*/ 56523 h 693570"/>
              <a:gd name="connsiteX11" fmla="*/ 680383 w 745388"/>
              <a:gd name="connsiteY11" fmla="*/ 34855 h 693570"/>
              <a:gd name="connsiteX12" fmla="*/ 702052 w 745388"/>
              <a:gd name="connsiteY12" fmla="*/ 26188 h 693570"/>
              <a:gd name="connsiteX13" fmla="*/ 745388 w 745388"/>
              <a:gd name="connsiteY13" fmla="*/ 186 h 69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5388" h="693570">
                <a:moveTo>
                  <a:pt x="0" y="693570"/>
                </a:moveTo>
                <a:cubicBezTo>
                  <a:pt x="40448" y="657456"/>
                  <a:pt x="86055" y="626398"/>
                  <a:pt x="121343" y="585228"/>
                </a:cubicBezTo>
                <a:cubicBezTo>
                  <a:pt x="165016" y="534276"/>
                  <a:pt x="203461" y="486282"/>
                  <a:pt x="255686" y="442218"/>
                </a:cubicBezTo>
                <a:cubicBezTo>
                  <a:pt x="285111" y="417390"/>
                  <a:pt x="325019" y="401642"/>
                  <a:pt x="359693" y="385881"/>
                </a:cubicBezTo>
                <a:cubicBezTo>
                  <a:pt x="378472" y="362768"/>
                  <a:pt x="396197" y="338756"/>
                  <a:pt x="416031" y="316542"/>
                </a:cubicBezTo>
                <a:cubicBezTo>
                  <a:pt x="432358" y="298255"/>
                  <a:pt x="453443" y="284237"/>
                  <a:pt x="468035" y="264538"/>
                </a:cubicBezTo>
                <a:cubicBezTo>
                  <a:pt x="482652" y="244805"/>
                  <a:pt x="491148" y="221202"/>
                  <a:pt x="502704" y="199534"/>
                </a:cubicBezTo>
                <a:cubicBezTo>
                  <a:pt x="507038" y="179310"/>
                  <a:pt x="505183" y="156669"/>
                  <a:pt x="515705" y="138863"/>
                </a:cubicBezTo>
                <a:cubicBezTo>
                  <a:pt x="525116" y="122936"/>
                  <a:pt x="545404" y="116694"/>
                  <a:pt x="559041" y="104193"/>
                </a:cubicBezTo>
                <a:cubicBezTo>
                  <a:pt x="562880" y="100674"/>
                  <a:pt x="563707" y="94526"/>
                  <a:pt x="567708" y="91192"/>
                </a:cubicBezTo>
                <a:cubicBezTo>
                  <a:pt x="606684" y="58712"/>
                  <a:pt x="598097" y="63447"/>
                  <a:pt x="632713" y="56523"/>
                </a:cubicBezTo>
                <a:lnTo>
                  <a:pt x="680383" y="34855"/>
                </a:lnTo>
                <a:cubicBezTo>
                  <a:pt x="687510" y="31737"/>
                  <a:pt x="695761" y="30764"/>
                  <a:pt x="702052" y="26188"/>
                </a:cubicBezTo>
                <a:cubicBezTo>
                  <a:pt x="743423" y="-3900"/>
                  <a:pt x="710476" y="186"/>
                  <a:pt x="745388" y="18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903777-2FB5-4F22-A19D-63F2ACAAA7DB}"/>
              </a:ext>
            </a:extLst>
          </p:cNvPr>
          <p:cNvSpPr/>
          <p:nvPr/>
        </p:nvSpPr>
        <p:spPr>
          <a:xfrm rot="5011807">
            <a:off x="2890544" y="5525217"/>
            <a:ext cx="745388" cy="693570"/>
          </a:xfrm>
          <a:custGeom>
            <a:avLst/>
            <a:gdLst>
              <a:gd name="connsiteX0" fmla="*/ 0 w 745388"/>
              <a:gd name="connsiteY0" fmla="*/ 693570 h 693570"/>
              <a:gd name="connsiteX1" fmla="*/ 121343 w 745388"/>
              <a:gd name="connsiteY1" fmla="*/ 585228 h 693570"/>
              <a:gd name="connsiteX2" fmla="*/ 255686 w 745388"/>
              <a:gd name="connsiteY2" fmla="*/ 442218 h 693570"/>
              <a:gd name="connsiteX3" fmla="*/ 359693 w 745388"/>
              <a:gd name="connsiteY3" fmla="*/ 385881 h 693570"/>
              <a:gd name="connsiteX4" fmla="*/ 416031 w 745388"/>
              <a:gd name="connsiteY4" fmla="*/ 316542 h 693570"/>
              <a:gd name="connsiteX5" fmla="*/ 468035 w 745388"/>
              <a:gd name="connsiteY5" fmla="*/ 264538 h 693570"/>
              <a:gd name="connsiteX6" fmla="*/ 502704 w 745388"/>
              <a:gd name="connsiteY6" fmla="*/ 199534 h 693570"/>
              <a:gd name="connsiteX7" fmla="*/ 515705 w 745388"/>
              <a:gd name="connsiteY7" fmla="*/ 138863 h 693570"/>
              <a:gd name="connsiteX8" fmla="*/ 559041 w 745388"/>
              <a:gd name="connsiteY8" fmla="*/ 104193 h 693570"/>
              <a:gd name="connsiteX9" fmla="*/ 567708 w 745388"/>
              <a:gd name="connsiteY9" fmla="*/ 91192 h 693570"/>
              <a:gd name="connsiteX10" fmla="*/ 632713 w 745388"/>
              <a:gd name="connsiteY10" fmla="*/ 56523 h 693570"/>
              <a:gd name="connsiteX11" fmla="*/ 680383 w 745388"/>
              <a:gd name="connsiteY11" fmla="*/ 34855 h 693570"/>
              <a:gd name="connsiteX12" fmla="*/ 702052 w 745388"/>
              <a:gd name="connsiteY12" fmla="*/ 26188 h 693570"/>
              <a:gd name="connsiteX13" fmla="*/ 745388 w 745388"/>
              <a:gd name="connsiteY13" fmla="*/ 186 h 69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5388" h="693570">
                <a:moveTo>
                  <a:pt x="0" y="693570"/>
                </a:moveTo>
                <a:cubicBezTo>
                  <a:pt x="40448" y="657456"/>
                  <a:pt x="86055" y="626398"/>
                  <a:pt x="121343" y="585228"/>
                </a:cubicBezTo>
                <a:cubicBezTo>
                  <a:pt x="165016" y="534276"/>
                  <a:pt x="203461" y="486282"/>
                  <a:pt x="255686" y="442218"/>
                </a:cubicBezTo>
                <a:cubicBezTo>
                  <a:pt x="285111" y="417390"/>
                  <a:pt x="325019" y="401642"/>
                  <a:pt x="359693" y="385881"/>
                </a:cubicBezTo>
                <a:cubicBezTo>
                  <a:pt x="378472" y="362768"/>
                  <a:pt x="396197" y="338756"/>
                  <a:pt x="416031" y="316542"/>
                </a:cubicBezTo>
                <a:cubicBezTo>
                  <a:pt x="432358" y="298255"/>
                  <a:pt x="453443" y="284237"/>
                  <a:pt x="468035" y="264538"/>
                </a:cubicBezTo>
                <a:cubicBezTo>
                  <a:pt x="482652" y="244805"/>
                  <a:pt x="491148" y="221202"/>
                  <a:pt x="502704" y="199534"/>
                </a:cubicBezTo>
                <a:cubicBezTo>
                  <a:pt x="507038" y="179310"/>
                  <a:pt x="505183" y="156669"/>
                  <a:pt x="515705" y="138863"/>
                </a:cubicBezTo>
                <a:cubicBezTo>
                  <a:pt x="525116" y="122936"/>
                  <a:pt x="545404" y="116694"/>
                  <a:pt x="559041" y="104193"/>
                </a:cubicBezTo>
                <a:cubicBezTo>
                  <a:pt x="562880" y="100674"/>
                  <a:pt x="563707" y="94526"/>
                  <a:pt x="567708" y="91192"/>
                </a:cubicBezTo>
                <a:cubicBezTo>
                  <a:pt x="606684" y="58712"/>
                  <a:pt x="598097" y="63447"/>
                  <a:pt x="632713" y="56523"/>
                </a:cubicBezTo>
                <a:lnTo>
                  <a:pt x="680383" y="34855"/>
                </a:lnTo>
                <a:cubicBezTo>
                  <a:pt x="687510" y="31737"/>
                  <a:pt x="695761" y="30764"/>
                  <a:pt x="702052" y="26188"/>
                </a:cubicBezTo>
                <a:cubicBezTo>
                  <a:pt x="743423" y="-3900"/>
                  <a:pt x="710476" y="186"/>
                  <a:pt x="745388" y="18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D4D4-7A34-470A-878E-5A1470C3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A4E4-5AAD-4A6A-8F43-C41EE3F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0"/>
            <a:ext cx="5926627" cy="5248049"/>
          </a:xfrm>
        </p:spPr>
        <p:txBody>
          <a:bodyPr>
            <a:normAutofit/>
          </a:bodyPr>
          <a:lstStyle/>
          <a:p>
            <a:r>
              <a:rPr lang="en-US" sz="3200" dirty="0"/>
              <a:t>Train a VAE to encode z. VAE’s loss is c. </a:t>
            </a:r>
          </a:p>
          <a:p>
            <a:r>
              <a:rPr lang="en-US" sz="3200" dirty="0"/>
              <a:t>Add - c to the loss of the </a:t>
            </a:r>
            <a:br>
              <a:rPr lang="en-US" sz="3200" dirty="0"/>
            </a:br>
            <a:r>
              <a:rPr lang="en-US" sz="3200" dirty="0"/>
              <a:t>x encoder! </a:t>
            </a:r>
          </a:p>
          <a:p>
            <a:r>
              <a:rPr lang="en-US" sz="3200" dirty="0"/>
              <a:t>Objective: to let z contain at least as much information as the VAE’s bottleneck. </a:t>
            </a:r>
          </a:p>
          <a:p>
            <a:r>
              <a:rPr lang="zh-CN" altLang="en-US" sz="3200" dirty="0"/>
              <a:t>解决的是 </a:t>
            </a:r>
            <a:r>
              <a:rPr lang="en-US" altLang="zh-CN" sz="3200" dirty="0"/>
              <a:t>three-way </a:t>
            </a:r>
            <a:r>
              <a:rPr lang="zh-CN" altLang="en-US" sz="3200" dirty="0"/>
              <a:t>和 </a:t>
            </a:r>
            <a:r>
              <a:rPr lang="en-US" altLang="zh-CN" sz="3200" dirty="0"/>
              <a:t>piece-wise. </a:t>
            </a:r>
            <a:r>
              <a:rPr lang="zh-CN" altLang="en-US" sz="3200" dirty="0"/>
              <a:t>初衷是： </a:t>
            </a:r>
            <a:r>
              <a:rPr lang="en-US" altLang="zh-CN" sz="3200" dirty="0"/>
              <a:t>NN </a:t>
            </a:r>
            <a:r>
              <a:rPr lang="zh-CN" altLang="en-US" sz="3200" dirty="0"/>
              <a:t>作弊只能由 </a:t>
            </a:r>
            <a:r>
              <a:rPr lang="en-US" altLang="zh-CN" sz="3200" dirty="0"/>
              <a:t>NN </a:t>
            </a:r>
            <a:r>
              <a:rPr lang="zh-CN" altLang="en-US" sz="3200" dirty="0"/>
              <a:t>监视解决。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4B2BC-6F0C-4A3E-8235-670A110524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4313" y="365125"/>
            <a:ext cx="4449708" cy="58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306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Joint Embedding  Predictive Architecture?</vt:lpstr>
      <vt:lpstr>Slide stolen from Yann</vt:lpstr>
      <vt:lpstr>Slide stolen from Yann</vt:lpstr>
      <vt:lpstr>Why JEM instead of reconstruction? </vt:lpstr>
      <vt:lpstr>Prevent collapse? </vt:lpstr>
      <vt:lpstr>Negative pairs</vt:lpstr>
      <vt:lpstr>VICReg</vt:lpstr>
      <vt:lpstr>Adversarial VAE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embedding?</dc:title>
  <dc:creator>秦 Daniel</dc:creator>
  <cp:lastModifiedBy>秦 Daniel</cp:lastModifiedBy>
  <cp:revision>79</cp:revision>
  <dcterms:created xsi:type="dcterms:W3CDTF">2022-04-16T15:14:25Z</dcterms:created>
  <dcterms:modified xsi:type="dcterms:W3CDTF">2022-04-20T15:40:09Z</dcterms:modified>
</cp:coreProperties>
</file>