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385" r:id="rId5"/>
    <p:sldId id="386" r:id="rId6"/>
    <p:sldId id="387" r:id="rId7"/>
    <p:sldId id="388" r:id="rId8"/>
    <p:sldId id="389" r:id="rId9"/>
    <p:sldId id="39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31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08240-F636-4DDD-AB67-F222673451C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91DB1-AB38-4BDE-87FD-B7E8BE439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41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很多可能是因为二维所以可以用。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91DB1-AB38-4BDE-87FD-B7E8BE4395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3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91DB1-AB38-4BDE-87FD-B7E8BE4395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1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0051-5F98-4F8F-AFB1-976197BE3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488E0-48A9-4B0F-9D4A-A5A01D57E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1AFE6-664F-4670-804B-14144F71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F0AC-445D-4653-BA5D-36897B55875B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5A1E-E746-4307-B7C8-502B47DC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9DF60-162D-43B6-9FDA-86957477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C243-DEF3-456C-81AD-ABB54871C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4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EB5B2-765D-4F2F-A325-33836334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5B7D4-0231-4F09-93EF-463FAB30B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0F726-66C2-4514-89B4-E54D6FC47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F0AC-445D-4653-BA5D-36897B55875B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EFB79-B6F8-48DD-B93D-CA827E6F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06699-16DE-4B7F-898E-C95C88B4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C243-DEF3-456C-81AD-ABB54871C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4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C05E06-5940-405E-91B4-7F003C081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901FD-AC6C-4A87-8E8D-193093022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D3E61-A3A3-45F0-8251-964E0AA5E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F0AC-445D-4653-BA5D-36897B55875B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04412-8B83-4C7D-B127-52A3B794F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E209C-69DD-40D3-9A5B-10C6CC60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C243-DEF3-456C-81AD-ABB54871C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2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8FF92-80A1-459F-936E-8CB4C883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B1623-D062-4B8D-B775-18467D5DB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02836-112F-414D-9B76-ECBE128F1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F0AC-445D-4653-BA5D-36897B55875B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316C3-724A-41BD-9437-3E6F35C7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A66FB-1408-442C-ADC7-D39B7745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C243-DEF3-456C-81AD-ABB54871C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8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B487-1B26-4DDF-947A-D1206EBA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4CAD4-B6A7-4AA1-A2FF-46573918E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A2B0A-4AD6-40F9-85A3-05B840BE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F0AC-445D-4653-BA5D-36897B55875B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9A1E3-CE80-40B7-9B36-9748C160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8E079-BCDA-4EAA-8DA2-F180E810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C243-DEF3-456C-81AD-ABB54871C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9F26C-0262-4E39-AB4E-1435E8BB4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B53C-5F82-40CF-90D7-64C0BDBBB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E9DDB-BBE9-49BD-BF5F-F0456A71C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F6DC7-58D8-4B17-A305-1679709C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F0AC-445D-4653-BA5D-36897B55875B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4979C-7F5B-4807-B0CE-3BCDBBEFE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3646C-C3EE-4EBD-89CA-DBC73F6A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C243-DEF3-456C-81AD-ABB54871C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1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0A39-29CD-4387-AF76-EB8562C49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C1850-D18B-4DA8-BD1D-B389E178A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C9306-ECAF-4405-B55A-EDA0D21F7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2D2E7-1909-4D9D-8232-03C32C180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3B1C6-06CD-45E5-8951-ECD4A1429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516424-99F9-49B0-A42B-F483E020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F0AC-445D-4653-BA5D-36897B55875B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DD1F65-F976-4DE4-898D-8A60081B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2B9D4F-6889-4A74-8784-00D566A5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C243-DEF3-456C-81AD-ABB54871C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8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5C9D-EEE0-42FF-9421-0B13A7469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FF234-1F15-49EF-A493-C0750022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F0AC-445D-4653-BA5D-36897B55875B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D76A4-7EBD-40C9-8485-8102FEB0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E91E7-5439-4C92-8999-5D681EDC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C243-DEF3-456C-81AD-ABB54871C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CE0BBD-04C5-4076-8262-9215C583B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F0AC-445D-4653-BA5D-36897B55875B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6E4232-F8D2-46BD-9B24-97A8A55AF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63864-3362-4B6E-8500-2C3FFBF48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C243-DEF3-456C-81AD-ABB54871C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8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3EDB-D009-4398-83AE-C80732AE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66FB8-3592-4F44-AE30-BA8776275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66324-72D8-4798-A986-929A623A6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07994-940A-4A79-B8EE-CB09239A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F0AC-445D-4653-BA5D-36897B55875B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35A6A-CD5A-4133-A096-81238358B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B6F09-6531-4C56-802C-09F12785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C243-DEF3-456C-81AD-ABB54871C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8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A462-694D-44AE-8C60-943A40EA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2CCDFC-E219-427E-BA0D-7AE42D8E4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5FC51-D354-4FFA-BB83-A9315DBF5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B13F1-6A27-48C3-9439-6BB36585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F0AC-445D-4653-BA5D-36897B55875B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DCED8-A73D-4997-914A-E3BDD630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65BFB-6C18-452A-A31F-0A78EECD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C243-DEF3-456C-81AD-ABB54871C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C45453-6AB7-41C7-8FD4-8C4DBCF83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78A8D-7C13-40EA-B156-9DE618881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7F17C-79C5-4F41-8806-CB3101E08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7F0AC-445D-4653-BA5D-36897B55875B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768A5-7AE5-4282-99E7-896D1FC22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9FAB8-01B4-4C2C-A121-0BFCAB68D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1C243-DEF3-456C-81AD-ABB54871C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5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wmf"/><Relationship Id="rId12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B82EF-A941-410B-851B-4F05F3324B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2D</a:t>
            </a:r>
            <a:r>
              <a:rPr lang="zh-CN" altLang="en-US" dirty="0"/>
              <a:t>小球，解耦容易</a:t>
            </a:r>
            <a:r>
              <a:rPr lang="en-US" altLang="zh-CN" dirty="0"/>
              <a:t>visualize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6AF65-4E21-4E43-98B7-380223454B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Dan, 5/1/2022. </a:t>
            </a:r>
          </a:p>
        </p:txBody>
      </p:sp>
    </p:spTree>
    <p:extLst>
      <p:ext uri="{BB962C8B-B14F-4D97-AF65-F5344CB8AC3E}">
        <p14:creationId xmlns:p14="http://schemas.microsoft.com/office/powerpoint/2010/main" val="163236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2695-8CEF-4FE1-8705-69AF2DD5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</a:t>
            </a:r>
            <a:r>
              <a:rPr lang="zh-CN" altLang="en-US" dirty="0"/>
              <a:t> 小球？？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2E61F-109F-4D4F-B8F4-28BB1991A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匀速直线运动。</a:t>
            </a:r>
            <a:endParaRPr lang="en-US" altLang="zh-CN" sz="3200" dirty="0"/>
          </a:p>
          <a:p>
            <a:r>
              <a:rPr lang="zh-CN" altLang="en-US" sz="3200" dirty="0"/>
              <a:t>平移，旋转对称性。</a:t>
            </a:r>
            <a:endParaRPr lang="en-US" altLang="zh-CN" sz="3200" dirty="0"/>
          </a:p>
          <a:p>
            <a:r>
              <a:rPr lang="zh-CN" altLang="en-US" sz="3200" dirty="0"/>
              <a:t>的确，</a:t>
            </a:r>
            <a:r>
              <a:rPr lang="en-US" altLang="zh-CN" sz="3200" dirty="0"/>
              <a:t>arguably </a:t>
            </a:r>
            <a:r>
              <a:rPr lang="zh-CN" altLang="en-US" sz="3200" dirty="0"/>
              <a:t>比三维弹跳 </a:t>
            </a:r>
            <a:r>
              <a:rPr lang="en-US" altLang="zh-CN" sz="3200" dirty="0"/>
              <a:t>trivial </a:t>
            </a:r>
            <a:r>
              <a:rPr lang="zh-CN" altLang="en-US" sz="3200" dirty="0"/>
              <a:t>很多，</a:t>
            </a:r>
            <a:endParaRPr lang="en-US" altLang="zh-CN" sz="3200" dirty="0"/>
          </a:p>
          <a:p>
            <a:pPr lvl="1"/>
            <a:r>
              <a:rPr lang="en-US" sz="2800" dirty="0"/>
              <a:t>Arguably the </a:t>
            </a:r>
            <a:r>
              <a:rPr lang="zh-CN" altLang="en-US" sz="2800" dirty="0"/>
              <a:t>笛卡尔坐标</a:t>
            </a:r>
            <a:r>
              <a:rPr lang="en-US" sz="2800" dirty="0"/>
              <a:t> easily corresponds with the pixels. </a:t>
            </a:r>
          </a:p>
          <a:p>
            <a:r>
              <a:rPr lang="zh-CN" altLang="en-US" sz="3200" dirty="0"/>
              <a:t>但是，解耦效果容易 </a:t>
            </a:r>
            <a:r>
              <a:rPr lang="en-US" altLang="zh-CN" sz="3200" dirty="0"/>
              <a:t>visualize! </a:t>
            </a:r>
          </a:p>
          <a:p>
            <a:pPr lvl="1"/>
            <a:r>
              <a:rPr lang="zh-CN" altLang="en-US" sz="2800" dirty="0"/>
              <a:t>在 </a:t>
            </a:r>
            <a:r>
              <a:rPr lang="en-US" altLang="zh-CN" sz="2800" dirty="0"/>
              <a:t>paper </a:t>
            </a:r>
            <a:r>
              <a:rPr lang="zh-CN" altLang="en-US" sz="2800" dirty="0"/>
              <a:t>里可以用于辅助三维的实验。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049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/>
          <p:nvPr/>
        </p:nvSpPr>
        <p:spPr>
          <a:xfrm>
            <a:off x="2900045" y="5202555"/>
            <a:ext cx="2089785" cy="648335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CNN 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990215" y="3396615"/>
            <a:ext cx="2089150" cy="5308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RNN unit</a:t>
            </a:r>
          </a:p>
        </p:txBody>
      </p:sp>
      <p:sp>
        <p:nvSpPr>
          <p:cNvPr id="10" name="立方体 9"/>
          <p:cNvSpPr/>
          <p:nvPr/>
        </p:nvSpPr>
        <p:spPr>
          <a:xfrm>
            <a:off x="3077845" y="1204595"/>
            <a:ext cx="2089785" cy="648335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Transposed CNN </a:t>
            </a:r>
          </a:p>
        </p:txBody>
      </p:sp>
      <p:sp>
        <p:nvSpPr>
          <p:cNvPr id="13" name="矩形 12"/>
          <p:cNvSpPr/>
          <p:nvPr/>
        </p:nvSpPr>
        <p:spPr>
          <a:xfrm>
            <a:off x="3251200" y="6241415"/>
            <a:ext cx="1216025" cy="347345"/>
          </a:xfrm>
          <a:prstGeom prst="rect">
            <a:avLst/>
          </a:prstGeom>
          <a:noFill/>
          <a:ln w="28575" cmpd="dbl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2"/>
                </a:solidFill>
              </a:rPr>
              <a:t>X</a:t>
            </a:r>
            <a:r>
              <a:rPr lang="en-US" altLang="zh-CN" baseline="-25000">
                <a:solidFill>
                  <a:schemeClr val="tx2"/>
                </a:solidFill>
              </a:rPr>
              <a:t>t</a:t>
            </a:r>
          </a:p>
        </p:txBody>
      </p:sp>
      <p:cxnSp>
        <p:nvCxnSpPr>
          <p:cNvPr id="16" name="直接箭头连接符 15"/>
          <p:cNvCxnSpPr>
            <a:stCxn id="13" idx="0"/>
            <a:endCxn id="4" idx="3"/>
          </p:cNvCxnSpPr>
          <p:nvPr/>
        </p:nvCxnSpPr>
        <p:spPr>
          <a:xfrm flipV="1">
            <a:off x="3859530" y="5850890"/>
            <a:ext cx="4445" cy="390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3599180" y="2443480"/>
            <a:ext cx="881380" cy="346075"/>
          </a:xfrm>
          <a:prstGeom prst="ellips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Z’</a:t>
            </a:r>
            <a:r>
              <a:rPr lang="en-US" altLang="zh-CN" baseline="-25000"/>
              <a:t>t+1</a:t>
            </a:r>
          </a:p>
        </p:txBody>
      </p:sp>
      <p:cxnSp>
        <p:nvCxnSpPr>
          <p:cNvPr id="21" name="直接箭头连接符 20"/>
          <p:cNvCxnSpPr>
            <a:stCxn id="7" idx="0"/>
            <a:endCxn id="19" idx="4"/>
          </p:cNvCxnSpPr>
          <p:nvPr/>
        </p:nvCxnSpPr>
        <p:spPr>
          <a:xfrm flipV="1">
            <a:off x="4034790" y="2789555"/>
            <a:ext cx="5080" cy="607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9" idx="0"/>
            <a:endCxn id="10" idx="3"/>
          </p:cNvCxnSpPr>
          <p:nvPr/>
        </p:nvCxnSpPr>
        <p:spPr>
          <a:xfrm flipV="1">
            <a:off x="4039870" y="1852930"/>
            <a:ext cx="1905" cy="590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0"/>
            <a:endCxn id="2" idx="4"/>
          </p:cNvCxnSpPr>
          <p:nvPr/>
        </p:nvCxnSpPr>
        <p:spPr>
          <a:xfrm flipV="1">
            <a:off x="4025900" y="4556760"/>
            <a:ext cx="0" cy="645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599180" y="488950"/>
            <a:ext cx="1216025" cy="347345"/>
          </a:xfrm>
          <a:prstGeom prst="rect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X’</a:t>
            </a:r>
            <a:r>
              <a:rPr lang="en-US" altLang="zh-CN" baseline="-25000"/>
              <a:t>t+1</a:t>
            </a:r>
            <a:endParaRPr lang="en-US" altLang="zh-CN"/>
          </a:p>
        </p:txBody>
      </p:sp>
      <p:cxnSp>
        <p:nvCxnSpPr>
          <p:cNvPr id="25" name="直接箭头连接符 24"/>
          <p:cNvCxnSpPr>
            <a:stCxn id="10" idx="0"/>
            <a:endCxn id="24" idx="2"/>
          </p:cNvCxnSpPr>
          <p:nvPr/>
        </p:nvCxnSpPr>
        <p:spPr>
          <a:xfrm flipV="1">
            <a:off x="4203700" y="836295"/>
            <a:ext cx="3810" cy="36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立方体 25"/>
          <p:cNvSpPr/>
          <p:nvPr/>
        </p:nvSpPr>
        <p:spPr>
          <a:xfrm>
            <a:off x="5798185" y="5202555"/>
            <a:ext cx="2089785" cy="648335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CNN  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5887720" y="3396615"/>
            <a:ext cx="2089150" cy="5308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RNN unit</a:t>
            </a:r>
          </a:p>
        </p:txBody>
      </p:sp>
      <p:sp>
        <p:nvSpPr>
          <p:cNvPr id="28" name="立方体 27"/>
          <p:cNvSpPr/>
          <p:nvPr/>
        </p:nvSpPr>
        <p:spPr>
          <a:xfrm>
            <a:off x="5975350" y="1204595"/>
            <a:ext cx="2089785" cy="648335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Transposed CNN  </a:t>
            </a:r>
          </a:p>
        </p:txBody>
      </p:sp>
      <p:sp>
        <p:nvSpPr>
          <p:cNvPr id="29" name="矩形 28"/>
          <p:cNvSpPr/>
          <p:nvPr/>
        </p:nvSpPr>
        <p:spPr>
          <a:xfrm>
            <a:off x="6148705" y="6241415"/>
            <a:ext cx="1216025" cy="347345"/>
          </a:xfrm>
          <a:prstGeom prst="rect">
            <a:avLst/>
          </a:prstGeom>
          <a:noFill/>
          <a:ln w="28575" cmpd="dbl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2"/>
                </a:solidFill>
              </a:rPr>
              <a:t>X</a:t>
            </a:r>
            <a:r>
              <a:rPr lang="en-US" altLang="zh-CN" baseline="-25000">
                <a:solidFill>
                  <a:schemeClr val="tx2"/>
                </a:solidFill>
              </a:rPr>
              <a:t>t+1</a:t>
            </a:r>
          </a:p>
        </p:txBody>
      </p:sp>
      <p:cxnSp>
        <p:nvCxnSpPr>
          <p:cNvPr id="30" name="直接箭头连接符 29"/>
          <p:cNvCxnSpPr>
            <a:stCxn id="29" idx="0"/>
            <a:endCxn id="26" idx="3"/>
          </p:cNvCxnSpPr>
          <p:nvPr/>
        </p:nvCxnSpPr>
        <p:spPr>
          <a:xfrm flipV="1">
            <a:off x="6757035" y="5850890"/>
            <a:ext cx="5080" cy="390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6497320" y="2443480"/>
            <a:ext cx="881380" cy="346075"/>
          </a:xfrm>
          <a:prstGeom prst="ellips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Z’</a:t>
            </a:r>
            <a:r>
              <a:rPr lang="en-US" altLang="zh-CN" baseline="-25000"/>
              <a:t>t+2</a:t>
            </a:r>
          </a:p>
        </p:txBody>
      </p:sp>
      <p:cxnSp>
        <p:nvCxnSpPr>
          <p:cNvPr id="32" name="直接箭头连接符 31"/>
          <p:cNvCxnSpPr>
            <a:stCxn id="27" idx="0"/>
            <a:endCxn id="31" idx="4"/>
          </p:cNvCxnSpPr>
          <p:nvPr/>
        </p:nvCxnSpPr>
        <p:spPr>
          <a:xfrm flipV="1">
            <a:off x="6932295" y="2789555"/>
            <a:ext cx="5715" cy="607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1" idx="0"/>
            <a:endCxn id="28" idx="3"/>
          </p:cNvCxnSpPr>
          <p:nvPr/>
        </p:nvCxnSpPr>
        <p:spPr>
          <a:xfrm flipV="1">
            <a:off x="6938010" y="1852930"/>
            <a:ext cx="1270" cy="590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497320" y="488950"/>
            <a:ext cx="1216025" cy="347345"/>
          </a:xfrm>
          <a:prstGeom prst="rect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X’</a:t>
            </a:r>
            <a:r>
              <a:rPr lang="en-US" altLang="zh-CN" baseline="-25000"/>
              <a:t>t+2</a:t>
            </a:r>
            <a:endParaRPr lang="en-US" altLang="zh-CN"/>
          </a:p>
        </p:txBody>
      </p:sp>
      <p:cxnSp>
        <p:nvCxnSpPr>
          <p:cNvPr id="36" name="直接箭头连接符 35"/>
          <p:cNvCxnSpPr>
            <a:stCxn id="28" idx="0"/>
            <a:endCxn id="35" idx="2"/>
          </p:cNvCxnSpPr>
          <p:nvPr/>
        </p:nvCxnSpPr>
        <p:spPr>
          <a:xfrm flipV="1">
            <a:off x="7101205" y="836295"/>
            <a:ext cx="4445" cy="36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立方体 36"/>
          <p:cNvSpPr/>
          <p:nvPr/>
        </p:nvSpPr>
        <p:spPr>
          <a:xfrm>
            <a:off x="8695690" y="5202555"/>
            <a:ext cx="2089785" cy="648335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CNN  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8785225" y="3396615"/>
            <a:ext cx="2089150" cy="5308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RNN unit</a:t>
            </a:r>
          </a:p>
        </p:txBody>
      </p:sp>
      <p:sp>
        <p:nvSpPr>
          <p:cNvPr id="39" name="立方体 38"/>
          <p:cNvSpPr/>
          <p:nvPr/>
        </p:nvSpPr>
        <p:spPr>
          <a:xfrm>
            <a:off x="8873490" y="1204595"/>
            <a:ext cx="2089785" cy="648335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Transposed CNN  </a:t>
            </a:r>
          </a:p>
        </p:txBody>
      </p:sp>
      <p:sp>
        <p:nvSpPr>
          <p:cNvPr id="40" name="矩形 39"/>
          <p:cNvSpPr/>
          <p:nvPr/>
        </p:nvSpPr>
        <p:spPr>
          <a:xfrm>
            <a:off x="9046210" y="6241415"/>
            <a:ext cx="1216025" cy="347345"/>
          </a:xfrm>
          <a:prstGeom prst="rect">
            <a:avLst/>
          </a:prstGeom>
          <a:noFill/>
          <a:ln w="28575" cmpd="dbl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2"/>
                </a:solidFill>
              </a:rPr>
              <a:t>X</a:t>
            </a:r>
            <a:r>
              <a:rPr lang="en-US" altLang="zh-CN" baseline="-25000">
                <a:solidFill>
                  <a:schemeClr val="tx2"/>
                </a:solidFill>
              </a:rPr>
              <a:t>t+2</a:t>
            </a:r>
          </a:p>
        </p:txBody>
      </p:sp>
      <p:cxnSp>
        <p:nvCxnSpPr>
          <p:cNvPr id="41" name="直接箭头连接符 40"/>
          <p:cNvCxnSpPr>
            <a:stCxn id="40" idx="0"/>
            <a:endCxn id="37" idx="3"/>
          </p:cNvCxnSpPr>
          <p:nvPr/>
        </p:nvCxnSpPr>
        <p:spPr>
          <a:xfrm flipV="1">
            <a:off x="9654540" y="5850890"/>
            <a:ext cx="5080" cy="390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9394825" y="2443480"/>
            <a:ext cx="881380" cy="346075"/>
          </a:xfrm>
          <a:prstGeom prst="ellips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Z’</a:t>
            </a:r>
            <a:r>
              <a:rPr lang="en-US" altLang="zh-CN" baseline="-25000"/>
              <a:t>t+3</a:t>
            </a:r>
          </a:p>
        </p:txBody>
      </p:sp>
      <p:cxnSp>
        <p:nvCxnSpPr>
          <p:cNvPr id="43" name="直接箭头连接符 42"/>
          <p:cNvCxnSpPr>
            <a:stCxn id="38" idx="0"/>
            <a:endCxn id="42" idx="4"/>
          </p:cNvCxnSpPr>
          <p:nvPr/>
        </p:nvCxnSpPr>
        <p:spPr>
          <a:xfrm flipV="1">
            <a:off x="9829800" y="2789555"/>
            <a:ext cx="5715" cy="607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42" idx="0"/>
            <a:endCxn id="39" idx="3"/>
          </p:cNvCxnSpPr>
          <p:nvPr/>
        </p:nvCxnSpPr>
        <p:spPr>
          <a:xfrm flipV="1">
            <a:off x="9835515" y="1852930"/>
            <a:ext cx="1905" cy="590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9394825" y="488950"/>
            <a:ext cx="1216025" cy="347345"/>
          </a:xfrm>
          <a:prstGeom prst="rect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X’</a:t>
            </a:r>
            <a:r>
              <a:rPr lang="en-US" altLang="zh-CN" baseline="-25000"/>
              <a:t>t+3</a:t>
            </a:r>
            <a:endParaRPr lang="en-US" altLang="zh-CN"/>
          </a:p>
        </p:txBody>
      </p:sp>
      <p:cxnSp>
        <p:nvCxnSpPr>
          <p:cNvPr id="47" name="直接箭头连接符 46"/>
          <p:cNvCxnSpPr>
            <a:stCxn id="39" idx="0"/>
            <a:endCxn id="46" idx="2"/>
          </p:cNvCxnSpPr>
          <p:nvPr/>
        </p:nvCxnSpPr>
        <p:spPr>
          <a:xfrm flipV="1">
            <a:off x="9999345" y="836295"/>
            <a:ext cx="3810" cy="36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7" idx="3"/>
            <a:endCxn id="27" idx="1"/>
          </p:cNvCxnSpPr>
          <p:nvPr/>
        </p:nvCxnSpPr>
        <p:spPr>
          <a:xfrm>
            <a:off x="5079365" y="3662045"/>
            <a:ext cx="8083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27" idx="3"/>
            <a:endCxn id="38" idx="1"/>
          </p:cNvCxnSpPr>
          <p:nvPr/>
        </p:nvCxnSpPr>
        <p:spPr>
          <a:xfrm>
            <a:off x="7976870" y="3662045"/>
            <a:ext cx="8083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8" idx="3"/>
          </p:cNvCxnSpPr>
          <p:nvPr/>
        </p:nvCxnSpPr>
        <p:spPr>
          <a:xfrm flipV="1">
            <a:off x="10874375" y="3661410"/>
            <a:ext cx="34290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2647315" y="3662045"/>
            <a:ext cx="34290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85210" y="4210685"/>
            <a:ext cx="881380" cy="346075"/>
          </a:xfrm>
          <a:prstGeom prst="ellips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Z</a:t>
            </a:r>
            <a:r>
              <a:rPr lang="en-US" altLang="zh-CN" baseline="-25000"/>
              <a:t>t</a:t>
            </a:r>
          </a:p>
        </p:txBody>
      </p:sp>
      <p:sp>
        <p:nvSpPr>
          <p:cNvPr id="3" name="椭圆 2"/>
          <p:cNvSpPr/>
          <p:nvPr/>
        </p:nvSpPr>
        <p:spPr>
          <a:xfrm>
            <a:off x="6483350" y="4210685"/>
            <a:ext cx="881380" cy="346075"/>
          </a:xfrm>
          <a:prstGeom prst="ellips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Z</a:t>
            </a:r>
            <a:r>
              <a:rPr lang="en-US" altLang="zh-CN" baseline="-25000"/>
              <a:t>t+1</a:t>
            </a:r>
          </a:p>
        </p:txBody>
      </p:sp>
      <p:sp>
        <p:nvSpPr>
          <p:cNvPr id="5" name="椭圆 4"/>
          <p:cNvSpPr/>
          <p:nvPr/>
        </p:nvSpPr>
        <p:spPr>
          <a:xfrm>
            <a:off x="9380855" y="4210685"/>
            <a:ext cx="881380" cy="346075"/>
          </a:xfrm>
          <a:prstGeom prst="ellips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Z</a:t>
            </a:r>
            <a:r>
              <a:rPr lang="en-US" altLang="zh-CN" baseline="-25000"/>
              <a:t>t+2</a:t>
            </a:r>
          </a:p>
        </p:txBody>
      </p:sp>
      <p:cxnSp>
        <p:nvCxnSpPr>
          <p:cNvPr id="6" name="直接箭头连接符 5"/>
          <p:cNvCxnSpPr>
            <a:stCxn id="26" idx="0"/>
            <a:endCxn id="3" idx="4"/>
          </p:cNvCxnSpPr>
          <p:nvPr/>
        </p:nvCxnSpPr>
        <p:spPr>
          <a:xfrm flipV="1">
            <a:off x="6924040" y="4556760"/>
            <a:ext cx="0" cy="645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7" idx="0"/>
            <a:endCxn id="5" idx="4"/>
          </p:cNvCxnSpPr>
          <p:nvPr/>
        </p:nvCxnSpPr>
        <p:spPr>
          <a:xfrm flipV="1">
            <a:off x="9821545" y="4556760"/>
            <a:ext cx="0" cy="645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2" idx="0"/>
            <a:endCxn id="7" idx="2"/>
          </p:cNvCxnSpPr>
          <p:nvPr/>
        </p:nvCxnSpPr>
        <p:spPr>
          <a:xfrm flipV="1">
            <a:off x="4025900" y="3927475"/>
            <a:ext cx="8890" cy="283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0"/>
            <a:endCxn id="27" idx="2"/>
          </p:cNvCxnSpPr>
          <p:nvPr/>
        </p:nvCxnSpPr>
        <p:spPr>
          <a:xfrm flipV="1">
            <a:off x="6924040" y="3927475"/>
            <a:ext cx="8255" cy="283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0"/>
            <a:endCxn id="38" idx="2"/>
          </p:cNvCxnSpPr>
          <p:nvPr/>
        </p:nvCxnSpPr>
        <p:spPr>
          <a:xfrm flipV="1">
            <a:off x="9821545" y="3927475"/>
            <a:ext cx="8255" cy="283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608705" y="4831080"/>
            <a:ext cx="862965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FC</a:t>
            </a:r>
          </a:p>
        </p:txBody>
      </p:sp>
      <p:sp>
        <p:nvSpPr>
          <p:cNvPr id="20" name="矩形 19"/>
          <p:cNvSpPr/>
          <p:nvPr/>
        </p:nvSpPr>
        <p:spPr>
          <a:xfrm>
            <a:off x="6506845" y="4831080"/>
            <a:ext cx="862965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FC</a:t>
            </a:r>
          </a:p>
        </p:txBody>
      </p:sp>
      <p:sp>
        <p:nvSpPr>
          <p:cNvPr id="34" name="矩形 33"/>
          <p:cNvSpPr/>
          <p:nvPr/>
        </p:nvSpPr>
        <p:spPr>
          <a:xfrm>
            <a:off x="9380855" y="4831080"/>
            <a:ext cx="862965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FC</a:t>
            </a:r>
          </a:p>
        </p:txBody>
      </p:sp>
      <p:sp>
        <p:nvSpPr>
          <p:cNvPr id="45" name="矩形 44"/>
          <p:cNvSpPr/>
          <p:nvPr/>
        </p:nvSpPr>
        <p:spPr>
          <a:xfrm>
            <a:off x="3617595" y="3087370"/>
            <a:ext cx="862965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FC</a:t>
            </a:r>
          </a:p>
        </p:txBody>
      </p:sp>
      <p:sp>
        <p:nvSpPr>
          <p:cNvPr id="48" name="矩形 47"/>
          <p:cNvSpPr/>
          <p:nvPr/>
        </p:nvSpPr>
        <p:spPr>
          <a:xfrm>
            <a:off x="6515735" y="3087370"/>
            <a:ext cx="862965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FC</a:t>
            </a:r>
          </a:p>
        </p:txBody>
      </p:sp>
      <p:sp>
        <p:nvSpPr>
          <p:cNvPr id="49" name="矩形 48"/>
          <p:cNvSpPr/>
          <p:nvPr/>
        </p:nvSpPr>
        <p:spPr>
          <a:xfrm>
            <a:off x="9380855" y="3087370"/>
            <a:ext cx="862965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FC</a:t>
            </a:r>
          </a:p>
        </p:txBody>
      </p:sp>
      <p:sp>
        <p:nvSpPr>
          <p:cNvPr id="50" name="矩形 49"/>
          <p:cNvSpPr/>
          <p:nvPr/>
        </p:nvSpPr>
        <p:spPr>
          <a:xfrm>
            <a:off x="3617595" y="2028190"/>
            <a:ext cx="862965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FC</a:t>
            </a:r>
          </a:p>
        </p:txBody>
      </p:sp>
      <p:sp>
        <p:nvSpPr>
          <p:cNvPr id="51" name="矩形 50"/>
          <p:cNvSpPr/>
          <p:nvPr/>
        </p:nvSpPr>
        <p:spPr>
          <a:xfrm>
            <a:off x="9380855" y="2028190"/>
            <a:ext cx="862965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FC</a:t>
            </a:r>
          </a:p>
        </p:txBody>
      </p:sp>
      <p:sp>
        <p:nvSpPr>
          <p:cNvPr id="56" name="矩形 55"/>
          <p:cNvSpPr/>
          <p:nvPr/>
        </p:nvSpPr>
        <p:spPr>
          <a:xfrm>
            <a:off x="6515735" y="2028190"/>
            <a:ext cx="862965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FC</a:t>
            </a:r>
          </a:p>
        </p:txBody>
      </p:sp>
      <p:sp>
        <p:nvSpPr>
          <p:cNvPr id="59" name="矩形 58"/>
          <p:cNvSpPr/>
          <p:nvPr/>
        </p:nvSpPr>
        <p:spPr>
          <a:xfrm>
            <a:off x="2449830" y="2920365"/>
            <a:ext cx="2990215" cy="117856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2449830" y="1003935"/>
            <a:ext cx="2990215" cy="136080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449830" y="4672330"/>
            <a:ext cx="2990215" cy="13322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825500" y="1484630"/>
            <a:ext cx="162433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</a:t>
            </a:r>
          </a:p>
        </p:txBody>
      </p:sp>
      <p:sp>
        <p:nvSpPr>
          <p:cNvPr id="66" name="矩形 65"/>
          <p:cNvSpPr/>
          <p:nvPr/>
        </p:nvSpPr>
        <p:spPr>
          <a:xfrm>
            <a:off x="825500" y="3396615"/>
            <a:ext cx="162433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RNN</a:t>
            </a:r>
          </a:p>
        </p:txBody>
      </p:sp>
      <p:sp>
        <p:nvSpPr>
          <p:cNvPr id="67" name="矩形 66"/>
          <p:cNvSpPr/>
          <p:nvPr/>
        </p:nvSpPr>
        <p:spPr>
          <a:xfrm>
            <a:off x="825500" y="5154295"/>
            <a:ext cx="162433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2540000" y="3324225"/>
            <a:ext cx="4502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h</a:t>
            </a:r>
            <a:r>
              <a:rPr lang="en-US" altLang="zh-CN" sz="1600" baseline="-25000"/>
              <a:t>t-1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5258435" y="3324225"/>
            <a:ext cx="4502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h</a:t>
            </a:r>
            <a:r>
              <a:rPr lang="en-US" altLang="zh-CN" sz="1600" baseline="-25000"/>
              <a:t>t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8155940" y="3324225"/>
            <a:ext cx="5397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h</a:t>
            </a:r>
            <a:r>
              <a:rPr lang="en-US" altLang="zh-CN" sz="1600" baseline="-25000"/>
              <a:t>t+1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10874375" y="3327400"/>
            <a:ext cx="5397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h</a:t>
            </a:r>
            <a:r>
              <a:rPr lang="en-US" altLang="zh-CN" sz="1600" baseline="-25000"/>
              <a:t>t+2</a:t>
            </a:r>
          </a:p>
        </p:txBody>
      </p:sp>
      <p:sp>
        <p:nvSpPr>
          <p:cNvPr id="72" name="矩形 71"/>
          <p:cNvSpPr/>
          <p:nvPr/>
        </p:nvSpPr>
        <p:spPr>
          <a:xfrm>
            <a:off x="3251200" y="6241415"/>
            <a:ext cx="1216025" cy="347345"/>
          </a:xfrm>
          <a:prstGeom prst="rect">
            <a:avLst/>
          </a:prstGeom>
          <a:noFill/>
          <a:ln w="28575" cmpd="dbl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2"/>
                </a:solidFill>
              </a:rPr>
              <a:t>X</a:t>
            </a:r>
            <a:r>
              <a:rPr lang="en-US" altLang="zh-CN" baseline="-25000">
                <a:solidFill>
                  <a:schemeClr val="tx2"/>
                </a:solidFill>
              </a:rPr>
              <a:t>t</a:t>
            </a:r>
          </a:p>
        </p:txBody>
      </p:sp>
      <p:sp>
        <p:nvSpPr>
          <p:cNvPr id="73" name="椭圆 72"/>
          <p:cNvSpPr/>
          <p:nvPr/>
        </p:nvSpPr>
        <p:spPr>
          <a:xfrm>
            <a:off x="3599180" y="2443480"/>
            <a:ext cx="881380" cy="346075"/>
          </a:xfrm>
          <a:prstGeom prst="ellips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Z’</a:t>
            </a:r>
            <a:r>
              <a:rPr lang="en-US" altLang="zh-CN" baseline="-25000"/>
              <a:t>t+1</a:t>
            </a:r>
          </a:p>
        </p:txBody>
      </p:sp>
      <p:sp>
        <p:nvSpPr>
          <p:cNvPr id="74" name="矩形 73"/>
          <p:cNvSpPr/>
          <p:nvPr/>
        </p:nvSpPr>
        <p:spPr>
          <a:xfrm>
            <a:off x="6148705" y="6241415"/>
            <a:ext cx="1216025" cy="347345"/>
          </a:xfrm>
          <a:prstGeom prst="rect">
            <a:avLst/>
          </a:prstGeom>
          <a:noFill/>
          <a:ln w="28575" cmpd="dbl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2"/>
                </a:solidFill>
              </a:rPr>
              <a:t>X</a:t>
            </a:r>
            <a:r>
              <a:rPr lang="en-US" altLang="zh-CN" baseline="-25000">
                <a:solidFill>
                  <a:schemeClr val="tx2"/>
                </a:solidFill>
              </a:rPr>
              <a:t>t+1</a:t>
            </a:r>
          </a:p>
        </p:txBody>
      </p:sp>
      <p:sp>
        <p:nvSpPr>
          <p:cNvPr id="75" name="椭圆 74"/>
          <p:cNvSpPr/>
          <p:nvPr/>
        </p:nvSpPr>
        <p:spPr>
          <a:xfrm>
            <a:off x="6497320" y="2443480"/>
            <a:ext cx="881380" cy="346075"/>
          </a:xfrm>
          <a:prstGeom prst="ellips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Z’</a:t>
            </a:r>
            <a:r>
              <a:rPr lang="en-US" altLang="zh-CN" baseline="-25000"/>
              <a:t>t+2</a:t>
            </a:r>
          </a:p>
        </p:txBody>
      </p:sp>
      <p:sp>
        <p:nvSpPr>
          <p:cNvPr id="76" name="矩形 75"/>
          <p:cNvSpPr/>
          <p:nvPr/>
        </p:nvSpPr>
        <p:spPr>
          <a:xfrm>
            <a:off x="9046210" y="6241415"/>
            <a:ext cx="1216025" cy="347345"/>
          </a:xfrm>
          <a:prstGeom prst="rect">
            <a:avLst/>
          </a:prstGeom>
          <a:noFill/>
          <a:ln w="28575" cmpd="dbl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2"/>
                </a:solidFill>
              </a:rPr>
              <a:t>X</a:t>
            </a:r>
            <a:r>
              <a:rPr lang="en-US" altLang="zh-CN" baseline="-25000">
                <a:solidFill>
                  <a:schemeClr val="tx2"/>
                </a:solidFill>
              </a:rPr>
              <a:t>t+2</a:t>
            </a:r>
          </a:p>
        </p:txBody>
      </p:sp>
      <p:sp>
        <p:nvSpPr>
          <p:cNvPr id="77" name="椭圆 76"/>
          <p:cNvSpPr/>
          <p:nvPr/>
        </p:nvSpPr>
        <p:spPr>
          <a:xfrm>
            <a:off x="3585210" y="4210685"/>
            <a:ext cx="881380" cy="346075"/>
          </a:xfrm>
          <a:prstGeom prst="ellips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Z</a:t>
            </a:r>
            <a:r>
              <a:rPr lang="en-US" altLang="zh-CN" baseline="-25000"/>
              <a:t>t</a:t>
            </a:r>
          </a:p>
        </p:txBody>
      </p:sp>
      <p:sp>
        <p:nvSpPr>
          <p:cNvPr id="78" name="椭圆 77"/>
          <p:cNvSpPr/>
          <p:nvPr/>
        </p:nvSpPr>
        <p:spPr>
          <a:xfrm>
            <a:off x="6483350" y="4210685"/>
            <a:ext cx="881380" cy="346075"/>
          </a:xfrm>
          <a:prstGeom prst="ellips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Z</a:t>
            </a:r>
            <a:r>
              <a:rPr lang="en-US" altLang="zh-CN" baseline="-25000"/>
              <a:t>t+1</a:t>
            </a:r>
          </a:p>
        </p:txBody>
      </p:sp>
      <p:sp>
        <p:nvSpPr>
          <p:cNvPr id="79" name="椭圆 78"/>
          <p:cNvSpPr/>
          <p:nvPr/>
        </p:nvSpPr>
        <p:spPr>
          <a:xfrm>
            <a:off x="9380855" y="4210685"/>
            <a:ext cx="881380" cy="346075"/>
          </a:xfrm>
          <a:prstGeom prst="ellips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Z</a:t>
            </a:r>
            <a:r>
              <a:rPr lang="en-US" altLang="zh-CN" baseline="-25000"/>
              <a:t>t+2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287655" y="231775"/>
            <a:ext cx="3158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Our Model (sc. </a:t>
            </a:r>
            <a:r>
              <a:rPr lang="en-US" altLang="zh-CN" sz="2400" b="1" dirty="0" err="1"/>
              <a:t>Xuanjie</a:t>
            </a:r>
            <a:r>
              <a:rPr lang="en-US" altLang="zh-CN" sz="2400" b="1" dirty="0"/>
              <a:t>)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387976" y="2901633"/>
          <a:ext cx="4589145" cy="51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" r:id="rId4" imgW="2171700" imgH="241300" progId="Equation.KSEE3">
                  <p:embed/>
                </p:oleObj>
              </mc:Choice>
              <mc:Fallback>
                <p:oleObj r:id="rId4" imgW="2171700" imgH="241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7976" y="2901633"/>
                        <a:ext cx="4589145" cy="518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387976" y="4301808"/>
          <a:ext cx="4321175" cy="51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" r:id="rId6" imgW="2044700" imgH="241300" progId="Equation.KSEE3">
                  <p:embed/>
                </p:oleObj>
              </mc:Choice>
              <mc:Fallback>
                <p:oleObj r:id="rId6" imgW="2044700" imgH="241300" progId="Equation.KSEE3">
                  <p:embed/>
                  <p:pic>
                    <p:nvPicPr>
                      <p:cNvPr id="6" name="对象 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87976" y="4301808"/>
                        <a:ext cx="4321175" cy="518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387976" y="1501458"/>
          <a:ext cx="3650615" cy="51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" r:id="rId8" imgW="1727200" imgH="241300" progId="Equation.KSEE3">
                  <p:embed/>
                </p:oleObj>
              </mc:Choice>
              <mc:Fallback>
                <p:oleObj r:id="rId8" imgW="1727200" imgH="241300" progId="Equation.KSEE3">
                  <p:embed/>
                  <p:pic>
                    <p:nvPicPr>
                      <p:cNvPr id="24" name="对象 2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87976" y="1501458"/>
                        <a:ext cx="3650615" cy="518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387658" y="5701983"/>
          <a:ext cx="5368290" cy="57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" r:id="rId10" imgW="2540000" imgH="266700" progId="Equation.KSEE3">
                  <p:embed/>
                </p:oleObj>
              </mc:Choice>
              <mc:Fallback>
                <p:oleObj r:id="rId10" imgW="2540000" imgH="266700" progId="Equation.KSEE3">
                  <p:embed/>
                  <p:pic>
                    <p:nvPicPr>
                      <p:cNvPr id="46" name="对象 4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87658" y="5701983"/>
                        <a:ext cx="5368290" cy="572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文本框 61"/>
          <p:cNvSpPr txBox="1"/>
          <p:nvPr/>
        </p:nvSpPr>
        <p:spPr>
          <a:xfrm>
            <a:off x="5387975" y="1195070"/>
            <a:ext cx="15976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1"/>
                </a:solidFill>
              </a:rPr>
              <a:t>Make Dec = Enc</a:t>
            </a:r>
            <a:r>
              <a:rPr lang="en-US" altLang="zh-CN" sz="1400" baseline="30000">
                <a:solidFill>
                  <a:schemeClr val="accent1"/>
                </a:solidFill>
              </a:rPr>
              <a:t>-1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5387975" y="2514600"/>
            <a:ext cx="3082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1"/>
                </a:solidFill>
              </a:rPr>
              <a:t>Make Rnn (z</a:t>
            </a:r>
            <a:r>
              <a:rPr lang="en-US" altLang="zh-CN" sz="1400" baseline="-25000">
                <a:solidFill>
                  <a:schemeClr val="accent1"/>
                </a:solidFill>
              </a:rPr>
              <a:t>0 : t</a:t>
            </a:r>
            <a:r>
              <a:rPr lang="en-US" altLang="zh-CN" sz="1400">
                <a:solidFill>
                  <a:schemeClr val="accent1"/>
                </a:solidFill>
              </a:rPr>
              <a:t>) = z</a:t>
            </a:r>
            <a:r>
              <a:rPr lang="en-US" altLang="zh-CN" sz="1400" baseline="-25000">
                <a:solidFill>
                  <a:schemeClr val="accent1"/>
                </a:solidFill>
              </a:rPr>
              <a:t>1 : t+1</a:t>
            </a:r>
            <a:r>
              <a:rPr lang="en-US" altLang="zh-CN" sz="1400">
                <a:solidFill>
                  <a:schemeClr val="accent1"/>
                </a:solidFill>
              </a:rPr>
              <a:t> </a:t>
            </a:r>
            <a:endParaRPr lang="en-US" altLang="zh-CN" sz="1400" baseline="30000">
              <a:solidFill>
                <a:schemeClr val="accent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387975" y="3913505"/>
            <a:ext cx="3082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1"/>
                </a:solidFill>
              </a:rPr>
              <a:t>Make Rnn (z</a:t>
            </a:r>
            <a:r>
              <a:rPr lang="en-US" altLang="zh-CN" sz="1400" baseline="-25000">
                <a:solidFill>
                  <a:schemeClr val="accent1"/>
                </a:solidFill>
              </a:rPr>
              <a:t>0 : t</a:t>
            </a:r>
            <a:r>
              <a:rPr lang="en-US" altLang="zh-CN" sz="1400">
                <a:solidFill>
                  <a:schemeClr val="accent1"/>
                </a:solidFill>
              </a:rPr>
              <a:t>) = z</a:t>
            </a:r>
            <a:r>
              <a:rPr lang="en-US" altLang="zh-CN" sz="1400" baseline="-25000">
                <a:solidFill>
                  <a:schemeClr val="accent1"/>
                </a:solidFill>
              </a:rPr>
              <a:t>1 : t+1</a:t>
            </a:r>
            <a:r>
              <a:rPr lang="en-US" altLang="zh-CN" sz="1400">
                <a:solidFill>
                  <a:schemeClr val="accent1"/>
                </a:solidFill>
              </a:rPr>
              <a:t> </a:t>
            </a:r>
            <a:endParaRPr lang="en-US" altLang="zh-CN" sz="1400" baseline="30000">
              <a:solidFill>
                <a:schemeClr val="accent1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387975" y="5395595"/>
            <a:ext cx="5954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Learn interpretable representation via symmetries of the dynamic</a:t>
            </a:r>
            <a:r>
              <a:rPr lang="en-US" altLang="zh-CN" sz="1400">
                <a:solidFill>
                  <a:schemeClr val="accent1"/>
                </a:solidFill>
              </a:rPr>
              <a:t> </a:t>
            </a:r>
            <a:endParaRPr lang="en-US" altLang="zh-CN" sz="1400" baseline="30000">
              <a:solidFill>
                <a:schemeClr val="accent1"/>
              </a:solidFill>
            </a:endParaRPr>
          </a:p>
        </p:txBody>
      </p:sp>
      <p:sp>
        <p:nvSpPr>
          <p:cNvPr id="66" name="流程图: 手动操作 65"/>
          <p:cNvSpPr/>
          <p:nvPr/>
        </p:nvSpPr>
        <p:spPr>
          <a:xfrm>
            <a:off x="1388110" y="1758315"/>
            <a:ext cx="1847850" cy="55626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Enc</a:t>
            </a:r>
          </a:p>
        </p:txBody>
      </p:sp>
      <p:sp>
        <p:nvSpPr>
          <p:cNvPr id="67" name="梯形 66"/>
          <p:cNvSpPr/>
          <p:nvPr/>
        </p:nvSpPr>
        <p:spPr>
          <a:xfrm>
            <a:off x="1376045" y="5103495"/>
            <a:ext cx="1869440" cy="535940"/>
          </a:xfrm>
          <a:prstGeom prst="trapezoid">
            <a:avLst>
              <a:gd name="adj" fmla="val 7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Dec</a:t>
            </a:r>
          </a:p>
        </p:txBody>
      </p:sp>
      <p:sp>
        <p:nvSpPr>
          <p:cNvPr id="68" name="圆角矩形 67"/>
          <p:cNvSpPr/>
          <p:nvPr/>
        </p:nvSpPr>
        <p:spPr>
          <a:xfrm>
            <a:off x="1631950" y="3397250"/>
            <a:ext cx="1360805" cy="6229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Rnn</a:t>
            </a:r>
          </a:p>
        </p:txBody>
      </p:sp>
      <p:cxnSp>
        <p:nvCxnSpPr>
          <p:cNvPr id="69" name="直接箭头连接符 68"/>
          <p:cNvCxnSpPr>
            <a:stCxn id="66" idx="2"/>
            <a:endCxn id="74" idx="0"/>
          </p:cNvCxnSpPr>
          <p:nvPr/>
        </p:nvCxnSpPr>
        <p:spPr>
          <a:xfrm>
            <a:off x="2312035" y="2314575"/>
            <a:ext cx="3810" cy="387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74" idx="2"/>
            <a:endCxn id="68" idx="0"/>
          </p:cNvCxnSpPr>
          <p:nvPr/>
        </p:nvCxnSpPr>
        <p:spPr>
          <a:xfrm flipH="1">
            <a:off x="2312670" y="3070225"/>
            <a:ext cx="3175" cy="327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8" idx="2"/>
            <a:endCxn id="75" idx="0"/>
          </p:cNvCxnSpPr>
          <p:nvPr/>
        </p:nvCxnSpPr>
        <p:spPr>
          <a:xfrm flipH="1">
            <a:off x="2310765" y="4020185"/>
            <a:ext cx="1905" cy="357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75" idx="2"/>
            <a:endCxn id="67" idx="0"/>
          </p:cNvCxnSpPr>
          <p:nvPr/>
        </p:nvCxnSpPr>
        <p:spPr>
          <a:xfrm>
            <a:off x="2310765" y="4745990"/>
            <a:ext cx="0" cy="357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/>
              <p:cNvSpPr txBox="1"/>
              <p:nvPr/>
            </p:nvSpPr>
            <p:spPr>
              <a:xfrm>
                <a:off x="2686621" y="2665984"/>
                <a:ext cx="873125" cy="37973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z</m:t>
                      </m:r>
                      <m:r>
                        <a:rPr lang="en-US" altLang="zh-CN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CN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621" y="2665984"/>
                <a:ext cx="873125" cy="379730"/>
              </a:xfrm>
              <a:prstGeom prst="rect">
                <a:avLst/>
              </a:prstGeom>
              <a:blipFill rotWithShape="1">
                <a:blip r:embed="rId12"/>
                <a:stretch>
                  <a:fillRect l="-65" t="-67" r="65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文本框 73"/>
          <p:cNvSpPr txBox="1"/>
          <p:nvPr/>
        </p:nvSpPr>
        <p:spPr>
          <a:xfrm>
            <a:off x="1994535" y="2701925"/>
            <a:ext cx="64262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en-US" altLang="zh-CN" baseline="-25000">
                <a:latin typeface="宋体" panose="02010600030101010101" pitchFamily="2" charset="-122"/>
                <a:ea typeface="宋体" panose="02010600030101010101" pitchFamily="2" charset="-122"/>
              </a:rPr>
              <a:t>0:t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1903095" y="4377690"/>
            <a:ext cx="81534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en-US" altLang="zh-CN" baseline="-25000">
                <a:latin typeface="宋体" panose="02010600030101010101" pitchFamily="2" charset="-122"/>
                <a:ea typeface="宋体" panose="02010600030101010101" pitchFamily="2" charset="-122"/>
              </a:rPr>
              <a:t>1:t+1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1993265" y="995680"/>
            <a:ext cx="64262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latin typeface="宋体" panose="02010600030101010101" pitchFamily="2" charset="-122"/>
                <a:ea typeface="宋体" panose="02010600030101010101" pitchFamily="2" charset="-122"/>
              </a:rPr>
              <a:t>0:t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1943735" y="5996940"/>
            <a:ext cx="73406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latin typeface="宋体" panose="02010600030101010101" pitchFamily="2" charset="-122"/>
                <a:ea typeface="宋体" panose="02010600030101010101" pitchFamily="2" charset="-122"/>
              </a:rPr>
              <a:t>1:t+1</a:t>
            </a:r>
          </a:p>
        </p:txBody>
      </p:sp>
      <p:cxnSp>
        <p:nvCxnSpPr>
          <p:cNvPr id="78" name="直接箭头连接符 77"/>
          <p:cNvCxnSpPr>
            <a:stCxn id="76" idx="2"/>
            <a:endCxn id="66" idx="0"/>
          </p:cNvCxnSpPr>
          <p:nvPr/>
        </p:nvCxnSpPr>
        <p:spPr>
          <a:xfrm flipH="1">
            <a:off x="2312035" y="1363980"/>
            <a:ext cx="2540" cy="394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67" idx="2"/>
            <a:endCxn id="77" idx="0"/>
          </p:cNvCxnSpPr>
          <p:nvPr/>
        </p:nvCxnSpPr>
        <p:spPr>
          <a:xfrm>
            <a:off x="2310765" y="5639435"/>
            <a:ext cx="0" cy="357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4798695" y="1288415"/>
            <a:ext cx="589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(1)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4798695" y="2686685"/>
            <a:ext cx="590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(2)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4798695" y="4067175"/>
            <a:ext cx="589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(3)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4798695" y="5471160"/>
            <a:ext cx="589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(4)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473710" y="289560"/>
            <a:ext cx="4049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Xuanjie’s</a:t>
            </a:r>
            <a:r>
              <a:rPr lang="en-US" altLang="zh-CN" sz="2400" b="1" dirty="0"/>
              <a:t> losses</a:t>
            </a: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8AAF7-AE12-447B-B1F6-DA964EA62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Z prediction loss </a:t>
            </a:r>
            <a:r>
              <a:rPr lang="zh-CN" altLang="en-US" sz="3200" dirty="0"/>
              <a:t>在 </a:t>
            </a:r>
            <a:r>
              <a:rPr lang="en-US" altLang="zh-CN" sz="3200" dirty="0"/>
              <a:t>z </a:t>
            </a:r>
            <a:r>
              <a:rPr lang="zh-CN" altLang="en-US" sz="3200" dirty="0"/>
              <a:t>上做，还是 </a:t>
            </a:r>
            <a:r>
              <a:rPr lang="en-US" altLang="zh-CN" sz="3200" dirty="0"/>
              <a:t>recons </a:t>
            </a:r>
            <a:r>
              <a:rPr lang="zh-CN" altLang="en-US" sz="3200" dirty="0"/>
              <a:t>上做？</a:t>
            </a:r>
            <a:endParaRPr lang="en-US" altLang="zh-CN" sz="3200" dirty="0"/>
          </a:p>
          <a:p>
            <a:pPr lvl="1"/>
            <a:r>
              <a:rPr lang="en-US" altLang="zh-CN" sz="2800" dirty="0" err="1"/>
              <a:t>Junyan</a:t>
            </a:r>
            <a:r>
              <a:rPr lang="en-US" altLang="zh-CN" sz="2800" dirty="0"/>
              <a:t> </a:t>
            </a:r>
            <a:r>
              <a:rPr lang="zh-CN" altLang="en-US" sz="2800" dirty="0"/>
              <a:t>在 </a:t>
            </a:r>
            <a:r>
              <a:rPr lang="en-US" altLang="zh-CN" sz="2800" dirty="0"/>
              <a:t>z </a:t>
            </a:r>
            <a:r>
              <a:rPr lang="zh-CN" altLang="en-US" sz="2800" dirty="0"/>
              <a:t>做，</a:t>
            </a:r>
            <a:r>
              <a:rPr lang="en-US" altLang="zh-CN" sz="2800" dirty="0" err="1"/>
              <a:t>Xuanjie</a:t>
            </a:r>
            <a:r>
              <a:rPr lang="en-US" altLang="zh-CN" sz="2800" dirty="0"/>
              <a:t> </a:t>
            </a:r>
            <a:r>
              <a:rPr lang="zh-CN" altLang="en-US" sz="2800" dirty="0"/>
              <a:t>在 </a:t>
            </a:r>
            <a:r>
              <a:rPr lang="en-US" altLang="zh-CN" sz="2800" dirty="0"/>
              <a:t>recons </a:t>
            </a:r>
            <a:r>
              <a:rPr lang="zh-CN" altLang="en-US" sz="2800" dirty="0"/>
              <a:t>做。</a:t>
            </a:r>
            <a:endParaRPr lang="en-US" altLang="zh-CN" sz="2800" dirty="0"/>
          </a:p>
          <a:p>
            <a:pPr lvl="1"/>
            <a:r>
              <a:rPr lang="zh-CN" altLang="en-US" sz="2800" dirty="0"/>
              <a:t>我在 </a:t>
            </a:r>
            <a:r>
              <a:rPr lang="en-US" altLang="zh-CN" sz="2800" dirty="0"/>
              <a:t>z </a:t>
            </a:r>
            <a:r>
              <a:rPr lang="zh-CN" altLang="en-US" sz="2800" dirty="0"/>
              <a:t>做的时候遇到了 </a:t>
            </a:r>
            <a:r>
              <a:rPr lang="en-US" altLang="zh-CN" sz="2800" dirty="0"/>
              <a:t>collapse. </a:t>
            </a:r>
            <a:r>
              <a:rPr lang="en-US" altLang="zh-CN" sz="2800" dirty="0" err="1"/>
              <a:t>Xuanjie</a:t>
            </a:r>
            <a:r>
              <a:rPr lang="en-US" altLang="zh-CN" sz="2800" dirty="0"/>
              <a:t> </a:t>
            </a:r>
            <a:r>
              <a:rPr lang="zh-CN" altLang="en-US" sz="2800" dirty="0"/>
              <a:t>遇到过没？</a:t>
            </a:r>
            <a:endParaRPr lang="en-US" altLang="zh-CN" sz="2800" dirty="0"/>
          </a:p>
          <a:p>
            <a:pPr lvl="1"/>
            <a:r>
              <a:rPr lang="zh-CN" altLang="en-US" sz="2800" dirty="0"/>
              <a:t>我在 </a:t>
            </a:r>
            <a:r>
              <a:rPr lang="en-US" altLang="zh-CN" sz="2800" dirty="0"/>
              <a:t>recons </a:t>
            </a:r>
            <a:r>
              <a:rPr lang="zh-CN" altLang="en-US" sz="2800" dirty="0"/>
              <a:t>做似乎效果不错。</a:t>
            </a:r>
            <a:endParaRPr lang="en-US" altLang="zh-CN" sz="2800" dirty="0"/>
          </a:p>
          <a:p>
            <a:r>
              <a:rPr lang="en-US" altLang="zh-CN" sz="3200" dirty="0"/>
              <a:t>Symmetry augmentation loss </a:t>
            </a:r>
            <a:r>
              <a:rPr lang="zh-CN" altLang="en-US" sz="3200" dirty="0"/>
              <a:t>在 </a:t>
            </a:r>
            <a:r>
              <a:rPr lang="en-US" altLang="zh-CN" sz="3200" dirty="0"/>
              <a:t>z </a:t>
            </a:r>
            <a:r>
              <a:rPr lang="zh-CN" altLang="en-US" sz="3200" dirty="0"/>
              <a:t>上做，还是 </a:t>
            </a:r>
            <a:r>
              <a:rPr lang="en-US" altLang="zh-CN" sz="3200" dirty="0"/>
              <a:t>recons </a:t>
            </a:r>
            <a:r>
              <a:rPr lang="zh-CN" altLang="en-US" sz="3200" dirty="0"/>
              <a:t>上做？</a:t>
            </a:r>
            <a:endParaRPr lang="en-US" altLang="zh-CN" sz="3200" dirty="0"/>
          </a:p>
          <a:p>
            <a:r>
              <a:rPr lang="en-US" altLang="zh-CN" sz="3200" dirty="0"/>
              <a:t>Loss (4) </a:t>
            </a:r>
            <a:r>
              <a:rPr lang="zh-CN" altLang="en-US" sz="3200" dirty="0"/>
              <a:t>有没有 </a:t>
            </a:r>
            <a:r>
              <a:rPr lang="en-US" altLang="zh-CN" sz="3200" dirty="0"/>
              <a:t>reparametrize? </a:t>
            </a:r>
          </a:p>
        </p:txBody>
      </p:sp>
    </p:spTree>
    <p:extLst>
      <p:ext uri="{BB962C8B-B14F-4D97-AF65-F5344CB8AC3E}">
        <p14:creationId xmlns:p14="http://schemas.microsoft.com/office/powerpoint/2010/main" val="334309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FE28825-F988-4F1F-BB42-81D703542025}"/>
                  </a:ext>
                </a:extLst>
              </p:cNvPr>
              <p:cNvSpPr txBox="1"/>
              <p:nvPr/>
            </p:nvSpPr>
            <p:spPr>
              <a:xfrm>
                <a:off x="338503" y="1323247"/>
                <a:ext cx="11645412" cy="5312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err="1"/>
                  <a:t>Xuanjie’s</a:t>
                </a:r>
                <a:r>
                  <a:rPr lang="en-US" sz="3200" dirty="0"/>
                  <a:t> losses: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BCE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2: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Dec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Rnn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latin typeface="Cambria Math" panose="02040503050406030204" pitchFamily="18" charset="0"/>
                                        </a:rPr>
                                        <m:t>Enc</m:t>
                                      </m:r>
                                      <m:d>
                                        <m:d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1: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2: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Enc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2: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Rnn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latin typeface="Cambria Math" panose="02040503050406030204" pitchFamily="18" charset="0"/>
                                        </a:rPr>
                                        <m:t>Enc</m:t>
                                      </m:r>
                                      <m:d>
                                        <m:d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1: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Dan’s losses: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SE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Dec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atin typeface="Cambria Math" panose="02040503050406030204" pitchFamily="18" charset="0"/>
                                    </a:rPr>
                                    <m:t>Rnn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32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Enc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32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1: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3200" b="0" dirty="0"/>
              </a:p>
              <a:p>
                <a:endParaRPr lang="en-US" sz="3200" dirty="0"/>
              </a:p>
              <a:p>
                <a:r>
                  <a:rPr lang="zh-CN" altLang="en-US" sz="3200" dirty="0"/>
                  <a:t>主要是：</a:t>
                </a:r>
                <a:r>
                  <a:rPr lang="en-US" altLang="zh-CN" sz="3200" dirty="0"/>
                  <a:t>RNN </a:t>
                </a:r>
                <a:r>
                  <a:rPr lang="zh-CN" altLang="en-US" sz="3200" dirty="0"/>
                  <a:t>和 对称性 </a:t>
                </a:r>
                <a:r>
                  <a:rPr lang="en-US" altLang="zh-CN" sz="3200" dirty="0"/>
                  <a:t>loss </a:t>
                </a:r>
                <a:r>
                  <a:rPr lang="zh-CN" altLang="en-US" sz="3200" dirty="0"/>
                  <a:t>合二为一，不以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sz="3200" dirty="0"/>
                  <a:t> 为特例。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FE28825-F988-4F1F-BB42-81D703542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03" y="1323247"/>
                <a:ext cx="11645412" cy="5312352"/>
              </a:xfrm>
              <a:prstGeom prst="rect">
                <a:avLst/>
              </a:prstGeom>
              <a:blipFill>
                <a:blip r:embed="rId4"/>
                <a:stretch>
                  <a:fillRect l="-1361" t="-1491" b="-2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le 1">
            <a:extLst>
              <a:ext uri="{FF2B5EF4-FFF2-40B4-BE49-F238E27FC236}">
                <a16:creationId xmlns:a16="http://schemas.microsoft.com/office/drawing/2014/main" id="{8DCF74DC-5CC1-450F-9222-E0D6925F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134"/>
            <a:ext cx="10515600" cy="1325563"/>
          </a:xfrm>
        </p:spPr>
        <p:txBody>
          <a:bodyPr/>
          <a:lstStyle/>
          <a:p>
            <a:r>
              <a:rPr lang="en-US" dirty="0"/>
              <a:t>What I changed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507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8DCF74DC-5CC1-450F-9222-E0D6925F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134"/>
            <a:ext cx="10515600" cy="1325563"/>
          </a:xfrm>
        </p:spPr>
        <p:txBody>
          <a:bodyPr/>
          <a:lstStyle/>
          <a:p>
            <a:r>
              <a:rPr lang="en-US" dirty="0"/>
              <a:t>What I changed – this slide should be saved until 3D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78E2F1-6E55-4357-AA3B-E90D0155A999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9754244"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RNN</a:t>
            </a:r>
          </a:p>
          <a:p>
            <a:pPr lvl="1"/>
            <a:r>
              <a:rPr lang="en-US" sz="2800" dirty="0" err="1"/>
              <a:t>Xuanjie’s</a:t>
            </a:r>
            <a:r>
              <a:rPr lang="en-US" sz="2800" dirty="0"/>
              <a:t>: 256 hidden dimension. </a:t>
            </a:r>
          </a:p>
          <a:p>
            <a:pPr lvl="1"/>
            <a:r>
              <a:rPr lang="en-US" sz="2800" dirty="0"/>
              <a:t>Dan’s: 16 hidden dimensions. </a:t>
            </a:r>
          </a:p>
          <a:p>
            <a:r>
              <a:rPr lang="en-US" sz="3200" dirty="0"/>
              <a:t>VAE channels</a:t>
            </a:r>
          </a:p>
          <a:p>
            <a:pPr lvl="1"/>
            <a:r>
              <a:rPr lang="en-US" sz="2800" dirty="0" err="1"/>
              <a:t>Xuanjie’s</a:t>
            </a:r>
            <a:r>
              <a:rPr lang="en-US" sz="2800" dirty="0"/>
              <a:t>: 1, 16,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3977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B9CF7-49A3-4202-8D71-799B1A96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41CD62-38F4-4D40-AF26-FD64F3575B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Enc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4: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𝑅𝑁𝑁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4: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endParaRPr lang="en-US" sz="3200" dirty="0"/>
              </a:p>
              <a:p>
                <a:r>
                  <a:rPr lang="en-US" sz="3200" dirty="0"/>
                  <a:t>Use reparameterization. </a:t>
                </a:r>
              </a:p>
              <a:p>
                <a:pPr lvl="1"/>
                <a:r>
                  <a:rPr lang="en-US" sz="2800" dirty="0"/>
                  <a:t>In a sense, </a:t>
                </a:r>
                <a:r>
                  <a:rPr lang="zh-CN" altLang="en-US" sz="2800" dirty="0"/>
                  <a:t>是要让扰动 </a:t>
                </a:r>
                <a:r>
                  <a:rPr lang="en-US" altLang="zh-CN" sz="2800" dirty="0"/>
                  <a:t>RNN </a:t>
                </a:r>
                <a:r>
                  <a:rPr lang="zh-CN" altLang="en-US" sz="2800" dirty="0"/>
                  <a:t>的输入不会太影响 </a:t>
                </a:r>
                <a:r>
                  <a:rPr lang="en-US" altLang="zh-CN" sz="2800" dirty="0"/>
                  <a:t>RNN </a:t>
                </a:r>
                <a:r>
                  <a:rPr lang="zh-CN" altLang="en-US" sz="2800" dirty="0"/>
                  <a:t>的预测。</a:t>
                </a:r>
                <a:endParaRPr lang="en-US" sz="2800" dirty="0"/>
              </a:p>
              <a:p>
                <a:r>
                  <a:rPr lang="en-US" sz="3200" dirty="0"/>
                  <a:t>Share the KLD loss with the VAE.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41CD62-38F4-4D40-AF26-FD64F3575B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294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90E61-AB27-4B3C-AD67-DB1799633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videos! </a:t>
            </a:r>
          </a:p>
          <a:p>
            <a:pPr lvl="1"/>
            <a:r>
              <a:rPr lang="en-US" dirty="0"/>
              <a:t>Big</a:t>
            </a:r>
          </a:p>
          <a:p>
            <a:pPr lvl="1"/>
            <a:r>
              <a:rPr lang="en-US" dirty="0"/>
              <a:t>Beta oscillation</a:t>
            </a:r>
          </a:p>
          <a:p>
            <a:pPr lvl="2"/>
            <a:r>
              <a:rPr lang="en-US" dirty="0"/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7506145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481</Words>
  <Application>Microsoft Office PowerPoint</Application>
  <PresentationFormat>Widescreen</PresentationFormat>
  <Paragraphs>106</Paragraphs>
  <Slides>9</Slides>
  <Notes>2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Cambria Math</vt:lpstr>
      <vt:lpstr>Office Theme</vt:lpstr>
      <vt:lpstr>Equation.KSEE3</vt:lpstr>
      <vt:lpstr>2D小球，解耦容易visualize</vt:lpstr>
      <vt:lpstr>2D 小球？？</vt:lpstr>
      <vt:lpstr>PowerPoint Presentation</vt:lpstr>
      <vt:lpstr>PowerPoint Presentation</vt:lpstr>
      <vt:lpstr>PowerPoint Presentation</vt:lpstr>
      <vt:lpstr>What I changed</vt:lpstr>
      <vt:lpstr>What I changed – this slide should be saved until 3D</vt:lpstr>
      <vt:lpstr>Variational RNN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2D小球，解耦容易visualize</dc:title>
  <dc:creator>秦 Daniel</dc:creator>
  <cp:lastModifiedBy>秦 Daniel</cp:lastModifiedBy>
  <cp:revision>79</cp:revision>
  <dcterms:created xsi:type="dcterms:W3CDTF">2022-05-01T17:39:53Z</dcterms:created>
  <dcterms:modified xsi:type="dcterms:W3CDTF">2022-05-04T15:30:17Z</dcterms:modified>
</cp:coreProperties>
</file>