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Questrial"/>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Questria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4800"/>
              <a:buFont typeface="Quest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Questrial"/>
              <a:buNone/>
            </a:pPr>
            <a:r>
              <a:rPr b="0" lang="en-IE" sz="8000" cap="none">
                <a:solidFill>
                  <a:schemeClr val="lt1"/>
                </a:solidFill>
                <a:latin typeface="Questrial"/>
                <a:ea typeface="Questrial"/>
                <a:cs typeface="Questrial"/>
                <a:sym typeface="Questrial"/>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Questrial"/>
              <a:buNone/>
            </a:pPr>
            <a:r>
              <a:rPr b="0" lang="en-IE" sz="8000" cap="none">
                <a:solidFill>
                  <a:schemeClr val="lt1"/>
                </a:solidFill>
                <a:latin typeface="Questrial"/>
                <a:ea typeface="Questrial"/>
                <a:cs typeface="Questrial"/>
                <a:sym typeface="Quest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Quest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Questrial"/>
                <a:ea typeface="Questrial"/>
                <a:cs typeface="Questrial"/>
                <a:sym typeface="Questrial"/>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Questrial"/>
                <a:ea typeface="Questrial"/>
                <a:cs typeface="Questrial"/>
                <a:sym typeface="Questrial"/>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Questrial"/>
                <a:ea typeface="Questrial"/>
                <a:cs typeface="Questrial"/>
                <a:sym typeface="Questrial"/>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Questrial"/>
                <a:ea typeface="Questrial"/>
                <a:cs typeface="Questrial"/>
                <a:sym typeface="Questrial"/>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3600"/>
              <a:buFont typeface="Questrial"/>
              <a:buNone/>
              <a:defRPr b="0" i="0" sz="3600" u="none" cap="none" strike="noStrike">
                <a:solidFill>
                  <a:schemeClr val="lt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Questrial"/>
                <a:ea typeface="Questrial"/>
                <a:cs typeface="Questrial"/>
                <a:sym typeface="Questrial"/>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Questrial"/>
                <a:ea typeface="Questrial"/>
                <a:cs typeface="Questrial"/>
                <a:sym typeface="Questrial"/>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Questrial"/>
                <a:ea typeface="Questrial"/>
                <a:cs typeface="Questrial"/>
                <a:sym typeface="Questrial"/>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Questrial"/>
                <a:ea typeface="Questrial"/>
                <a:cs typeface="Questrial"/>
                <a:sym typeface="Questrial"/>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50" u="none" cap="none" strike="noStrik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50" u="none" cap="none" strike="noStrike">
                <a:solidFill>
                  <a:schemeClr val="lt1"/>
                </a:solidFill>
                <a:latin typeface="Questrial"/>
                <a:ea typeface="Questrial"/>
                <a:cs typeface="Questrial"/>
                <a:sym typeface="Questrial"/>
              </a:defRPr>
            </a:lvl1pPr>
            <a:lvl2pPr lvl="1"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lvl="2"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lvl="3"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lvl="4"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lvl="5"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lvl="6"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lvl="7"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lvl="8"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Questrial"/>
                <a:ea typeface="Questrial"/>
                <a:cs typeface="Questrial"/>
                <a:sym typeface="Questrial"/>
              </a:defRPr>
            </a:lvl1pPr>
            <a:lvl2pPr indent="0" lvl="1" marL="0" marR="0" rtl="0" algn="r">
              <a:spcBef>
                <a:spcPts val="0"/>
              </a:spcBef>
              <a:buNone/>
              <a:defRPr b="0" i="0" sz="1050" u="none" cap="none" strike="noStrike">
                <a:solidFill>
                  <a:schemeClr val="lt1"/>
                </a:solidFill>
                <a:latin typeface="Questrial"/>
                <a:ea typeface="Questrial"/>
                <a:cs typeface="Questrial"/>
                <a:sym typeface="Questrial"/>
              </a:defRPr>
            </a:lvl2pPr>
            <a:lvl3pPr indent="0" lvl="2" marL="0" marR="0" rtl="0" algn="r">
              <a:spcBef>
                <a:spcPts val="0"/>
              </a:spcBef>
              <a:buNone/>
              <a:defRPr b="0" i="0" sz="1050" u="none" cap="none" strike="noStrike">
                <a:solidFill>
                  <a:schemeClr val="lt1"/>
                </a:solidFill>
                <a:latin typeface="Questrial"/>
                <a:ea typeface="Questrial"/>
                <a:cs typeface="Questrial"/>
                <a:sym typeface="Questrial"/>
              </a:defRPr>
            </a:lvl3pPr>
            <a:lvl4pPr indent="0" lvl="3" marL="0" marR="0" rtl="0" algn="r">
              <a:spcBef>
                <a:spcPts val="0"/>
              </a:spcBef>
              <a:buNone/>
              <a:defRPr b="0" i="0" sz="1050" u="none" cap="none" strike="noStrike">
                <a:solidFill>
                  <a:schemeClr val="lt1"/>
                </a:solidFill>
                <a:latin typeface="Questrial"/>
                <a:ea typeface="Questrial"/>
                <a:cs typeface="Questrial"/>
                <a:sym typeface="Questrial"/>
              </a:defRPr>
            </a:lvl4pPr>
            <a:lvl5pPr indent="0" lvl="4" marL="0" marR="0" rtl="0" algn="r">
              <a:spcBef>
                <a:spcPts val="0"/>
              </a:spcBef>
              <a:buNone/>
              <a:defRPr b="0" i="0" sz="1050" u="none" cap="none" strike="noStrike">
                <a:solidFill>
                  <a:schemeClr val="lt1"/>
                </a:solidFill>
                <a:latin typeface="Questrial"/>
                <a:ea typeface="Questrial"/>
                <a:cs typeface="Questrial"/>
                <a:sym typeface="Questrial"/>
              </a:defRPr>
            </a:lvl5pPr>
            <a:lvl6pPr indent="0" lvl="5" marL="0" marR="0" rtl="0" algn="r">
              <a:spcBef>
                <a:spcPts val="0"/>
              </a:spcBef>
              <a:buNone/>
              <a:defRPr b="0" i="0" sz="1050" u="none" cap="none" strike="noStrike">
                <a:solidFill>
                  <a:schemeClr val="lt1"/>
                </a:solidFill>
                <a:latin typeface="Questrial"/>
                <a:ea typeface="Questrial"/>
                <a:cs typeface="Questrial"/>
                <a:sym typeface="Questrial"/>
              </a:defRPr>
            </a:lvl6pPr>
            <a:lvl7pPr indent="0" lvl="6" marL="0" marR="0" rtl="0" algn="r">
              <a:spcBef>
                <a:spcPts val="0"/>
              </a:spcBef>
              <a:buNone/>
              <a:defRPr b="0" i="0" sz="1050" u="none" cap="none" strike="noStrike">
                <a:solidFill>
                  <a:schemeClr val="lt1"/>
                </a:solidFill>
                <a:latin typeface="Questrial"/>
                <a:ea typeface="Questrial"/>
                <a:cs typeface="Questrial"/>
                <a:sym typeface="Questrial"/>
              </a:defRPr>
            </a:lvl7pPr>
            <a:lvl8pPr indent="0" lvl="7" marL="0" marR="0" rtl="0" algn="r">
              <a:spcBef>
                <a:spcPts val="0"/>
              </a:spcBef>
              <a:buNone/>
              <a:defRPr b="0" i="0" sz="1050" u="none" cap="none" strike="noStrike">
                <a:solidFill>
                  <a:schemeClr val="lt1"/>
                </a:solidFill>
                <a:latin typeface="Questrial"/>
                <a:ea typeface="Questrial"/>
                <a:cs typeface="Questrial"/>
                <a:sym typeface="Questrial"/>
              </a:defRPr>
            </a:lvl8pPr>
            <a:lvl9pPr indent="0" lvl="8" marL="0" marR="0" rtl="0" algn="r">
              <a:spcBef>
                <a:spcPts val="0"/>
              </a:spcBef>
              <a:buNone/>
              <a:defRPr b="0" i="0" sz="1050" u="none" cap="none" strike="noStrike">
                <a:solidFill>
                  <a:schemeClr val="lt1"/>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IE"/>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320"/>
              <a:buFont typeface="Questrial"/>
              <a:buNone/>
            </a:pPr>
            <a:r>
              <a:rPr lang="en-IE" sz="4320"/>
              <a:t>PROJECT GRAPHICS &amp; BENCHMARK METRICS:</a:t>
            </a:r>
            <a:br>
              <a:rPr lang="en-IE" sz="4320"/>
            </a:br>
            <a:r>
              <a:rPr lang="en-IE" sz="4320"/>
              <a:t>WIRELESS V2I COMMUNICATION PROTOCOLS FOR DRIVER ASSISTANCE</a:t>
            </a:r>
            <a:endParaRPr/>
          </a:p>
        </p:txBody>
      </p:sp>
      <p:sp>
        <p:nvSpPr>
          <p:cNvPr id="235" name="Google Shape;235;p19"/>
          <p:cNvSpPr txBox="1"/>
          <p:nvPr>
            <p:ph idx="1" type="subTitle"/>
          </p:nvPr>
        </p:nvSpPr>
        <p:spPr>
          <a:xfrm>
            <a:off x="1876424" y="3602038"/>
            <a:ext cx="8791575" cy="1627688"/>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2"/>
              </a:buClr>
              <a:buSzPts val="3500"/>
              <a:buNone/>
            </a:pPr>
            <a:r>
              <a:rPr lang="en-IE" sz="2800"/>
              <a:t>INCLUDES: BLOCK DIAGRAM &amp; FLOW CHART</a:t>
            </a:r>
            <a:br>
              <a:rPr lang="en-IE" sz="2800"/>
            </a:br>
            <a:endParaRPr/>
          </a:p>
          <a:p>
            <a:pPr indent="0" lvl="0" marL="0" rtl="0" algn="l">
              <a:lnSpc>
                <a:spcPct val="120000"/>
              </a:lnSpc>
              <a:spcBef>
                <a:spcPts val="1000"/>
              </a:spcBef>
              <a:spcAft>
                <a:spcPts val="0"/>
              </a:spcAft>
              <a:buClr>
                <a:schemeClr val="lt2"/>
              </a:buClr>
              <a:buSzPts val="2500"/>
              <a:buNone/>
            </a:pPr>
            <a:r>
              <a:rPr lang="en-IE"/>
              <a:t>BY: CONOR POWER, DANIEL COLLINS., SCOUT CASE, JAMES TOMPKINS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20"/>
          <p:cNvSpPr txBox="1"/>
          <p:nvPr>
            <p:ph type="title"/>
          </p:nvPr>
        </p:nvSpPr>
        <p:spPr>
          <a:xfrm>
            <a:off x="7906323" y="618518"/>
            <a:ext cx="3486728" cy="147857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Questrial"/>
              <a:buNone/>
            </a:pPr>
            <a:r>
              <a:rPr lang="en-IE" sz="4800"/>
              <a:t>BLOCK DIAGRAM:</a:t>
            </a:r>
            <a:endParaRPr/>
          </a:p>
        </p:txBody>
      </p:sp>
      <p:sp>
        <p:nvSpPr>
          <p:cNvPr id="241" name="Google Shape;241;p20"/>
          <p:cNvSpPr/>
          <p:nvPr/>
        </p:nvSpPr>
        <p:spPr>
          <a:xfrm>
            <a:off x="798949" y="808057"/>
            <a:ext cx="6752461" cy="5234394"/>
          </a:xfrm>
          <a:prstGeom prst="round2DiagRect">
            <a:avLst>
              <a:gd fmla="val 7418" name="adj1"/>
              <a:gd fmla="val 0" name="adj2"/>
            </a:avLst>
          </a:prstGeom>
          <a:solidFill>
            <a:srgbClr val="FFFFFF"/>
          </a:solid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pic>
        <p:nvPicPr>
          <p:cNvPr descr="A screenshot of a cell phone&#10;&#10;Description generated with high confidence" id="242" name="Google Shape;242;p20"/>
          <p:cNvPicPr preferRelativeResize="0"/>
          <p:nvPr/>
        </p:nvPicPr>
        <p:blipFill rotWithShape="1">
          <a:blip r:embed="rId4">
            <a:alphaModFix/>
          </a:blip>
          <a:srcRect b="0" l="0" r="0" t="0"/>
          <a:stretch/>
        </p:blipFill>
        <p:spPr>
          <a:xfrm>
            <a:off x="1153861" y="1137621"/>
            <a:ext cx="6042636" cy="4577297"/>
          </a:xfrm>
          <a:prstGeom prst="rect">
            <a:avLst/>
          </a:prstGeom>
          <a:noFill/>
          <a:ln>
            <a:noFill/>
          </a:ln>
        </p:spPr>
      </p:pic>
      <p:sp>
        <p:nvSpPr>
          <p:cNvPr id="243" name="Google Shape;243;p20"/>
          <p:cNvSpPr txBox="1"/>
          <p:nvPr>
            <p:ph idx="1" type="body"/>
          </p:nvPr>
        </p:nvSpPr>
        <p:spPr>
          <a:xfrm>
            <a:off x="7906323" y="2249487"/>
            <a:ext cx="3629186"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081"/>
              <a:buChar char="•"/>
            </a:pPr>
            <a:r>
              <a:rPr lang="en-IE" sz="1665"/>
              <a:t>The Arduino pushes the traffic light state to a web page via Wi-Fi.</a:t>
            </a:r>
            <a:endParaRPr/>
          </a:p>
          <a:p>
            <a:pPr indent="-228600" lvl="0" marL="228600" rtl="0" algn="l">
              <a:lnSpc>
                <a:spcPct val="100000"/>
              </a:lnSpc>
              <a:spcBef>
                <a:spcPts val="1000"/>
              </a:spcBef>
              <a:spcAft>
                <a:spcPts val="0"/>
              </a:spcAft>
              <a:buClr>
                <a:schemeClr val="lt1"/>
              </a:buClr>
              <a:buSzPts val="2081"/>
              <a:buChar char="•"/>
            </a:pPr>
            <a:r>
              <a:rPr lang="en-IE" sz="1665"/>
              <a:t>The Raspberry Pi, connected to the vehicle, reads the state from the web page.</a:t>
            </a:r>
            <a:endParaRPr/>
          </a:p>
          <a:p>
            <a:pPr indent="-228600" lvl="0" marL="228600" rtl="0" algn="l">
              <a:lnSpc>
                <a:spcPct val="100000"/>
              </a:lnSpc>
              <a:spcBef>
                <a:spcPts val="1000"/>
              </a:spcBef>
              <a:spcAft>
                <a:spcPts val="0"/>
              </a:spcAft>
              <a:buClr>
                <a:schemeClr val="lt1"/>
              </a:buClr>
              <a:buSzPts val="2081"/>
              <a:buChar char="•"/>
            </a:pPr>
            <a:r>
              <a:rPr lang="en-IE" sz="1665"/>
              <a:t>BLE on traffic light establishes a connection with the Pi and sends URL of web page.</a:t>
            </a:r>
            <a:endParaRPr/>
          </a:p>
          <a:p>
            <a:pPr indent="-228600" lvl="0" marL="228600" rtl="0" algn="l">
              <a:lnSpc>
                <a:spcPct val="100000"/>
              </a:lnSpc>
              <a:spcBef>
                <a:spcPts val="1000"/>
              </a:spcBef>
              <a:spcAft>
                <a:spcPts val="0"/>
              </a:spcAft>
              <a:buClr>
                <a:schemeClr val="lt1"/>
              </a:buClr>
              <a:buSzPts val="2081"/>
              <a:buChar char="•"/>
            </a:pPr>
            <a:r>
              <a:rPr lang="en-IE" sz="1665"/>
              <a:t>Pi and accelerometer communicate to decide on action to take i.e. slow down, stop or continue ahead.</a:t>
            </a:r>
            <a:endParaRPr/>
          </a:p>
          <a:p>
            <a:pPr indent="-96440" lvl="0" marL="228600" rtl="0" algn="l">
              <a:lnSpc>
                <a:spcPct val="100000"/>
              </a:lnSpc>
              <a:spcBef>
                <a:spcPts val="1000"/>
              </a:spcBef>
              <a:spcAft>
                <a:spcPts val="0"/>
              </a:spcAft>
              <a:buClr>
                <a:schemeClr val="lt1"/>
              </a:buClr>
              <a:buSzPts val="2081"/>
              <a:buNone/>
            </a:pPr>
            <a:r>
              <a:t/>
            </a:r>
            <a:endParaRPr sz="166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7" name="Shape 247"/>
        <p:cNvGrpSpPr/>
        <p:nvPr/>
      </p:nvGrpSpPr>
      <p:grpSpPr>
        <a:xfrm>
          <a:off x="0" y="0"/>
          <a:ext cx="0" cy="0"/>
          <a:chOff x="0" y="0"/>
          <a:chExt cx="0" cy="0"/>
        </a:xfrm>
      </p:grpSpPr>
      <p:grpSp>
        <p:nvGrpSpPr>
          <p:cNvPr id="248" name="Google Shape;248;p21"/>
          <p:cNvGrpSpPr/>
          <p:nvPr/>
        </p:nvGrpSpPr>
        <p:grpSpPr>
          <a:xfrm>
            <a:off x="0" y="-1"/>
            <a:ext cx="12192003" cy="6858001"/>
            <a:chOff x="0" y="-1"/>
            <a:chExt cx="12192003" cy="6858001"/>
          </a:xfrm>
        </p:grpSpPr>
        <p:sp>
          <p:nvSpPr>
            <p:cNvPr id="249" name="Google Shape;249;p21"/>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pic>
          <p:nvPicPr>
            <p:cNvPr id="250" name="Google Shape;250;p21"/>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sp>
        <p:nvSpPr>
          <p:cNvPr id="251" name="Google Shape;251;p21"/>
          <p:cNvSpPr txBox="1"/>
          <p:nvPr>
            <p:ph type="title"/>
          </p:nvPr>
        </p:nvSpPr>
        <p:spPr>
          <a:xfrm>
            <a:off x="6448425" y="618518"/>
            <a:ext cx="4598985"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IE"/>
              <a:t>FLOWCHART:</a:t>
            </a:r>
            <a:endParaRPr/>
          </a:p>
        </p:txBody>
      </p:sp>
      <p:pic>
        <p:nvPicPr>
          <p:cNvPr id="252" name="Google Shape;252;p21"/>
          <p:cNvPicPr preferRelativeResize="0"/>
          <p:nvPr/>
        </p:nvPicPr>
        <p:blipFill rotWithShape="1">
          <a:blip r:embed="rId5">
            <a:alphaModFix/>
          </a:blip>
          <a:srcRect b="0" l="0" r="5097" t="0"/>
          <a:stretch/>
        </p:blipFill>
        <p:spPr>
          <a:xfrm>
            <a:off x="-5597" y="10"/>
            <a:ext cx="6101597" cy="6857990"/>
          </a:xfrm>
          <a:prstGeom prst="rect">
            <a:avLst/>
          </a:prstGeom>
          <a:noFill/>
          <a:ln>
            <a:noFill/>
          </a:ln>
        </p:spPr>
      </p:pic>
      <p:grpSp>
        <p:nvGrpSpPr>
          <p:cNvPr id="253" name="Google Shape;253;p21"/>
          <p:cNvGrpSpPr/>
          <p:nvPr/>
        </p:nvGrpSpPr>
        <p:grpSpPr>
          <a:xfrm>
            <a:off x="0" y="0"/>
            <a:ext cx="2305051" cy="6858001"/>
            <a:chOff x="0" y="0"/>
            <a:chExt cx="2305051" cy="6858001"/>
          </a:xfrm>
        </p:grpSpPr>
        <p:sp>
          <p:nvSpPr>
            <p:cNvPr id="254" name="Google Shape;254;p21"/>
            <p:cNvSpPr/>
            <p:nvPr/>
          </p:nvSpPr>
          <p:spPr>
            <a:xfrm>
              <a:off x="1209675" y="4763"/>
              <a:ext cx="23813" cy="2181225"/>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414338" y="9525"/>
              <a:ext cx="28575" cy="4481513"/>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solidFill>
              <a:schemeClr val="lt1">
                <a:alpha val="69803"/>
              </a:schemeClr>
            </a:solidFill>
            <a:ln>
              <a:noFill/>
            </a:ln>
          </p:spPr>
        </p:sp>
        <p:sp>
          <p:nvSpPr>
            <p:cNvPr id="260" name="Google Shape;260;p21"/>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solidFill>
              <a:schemeClr val="lt1">
                <a:alpha val="69803"/>
              </a:schemeClr>
            </a:solidFill>
            <a:ln>
              <a:noFill/>
            </a:ln>
          </p:spPr>
        </p:sp>
        <p:sp>
          <p:nvSpPr>
            <p:cNvPr id="261" name="Google Shape;261;p21"/>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solidFill>
              <a:schemeClr val="lt1">
                <a:alpha val="69803"/>
              </a:schemeClr>
            </a:solidFill>
            <a:ln>
              <a:noFill/>
            </a:ln>
          </p:spPr>
        </p:sp>
        <p:sp>
          <p:nvSpPr>
            <p:cNvPr id="263" name="Google Shape;263;p21"/>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solidFill>
              <a:schemeClr val="lt1">
                <a:alpha val="69803"/>
              </a:schemeClr>
            </a:solidFill>
            <a:ln>
              <a:noFill/>
            </a:ln>
          </p:spPr>
        </p:sp>
        <p:sp>
          <p:nvSpPr>
            <p:cNvPr id="264" name="Google Shape;264;p21"/>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solidFill>
              <a:schemeClr val="lt1">
                <a:alpha val="69803"/>
              </a:schemeClr>
            </a:solidFill>
            <a:ln>
              <a:noFill/>
            </a:ln>
          </p:spPr>
        </p:sp>
        <p:sp>
          <p:nvSpPr>
            <p:cNvPr id="267" name="Google Shape;267;p21"/>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solidFill>
              <a:schemeClr val="lt1">
                <a:alpha val="69803"/>
              </a:schemeClr>
            </a:solidFill>
            <a:ln>
              <a:noFill/>
            </a:ln>
          </p:spPr>
        </p:sp>
        <p:sp>
          <p:nvSpPr>
            <p:cNvPr id="269" name="Google Shape;269;p21"/>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solidFill>
              <a:schemeClr val="lt1">
                <a:alpha val="69803"/>
              </a:schemeClr>
            </a:solidFill>
            <a:ln>
              <a:noFill/>
            </a:ln>
          </p:spPr>
        </p:sp>
        <p:sp>
          <p:nvSpPr>
            <p:cNvPr id="272" name="Google Shape;272;p21"/>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solidFill>
              <a:schemeClr val="lt1">
                <a:alpha val="69803"/>
              </a:schemeClr>
            </a:solidFill>
            <a:ln>
              <a:noFill/>
            </a:ln>
          </p:spPr>
        </p:sp>
        <p:sp>
          <p:nvSpPr>
            <p:cNvPr id="275" name="Google Shape;275;p21"/>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solidFill>
              <a:schemeClr val="lt1">
                <a:alpha val="69803"/>
              </a:schemeClr>
            </a:solidFill>
            <a:ln>
              <a:noFill/>
            </a:ln>
          </p:spPr>
        </p:sp>
        <p:sp>
          <p:nvSpPr>
            <p:cNvPr id="277" name="Google Shape;277;p21"/>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solidFill>
              <a:schemeClr val="lt1">
                <a:alpha val="69803"/>
              </a:schemeClr>
            </a:solidFill>
            <a:ln>
              <a:noFill/>
            </a:ln>
          </p:spPr>
        </p:sp>
        <p:sp>
          <p:nvSpPr>
            <p:cNvPr id="279" name="Google Shape;279;p21"/>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solidFill>
              <a:schemeClr val="lt1">
                <a:alpha val="69803"/>
              </a:schemeClr>
            </a:solidFill>
            <a:ln>
              <a:noFill/>
            </a:ln>
          </p:spPr>
        </p:sp>
        <p:sp>
          <p:nvSpPr>
            <p:cNvPr id="281" name="Google Shape;281;p21"/>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a:off x="642938" y="6610350"/>
              <a:ext cx="23813" cy="242888"/>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solidFill>
              <a:schemeClr val="lt1">
                <a:alpha val="69803"/>
              </a:schemeClr>
            </a:solidFill>
            <a:ln>
              <a:noFill/>
            </a:ln>
          </p:spPr>
        </p:sp>
        <p:sp>
          <p:nvSpPr>
            <p:cNvPr id="285" name="Google Shape;285;p21"/>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solidFill>
              <a:schemeClr val="lt1">
                <a:alpha val="69803"/>
              </a:schemeClr>
            </a:solidFill>
            <a:ln>
              <a:noFill/>
            </a:ln>
          </p:spPr>
        </p:sp>
        <p:sp>
          <p:nvSpPr>
            <p:cNvPr id="286" name="Google Shape;286;p21"/>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chemeClr val="lt1">
                <a:alpha val="69803"/>
              </a:schemeClr>
            </a:solidFill>
            <a:ln>
              <a:noFill/>
            </a:ln>
          </p:spPr>
        </p:sp>
        <p:sp>
          <p:nvSpPr>
            <p:cNvPr id="288" name="Google Shape;288;p21"/>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solidFill>
              <a:schemeClr val="lt1">
                <a:alpha val="69803"/>
              </a:schemeClr>
            </a:solidFill>
            <a:ln>
              <a:noFill/>
            </a:ln>
          </p:spPr>
        </p:sp>
        <p:sp>
          <p:nvSpPr>
            <p:cNvPr id="289" name="Google Shape;289;p21"/>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solidFill>
              <a:schemeClr val="lt1">
                <a:alpha val="69803"/>
              </a:schemeClr>
            </a:solidFill>
            <a:ln>
              <a:noFill/>
            </a:ln>
          </p:spPr>
        </p:sp>
        <p:sp>
          <p:nvSpPr>
            <p:cNvPr id="291" name="Google Shape;291;p21"/>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solidFill>
              <a:schemeClr val="lt1">
                <a:alpha val="69803"/>
              </a:schemeClr>
            </a:solidFill>
            <a:ln>
              <a:noFill/>
            </a:ln>
          </p:spPr>
        </p:sp>
        <p:sp>
          <p:nvSpPr>
            <p:cNvPr id="293" name="Google Shape;293;p21"/>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a:off x="1228725" y="4662488"/>
              <a:ext cx="23813" cy="2181225"/>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solidFill>
              <a:schemeClr val="lt1">
                <a:alpha val="69803"/>
              </a:schemeClr>
            </a:solidFill>
            <a:ln>
              <a:noFill/>
            </a:ln>
          </p:spPr>
        </p:sp>
        <p:sp>
          <p:nvSpPr>
            <p:cNvPr id="296" name="Google Shape;296;p21"/>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solidFill>
              <a:schemeClr val="lt1">
                <a:alpha val="69803"/>
              </a:schemeClr>
            </a:solidFill>
            <a:ln>
              <a:noFill/>
            </a:ln>
          </p:spPr>
        </p:sp>
        <p:sp>
          <p:nvSpPr>
            <p:cNvPr id="298" name="Google Shape;298;p21"/>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solidFill>
              <a:schemeClr val="lt1">
                <a:alpha val="69803"/>
              </a:schemeClr>
            </a:solidFill>
            <a:ln>
              <a:noFill/>
            </a:ln>
          </p:spPr>
        </p:sp>
        <p:sp>
          <p:nvSpPr>
            <p:cNvPr id="301" name="Google Shape;301;p21"/>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solidFill>
              <a:schemeClr val="lt1">
                <a:alpha val="69803"/>
              </a:schemeClr>
            </a:solidFill>
            <a:ln>
              <a:noFill/>
            </a:ln>
          </p:spPr>
        </p:sp>
        <p:sp>
          <p:nvSpPr>
            <p:cNvPr id="302" name="Google Shape;302;p21"/>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solidFill>
              <a:schemeClr val="lt1">
                <a:alpha val="69803"/>
              </a:schemeClr>
            </a:solidFill>
            <a:ln>
              <a:noFill/>
            </a:ln>
          </p:spPr>
        </p:sp>
        <p:sp>
          <p:nvSpPr>
            <p:cNvPr id="305" name="Google Shape;305;p21"/>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chemeClr val="lt1">
                <a:alpha val="69803"/>
              </a:schemeClr>
            </a:solidFill>
            <a:ln>
              <a:noFill/>
            </a:ln>
          </p:spPr>
        </p:sp>
        <p:sp>
          <p:nvSpPr>
            <p:cNvPr id="307" name="Google Shape;307;p21"/>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21"/>
          <p:cNvSpPr txBox="1"/>
          <p:nvPr>
            <p:ph idx="1" type="body"/>
          </p:nvPr>
        </p:nvSpPr>
        <p:spPr>
          <a:xfrm>
            <a:off x="6448425" y="2249487"/>
            <a:ext cx="4598986"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lt1"/>
              </a:buClr>
              <a:buSzPts val="2550"/>
              <a:buChar char="•"/>
            </a:pPr>
            <a:r>
              <a:rPr lang="en-IE" sz="2040"/>
              <a:t>If traffic light is not detected, Raspberry Pi keeps searching.</a:t>
            </a:r>
            <a:endParaRPr/>
          </a:p>
          <a:p>
            <a:pPr indent="-228600" lvl="0" marL="228600" rtl="0" algn="l">
              <a:lnSpc>
                <a:spcPct val="110000"/>
              </a:lnSpc>
              <a:spcBef>
                <a:spcPts val="1000"/>
              </a:spcBef>
              <a:spcAft>
                <a:spcPts val="0"/>
              </a:spcAft>
              <a:buClr>
                <a:schemeClr val="lt1"/>
              </a:buClr>
              <a:buSzPts val="2550"/>
              <a:buChar char="•"/>
            </a:pPr>
            <a:r>
              <a:rPr lang="en-IE" sz="2040"/>
              <a:t>When signal is detected, Raspberry Pi reads website URL from BLE beacon.</a:t>
            </a:r>
            <a:endParaRPr/>
          </a:p>
          <a:p>
            <a:pPr indent="-228600" lvl="0" marL="228600" rtl="0" algn="l">
              <a:lnSpc>
                <a:spcPct val="110000"/>
              </a:lnSpc>
              <a:spcBef>
                <a:spcPts val="1000"/>
              </a:spcBef>
              <a:spcAft>
                <a:spcPts val="0"/>
              </a:spcAft>
              <a:buClr>
                <a:schemeClr val="lt1"/>
              </a:buClr>
              <a:buSzPts val="2550"/>
              <a:buChar char="•"/>
            </a:pPr>
            <a:r>
              <a:rPr lang="en-IE" sz="2040"/>
              <a:t>Depending on traffic light state and vehicle speed, the vehicle will slow down/stop or continue ahead.</a:t>
            </a:r>
            <a:endParaRPr/>
          </a:p>
          <a:p>
            <a:pPr indent="-228600" lvl="0" marL="228600" rtl="0" algn="l">
              <a:lnSpc>
                <a:spcPct val="110000"/>
              </a:lnSpc>
              <a:spcBef>
                <a:spcPts val="1000"/>
              </a:spcBef>
              <a:spcAft>
                <a:spcPts val="0"/>
              </a:spcAft>
              <a:buClr>
                <a:schemeClr val="lt1"/>
              </a:buClr>
              <a:buSzPts val="2550"/>
              <a:buChar char="•"/>
            </a:pPr>
            <a:r>
              <a:rPr lang="en-IE" sz="2040"/>
              <a:t>An accelerometer will be used to maintain or adjust the vehicle speed.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2"/>
          <p:cNvSpPr txBox="1"/>
          <p:nvPr>
            <p:ph type="title"/>
          </p:nvPr>
        </p:nvSpPr>
        <p:spPr>
          <a:xfrm>
            <a:off x="1141413" y="618518"/>
            <a:ext cx="9905998" cy="9749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Questrial"/>
              <a:buNone/>
            </a:pPr>
            <a:r>
              <a:rPr lang="en-IE" sz="3959"/>
              <a:t>BENCHMARK METRICS:</a:t>
            </a:r>
            <a:br>
              <a:rPr lang="en-IE" sz="3240"/>
            </a:br>
            <a:r>
              <a:rPr lang="en-IE" sz="2880"/>
              <a:t>EVALUATION OF SUCCESS/FAILURE</a:t>
            </a:r>
            <a:endParaRPr sz="3240"/>
          </a:p>
        </p:txBody>
      </p:sp>
      <p:sp>
        <p:nvSpPr>
          <p:cNvPr id="314" name="Google Shape;314;p22"/>
          <p:cNvSpPr txBox="1"/>
          <p:nvPr>
            <p:ph idx="1" type="body"/>
          </p:nvPr>
        </p:nvSpPr>
        <p:spPr>
          <a:xfrm>
            <a:off x="1141412" y="1597086"/>
            <a:ext cx="9905999" cy="974976"/>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3000"/>
              <a:buNone/>
            </a:pPr>
            <a:r>
              <a:rPr lang="en-IE"/>
              <a:t>Success and/or failure of this project will be evaluated by our ability to achieve our set goals and our ability to overcome our anticipated challenges. </a:t>
            </a:r>
            <a:endParaRPr/>
          </a:p>
        </p:txBody>
      </p:sp>
      <p:sp>
        <p:nvSpPr>
          <p:cNvPr id="315" name="Google Shape;315;p22"/>
          <p:cNvSpPr/>
          <p:nvPr/>
        </p:nvSpPr>
        <p:spPr>
          <a:xfrm>
            <a:off x="1141411" y="2572062"/>
            <a:ext cx="4954589"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E" sz="2400" u="none" cap="none" strike="noStrike">
                <a:solidFill>
                  <a:srgbClr val="FFFFFF"/>
                </a:solidFill>
                <a:latin typeface="Questrial"/>
                <a:ea typeface="Questrial"/>
                <a:cs typeface="Questrial"/>
                <a:sym typeface="Questrial"/>
              </a:rPr>
              <a:t>Our goals are to: (i) Evaluate the usefulness of Bluetooth as a V2I communication protocol and to highlight its strengths and weaknesses, (ii) To limit the time taken to complete the handshake protocol and (iii) To implement an accelerometer onboard an RC car which will measure acceleration and the signal motors depending on what action is needed.</a:t>
            </a:r>
            <a:endParaRPr sz="1800">
              <a:solidFill>
                <a:schemeClr val="lt1"/>
              </a:solidFill>
              <a:latin typeface="Questrial"/>
              <a:ea typeface="Questrial"/>
              <a:cs typeface="Questrial"/>
              <a:sym typeface="Questrial"/>
            </a:endParaRPr>
          </a:p>
        </p:txBody>
      </p:sp>
      <p:sp>
        <p:nvSpPr>
          <p:cNvPr id="316" name="Google Shape;316;p22"/>
          <p:cNvSpPr/>
          <p:nvPr/>
        </p:nvSpPr>
        <p:spPr>
          <a:xfrm>
            <a:off x="6094411" y="2568470"/>
            <a:ext cx="5648410" cy="40626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E" sz="2400">
                <a:solidFill>
                  <a:schemeClr val="lt1"/>
                </a:solidFill>
                <a:latin typeface="Questrial"/>
                <a:ea typeface="Questrial"/>
                <a:cs typeface="Questrial"/>
                <a:sym typeface="Questrial"/>
              </a:rPr>
              <a:t>Our anticipated challenges are: (i) Designing the Arduino circuit, (ii) Hosting the traffic light state data on a live web page, </a:t>
            </a:r>
            <a:br>
              <a:rPr lang="en-IE" sz="2400">
                <a:solidFill>
                  <a:schemeClr val="lt1"/>
                </a:solidFill>
                <a:latin typeface="Questrial"/>
                <a:ea typeface="Questrial"/>
                <a:cs typeface="Questrial"/>
                <a:sym typeface="Questrial"/>
              </a:rPr>
            </a:br>
            <a:r>
              <a:rPr lang="en-IE" sz="2400">
                <a:solidFill>
                  <a:schemeClr val="lt1"/>
                </a:solidFill>
                <a:latin typeface="Questrial"/>
                <a:ea typeface="Questrial"/>
                <a:cs typeface="Questrial"/>
                <a:sym typeface="Questrial"/>
              </a:rPr>
              <a:t>(iii) Sending beacons containing the URL to the Pi, (iv) Interpreting the data from the web page on the Raspberry Pi, </a:t>
            </a:r>
            <a:br>
              <a:rPr lang="en-IE" sz="2400">
                <a:solidFill>
                  <a:schemeClr val="lt1"/>
                </a:solidFill>
                <a:latin typeface="Questrial"/>
                <a:ea typeface="Questrial"/>
                <a:cs typeface="Questrial"/>
                <a:sym typeface="Questrial"/>
              </a:rPr>
            </a:br>
            <a:r>
              <a:rPr lang="en-IE" sz="2400">
                <a:solidFill>
                  <a:schemeClr val="lt1"/>
                </a:solidFill>
                <a:latin typeface="Questrial"/>
                <a:ea typeface="Questrial"/>
                <a:cs typeface="Questrial"/>
                <a:sym typeface="Questrial"/>
              </a:rPr>
              <a:t>(v) Constructing an RC car with motors and an accelerometer and (vi) Using the data to send messages to the driver and stop or slow down the motors if necessary.</a:t>
            </a:r>
            <a:endParaRPr sz="2400">
              <a:solidFill>
                <a:schemeClr val="lt1"/>
              </a:solidFill>
              <a:latin typeface="Questrial"/>
              <a:ea typeface="Questrial"/>
              <a:cs typeface="Questrial"/>
              <a:sym typeface="Questrial"/>
            </a:endParaRPr>
          </a:p>
          <a:p>
            <a:pPr indent="0" lvl="0" marL="0" marR="0" rtl="0" algn="l">
              <a:spcBef>
                <a:spcPts val="0"/>
              </a:spcBef>
              <a:spcAft>
                <a:spcPts val="0"/>
              </a:spcAft>
              <a:buNone/>
            </a:pPr>
            <a:r>
              <a:t/>
            </a:r>
            <a:endParaRPr sz="1800">
              <a:solidFill>
                <a:schemeClr val="lt1"/>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23"/>
          <p:cNvSpPr txBox="1"/>
          <p:nvPr>
            <p:ph type="title"/>
          </p:nvPr>
        </p:nvSpPr>
        <p:spPr>
          <a:xfrm>
            <a:off x="5128643" y="618518"/>
            <a:ext cx="6188402"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Questrial"/>
              <a:buNone/>
            </a:pPr>
            <a:r>
              <a:rPr lang="en-IE" sz="4400"/>
              <a:t>EVALUATING OUR GOALS:</a:t>
            </a:r>
            <a:endParaRPr/>
          </a:p>
        </p:txBody>
      </p:sp>
      <p:sp>
        <p:nvSpPr>
          <p:cNvPr id="322" name="Google Shape;322;p23"/>
          <p:cNvSpPr/>
          <p:nvPr/>
        </p:nvSpPr>
        <p:spPr>
          <a:xfrm>
            <a:off x="814579" y="808057"/>
            <a:ext cx="3821429" cy="5234394"/>
          </a:xfrm>
          <a:prstGeom prst="round2DiagRect">
            <a:avLst>
              <a:gd fmla="val 11323" name="adj1"/>
              <a:gd fmla="val 0" name="adj2"/>
            </a:avLst>
          </a:prstGeom>
          <a:solidFill>
            <a:srgbClr val="FFFFFF"/>
          </a:solid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pic>
        <p:nvPicPr>
          <p:cNvPr descr="A close up of a sign&#10;&#10;Description generated with very high confidence" id="323" name="Google Shape;323;p23"/>
          <p:cNvPicPr preferRelativeResize="0"/>
          <p:nvPr/>
        </p:nvPicPr>
        <p:blipFill rotWithShape="1">
          <a:blip r:embed="rId4">
            <a:alphaModFix/>
          </a:blip>
          <a:srcRect b="0" l="0" r="0" t="0"/>
          <a:stretch/>
        </p:blipFill>
        <p:spPr>
          <a:xfrm>
            <a:off x="1126617" y="2077954"/>
            <a:ext cx="3178638" cy="2696631"/>
          </a:xfrm>
          <a:prstGeom prst="rect">
            <a:avLst/>
          </a:prstGeom>
          <a:noFill/>
          <a:ln>
            <a:noFill/>
          </a:ln>
        </p:spPr>
      </p:pic>
      <p:sp>
        <p:nvSpPr>
          <p:cNvPr id="324" name="Google Shape;324;p23"/>
          <p:cNvSpPr txBox="1"/>
          <p:nvPr>
            <p:ph idx="1" type="body"/>
          </p:nvPr>
        </p:nvSpPr>
        <p:spPr>
          <a:xfrm>
            <a:off x="5128643" y="2249487"/>
            <a:ext cx="6188402" cy="354171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3500"/>
              <a:buNone/>
            </a:pPr>
            <a:r>
              <a:rPr lang="en-IE" sz="2800"/>
              <a:t>Our first and second goals, evaluating the usefulness of Bluetooth as a V2I communication protocol and to circumvent or limit the time-consuming effect of the handshake protocol, can be evaluated as a success or failure by the ability of our Raspberry Pi to first establish a connection and lastly to connect to the web page.</a:t>
            </a:r>
            <a:endParaRPr/>
          </a:p>
          <a:p>
            <a:pPr indent="0" lvl="0" marL="0" rtl="0" algn="l">
              <a:lnSpc>
                <a:spcPct val="100000"/>
              </a:lnSpc>
              <a:spcBef>
                <a:spcPts val="1000"/>
              </a:spcBef>
              <a:spcAft>
                <a:spcPts val="0"/>
              </a:spcAft>
              <a:buClr>
                <a:schemeClr val="lt1"/>
              </a:buClr>
              <a:buSzPts val="3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24"/>
          <p:cNvSpPr txBox="1"/>
          <p:nvPr>
            <p:ph type="title"/>
          </p:nvPr>
        </p:nvSpPr>
        <p:spPr>
          <a:xfrm>
            <a:off x="1141413" y="618518"/>
            <a:ext cx="9905998" cy="7611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IE"/>
              <a:t>EVALUATING OUR GOALS:</a:t>
            </a:r>
            <a:endParaRPr/>
          </a:p>
        </p:txBody>
      </p:sp>
      <p:pic>
        <p:nvPicPr>
          <p:cNvPr id="330" name="Google Shape;330;p24"/>
          <p:cNvPicPr preferRelativeResize="0"/>
          <p:nvPr/>
        </p:nvPicPr>
        <p:blipFill rotWithShape="1">
          <a:blip r:embed="rId4">
            <a:alphaModFix/>
          </a:blip>
          <a:srcRect b="0" l="0" r="0" t="0"/>
          <a:stretch/>
        </p:blipFill>
        <p:spPr>
          <a:xfrm>
            <a:off x="7627425" y="1826080"/>
            <a:ext cx="3494597" cy="3494597"/>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
        <p:nvSpPr>
          <p:cNvPr id="331" name="Google Shape;331;p24"/>
          <p:cNvSpPr txBox="1"/>
          <p:nvPr>
            <p:ph idx="1" type="body"/>
          </p:nvPr>
        </p:nvSpPr>
        <p:spPr>
          <a:xfrm>
            <a:off x="1141413" y="1379621"/>
            <a:ext cx="6012832" cy="425918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3000"/>
              <a:buNone/>
            </a:pPr>
            <a:r>
              <a:rPr lang="en-IE"/>
              <a:t>Our final goal, to successfully implement an accelerometer onboard an RC car which will measure the acceleration of the vehicle and to then slow down or stop the motors in the RC car in accordance with the state of the traffic lights, is a more complex additional goal. The success of this goal can be evaluated by our ability to create a link between the motors, accelerometer and Raspberry Pi. This link should allow the accelerometer to feed data to the Pi and allow the Pi to signal the motors to stop or slow down.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25"/>
          <p:cNvSpPr txBox="1"/>
          <p:nvPr>
            <p:ph type="title"/>
          </p:nvPr>
        </p:nvSpPr>
        <p:spPr>
          <a:xfrm>
            <a:off x="5128643" y="618518"/>
            <a:ext cx="6188402"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Questrial"/>
              <a:buNone/>
            </a:pPr>
            <a:r>
              <a:rPr lang="en-IE"/>
              <a:t>EVALUATING OUR ANTICIPATED CHALLENGES:</a:t>
            </a:r>
            <a:endParaRPr/>
          </a:p>
        </p:txBody>
      </p:sp>
      <p:sp>
        <p:nvSpPr>
          <p:cNvPr id="337" name="Google Shape;337;p25"/>
          <p:cNvSpPr/>
          <p:nvPr/>
        </p:nvSpPr>
        <p:spPr>
          <a:xfrm>
            <a:off x="814579" y="808057"/>
            <a:ext cx="3821429" cy="5234394"/>
          </a:xfrm>
          <a:prstGeom prst="round2DiagRect">
            <a:avLst>
              <a:gd fmla="val 11323" name="adj1"/>
              <a:gd fmla="val 0" name="adj2"/>
            </a:avLst>
          </a:prstGeom>
          <a:solidFill>
            <a:srgbClr val="FFFFFF"/>
          </a:solid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pic>
        <p:nvPicPr>
          <p:cNvPr id="338" name="Google Shape;338;p25"/>
          <p:cNvPicPr preferRelativeResize="0"/>
          <p:nvPr/>
        </p:nvPicPr>
        <p:blipFill rotWithShape="1">
          <a:blip r:embed="rId4">
            <a:alphaModFix/>
          </a:blip>
          <a:srcRect b="0" l="0" r="0" t="0"/>
          <a:stretch/>
        </p:blipFill>
        <p:spPr>
          <a:xfrm>
            <a:off x="1126617" y="1836950"/>
            <a:ext cx="3178638" cy="3178638"/>
          </a:xfrm>
          <a:prstGeom prst="rect">
            <a:avLst/>
          </a:prstGeom>
          <a:noFill/>
          <a:ln>
            <a:noFill/>
          </a:ln>
        </p:spPr>
      </p:pic>
      <p:sp>
        <p:nvSpPr>
          <p:cNvPr id="339" name="Google Shape;339;p25"/>
          <p:cNvSpPr txBox="1"/>
          <p:nvPr>
            <p:ph idx="1" type="body"/>
          </p:nvPr>
        </p:nvSpPr>
        <p:spPr>
          <a:xfrm>
            <a:off x="5128643" y="2249487"/>
            <a:ext cx="6188402" cy="3541714"/>
          </a:xfrm>
          <a:prstGeom prst="rect">
            <a:avLst/>
          </a:prstGeom>
          <a:noFill/>
          <a:ln>
            <a:noFill/>
          </a:ln>
        </p:spPr>
        <p:txBody>
          <a:bodyPr anchorCtr="0" anchor="t" bIns="45700" lIns="91425" spcFirstLastPara="1" rIns="91425" wrap="square" tIns="45700">
            <a:noAutofit/>
          </a:bodyPr>
          <a:lstStyle/>
          <a:p>
            <a:pPr indent="-571500" lvl="0" marL="571500" rtl="0" algn="l">
              <a:lnSpc>
                <a:spcPct val="110000"/>
              </a:lnSpc>
              <a:spcBef>
                <a:spcPts val="0"/>
              </a:spcBef>
              <a:spcAft>
                <a:spcPts val="0"/>
              </a:spcAft>
              <a:buClr>
                <a:schemeClr val="lt1"/>
              </a:buClr>
              <a:buSzPts val="2750"/>
              <a:buFont typeface="Questrial"/>
              <a:buAutoNum type="romanLcPeriod"/>
            </a:pPr>
            <a:r>
              <a:rPr lang="en-IE" sz="2200"/>
              <a:t>Designing our Arduino circuit – We must design an Arduino programme that acts as a traffic light changing periodically between red, amber and green states.</a:t>
            </a:r>
            <a:endParaRPr/>
          </a:p>
          <a:p>
            <a:pPr indent="-571500" lvl="0" marL="571500" rtl="0" algn="l">
              <a:lnSpc>
                <a:spcPct val="110000"/>
              </a:lnSpc>
              <a:spcBef>
                <a:spcPts val="1000"/>
              </a:spcBef>
              <a:spcAft>
                <a:spcPts val="0"/>
              </a:spcAft>
              <a:buClr>
                <a:schemeClr val="lt1"/>
              </a:buClr>
              <a:buSzPts val="2750"/>
              <a:buFont typeface="Questrial"/>
              <a:buAutoNum type="romanLcPeriod"/>
            </a:pPr>
            <a:r>
              <a:rPr lang="en-IE" sz="2200"/>
              <a:t>Hosting the traffic light state data on a live web page – The data from the traffic light programme on the Arduino must be sent to a live web page and hosted there for future reading by the Raspberry Pi onboard the vehicle.</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6"/>
          <p:cNvSpPr txBox="1"/>
          <p:nvPr>
            <p:ph type="title"/>
          </p:nvPr>
        </p:nvSpPr>
        <p:spPr>
          <a:xfrm>
            <a:off x="991435" y="618517"/>
            <a:ext cx="10055976" cy="138674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Questrial"/>
              <a:buNone/>
            </a:pPr>
            <a:r>
              <a:rPr lang="en-IE" sz="4400"/>
              <a:t>EVALUATING OUR ANTICIPATED CHALLENGES:</a:t>
            </a:r>
            <a:endParaRPr/>
          </a:p>
        </p:txBody>
      </p:sp>
      <p:sp>
        <p:nvSpPr>
          <p:cNvPr id="345" name="Google Shape;345;p26"/>
          <p:cNvSpPr txBox="1"/>
          <p:nvPr>
            <p:ph idx="1" type="body"/>
          </p:nvPr>
        </p:nvSpPr>
        <p:spPr>
          <a:xfrm>
            <a:off x="991435" y="2005263"/>
            <a:ext cx="10055976" cy="4475748"/>
          </a:xfrm>
          <a:prstGeom prst="rect">
            <a:avLst/>
          </a:prstGeom>
          <a:noFill/>
          <a:ln>
            <a:noFill/>
          </a:ln>
        </p:spPr>
        <p:txBody>
          <a:bodyPr anchorCtr="0" anchor="t" bIns="45700" lIns="91425" spcFirstLastPara="1" rIns="91425" wrap="square" tIns="45700">
            <a:noAutofit/>
          </a:bodyPr>
          <a:lstStyle/>
          <a:p>
            <a:pPr indent="-514350" lvl="0" marL="514350" rtl="0" algn="l">
              <a:lnSpc>
                <a:spcPct val="120000"/>
              </a:lnSpc>
              <a:spcBef>
                <a:spcPts val="0"/>
              </a:spcBef>
              <a:spcAft>
                <a:spcPts val="0"/>
              </a:spcAft>
              <a:buClr>
                <a:schemeClr val="lt1"/>
              </a:buClr>
              <a:buSzPts val="3000"/>
              <a:buFont typeface="Questrial"/>
              <a:buAutoNum type="romanLcPeriod" startAt="3"/>
            </a:pPr>
            <a:r>
              <a:rPr lang="en-IE"/>
              <a:t>Send beacons containing the URL to the Pi – Depending on the beacon protocol used the amount of bytes sent in the beacon will vary. The URL will be embedded into the beacon which is constantly searching for a recipient. The Pi will simultaneously search for a Bluetooth device and try to load the URL if it receives the Bluetooth beacon.</a:t>
            </a:r>
            <a:endParaRPr/>
          </a:p>
          <a:p>
            <a:pPr indent="-514350" lvl="0" marL="514350" rtl="0" algn="l">
              <a:lnSpc>
                <a:spcPct val="120000"/>
              </a:lnSpc>
              <a:spcBef>
                <a:spcPts val="1000"/>
              </a:spcBef>
              <a:spcAft>
                <a:spcPts val="0"/>
              </a:spcAft>
              <a:buClr>
                <a:schemeClr val="lt1"/>
              </a:buClr>
              <a:buSzPts val="3000"/>
              <a:buFont typeface="Questrial"/>
              <a:buAutoNum type="romanLcPeriod" startAt="3"/>
            </a:pPr>
            <a:r>
              <a:rPr lang="en-IE"/>
              <a:t>Interpreting the data from the web page on the Raspberry Pi – Once the connection is established, our next challenge will be to automate the process of the Pi reading and interpreting the traffic light data hosted on the web page.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p27"/>
          <p:cNvSpPr txBox="1"/>
          <p:nvPr>
            <p:ph type="title"/>
          </p:nvPr>
        </p:nvSpPr>
        <p:spPr>
          <a:xfrm>
            <a:off x="1141412" y="393032"/>
            <a:ext cx="9905998" cy="88944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Questrial"/>
              <a:buNone/>
            </a:pPr>
            <a:r>
              <a:rPr lang="en-IE"/>
              <a:t>EVALUATING OUR ANTICIPATED CHALLENGES:</a:t>
            </a:r>
            <a:endParaRPr/>
          </a:p>
        </p:txBody>
      </p:sp>
      <p:sp>
        <p:nvSpPr>
          <p:cNvPr id="351" name="Google Shape;351;p27"/>
          <p:cNvSpPr txBox="1"/>
          <p:nvPr>
            <p:ph idx="1" type="body"/>
          </p:nvPr>
        </p:nvSpPr>
        <p:spPr>
          <a:xfrm>
            <a:off x="1141412" y="1307772"/>
            <a:ext cx="5250924" cy="4957010"/>
          </a:xfrm>
          <a:prstGeom prst="rect">
            <a:avLst/>
          </a:prstGeom>
          <a:noFill/>
          <a:ln>
            <a:noFill/>
          </a:ln>
        </p:spPr>
        <p:txBody>
          <a:bodyPr anchorCtr="0" anchor="ctr" bIns="45700" lIns="91425" spcFirstLastPara="1" rIns="91425" wrap="square" tIns="45700">
            <a:noAutofit/>
          </a:bodyPr>
          <a:lstStyle/>
          <a:p>
            <a:pPr indent="-514350" lvl="0" marL="514350" rtl="0" algn="l">
              <a:lnSpc>
                <a:spcPct val="100000"/>
              </a:lnSpc>
              <a:spcBef>
                <a:spcPts val="0"/>
              </a:spcBef>
              <a:spcAft>
                <a:spcPts val="0"/>
              </a:spcAft>
              <a:buClr>
                <a:schemeClr val="lt1"/>
              </a:buClr>
              <a:buSzPts val="2775"/>
              <a:buFont typeface="Questrial"/>
              <a:buAutoNum type="romanLcPeriod" startAt="5"/>
            </a:pPr>
            <a:r>
              <a:rPr lang="en-IE" sz="2220"/>
              <a:t>Constructing an RC car with motors and an accelerometer – In order to test if the rest of our project works we will attempt to construct a sample vehicle with motors to move it and an accelerometer measuring acceleration. The motors will be signaled to act depending on the state of the traffic light.</a:t>
            </a:r>
            <a:endParaRPr/>
          </a:p>
          <a:p>
            <a:pPr indent="-514350" lvl="0" marL="514350" rtl="0" algn="l">
              <a:lnSpc>
                <a:spcPct val="100000"/>
              </a:lnSpc>
              <a:spcBef>
                <a:spcPts val="1000"/>
              </a:spcBef>
              <a:spcAft>
                <a:spcPts val="0"/>
              </a:spcAft>
              <a:buClr>
                <a:schemeClr val="lt1"/>
              </a:buClr>
              <a:buSzPts val="2775"/>
              <a:buFont typeface="Questrial"/>
              <a:buAutoNum type="romanLcPeriod" startAt="5"/>
            </a:pPr>
            <a:r>
              <a:rPr lang="en-IE" sz="2220"/>
              <a:t>Using the data to send messages to the driver and stop or slow down the motors if necessary – The challenge here will be to inform the driver of what is happening or and then stop the motors safely.</a:t>
            </a:r>
            <a:endParaRPr sz="2220"/>
          </a:p>
        </p:txBody>
      </p:sp>
      <p:pic>
        <p:nvPicPr>
          <p:cNvPr id="352" name="Google Shape;352;p27"/>
          <p:cNvPicPr preferRelativeResize="0"/>
          <p:nvPr/>
        </p:nvPicPr>
        <p:blipFill rotWithShape="1">
          <a:blip r:embed="rId4">
            <a:alphaModFix/>
          </a:blip>
          <a:srcRect b="7531" l="0" r="3" t="5171"/>
          <a:stretch/>
        </p:blipFill>
        <p:spPr>
          <a:xfrm>
            <a:off x="6649009" y="2262331"/>
            <a:ext cx="4655075" cy="3047892"/>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