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104867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01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04860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0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1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3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5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048627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8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104864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7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104865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104866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4866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9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1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Daniel-Cva/Cyber-Security-Project" TargetMode="Externa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p>
            <a:pPr algn="ctr"/>
            <a:r>
              <a:rPr b="1" dirty="0" lang="en-US">
                <a:solidFill>
                  <a:schemeClr val="accent1"/>
                </a:solidFill>
                <a:latin typeface="Franklin Gothic Demi"/>
                <a:cs typeface="Arial"/>
              </a:rPr>
              <a:t>Secure</a:t>
            </a:r>
            <a:r>
              <a:rPr b="1" dirty="0" lang="en-US">
                <a:solidFill>
                  <a:schemeClr val="accent1"/>
                </a:solidFill>
                <a:ea typeface="+mj-lt"/>
                <a:cs typeface="+mj-lt"/>
              </a:rPr>
              <a:t> Data Hiding in Image Using Steganography</a:t>
            </a:r>
            <a:endParaRPr dirty="0" lang="en-US">
              <a:solidFill>
                <a:schemeClr val="accent1"/>
              </a:solidFill>
              <a:ea typeface="+mj-lt"/>
              <a:cs typeface="+mj-lt"/>
            </a:endParaRPr>
          </a:p>
        </p:txBody>
      </p:sp>
      <p:sp>
        <p:nvSpPr>
          <p:cNvPr id="1048605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dirty="0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606" name="TextBox 3"/>
          <p:cNvSpPr txBox="1"/>
          <p:nvPr/>
        </p:nvSpPr>
        <p:spPr>
          <a:xfrm>
            <a:off x="3117529" y="4586365"/>
            <a:ext cx="7980183" cy="1631216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DANIEL JABARAJ V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As-Salam College of Engineering and Technology &amp; CSE</a:t>
            </a:r>
          </a:p>
          <a:p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-305435" marL="305435"/>
            <a:r>
              <a:rPr dirty="0" lang="en-IN">
                <a:ea typeface="+mn-lt"/>
                <a:cs typeface="+mn-lt"/>
              </a:rPr>
              <a:t>The "Secure Data Hiding in Images Using Steganography" project successfully addresses the need for covert data protection in the digital realm. By combining steganography with encryption, the project provides a robust solution for secure communication without arousing suspicion.</a:t>
            </a:r>
            <a:endParaRPr dirty="0" lang="en-IN"/>
          </a:p>
          <a:p>
            <a:pPr indent="-305435" marL="305435"/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800" lang="en-IN">
                <a:ea typeface="+mn-lt"/>
                <a:cs typeface="+mn-lt"/>
                <a:hlinkClick r:id="rId1"/>
              </a:rPr>
              <a:t>Click to View Project in Github: Daniel-Cva/Cyber-Security-Project</a:t>
            </a:r>
            <a:endParaRPr dirty="0" sz="280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-305435" marL="305435"/>
            <a:r>
              <a:rPr b="1" dirty="0" lang="en-US">
                <a:ea typeface="+mn-lt"/>
                <a:cs typeface="+mn-lt"/>
              </a:rPr>
              <a:t>Enhanced Algorithms:</a:t>
            </a:r>
            <a:r>
              <a:rPr dirty="0" lang="en-US">
                <a:ea typeface="+mn-lt"/>
                <a:cs typeface="+mn-lt"/>
              </a:rPr>
              <a:t> Research and implement more advanced steganographic techniques to increase data capacity and security.</a:t>
            </a:r>
            <a:endParaRPr dirty="0" lang="en-US"/>
          </a:p>
          <a:p>
            <a:pPr indent="-305435" marL="305435"/>
            <a:r>
              <a:rPr b="1" dirty="0" lang="en-US">
                <a:ea typeface="+mn-lt"/>
                <a:cs typeface="+mn-lt"/>
              </a:rPr>
              <a:t>Integration with Cloud Storage:</a:t>
            </a:r>
            <a:r>
              <a:rPr dirty="0" lang="en-US">
                <a:ea typeface="+mn-lt"/>
                <a:cs typeface="+mn-lt"/>
              </a:rPr>
              <a:t> Enable secure storage and retrieval of steganographic images in cloud services.</a:t>
            </a:r>
            <a:endParaRPr dirty="0" lang="en-US"/>
          </a:p>
          <a:p>
            <a:pPr indent="-305435" marL="305435"/>
            <a:r>
              <a:rPr b="1" dirty="0" lang="en-US">
                <a:ea typeface="+mn-lt"/>
                <a:cs typeface="+mn-lt"/>
              </a:rPr>
              <a:t>Real-Time Communication:</a:t>
            </a:r>
            <a:r>
              <a:rPr dirty="0" lang="en-US">
                <a:ea typeface="+mn-lt"/>
                <a:cs typeface="+mn-lt"/>
              </a:rPr>
              <a:t> Develop real-time secure communication systems using steganography.</a:t>
            </a:r>
            <a:endParaRPr dirty="0" lang="en-US"/>
          </a:p>
          <a:p>
            <a:pPr indent="-305435" marL="305435"/>
            <a:r>
              <a:rPr b="1" dirty="0" lang="en-US">
                <a:ea typeface="+mn-lt"/>
                <a:cs typeface="+mn-lt"/>
              </a:rPr>
              <a:t>Mobile Application:</a:t>
            </a:r>
            <a:r>
              <a:rPr dirty="0" lang="en-US">
                <a:ea typeface="+mn-lt"/>
                <a:cs typeface="+mn-lt"/>
              </a:rPr>
              <a:t> Create mobile applications to allow users to hide and retrieve data on-the-go.</a:t>
            </a:r>
            <a:endParaRPr dirty="0" lang="en-US"/>
          </a:p>
          <a:p>
            <a:pPr indent="-305435" marL="305435"/>
            <a:r>
              <a:rPr b="1" dirty="0" lang="en-US">
                <a:ea typeface="+mn-lt"/>
                <a:cs typeface="+mn-lt"/>
              </a:rPr>
              <a:t>Machine Learning:</a:t>
            </a:r>
            <a:r>
              <a:rPr dirty="0" lang="en-US">
                <a:ea typeface="+mn-lt"/>
                <a:cs typeface="+mn-lt"/>
              </a:rPr>
              <a:t> Employ machine learning to detect and prevent unauthorized steganographic attempts.</a:t>
            </a:r>
            <a:endParaRPr dirty="0" lang="en-US"/>
          </a:p>
          <a:p>
            <a:pPr indent="-305435" marL="305435"/>
            <a:endParaRPr dirty="0" lang="en-US"/>
          </a:p>
        </p:txBody>
      </p:sp>
      <p:sp>
        <p:nvSpPr>
          <p:cNvPr id="1048614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Technology used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Wow factor </a:t>
            </a:r>
            <a:endParaRPr dirty="0" sz="200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End users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Result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Conclusion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Git-hub Link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Future scope</a:t>
            </a:r>
          </a:p>
          <a:p>
            <a:pPr indent="0" marL="0">
              <a:buNone/>
            </a:pPr>
            <a:endParaRPr b="1" dirty="0" sz="2000" lang="en-US">
              <a:latin typeface="Arial"/>
              <a:ea typeface="+mn-lt"/>
              <a:cs typeface="+mn-lt"/>
            </a:endParaRPr>
          </a:p>
          <a:p>
            <a:pPr indent="-305435" marL="305435"/>
            <a:endParaRPr b="1" dirty="0" sz="2000" lang="en-US">
              <a:latin typeface="Arial"/>
              <a:ea typeface="+mn-lt"/>
              <a:cs typeface="+mn-lt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1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algn="just" indent="0" marL="0">
              <a:buNone/>
            </a:pPr>
            <a:r>
              <a:rPr dirty="0" sz="3200" lang="en-IN">
                <a:solidFill>
                  <a:srgbClr val="0F0F0F"/>
                </a:solidFill>
                <a:ea typeface="+mn-lt"/>
                <a:cs typeface="+mn-lt"/>
              </a:rPr>
              <a:t> </a:t>
            </a:r>
            <a:r>
              <a:rPr dirty="0" sz="2800" lang="en-IN">
                <a:solidFill>
                  <a:srgbClr val="0F0F0F"/>
                </a:solidFill>
                <a:ea typeface="+mn-lt"/>
                <a:cs typeface="+mn-lt"/>
              </a:rPr>
              <a:t>  In today's digital age, the need for secure communication and data protection is paramount. Traditional encryption methods, while effective, are often easily detectable. There is a growing demand for techniques that ensure data confidentiality without raising suspicion. The objective of this project is to develop a secure method for hiding sensitive data within digital images using steganography, making the existence of the hidden data undetectable to unauthorized individuals.</a:t>
            </a:r>
            <a:endParaRPr dirty="0" sz="280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dirty="0" sz="4400" lang="en-US"/>
          </a:p>
        </p:txBody>
      </p:sp>
      <p:sp>
        <p:nvSpPr>
          <p:cNvPr id="1048587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>
              <a:buFont typeface="Wingdings 2"/>
              <a:buChar char=""/>
            </a:pPr>
            <a:r>
              <a:rPr b="1" dirty="0" lang="en-IN">
                <a:ea typeface="+mn-lt"/>
                <a:cs typeface="+mn-lt"/>
              </a:rPr>
              <a:t>Programming Language:</a:t>
            </a:r>
            <a:r>
              <a:rPr dirty="0" lang="en-IN">
                <a:ea typeface="+mn-lt"/>
                <a:cs typeface="+mn-lt"/>
              </a:rPr>
              <a:t> Python</a:t>
            </a:r>
            <a:endParaRPr dirty="0" lang="en-US"/>
          </a:p>
          <a:p>
            <a:pPr indent="-305435" marL="305435">
              <a:buFont typeface="Wingdings 2"/>
              <a:buChar char=""/>
            </a:pPr>
            <a:r>
              <a:rPr b="1" dirty="0" lang="en-IN">
                <a:ea typeface="+mn-lt"/>
                <a:cs typeface="+mn-lt"/>
              </a:rPr>
              <a:t>Libraries:</a:t>
            </a:r>
            <a:endParaRPr dirty="0" lang="en-IN"/>
          </a:p>
          <a:p>
            <a:pPr indent="0" marL="0">
              <a:buNone/>
            </a:pPr>
            <a:r>
              <a:rPr dirty="0" lang="en-IN">
                <a:latin typeface="Consolas"/>
              </a:rPr>
              <a:t>     OpenCV</a:t>
            </a:r>
            <a:r>
              <a:rPr dirty="0" lang="en-IN">
                <a:ea typeface="+mn-lt"/>
                <a:cs typeface="+mn-lt"/>
              </a:rPr>
              <a:t> library for image processing.</a:t>
            </a:r>
            <a:endParaRPr dirty="0" lang="en-IN"/>
          </a:p>
          <a:p>
            <a:pPr indent="0" marL="0">
              <a:buNone/>
            </a:pPr>
            <a:r>
              <a:rPr dirty="0" lang="en-IN">
                <a:latin typeface="Consolas"/>
              </a:rPr>
              <a:t>     </a:t>
            </a:r>
            <a:r>
              <a:rPr dirty="0" lang="en-IN" err="1">
                <a:latin typeface="Consolas"/>
                <a:ea typeface="+mn-lt"/>
                <a:cs typeface="+mn-lt"/>
              </a:rPr>
              <a:t>os</a:t>
            </a:r>
            <a:r>
              <a:rPr dirty="0" lang="en-IN">
                <a:ea typeface="+mn-lt"/>
                <a:cs typeface="+mn-lt"/>
              </a:rPr>
              <a:t> library in Python provides a way to interact with the operating system.</a:t>
            </a:r>
            <a:endParaRPr dirty="0" lang="en-IN">
              <a:latin typeface="Franklin Gothic Book"/>
            </a:endParaRPr>
          </a:p>
          <a:p>
            <a:pPr indent="0" marL="0">
              <a:buNone/>
            </a:pPr>
            <a:r>
              <a:rPr dirty="0" lang="en-IN">
                <a:latin typeface="Consolas"/>
                <a:ea typeface="+mn-lt"/>
                <a:cs typeface="+mn-lt"/>
              </a:rPr>
              <a:t>     string</a:t>
            </a:r>
            <a:r>
              <a:rPr dirty="0" lang="en-IN">
                <a:ea typeface="+mn-lt"/>
                <a:cs typeface="+mn-lt"/>
              </a:rPr>
              <a:t> library provides useful tools for handling and manipulating strings.</a:t>
            </a:r>
          </a:p>
          <a:p>
            <a:pPr indent="-305435" marL="305435">
              <a:buFont typeface="Wingdings 2"/>
              <a:buChar char=""/>
            </a:pPr>
            <a:r>
              <a:rPr b="1" dirty="0" lang="en-IN">
                <a:ea typeface="+mn-lt"/>
                <a:cs typeface="+mn-lt"/>
              </a:rPr>
              <a:t>Algorithms:</a:t>
            </a:r>
            <a:endParaRPr dirty="0" lang="en-IN"/>
          </a:p>
          <a:p>
            <a:pPr indent="0" marL="0">
              <a:buNone/>
            </a:pPr>
            <a:r>
              <a:rPr dirty="0" lang="en-IN">
                <a:ea typeface="+mn-lt"/>
                <a:cs typeface="+mn-lt"/>
              </a:rPr>
              <a:t>  Least Significant Bit (LSB) for embedding data into images.</a:t>
            </a:r>
            <a:endParaRPr dirty="0" lang="en-IN"/>
          </a:p>
          <a:p>
            <a:pPr indent="0" marL="0">
              <a:buNone/>
            </a:pPr>
            <a:r>
              <a:rPr dirty="0" lang="en-IN">
                <a:ea typeface="+mn-lt"/>
                <a:cs typeface="+mn-lt"/>
              </a:rPr>
              <a:t>  Advanced Encryption Standard (AES) for data encryption before embedding.</a:t>
            </a:r>
            <a:endParaRPr dirty="0" lang="en-IN"/>
          </a:p>
          <a:p>
            <a:pPr indent="-305435" marL="305435">
              <a:buFont typeface="Wingdings 2"/>
              <a:buChar char=""/>
            </a:pPr>
            <a:r>
              <a:rPr b="1" dirty="0" lang="en-IN">
                <a:ea typeface="+mn-lt"/>
                <a:cs typeface="+mn-lt"/>
              </a:rPr>
              <a:t>Tools:</a:t>
            </a:r>
            <a:endParaRPr dirty="0" lang="en-IN"/>
          </a:p>
          <a:p>
            <a:pPr indent="0" marL="0">
              <a:buNone/>
            </a:pPr>
            <a:r>
              <a:rPr dirty="0" lang="en-IN">
                <a:ea typeface="+mn-lt"/>
                <a:cs typeface="+mn-lt"/>
              </a:rPr>
              <a:t>  Integrated Development Environment (IDE): PyCharm/Visual Studio Code/Spyder( Use in this project ).</a:t>
            </a:r>
            <a:endParaRPr dirty="0" lang="en-IN"/>
          </a:p>
          <a:p>
            <a:pPr indent="0" marL="0">
              <a:buNone/>
            </a:pPr>
            <a:r>
              <a:rPr dirty="0" lang="en-IN">
                <a:ea typeface="+mn-lt"/>
                <a:cs typeface="+mn-lt"/>
              </a:rPr>
              <a:t>  Version Control: GitHub.</a:t>
            </a: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p>
            <a:r>
              <a:rPr b="1" dirty="0" sz="32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dirty="0" sz="32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589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indent="-305435" marL="305435">
              <a:buFont typeface="Wingdings 2"/>
              <a:buChar char=""/>
            </a:pPr>
            <a:r>
              <a:rPr b="1" dirty="0" sz="1800" lang="en-IN">
                <a:solidFill>
                  <a:srgbClr val="0F0F0F"/>
                </a:solidFill>
                <a:ea typeface="+mn-lt"/>
                <a:cs typeface="+mn-lt"/>
              </a:rPr>
              <a:t>Invisibility:</a:t>
            </a:r>
            <a:r>
              <a:rPr dirty="0" sz="1800" lang="en-IN">
                <a:solidFill>
                  <a:srgbClr val="0F0F0F"/>
                </a:solidFill>
                <a:ea typeface="+mn-lt"/>
                <a:cs typeface="+mn-lt"/>
              </a:rPr>
              <a:t> The hidden data is imperceptible to the human eye, maintaining the visual integrity of the cover image.</a:t>
            </a:r>
            <a:endParaRPr dirty="0" lang="en-US"/>
          </a:p>
          <a:p>
            <a:pPr indent="-305435" marL="305435">
              <a:buFont typeface="Wingdings 2"/>
              <a:buChar char=""/>
            </a:pPr>
            <a:r>
              <a:rPr b="1" dirty="0" sz="1800" lang="en-IN">
                <a:solidFill>
                  <a:srgbClr val="0F0F0F"/>
                </a:solidFill>
                <a:ea typeface="+mn-lt"/>
                <a:cs typeface="+mn-lt"/>
              </a:rPr>
              <a:t>Double Security:</a:t>
            </a:r>
            <a:r>
              <a:rPr dirty="0" sz="1800" lang="en-IN">
                <a:solidFill>
                  <a:srgbClr val="0F0F0F"/>
                </a:solidFill>
                <a:ea typeface="+mn-lt"/>
                <a:cs typeface="+mn-lt"/>
              </a:rPr>
              <a:t> Combines encryption and steganography, ensuring data remains secure even if detected.</a:t>
            </a:r>
            <a:endParaRPr dirty="0" lang="en-IN"/>
          </a:p>
          <a:p>
            <a:pPr indent="-305435" marL="305435">
              <a:buFont typeface="Wingdings 2"/>
              <a:buChar char=""/>
            </a:pPr>
            <a:r>
              <a:rPr b="1" dirty="0" sz="1800" lang="en-IN">
                <a:solidFill>
                  <a:srgbClr val="0F0F0F"/>
                </a:solidFill>
                <a:ea typeface="+mn-lt"/>
                <a:cs typeface="+mn-lt"/>
              </a:rPr>
              <a:t>Cross-Platform:</a:t>
            </a:r>
            <a:r>
              <a:rPr dirty="0" sz="1800" lang="en-IN">
                <a:solidFill>
                  <a:srgbClr val="0F0F0F"/>
                </a:solidFill>
                <a:ea typeface="+mn-lt"/>
                <a:cs typeface="+mn-lt"/>
              </a:rPr>
              <a:t> Compatible with multiple operating systems (Windows, macOS, Linux).</a:t>
            </a:r>
            <a:endParaRPr dirty="0" lang="en-IN"/>
          </a:p>
          <a:p>
            <a:pPr indent="0" marL="0">
              <a:buNone/>
            </a:pPr>
            <a:endParaRPr b="1" dirty="0" sz="1800" lang="en-IN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b="1" dirty="0" lang="en-IN">
                <a:ea typeface="+mn-lt"/>
                <a:cs typeface="+mn-lt"/>
              </a:rPr>
              <a:t>This project targets individuals and organizations that require confidential communication, such as:</a:t>
            </a:r>
            <a:endParaRPr b="1" lang="en-US"/>
          </a:p>
          <a:p>
            <a:pPr indent="-305435" marL="305435"/>
            <a:r>
              <a:rPr dirty="0" lang="en-IN">
                <a:ea typeface="+mn-lt"/>
                <a:cs typeface="+mn-lt"/>
              </a:rPr>
              <a:t>Journalists working in hostile environments.</a:t>
            </a:r>
          </a:p>
          <a:p>
            <a:pPr indent="-305435" marL="305435"/>
            <a:r>
              <a:rPr dirty="0" lang="en-IN">
                <a:ea typeface="+mn-lt"/>
                <a:cs typeface="+mn-lt"/>
              </a:rPr>
              <a:t>Government agencies needing secure data exchange.</a:t>
            </a:r>
          </a:p>
          <a:p>
            <a:pPr indent="-305435" marL="305435"/>
            <a:r>
              <a:rPr dirty="0" lang="en-IN">
                <a:ea typeface="+mn-lt"/>
                <a:cs typeface="+mn-lt"/>
              </a:rPr>
              <a:t>Corporate sectors safeguarding trade secrets.</a:t>
            </a:r>
          </a:p>
          <a:p>
            <a:pPr indent="-305435" marL="305435"/>
            <a:r>
              <a:rPr dirty="0" lang="en-IN">
                <a:ea typeface="+mn-lt"/>
                <a:cs typeface="+mn-lt"/>
              </a:rPr>
              <a:t>Individuals concerned about personal privacy.</a:t>
            </a:r>
          </a:p>
          <a:p>
            <a:pPr indent="-305435" marL="305435"/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dirty="0" lang="en-IN"/>
          </a:p>
        </p:txBody>
      </p:sp>
      <p:pic>
        <p:nvPicPr>
          <p:cNvPr id="2097153" name="Picture 4" descr="A screenshot of a computer program  AI-generated content may be incorrect.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943184" y="2223457"/>
            <a:ext cx="4557623" cy="2410286"/>
          </a:xfrm>
          <a:prstGeom prst="rect"/>
        </p:spPr>
      </p:pic>
      <p:pic>
        <p:nvPicPr>
          <p:cNvPr id="2097154" name="Picture 5" descr="A screenshot of a computer  AI-generated content may be incorrect.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93270" y="1982638"/>
            <a:ext cx="5966604" cy="2897038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oUTPUt</a:t>
            </a:r>
          </a:p>
        </p:txBody>
      </p:sp>
      <p:pic>
        <p:nvPicPr>
          <p:cNvPr id="2097155" name="Content Placeholder 3" descr="A screenshot of a computer program  AI-generated content may be incorrect.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575729" y="1395475"/>
            <a:ext cx="5040540" cy="2031092"/>
          </a:xfrm>
        </p:spPr>
      </p:pic>
      <p:pic>
        <p:nvPicPr>
          <p:cNvPr id="2097156" name="Picture 5" descr="A screenshot of a computer program  AI-generated content may be incorrect.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580190" y="3879333"/>
            <a:ext cx="5031620" cy="258276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Original image &amp; Encrypted Image</a:t>
            </a:r>
          </a:p>
        </p:txBody>
      </p:sp>
      <p:pic>
        <p:nvPicPr>
          <p:cNvPr id="2097157" name="Content Placeholder 3" descr="A moon and venus in the sky  AI-generated content may be incorrect.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65666" y="1581288"/>
            <a:ext cx="3086100" cy="4114800"/>
          </a:xfrm>
        </p:spPr>
      </p:pic>
      <p:pic>
        <p:nvPicPr>
          <p:cNvPr id="2097158" name="Picture 4" descr="A moon and venus in the sky  AI-generated content may be incorrect.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105705" y="1577735"/>
            <a:ext cx="3086100" cy="413385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Dani DS</cp:lastModifiedBy>
  <dcterms:created xsi:type="dcterms:W3CDTF">2021-05-26T05:50:10Z</dcterms:created>
  <dcterms:modified xsi:type="dcterms:W3CDTF">2025-02-13T15:24:38Z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0c7cc4d228eb461dab8506577b635478</vt:lpwstr>
  </property>
</Properties>
</file>