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4" r:id="rId3"/>
    <p:sldId id="260" r:id="rId4"/>
    <p:sldId id="284" r:id="rId5"/>
    <p:sldId id="263" r:id="rId6"/>
    <p:sldId id="256" r:id="rId7"/>
    <p:sldId id="257" r:id="rId8"/>
    <p:sldId id="258" r:id="rId9"/>
    <p:sldId id="259" r:id="rId10"/>
    <p:sldId id="269" r:id="rId11"/>
    <p:sldId id="270" r:id="rId12"/>
    <p:sldId id="271" r:id="rId13"/>
    <p:sldId id="272" r:id="rId14"/>
    <p:sldId id="273" r:id="rId15"/>
    <p:sldId id="274" r:id="rId16"/>
    <p:sldId id="268" r:id="rId17"/>
    <p:sldId id="267" r:id="rId18"/>
    <p:sldId id="265" r:id="rId19"/>
    <p:sldId id="266" r:id="rId20"/>
    <p:sldId id="275" r:id="rId21"/>
    <p:sldId id="276" r:id="rId22"/>
    <p:sldId id="277" r:id="rId23"/>
    <p:sldId id="278" r:id="rId24"/>
    <p:sldId id="262" r:id="rId25"/>
    <p:sldId id="280" r:id="rId26"/>
    <p:sldId id="281" r:id="rId27"/>
    <p:sldId id="282" r:id="rId28"/>
    <p:sldId id="288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A2CE-3F58-489D-B81C-C07D46974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D5173-73A8-4EBC-B42B-0B8F9CF50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A0A0-47CF-4B7B-BC9E-BBACF31C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6909-1785-4159-80E2-B93493F0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8911-BE39-4844-B6AF-9FE04BC4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1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F59-151C-4DCF-AA12-487BF2E3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B3782-674D-4D0C-BF92-7F432983A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0965-8F68-4566-B944-FA994FCE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8F2D-8C57-4711-847C-02493000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5FFD-AAED-4741-8B1D-8943A10A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6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D8CDE-ABBE-4360-90B9-2C753AD5D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3DE4-2374-47AD-93D0-3AB99C98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8E04-8B07-4901-AE8E-1B7EE858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D11B-A422-487C-83A0-AE0FCCA2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F4F0-0196-4DD1-8811-2C49116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323B-1EBC-4B47-8035-9417121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36-B3A1-43C3-B167-4A6F2A52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411-7BFF-460F-8BF8-B9656D80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6101-BFF2-40FC-9F5C-1142767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0FBB-D996-4DD0-AD8D-8F135DD5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A2F9-D525-497B-9F67-206F1BA2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9AB1-C4D5-46D2-B1E2-BC7300C1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2401-C294-49E3-9C63-6EC3FD1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2985-8E44-47C1-9A02-80DB468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2B92-4FE9-44E4-A067-DDD969E3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109B-E8D8-434D-AB18-67BB466B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905E-804F-4638-87A3-2216DF1B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19F23-1AF1-46D3-8163-B23A0C1E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92A9-974E-48E3-A49A-F2E6945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70E4-D16C-49FD-AA01-4D009B38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39C79-66C3-4262-A0C4-47796D9F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1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D08A-A31B-47FD-A8EE-EAC33A4A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AB26-9F47-4E69-B9B7-4DA7999C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BFB11-60AE-45F0-A0C4-F40A8C0A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13130-C404-4CE8-9E1D-DFC6925A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33C14-CC3A-44FB-BEF5-B239591F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52421-6FF4-42EE-BB80-FD38C6B7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07CF8-91B5-45A8-B620-4D6E7D7E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744F-3ABD-4942-8600-30ECC91C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DD26-F0CB-40B6-8FF9-DB55A41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3CA9B-5AA8-4AA1-9EE6-3162F58C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F757-63E5-47B6-8034-C0A170D3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D079A-77FA-4440-B04F-584A988B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60111-61C6-43D8-A713-713740EF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ABA41-30C1-4826-8893-8398D24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65B4-6782-45CA-A880-89C43B2C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4A79-A887-460B-B975-4E20B004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790E-7897-4842-9F95-7035918D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828B-B9E6-469B-9C09-C5B92050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8EF4D-8D2C-4C47-A13C-987EB528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3673-60BB-4304-927E-E629FA08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267C-2F8F-42E2-82FA-8C88080C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87D-0FEB-4AE5-90FB-F14BE83F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44CDC-273C-4E70-B647-E29416D69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B75A-B2D5-443C-9079-2CA296B0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4D086-57E5-4F7F-A0DC-E7EED5BE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1AC28-B00A-4F1F-BEF4-1861E56C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75C3-DED0-4601-874B-0370A5D1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7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C638A-0476-4EE1-8436-D9C56D69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73DE-0544-4AD8-BC48-57B2A038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A4B3-FBE6-4B39-A813-E6AFC9837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D3E2-2824-4391-89B0-AE2F5554698A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B4D-0C73-457B-89CC-E44DF33BB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A29-D539-41F6-95D9-E3A1D1C21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DD57-1EDB-4F82-B61F-AFB557CC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854" y="398681"/>
            <a:ext cx="3054292" cy="1325563"/>
          </a:xfrm>
        </p:spPr>
        <p:txBody>
          <a:bodyPr/>
          <a:lstStyle/>
          <a:p>
            <a:r>
              <a:rPr lang="en-GB" dirty="0"/>
              <a:t>Background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14D9E-8E3B-4F56-9346-B77DBC6F789B}"/>
              </a:ext>
            </a:extLst>
          </p:cNvPr>
          <p:cNvSpPr txBox="1"/>
          <p:nvPr/>
        </p:nvSpPr>
        <p:spPr>
          <a:xfrm>
            <a:off x="1283516" y="2239861"/>
            <a:ext cx="2357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section of the PowerPoint presentation will introduce the different available datasets and basic things we can tell about Eigg from them</a:t>
            </a:r>
          </a:p>
        </p:txBody>
      </p:sp>
    </p:spTree>
    <p:extLst>
      <p:ext uri="{BB962C8B-B14F-4D97-AF65-F5344CB8AC3E}">
        <p14:creationId xmlns:p14="http://schemas.microsoft.com/office/powerpoint/2010/main" val="20356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A359-FF00-47D4-ADDD-6DBF7630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316" y="2563041"/>
            <a:ext cx="5629013" cy="1325563"/>
          </a:xfrm>
        </p:spPr>
        <p:txBody>
          <a:bodyPr/>
          <a:lstStyle/>
          <a:p>
            <a:r>
              <a:rPr lang="en-GB" dirty="0"/>
              <a:t>Eigg Observers (2015+)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99004-0056-4454-AF3A-920087B6E47F}"/>
              </a:ext>
            </a:extLst>
          </p:cNvPr>
          <p:cNvSpPr txBox="1"/>
          <p:nvPr/>
        </p:nvSpPr>
        <p:spPr>
          <a:xfrm>
            <a:off x="3229762" y="4924338"/>
            <a:ext cx="235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Is there any useful information in who is making the observations?</a:t>
            </a:r>
          </a:p>
        </p:txBody>
      </p:sp>
    </p:spTree>
    <p:extLst>
      <p:ext uri="{BB962C8B-B14F-4D97-AF65-F5344CB8AC3E}">
        <p14:creationId xmlns:p14="http://schemas.microsoft.com/office/powerpoint/2010/main" val="191260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70398-9EDE-450B-BB4E-E0D4B97D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69" y="204787"/>
            <a:ext cx="9629775" cy="644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BFC6DE-6992-40F9-BAA2-07B32E6FC430}"/>
              </a:ext>
            </a:extLst>
          </p:cNvPr>
          <p:cNvSpPr txBox="1"/>
          <p:nvPr/>
        </p:nvSpPr>
        <p:spPr>
          <a:xfrm>
            <a:off x="458992" y="5251686"/>
            <a:ext cx="360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above names are those who are also resident on Eigg. The residents of Eigg contributed to 0% of </a:t>
            </a:r>
            <a:r>
              <a:rPr lang="en-GB" dirty="0" err="1">
                <a:solidFill>
                  <a:srgbClr val="FF0000"/>
                </a:solidFill>
              </a:rPr>
              <a:t>observatios</a:t>
            </a:r>
            <a:r>
              <a:rPr lang="en-GB" dirty="0">
                <a:solidFill>
                  <a:srgbClr val="FF0000"/>
                </a:solidFill>
              </a:rPr>
              <a:t> prior to buyout and to 1% of observations after the buyout.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9192CC-4907-4BA0-88D8-6D949927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92" y="2957608"/>
            <a:ext cx="1862983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helliwell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mckinnon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boden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millar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katrin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'john booth’,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robertson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kenneth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fergusson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'pascal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'colin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eddie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scott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84D51-963C-41C4-BE48-9FBE807FE5BB}"/>
              </a:ext>
            </a:extLst>
          </p:cNvPr>
          <p:cNvSpPr txBox="1"/>
          <p:nvPr/>
        </p:nvSpPr>
        <p:spPr>
          <a:xfrm>
            <a:off x="563461" y="756407"/>
            <a:ext cx="2357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Plots the names in the observations together; an edge represents the names being at a close proximity (100 metres). This is also </a:t>
            </a:r>
            <a:r>
              <a:rPr lang="en-GB" dirty="0" err="1">
                <a:solidFill>
                  <a:srgbClr val="FF0000"/>
                </a:solidFill>
              </a:rPr>
              <a:t>thresholded</a:t>
            </a:r>
            <a:r>
              <a:rPr lang="en-GB" dirty="0">
                <a:solidFill>
                  <a:srgbClr val="FF0000"/>
                </a:solidFill>
              </a:rPr>
              <a:t> for 2010+</a:t>
            </a:r>
          </a:p>
        </p:txBody>
      </p:sp>
    </p:spTree>
    <p:extLst>
      <p:ext uri="{BB962C8B-B14F-4D97-AF65-F5344CB8AC3E}">
        <p14:creationId xmlns:p14="http://schemas.microsoft.com/office/powerpoint/2010/main" val="143706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83AF-9353-4D15-8A66-AA41E132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471" y="2539158"/>
            <a:ext cx="3995057" cy="1325563"/>
          </a:xfrm>
        </p:spPr>
        <p:txBody>
          <a:bodyPr/>
          <a:lstStyle/>
          <a:p>
            <a:r>
              <a:rPr lang="en-GB" dirty="0"/>
              <a:t>Hotels &amp; Ratings</a:t>
            </a:r>
          </a:p>
        </p:txBody>
      </p:sp>
    </p:spTree>
    <p:extLst>
      <p:ext uri="{BB962C8B-B14F-4D97-AF65-F5344CB8AC3E}">
        <p14:creationId xmlns:p14="http://schemas.microsoft.com/office/powerpoint/2010/main" val="390697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4E5CF-E432-4142-BB7E-83ADD016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7809"/>
            <a:ext cx="5725691" cy="3809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8E2B3-1EAF-4FAB-B2AF-BE18273A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9" y="727809"/>
            <a:ext cx="5298692" cy="5055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E92CD-CAB8-484F-B1CB-5E44BD4BBD9E}"/>
              </a:ext>
            </a:extLst>
          </p:cNvPr>
          <p:cNvSpPr txBox="1"/>
          <p:nvPr/>
        </p:nvSpPr>
        <p:spPr>
          <a:xfrm>
            <a:off x="6981038" y="4098866"/>
            <a:ext cx="4620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is more for future reference: soon I will run a model that will give a value on this network as to how the nodal attribute on a hotel, in this case a mixture of ratings from [TripAdvisor, Google Reviews, # Facebook Likes], affects the probability of a link  forming =&gt; answers whether the best rated hotels cluster together. They clearly don’t on Eigg but potentially in larger cities they would.</a:t>
            </a:r>
          </a:p>
        </p:txBody>
      </p:sp>
    </p:spTree>
    <p:extLst>
      <p:ext uri="{BB962C8B-B14F-4D97-AF65-F5344CB8AC3E}">
        <p14:creationId xmlns:p14="http://schemas.microsoft.com/office/powerpoint/2010/main" val="181513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4D95-156A-40F1-A21C-6356649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30" y="2417860"/>
            <a:ext cx="6477000" cy="1325563"/>
          </a:xfrm>
        </p:spPr>
        <p:txBody>
          <a:bodyPr/>
          <a:lstStyle/>
          <a:p>
            <a:r>
              <a:rPr lang="en-GB" dirty="0"/>
              <a:t>Hotels vs Points of Interest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AFF3B-375B-4C42-92AB-09F8CF2308DD}"/>
              </a:ext>
            </a:extLst>
          </p:cNvPr>
          <p:cNvSpPr txBox="1"/>
          <p:nvPr/>
        </p:nvSpPr>
        <p:spPr>
          <a:xfrm>
            <a:off x="3927445" y="3977780"/>
            <a:ext cx="385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very “urban planning” question of how well the hotels are serving the points of interest on the island</a:t>
            </a:r>
          </a:p>
        </p:txBody>
      </p:sp>
    </p:spTree>
    <p:extLst>
      <p:ext uri="{BB962C8B-B14F-4D97-AF65-F5344CB8AC3E}">
        <p14:creationId xmlns:p14="http://schemas.microsoft.com/office/powerpoint/2010/main" val="307611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47500C-82D1-4C2D-B7BC-4591B7F8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6" y="1149291"/>
            <a:ext cx="5190047" cy="557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1A201-1592-4B8B-B49A-0F6F0789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60" y="1149291"/>
            <a:ext cx="4842107" cy="5578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7F2A5-0D80-4A87-907D-AE4CD259235E}"/>
              </a:ext>
            </a:extLst>
          </p:cNvPr>
          <p:cNvSpPr txBox="1"/>
          <p:nvPr/>
        </p:nvSpPr>
        <p:spPr>
          <a:xfrm>
            <a:off x="1107233" y="283671"/>
            <a:ext cx="385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optimal location is in blue for a new hotel that would minimise distance to unconnected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CEF84-21A3-469B-847C-96C8525BEA4C}"/>
              </a:ext>
            </a:extLst>
          </p:cNvPr>
          <p:cNvSpPr txBox="1"/>
          <p:nvPr/>
        </p:nvSpPr>
        <p:spPr>
          <a:xfrm>
            <a:off x="7056425" y="275125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hotel that serves the most possible points directly</a:t>
            </a:r>
          </a:p>
        </p:txBody>
      </p:sp>
    </p:spTree>
    <p:extLst>
      <p:ext uri="{BB962C8B-B14F-4D97-AF65-F5344CB8AC3E}">
        <p14:creationId xmlns:p14="http://schemas.microsoft.com/office/powerpoint/2010/main" val="63786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1892-09F7-4B7E-A010-8B7CDB13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71" y="2766218"/>
            <a:ext cx="4908258" cy="1325563"/>
          </a:xfrm>
        </p:spPr>
        <p:txBody>
          <a:bodyPr/>
          <a:lstStyle/>
          <a:p>
            <a:r>
              <a:rPr lang="en-GB" dirty="0"/>
              <a:t>Residences vs Hotels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E4DFC-B2B0-457A-977A-29129F237AE4}"/>
              </a:ext>
            </a:extLst>
          </p:cNvPr>
          <p:cNvSpPr txBox="1"/>
          <p:nvPr/>
        </p:nvSpPr>
        <p:spPr>
          <a:xfrm>
            <a:off x="4806778" y="4511722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How well do hotels and residences correlate in terms of proximity?</a:t>
            </a:r>
          </a:p>
        </p:txBody>
      </p:sp>
    </p:spTree>
    <p:extLst>
      <p:ext uri="{BB962C8B-B14F-4D97-AF65-F5344CB8AC3E}">
        <p14:creationId xmlns:p14="http://schemas.microsoft.com/office/powerpoint/2010/main" val="421172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804052-D930-4E3D-8A28-A32B9B63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55" y="1343215"/>
            <a:ext cx="5812311" cy="4040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77D14-2297-4FC0-8565-94AAC2672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19" r="32730"/>
          <a:stretch/>
        </p:blipFill>
        <p:spPr>
          <a:xfrm>
            <a:off x="951723" y="407658"/>
            <a:ext cx="4273420" cy="5912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FFA63-5F89-473F-96C3-C1B069B77A7D}"/>
              </a:ext>
            </a:extLst>
          </p:cNvPr>
          <p:cNvSpPr txBox="1"/>
          <p:nvPr/>
        </p:nvSpPr>
        <p:spPr>
          <a:xfrm>
            <a:off x="6966859" y="5514785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Main 2 clusters correspond to the small towns- </a:t>
            </a:r>
            <a:r>
              <a:rPr lang="en-GB" dirty="0" err="1">
                <a:solidFill>
                  <a:srgbClr val="FF0000"/>
                </a:solidFill>
              </a:rPr>
              <a:t>Cleadale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dirty="0" err="1">
                <a:solidFill>
                  <a:srgbClr val="FF0000"/>
                </a:solidFill>
              </a:rPr>
              <a:t>Galmisdale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2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1A0D46-40EA-47D8-9CCC-3BF0E23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59" y="2286204"/>
            <a:ext cx="580588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Proximity/density of observations vs residences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E4DB-7A8C-47FC-9A19-AE042C9F9BAE}"/>
              </a:ext>
            </a:extLst>
          </p:cNvPr>
          <p:cNvSpPr txBox="1"/>
          <p:nvPr/>
        </p:nvSpPr>
        <p:spPr>
          <a:xfrm>
            <a:off x="4806778" y="4511722"/>
            <a:ext cx="385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How close are the residences to the observations? Do they cluster enough to be problematic to the nature?</a:t>
            </a:r>
          </a:p>
        </p:txBody>
      </p:sp>
    </p:spTree>
    <p:extLst>
      <p:ext uri="{BB962C8B-B14F-4D97-AF65-F5344CB8AC3E}">
        <p14:creationId xmlns:p14="http://schemas.microsoft.com/office/powerpoint/2010/main" val="324684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4CBCB5-7B9E-4C3E-A084-950E20F21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5" r="28303"/>
          <a:stretch/>
        </p:blipFill>
        <p:spPr>
          <a:xfrm>
            <a:off x="478172" y="329374"/>
            <a:ext cx="4488110" cy="5880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42F06-560C-44F7-8A7D-E9163423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1" y="1314143"/>
            <a:ext cx="6197057" cy="3910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C9B6E-1322-4A97-A026-8C5B48CE4F79}"/>
              </a:ext>
            </a:extLst>
          </p:cNvPr>
          <p:cNvSpPr txBox="1"/>
          <p:nvPr/>
        </p:nvSpPr>
        <p:spPr>
          <a:xfrm>
            <a:off x="6096000" y="5711348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There is a lot of nature that is not in a reasonable proximity of the residences.</a:t>
            </a:r>
          </a:p>
        </p:txBody>
      </p:sp>
    </p:spTree>
    <p:extLst>
      <p:ext uri="{BB962C8B-B14F-4D97-AF65-F5344CB8AC3E}">
        <p14:creationId xmlns:p14="http://schemas.microsoft.com/office/powerpoint/2010/main" val="7344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955-CC9C-446C-9B71-C21E8F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59" y="2286204"/>
            <a:ext cx="5805881" cy="1325563"/>
          </a:xfrm>
        </p:spPr>
        <p:txBody>
          <a:bodyPr/>
          <a:lstStyle/>
          <a:p>
            <a:r>
              <a:rPr lang="en-GB" dirty="0"/>
              <a:t>Food webs (2015+ data) &amp; locations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F78F8-4600-451C-93F0-21E285E07691}"/>
              </a:ext>
            </a:extLst>
          </p:cNvPr>
          <p:cNvSpPr txBox="1"/>
          <p:nvPr/>
        </p:nvSpPr>
        <p:spPr>
          <a:xfrm>
            <a:off x="4739780" y="4077050"/>
            <a:ext cx="23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Here is some simple analysis from the Eigg ecological dataset</a:t>
            </a:r>
          </a:p>
        </p:txBody>
      </p:sp>
    </p:spTree>
    <p:extLst>
      <p:ext uri="{BB962C8B-B14F-4D97-AF65-F5344CB8AC3E}">
        <p14:creationId xmlns:p14="http://schemas.microsoft.com/office/powerpoint/2010/main" val="358761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B4C1-ADC6-476F-A524-7DEEF923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214" y="2571430"/>
            <a:ext cx="3297572" cy="1325563"/>
          </a:xfrm>
        </p:spPr>
        <p:txBody>
          <a:bodyPr/>
          <a:lstStyle/>
          <a:p>
            <a:r>
              <a:rPr lang="en-GB" dirty="0"/>
              <a:t>Business 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AE81C-B2C6-41F7-903A-8427C1FA7D4C}"/>
              </a:ext>
            </a:extLst>
          </p:cNvPr>
          <p:cNvSpPr txBox="1"/>
          <p:nvPr/>
        </p:nvSpPr>
        <p:spPr>
          <a:xfrm>
            <a:off x="4447214" y="4461388"/>
            <a:ext cx="3857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below business network is defined as follows: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Node =&gt; Eigg Resident</a:t>
            </a:r>
          </a:p>
          <a:p>
            <a:r>
              <a:rPr lang="en-GB" dirty="0">
                <a:solidFill>
                  <a:srgbClr val="FF0000"/>
                </a:solidFill>
              </a:rPr>
              <a:t>Edge =&gt; Are involved in some kind of mutual business</a:t>
            </a:r>
          </a:p>
        </p:txBody>
      </p:sp>
    </p:spTree>
    <p:extLst>
      <p:ext uri="{BB962C8B-B14F-4D97-AF65-F5344CB8AC3E}">
        <p14:creationId xmlns:p14="http://schemas.microsoft.com/office/powerpoint/2010/main" val="84021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B3FD8-D537-48F8-8E7E-CB2894C8B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7" t="5523" r="32362" b="3339"/>
          <a:stretch/>
        </p:blipFill>
        <p:spPr>
          <a:xfrm>
            <a:off x="129139" y="215063"/>
            <a:ext cx="4068662" cy="542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E1293-2558-400F-B91D-EA576459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0" y="822740"/>
            <a:ext cx="7045493" cy="5212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99D16-12D5-4EFB-BD52-584624F6C37A}"/>
              </a:ext>
            </a:extLst>
          </p:cNvPr>
          <p:cNvSpPr txBox="1"/>
          <p:nvPr/>
        </p:nvSpPr>
        <p:spPr>
          <a:xfrm>
            <a:off x="4462829" y="5286018"/>
            <a:ext cx="4647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Notice the ~10 key players in the network that are responsible for causing the large component, and the smaller component to the right (essentially people running the craft shop)</a:t>
            </a:r>
          </a:p>
        </p:txBody>
      </p:sp>
    </p:spTree>
    <p:extLst>
      <p:ext uri="{BB962C8B-B14F-4D97-AF65-F5344CB8AC3E}">
        <p14:creationId xmlns:p14="http://schemas.microsoft.com/office/powerpoint/2010/main" val="183680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94F-7694-4687-B8FD-A4F8C0DD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2529485"/>
            <a:ext cx="3733800" cy="1325563"/>
          </a:xfrm>
        </p:spPr>
        <p:txBody>
          <a:bodyPr/>
          <a:lstStyle/>
          <a:p>
            <a:r>
              <a:rPr lang="en-GB" dirty="0"/>
              <a:t>Business vs Eco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E5EA4-BC01-4D57-A1FA-E0E900ECD19E}"/>
              </a:ext>
            </a:extLst>
          </p:cNvPr>
          <p:cNvSpPr txBox="1"/>
          <p:nvPr/>
        </p:nvSpPr>
        <p:spPr>
          <a:xfrm>
            <a:off x="4105363" y="4461388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 example of correlating 2 networks together on the map</a:t>
            </a:r>
          </a:p>
        </p:txBody>
      </p:sp>
    </p:spTree>
    <p:extLst>
      <p:ext uri="{BB962C8B-B14F-4D97-AF65-F5344CB8AC3E}">
        <p14:creationId xmlns:p14="http://schemas.microsoft.com/office/powerpoint/2010/main" val="217251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8CC29-BF04-4675-AEFA-FF50D1A3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093"/>
            <a:ext cx="12192000" cy="5895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9065F-FB31-445B-9CBD-5718A6CCB872}"/>
              </a:ext>
            </a:extLst>
          </p:cNvPr>
          <p:cNvSpPr txBox="1"/>
          <p:nvPr/>
        </p:nvSpPr>
        <p:spPr>
          <a:xfrm>
            <a:off x="201222" y="4729836"/>
            <a:ext cx="385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most interesting thing this chart shows us that most (recent) observations are in the towns, as are all the businesses (as we’d expect)</a:t>
            </a:r>
          </a:p>
        </p:txBody>
      </p:sp>
    </p:spTree>
    <p:extLst>
      <p:ext uri="{BB962C8B-B14F-4D97-AF65-F5344CB8AC3E}">
        <p14:creationId xmlns:p14="http://schemas.microsoft.com/office/powerpoint/2010/main" val="287327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ADA3D-BAFC-4CBC-85C8-B118CF6D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65" y="880844"/>
            <a:ext cx="9134801" cy="5977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9145E-FBF6-4726-9FA1-1909187DA1A6}"/>
              </a:ext>
            </a:extLst>
          </p:cNvPr>
          <p:cNvSpPr txBox="1"/>
          <p:nvPr/>
        </p:nvSpPr>
        <p:spPr>
          <a:xfrm>
            <a:off x="5461234" y="335560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Investigate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5592D-8ABC-41E1-966F-987462CCFBB3}"/>
              </a:ext>
            </a:extLst>
          </p:cNvPr>
          <p:cNvSpPr txBox="1"/>
          <p:nvPr/>
        </p:nvSpPr>
        <p:spPr>
          <a:xfrm>
            <a:off x="2541750" y="1818856"/>
            <a:ext cx="385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As per Jane’s suggestion, I will investigate the impact on number of recorded species made by the spike at 1997, and any reasons I can find for it</a:t>
            </a:r>
          </a:p>
        </p:txBody>
      </p:sp>
    </p:spTree>
    <p:extLst>
      <p:ext uri="{BB962C8B-B14F-4D97-AF65-F5344CB8AC3E}">
        <p14:creationId xmlns:p14="http://schemas.microsoft.com/office/powerpoint/2010/main" val="236625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ACE6-E8F2-4921-9155-9BA250F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162" y="381903"/>
            <a:ext cx="2609675" cy="1325563"/>
          </a:xfrm>
        </p:spPr>
        <p:txBody>
          <a:bodyPr/>
          <a:lstStyle/>
          <a:p>
            <a:r>
              <a:rPr lang="en-GB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80401-C497-4B1D-B841-4D6091948978}"/>
              </a:ext>
            </a:extLst>
          </p:cNvPr>
          <p:cNvSpPr txBox="1"/>
          <p:nvPr/>
        </p:nvSpPr>
        <p:spPr>
          <a:xfrm>
            <a:off x="4496385" y="3320485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Some preliminary models and inference from the data</a:t>
            </a:r>
          </a:p>
        </p:txBody>
      </p:sp>
    </p:spTree>
    <p:extLst>
      <p:ext uri="{BB962C8B-B14F-4D97-AF65-F5344CB8AC3E}">
        <p14:creationId xmlns:p14="http://schemas.microsoft.com/office/powerpoint/2010/main" val="2876952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C4F1-C034-42CD-B3A0-8CC4A8D8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18" y="2512706"/>
            <a:ext cx="8028963" cy="1325563"/>
          </a:xfrm>
        </p:spPr>
        <p:txBody>
          <a:bodyPr/>
          <a:lstStyle/>
          <a:p>
            <a:r>
              <a:rPr lang="en-GB" dirty="0"/>
              <a:t>Power Grid as a tourist attraction?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D49C0-4869-434B-9B8D-4EBA9874FC1A}"/>
              </a:ext>
            </a:extLst>
          </p:cNvPr>
          <p:cNvSpPr txBox="1"/>
          <p:nvPr/>
        </p:nvSpPr>
        <p:spPr>
          <a:xfrm>
            <a:off x="4806778" y="4511722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How well do hotels and residences correlate in terms of proximity?</a:t>
            </a:r>
          </a:p>
        </p:txBody>
      </p:sp>
    </p:spTree>
    <p:extLst>
      <p:ext uri="{BB962C8B-B14F-4D97-AF65-F5344CB8AC3E}">
        <p14:creationId xmlns:p14="http://schemas.microsoft.com/office/powerpoint/2010/main" val="3658140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3FC38-5B91-4FBA-ACF7-33205F55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74" y="2881312"/>
            <a:ext cx="4391025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A850E-D3E3-487B-9137-67E86AE2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56" y="2881312"/>
            <a:ext cx="3962400" cy="110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E5F39-FCEA-418A-855A-2732259DCEA2}"/>
              </a:ext>
            </a:extLst>
          </p:cNvPr>
          <p:cNvSpPr txBox="1"/>
          <p:nvPr/>
        </p:nvSpPr>
        <p:spPr>
          <a:xfrm>
            <a:off x="3155658" y="443061"/>
            <a:ext cx="5022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two text blocks show some quick statistics for observations near the power grids </a:t>
            </a:r>
          </a:p>
          <a:p>
            <a:r>
              <a:rPr lang="en-GB" dirty="0">
                <a:solidFill>
                  <a:srgbClr val="FF0000"/>
                </a:solidFill>
              </a:rPr>
              <a:t>=&gt; Did building the power grid provide some kind of tourism value, aka, are a significant number of people going down the paths used for power grid </a:t>
            </a:r>
            <a:r>
              <a:rPr lang="en-GB" dirty="0" err="1">
                <a:solidFill>
                  <a:srgbClr val="FF0000"/>
                </a:solidFill>
              </a:rPr>
              <a:t>maiantenance</a:t>
            </a:r>
            <a:r>
              <a:rPr lang="en-GB" dirty="0">
                <a:solidFill>
                  <a:srgbClr val="FF0000"/>
                </a:solidFill>
              </a:rPr>
              <a:t> to make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631069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BA56-8A1F-4C28-8A0E-F99BBBBA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Density on structures vs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89429-BA45-4FE3-919A-B0A7D1EA1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3" t="6023" r="7766" b="7798"/>
          <a:stretch/>
        </p:blipFill>
        <p:spPr>
          <a:xfrm>
            <a:off x="679507" y="1690688"/>
            <a:ext cx="2684477" cy="2648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348FF-0B96-4AFC-8AAA-2DDC87F18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6" t="6758" r="8397" b="6637"/>
          <a:stretch/>
        </p:blipFill>
        <p:spPr>
          <a:xfrm>
            <a:off x="4332786" y="1559248"/>
            <a:ext cx="3026105" cy="2910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7BB9A-9EE5-4270-94BE-CE892AB66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2" r="3226"/>
          <a:stretch/>
        </p:blipFill>
        <p:spPr>
          <a:xfrm>
            <a:off x="8327694" y="1457401"/>
            <a:ext cx="3026106" cy="3114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10196-C40B-465B-AC38-5FA02967B71F}"/>
              </a:ext>
            </a:extLst>
          </p:cNvPr>
          <p:cNvSpPr txBox="1"/>
          <p:nvPr/>
        </p:nvSpPr>
        <p:spPr>
          <a:xfrm>
            <a:off x="4653093" y="4760753"/>
            <a:ext cx="28858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Ecological vs Residences</a:t>
            </a:r>
          </a:p>
          <a:p>
            <a:endParaRPr lang="en-GB" dirty="0"/>
          </a:p>
          <a:p>
            <a:r>
              <a:rPr lang="en-GB" dirty="0"/>
              <a:t>P(edge) = 0.019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13712-5363-41FE-9845-4816845C83E7}"/>
              </a:ext>
            </a:extLst>
          </p:cNvPr>
          <p:cNvSpPr txBox="1"/>
          <p:nvPr/>
        </p:nvSpPr>
        <p:spPr>
          <a:xfrm>
            <a:off x="838200" y="4760753"/>
            <a:ext cx="28858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Ecological vs Hotels</a:t>
            </a:r>
          </a:p>
          <a:p>
            <a:endParaRPr lang="en-GB" dirty="0"/>
          </a:p>
          <a:p>
            <a:r>
              <a:rPr lang="en-GB" dirty="0"/>
              <a:t>P(edge) = 0.017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976-70F4-423C-861E-AD882599385C}"/>
              </a:ext>
            </a:extLst>
          </p:cNvPr>
          <p:cNvSpPr txBox="1"/>
          <p:nvPr/>
        </p:nvSpPr>
        <p:spPr>
          <a:xfrm>
            <a:off x="8467986" y="4760753"/>
            <a:ext cx="28858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Residentials vs Hotels</a:t>
            </a:r>
          </a:p>
          <a:p>
            <a:endParaRPr lang="en-GB" dirty="0"/>
          </a:p>
          <a:p>
            <a:r>
              <a:rPr lang="en-GB" dirty="0"/>
              <a:t>P(edge) = 0.07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4F558-6A05-466B-A5D9-2DD900D07A0F}"/>
              </a:ext>
            </a:extLst>
          </p:cNvPr>
          <p:cNvSpPr txBox="1"/>
          <p:nvPr/>
        </p:nvSpPr>
        <p:spPr>
          <a:xfrm>
            <a:off x="1140905" y="5695434"/>
            <a:ext cx="1003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Here is the output of the ERGMs to calculate density (only) of the following networks: Ecological vs Hotels, Ecological vs Residential, and Residential vs Hotels. Idea is that we can show the connections between these man-made structures are much closer than any structure to the ecological world, and hence, that building on Eigg is staying reasonable far away from the nature.</a:t>
            </a:r>
          </a:p>
        </p:txBody>
      </p:sp>
    </p:spTree>
    <p:extLst>
      <p:ext uri="{BB962C8B-B14F-4D97-AF65-F5344CB8AC3E}">
        <p14:creationId xmlns:p14="http://schemas.microsoft.com/office/powerpoint/2010/main" val="67816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29213F-B3DA-4E6C-ABAE-E01E3AA9F44A}"/>
              </a:ext>
            </a:extLst>
          </p:cNvPr>
          <p:cNvSpPr txBox="1"/>
          <p:nvPr/>
        </p:nvSpPr>
        <p:spPr>
          <a:xfrm>
            <a:off x="951345" y="1690688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Triangles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A9569-A839-4B56-9728-2F7FE23F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2196667"/>
            <a:ext cx="4829175" cy="178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14827D-1546-49DF-841E-907CB766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04" y="477404"/>
            <a:ext cx="4133850" cy="3438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C03FA-89F8-4646-8176-77E6DA5C508C}"/>
              </a:ext>
            </a:extLst>
          </p:cNvPr>
          <p:cNvSpPr txBox="1"/>
          <p:nvPr/>
        </p:nvSpPr>
        <p:spPr>
          <a:xfrm>
            <a:off x="951345" y="4797980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(involvement in triad) = 0.47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ECDA8-03CF-45EB-8E7E-E56AABE4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20" y="365125"/>
            <a:ext cx="10515600" cy="1325563"/>
          </a:xfrm>
        </p:spPr>
        <p:txBody>
          <a:bodyPr/>
          <a:lstStyle/>
          <a:p>
            <a:r>
              <a:rPr lang="en-GB" dirty="0"/>
              <a:t>Business Network Analysis (Named)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FB5B8C-CD96-4C25-92A1-DAD3FE9E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417" y="3126788"/>
            <a:ext cx="3498483" cy="3342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A56080-6128-4387-BBF5-9193B4DB2D70}"/>
              </a:ext>
            </a:extLst>
          </p:cNvPr>
          <p:cNvSpPr txBox="1"/>
          <p:nvPr/>
        </p:nvSpPr>
        <p:spPr>
          <a:xfrm>
            <a:off x="2979825" y="1417266"/>
            <a:ext cx="385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Now we try to reconstruct the business network presented earlier with ERGM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7BD78-97CA-4AF9-B21E-72A22E75FCC1}"/>
              </a:ext>
            </a:extLst>
          </p:cNvPr>
          <p:cNvSpPr txBox="1"/>
          <p:nvPr/>
        </p:nvSpPr>
        <p:spPr>
          <a:xfrm>
            <a:off x="142613" y="5317065"/>
            <a:ext cx="5234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First attempt: how well does a model in which triangles are dominant reproduce our business network?</a:t>
            </a:r>
          </a:p>
          <a:p>
            <a:r>
              <a:rPr lang="en-GB" dirty="0">
                <a:solidFill>
                  <a:srgbClr val="FF0000"/>
                </a:solidFill>
              </a:rPr>
              <a:t>=&gt; Not very well. Also as pointed out by Angela, using one term in the ERGM is not normal practice.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20ED-D7E2-404A-9784-BB7D1B9F0F22}"/>
              </a:ext>
            </a:extLst>
          </p:cNvPr>
          <p:cNvSpPr txBox="1"/>
          <p:nvPr/>
        </p:nvSpPr>
        <p:spPr>
          <a:xfrm>
            <a:off x="5444417" y="5934670"/>
            <a:ext cx="38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(The original business network)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BFB2C-44CE-4B0F-8570-4532EA251D6E}"/>
              </a:ext>
            </a:extLst>
          </p:cNvPr>
          <p:cNvSpPr txBox="1"/>
          <p:nvPr/>
        </p:nvSpPr>
        <p:spPr>
          <a:xfrm>
            <a:off x="8247738" y="3415984"/>
            <a:ext cx="38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simulated model network</a:t>
            </a:r>
          </a:p>
        </p:txBody>
      </p:sp>
    </p:spTree>
    <p:extLst>
      <p:ext uri="{BB962C8B-B14F-4D97-AF65-F5344CB8AC3E}">
        <p14:creationId xmlns:p14="http://schemas.microsoft.com/office/powerpoint/2010/main" val="209707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4A886-9D61-47D1-980F-82FCDEE1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8" r="26651"/>
          <a:stretch/>
        </p:blipFill>
        <p:spPr>
          <a:xfrm>
            <a:off x="209777" y="675770"/>
            <a:ext cx="5442814" cy="517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3285B3-3C29-42E2-8D37-0889E8A83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" t="5589" r="1415" b="6892"/>
          <a:stretch/>
        </p:blipFill>
        <p:spPr>
          <a:xfrm>
            <a:off x="5919064" y="1289229"/>
            <a:ext cx="5875772" cy="3943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3BD6B-3699-41ED-A038-75E4465720FB}"/>
              </a:ext>
            </a:extLst>
          </p:cNvPr>
          <p:cNvSpPr txBox="1"/>
          <p:nvPr/>
        </p:nvSpPr>
        <p:spPr>
          <a:xfrm>
            <a:off x="5829670" y="5846617"/>
            <a:ext cx="23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Thresholded values from 2015+, plotted as a </a:t>
            </a:r>
            <a:r>
              <a:rPr lang="en-GB" u="sng" dirty="0">
                <a:solidFill>
                  <a:srgbClr val="FF0000"/>
                </a:solidFill>
              </a:rPr>
              <a:t>food web</a:t>
            </a:r>
          </a:p>
        </p:txBody>
      </p:sp>
    </p:spTree>
    <p:extLst>
      <p:ext uri="{BB962C8B-B14F-4D97-AF65-F5344CB8AC3E}">
        <p14:creationId xmlns:p14="http://schemas.microsoft.com/office/powerpoint/2010/main" val="286485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D3FC2-5CE6-49D2-9A78-9A8A216ED845}"/>
              </a:ext>
            </a:extLst>
          </p:cNvPr>
          <p:cNvSpPr txBox="1"/>
          <p:nvPr/>
        </p:nvSpPr>
        <p:spPr>
          <a:xfrm>
            <a:off x="951345" y="997961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02519-9D48-4895-B1DA-1A9E94EE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5" y="1798637"/>
            <a:ext cx="5029200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1760A-9EDF-4458-858B-B56C0AED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13" y="74612"/>
            <a:ext cx="4648200" cy="3562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BEB94-9388-4A6D-82F0-698F264B4329}"/>
              </a:ext>
            </a:extLst>
          </p:cNvPr>
          <p:cNvSpPr txBox="1"/>
          <p:nvPr/>
        </p:nvSpPr>
        <p:spPr>
          <a:xfrm>
            <a:off x="951345" y="4637520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P(edge) = 0.1249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243A38-0F26-4434-935F-B39F8019F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71" y="3150994"/>
            <a:ext cx="3498483" cy="3342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B0EBF-5E64-4E9A-A51F-5832AAFB1552}"/>
              </a:ext>
            </a:extLst>
          </p:cNvPr>
          <p:cNvSpPr txBox="1"/>
          <p:nvPr/>
        </p:nvSpPr>
        <p:spPr>
          <a:xfrm>
            <a:off x="5444417" y="5934670"/>
            <a:ext cx="38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(The original business network)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4B4C8-DAA7-44AE-B8F8-EC03FF1C74DA}"/>
              </a:ext>
            </a:extLst>
          </p:cNvPr>
          <p:cNvSpPr txBox="1"/>
          <p:nvPr/>
        </p:nvSpPr>
        <p:spPr>
          <a:xfrm>
            <a:off x="7693843" y="3244334"/>
            <a:ext cx="385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network rebuilt with independent edge probabilities instead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70148-B443-4BEC-808E-BB875FC36EE7}"/>
              </a:ext>
            </a:extLst>
          </p:cNvPr>
          <p:cNvSpPr txBox="1"/>
          <p:nvPr/>
        </p:nvSpPr>
        <p:spPr>
          <a:xfrm>
            <a:off x="655701" y="5196006"/>
            <a:ext cx="3857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model simply simulated what would happen if each edge is independently drawn with some probability P (in this case, the model calculated it as 0.1249)</a:t>
            </a:r>
          </a:p>
        </p:txBody>
      </p:sp>
    </p:spTree>
    <p:extLst>
      <p:ext uri="{BB962C8B-B14F-4D97-AF65-F5344CB8AC3E}">
        <p14:creationId xmlns:p14="http://schemas.microsoft.com/office/powerpoint/2010/main" val="3447779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9A734E-FDA5-42BF-A658-EA984431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38" y="125556"/>
            <a:ext cx="4352925" cy="344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C2275-2C1F-4399-BD08-55113921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99" y="3639128"/>
            <a:ext cx="2957722" cy="282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D3392-5091-48A4-AB5D-804AAB454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9" y="1119908"/>
            <a:ext cx="5172075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7C87D-695A-48A0-A862-6BC1B3559C26}"/>
              </a:ext>
            </a:extLst>
          </p:cNvPr>
          <p:cNvSpPr txBox="1"/>
          <p:nvPr/>
        </p:nvSpPr>
        <p:spPr>
          <a:xfrm>
            <a:off x="951345" y="4637520"/>
            <a:ext cx="316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P(involved in 2 star) = 0.47</a:t>
            </a:r>
          </a:p>
          <a:p>
            <a:r>
              <a:rPr lang="en-GB" dirty="0"/>
              <a:t>P(isolates) =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2C9D8-C936-4506-9BB6-843B4C669A99}"/>
              </a:ext>
            </a:extLst>
          </p:cNvPr>
          <p:cNvSpPr txBox="1"/>
          <p:nvPr/>
        </p:nvSpPr>
        <p:spPr>
          <a:xfrm>
            <a:off x="5444417" y="5934670"/>
            <a:ext cx="38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(The original business network)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E2839-7EAF-44B4-9A30-1180D4E18EE5}"/>
              </a:ext>
            </a:extLst>
          </p:cNvPr>
          <p:cNvSpPr txBox="1"/>
          <p:nvPr/>
        </p:nvSpPr>
        <p:spPr>
          <a:xfrm>
            <a:off x="8741700" y="3177308"/>
            <a:ext cx="38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model (2-stars, isolates)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D0D99-BB05-43CE-84C5-A173B209F3B9}"/>
              </a:ext>
            </a:extLst>
          </p:cNvPr>
          <p:cNvSpPr txBox="1"/>
          <p:nvPr/>
        </p:nvSpPr>
        <p:spPr>
          <a:xfrm>
            <a:off x="371721" y="5334505"/>
            <a:ext cx="4737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model shows what would happen if we assumed the business network is formed with 2-stars and isolates =&gt; 2 stars reflecting centrality, and isolates indicating people not involved with the main component of the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AA08A-687F-4F99-BA65-CABBD0B66E19}"/>
              </a:ext>
            </a:extLst>
          </p:cNvPr>
          <p:cNvSpPr txBox="1"/>
          <p:nvPr/>
        </p:nvSpPr>
        <p:spPr>
          <a:xfrm>
            <a:off x="9045146" y="3672512"/>
            <a:ext cx="2353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result is the best to replicate the original business network- but I will continue to interpret the network in different ways, for example as Angela suggested, splitting the business network into co-ownership and exchange networks.</a:t>
            </a:r>
          </a:p>
        </p:txBody>
      </p:sp>
    </p:spTree>
    <p:extLst>
      <p:ext uri="{BB962C8B-B14F-4D97-AF65-F5344CB8AC3E}">
        <p14:creationId xmlns:p14="http://schemas.microsoft.com/office/powerpoint/2010/main" val="128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5753CF-70B3-4ECE-996E-42191C6A5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7" t="3529" r="5179" b="4819"/>
          <a:stretch/>
        </p:blipFill>
        <p:spPr>
          <a:xfrm>
            <a:off x="5874328" y="1055254"/>
            <a:ext cx="6068292" cy="4611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52CDD-7EC3-432B-9629-B539CAED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81" y="832426"/>
            <a:ext cx="5259636" cy="5056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0493B-85F2-45DA-BA29-3C7218EB3325}"/>
              </a:ext>
            </a:extLst>
          </p:cNvPr>
          <p:cNvSpPr txBox="1"/>
          <p:nvPr/>
        </p:nvSpPr>
        <p:spPr>
          <a:xfrm>
            <a:off x="5829670" y="5846617"/>
            <a:ext cx="23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Thresholded values from 2015+, plotted on </a:t>
            </a:r>
            <a:r>
              <a:rPr lang="en-GB" u="sng" dirty="0">
                <a:solidFill>
                  <a:srgbClr val="FF0000"/>
                </a:solidFill>
              </a:rPr>
              <a:t>proximity</a:t>
            </a:r>
          </a:p>
        </p:txBody>
      </p:sp>
    </p:spTree>
    <p:extLst>
      <p:ext uri="{BB962C8B-B14F-4D97-AF65-F5344CB8AC3E}">
        <p14:creationId xmlns:p14="http://schemas.microsoft.com/office/powerpoint/2010/main" val="220210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B8A0-661C-4D41-A634-50CC658E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572" y="2554652"/>
            <a:ext cx="6358855" cy="1325563"/>
          </a:xfrm>
        </p:spPr>
        <p:txBody>
          <a:bodyPr/>
          <a:lstStyle/>
          <a:p>
            <a:r>
              <a:rPr lang="en-GB" dirty="0"/>
              <a:t>Clustering on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7D3EA-4BE7-4DD8-8BD6-E0CE8B5C50B2}"/>
              </a:ext>
            </a:extLst>
          </p:cNvPr>
          <p:cNvSpPr txBox="1"/>
          <p:nvPr/>
        </p:nvSpPr>
        <p:spPr>
          <a:xfrm>
            <a:off x="4739780" y="4077050"/>
            <a:ext cx="2357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Where are the observations themselves being made? Idea is to reveal popular points for observation of species on Eigg.</a:t>
            </a:r>
          </a:p>
        </p:txBody>
      </p:sp>
    </p:spTree>
    <p:extLst>
      <p:ext uri="{BB962C8B-B14F-4D97-AF65-F5344CB8AC3E}">
        <p14:creationId xmlns:p14="http://schemas.microsoft.com/office/powerpoint/2010/main" val="226890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55442-F517-44BC-93A7-60170AAA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59" y="0"/>
            <a:ext cx="967635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8F219-6DA6-43E4-9363-CE36092BCC4F}"/>
              </a:ext>
            </a:extLst>
          </p:cNvPr>
          <p:cNvSpPr txBox="1"/>
          <p:nvPr/>
        </p:nvSpPr>
        <p:spPr>
          <a:xfrm>
            <a:off x="260059" y="2533475"/>
            <a:ext cx="235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Lat/Lon coordinates (Normalised)</a:t>
            </a:r>
          </a:p>
        </p:txBody>
      </p:sp>
    </p:spTree>
    <p:extLst>
      <p:ext uri="{BB962C8B-B14F-4D97-AF65-F5344CB8AC3E}">
        <p14:creationId xmlns:p14="http://schemas.microsoft.com/office/powerpoint/2010/main" val="296631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AE51F6-A23E-4D95-9C6D-5D729E0C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0"/>
            <a:ext cx="962977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C55962-3646-479E-8FF5-A1DA271667ED}"/>
              </a:ext>
            </a:extLst>
          </p:cNvPr>
          <p:cNvSpPr txBox="1"/>
          <p:nvPr/>
        </p:nvSpPr>
        <p:spPr>
          <a:xfrm>
            <a:off x="260059" y="2533475"/>
            <a:ext cx="235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Kind of looks like 3 clusters…</a:t>
            </a:r>
          </a:p>
        </p:txBody>
      </p:sp>
    </p:spTree>
    <p:extLst>
      <p:ext uri="{BB962C8B-B14F-4D97-AF65-F5344CB8AC3E}">
        <p14:creationId xmlns:p14="http://schemas.microsoft.com/office/powerpoint/2010/main" val="36837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43C79-374B-4802-B37F-98873C4B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47625"/>
            <a:ext cx="9391650" cy="6810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F9B722-9AF3-4287-AECF-0697B3904AE7}"/>
              </a:ext>
            </a:extLst>
          </p:cNvPr>
          <p:cNvSpPr txBox="1"/>
          <p:nvPr/>
        </p:nvSpPr>
        <p:spPr>
          <a:xfrm>
            <a:off x="260059" y="2533475"/>
            <a:ext cx="23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These clusters appear whenever in time you look</a:t>
            </a:r>
          </a:p>
        </p:txBody>
      </p:sp>
    </p:spTree>
    <p:extLst>
      <p:ext uri="{BB962C8B-B14F-4D97-AF65-F5344CB8AC3E}">
        <p14:creationId xmlns:p14="http://schemas.microsoft.com/office/powerpoint/2010/main" val="271215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9B8188-B094-4A59-B1A4-CE22A106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72"/>
            <a:ext cx="12192000" cy="5912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98A04-50FE-4E26-9186-9AE23C775468}"/>
              </a:ext>
            </a:extLst>
          </p:cNvPr>
          <p:cNvSpPr txBox="1"/>
          <p:nvPr/>
        </p:nvSpPr>
        <p:spPr>
          <a:xfrm>
            <a:off x="721454" y="4026715"/>
            <a:ext cx="23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These are the corresponding points of the clusters</a:t>
            </a:r>
          </a:p>
        </p:txBody>
      </p:sp>
    </p:spTree>
    <p:extLst>
      <p:ext uri="{BB962C8B-B14F-4D97-AF65-F5344CB8AC3E}">
        <p14:creationId xmlns:p14="http://schemas.microsoft.com/office/powerpoint/2010/main" val="221296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983</Words>
  <Application>Microsoft Office PowerPoint</Application>
  <PresentationFormat>Widescreen</PresentationFormat>
  <Paragraphs>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Background </vt:lpstr>
      <vt:lpstr>Food webs (2015+ data) &amp; locations</vt:lpstr>
      <vt:lpstr>PowerPoint Presentation</vt:lpstr>
      <vt:lpstr>PowerPoint Presentation</vt:lpstr>
      <vt:lpstr>Clustering on observations</vt:lpstr>
      <vt:lpstr>PowerPoint Presentation</vt:lpstr>
      <vt:lpstr>PowerPoint Presentation</vt:lpstr>
      <vt:lpstr>PowerPoint Presentation</vt:lpstr>
      <vt:lpstr>PowerPoint Presentation</vt:lpstr>
      <vt:lpstr>Eigg Observers (2015+)</vt:lpstr>
      <vt:lpstr>PowerPoint Presentation</vt:lpstr>
      <vt:lpstr>Hotels &amp; Ratings</vt:lpstr>
      <vt:lpstr>PowerPoint Presentation</vt:lpstr>
      <vt:lpstr>Hotels vs Points of Interest</vt:lpstr>
      <vt:lpstr>PowerPoint Presentation</vt:lpstr>
      <vt:lpstr>Residences vs Hotels</vt:lpstr>
      <vt:lpstr>PowerPoint Presentation</vt:lpstr>
      <vt:lpstr>Proximity/density of observations vs residences</vt:lpstr>
      <vt:lpstr>PowerPoint Presentation</vt:lpstr>
      <vt:lpstr>Business Ties</vt:lpstr>
      <vt:lpstr>PowerPoint Presentation</vt:lpstr>
      <vt:lpstr>Business vs Eco</vt:lpstr>
      <vt:lpstr>PowerPoint Presentation</vt:lpstr>
      <vt:lpstr>PowerPoint Presentation</vt:lpstr>
      <vt:lpstr>Modelling</vt:lpstr>
      <vt:lpstr>Power Grid as a tourist attraction?</vt:lpstr>
      <vt:lpstr>PowerPoint Presentation</vt:lpstr>
      <vt:lpstr>Density on structures vs observations</vt:lpstr>
      <vt:lpstr>Business Network Analysis (Named)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Davies</dc:creator>
  <cp:lastModifiedBy>Daniel Davies</cp:lastModifiedBy>
  <cp:revision>38</cp:revision>
  <dcterms:created xsi:type="dcterms:W3CDTF">2020-02-24T16:13:36Z</dcterms:created>
  <dcterms:modified xsi:type="dcterms:W3CDTF">2020-02-27T16:25:50Z</dcterms:modified>
</cp:coreProperties>
</file>