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aven Pro" panose="020B0604020202020204" charset="0"/>
      <p:regular r:id="rId12"/>
      <p:bold r:id="rId13"/>
    </p:embeddedFon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c8eb37b6d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c8eb37b6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3c8eb37b6d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3c8eb37b6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3c8b5cf0b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3c8b5cf0b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3c8b5cf0b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3c8b5cf0b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regression was run with time occured as the target variable and the input variables as listed: area, crime code, crime code 1, crime code 2, crime code 3, crime code 4, part 1 or 2, premis code, premis description, reported district number, status, victim age, victim descent, victim sex, and weapon used code. The p-value is statistically significant and the r-squared value is moderately high which signifies this model explains a good portion of the variability.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3c8eb37b6d_0_9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3c8eb37b6d_0_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3c8b5cf0b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3c8b5cf0b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3c8b5cf0b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3c8b5cf0b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3c8eb37b6d_0_9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3c8eb37b6d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Crime Incidents in Los Angeles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Kassidy Ackerman, Daniel DeLuca, Zachary Broomall, Casey Campbell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28695"/>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Project Motivation and Background</a:t>
            </a:r>
            <a:endParaRPr>
              <a:solidFill>
                <a:schemeClr val="lt1"/>
              </a:solidFill>
            </a:endParaRPr>
          </a:p>
        </p:txBody>
      </p:sp>
      <p:sp>
        <p:nvSpPr>
          <p:cNvPr id="284" name="Google Shape;284;p14"/>
          <p:cNvSpPr txBox="1">
            <a:spLocks noGrp="1"/>
          </p:cNvSpPr>
          <p:nvPr>
            <p:ph type="body" idx="1"/>
          </p:nvPr>
        </p:nvSpPr>
        <p:spPr>
          <a:xfrm>
            <a:off x="508500" y="1990050"/>
            <a:ext cx="5585100" cy="254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lt1"/>
              </a:buClr>
              <a:buSzPts val="1500"/>
              <a:buChar char="●"/>
            </a:pPr>
            <a:r>
              <a:rPr lang="en" sz="1500">
                <a:solidFill>
                  <a:schemeClr val="lt1"/>
                </a:solidFill>
              </a:rPr>
              <a:t>Crime data analysis</a:t>
            </a:r>
            <a:endParaRPr sz="1500">
              <a:solidFill>
                <a:schemeClr val="lt1"/>
              </a:solidFill>
            </a:endParaRPr>
          </a:p>
          <a:p>
            <a:pPr marL="914400" lvl="1" indent="-311150" algn="l" rtl="0">
              <a:spcBef>
                <a:spcPts val="0"/>
              </a:spcBef>
              <a:spcAft>
                <a:spcPts val="0"/>
              </a:spcAft>
              <a:buClr>
                <a:schemeClr val="lt1"/>
              </a:buClr>
              <a:buSzPts val="1300"/>
              <a:buChar char="○"/>
            </a:pPr>
            <a:r>
              <a:rPr lang="en" sz="1300">
                <a:solidFill>
                  <a:schemeClr val="lt1"/>
                </a:solidFill>
              </a:rPr>
              <a:t>Allows us to understand and predict why and how crimes are occurring which leads to coming up with solutions of how to prevent and lower those crime rates</a:t>
            </a:r>
            <a:endParaRPr sz="1300">
              <a:solidFill>
                <a:schemeClr val="lt1"/>
              </a:solidFill>
            </a:endParaRPr>
          </a:p>
          <a:p>
            <a:pPr marL="1371600" lvl="2" indent="-311150" algn="l" rtl="0">
              <a:spcBef>
                <a:spcPts val="0"/>
              </a:spcBef>
              <a:spcAft>
                <a:spcPts val="0"/>
              </a:spcAft>
              <a:buClr>
                <a:schemeClr val="lt1"/>
              </a:buClr>
              <a:buSzPts val="1300"/>
              <a:buChar char="■"/>
            </a:pPr>
            <a:r>
              <a:rPr lang="en" sz="1300">
                <a:solidFill>
                  <a:schemeClr val="lt1"/>
                </a:solidFill>
              </a:rPr>
              <a:t>Crime prevention</a:t>
            </a:r>
            <a:endParaRPr sz="1300">
              <a:solidFill>
                <a:schemeClr val="lt1"/>
              </a:solidFill>
            </a:endParaRPr>
          </a:p>
          <a:p>
            <a:pPr marL="1371600" lvl="2" indent="-311150" algn="l" rtl="0">
              <a:spcBef>
                <a:spcPts val="0"/>
              </a:spcBef>
              <a:spcAft>
                <a:spcPts val="0"/>
              </a:spcAft>
              <a:buClr>
                <a:schemeClr val="lt1"/>
              </a:buClr>
              <a:buSzPts val="1300"/>
              <a:buChar char="■"/>
            </a:pPr>
            <a:r>
              <a:rPr lang="en" sz="1300">
                <a:solidFill>
                  <a:schemeClr val="lt1"/>
                </a:solidFill>
              </a:rPr>
              <a:t>Suspect apprehension</a:t>
            </a:r>
            <a:endParaRPr sz="1300">
              <a:solidFill>
                <a:schemeClr val="lt1"/>
              </a:solidFill>
            </a:endParaRPr>
          </a:p>
          <a:p>
            <a:pPr marL="1371600" lvl="2" indent="-311150" algn="l" rtl="0">
              <a:spcBef>
                <a:spcPts val="0"/>
              </a:spcBef>
              <a:spcAft>
                <a:spcPts val="0"/>
              </a:spcAft>
              <a:buClr>
                <a:schemeClr val="lt1"/>
              </a:buClr>
              <a:buSzPts val="1300"/>
              <a:buChar char="■"/>
            </a:pPr>
            <a:r>
              <a:rPr lang="en" sz="1300">
                <a:solidFill>
                  <a:schemeClr val="lt1"/>
                </a:solidFill>
              </a:rPr>
              <a:t>Increase order in society</a:t>
            </a:r>
            <a:endParaRPr sz="1300">
              <a:solidFill>
                <a:schemeClr val="lt1"/>
              </a:solidFill>
            </a:endParaRPr>
          </a:p>
          <a:p>
            <a:pPr marL="1371600" lvl="2" indent="-311150" algn="l" rtl="0">
              <a:spcBef>
                <a:spcPts val="0"/>
              </a:spcBef>
              <a:spcAft>
                <a:spcPts val="0"/>
              </a:spcAft>
              <a:buClr>
                <a:schemeClr val="lt1"/>
              </a:buClr>
              <a:buSzPts val="1300"/>
              <a:buChar char="■"/>
            </a:pPr>
            <a:r>
              <a:rPr lang="en" sz="1300">
                <a:solidFill>
                  <a:schemeClr val="lt1"/>
                </a:solidFill>
              </a:rPr>
              <a:t>Asses agency protocols and strategies </a:t>
            </a:r>
            <a:endParaRPr sz="1300">
              <a:solidFill>
                <a:schemeClr val="lt1"/>
              </a:solidFill>
            </a:endParaRPr>
          </a:p>
          <a:p>
            <a:pPr marL="0" lvl="0" indent="0" algn="l" rtl="0">
              <a:spcBef>
                <a:spcPts val="1200"/>
              </a:spcBef>
              <a:spcAft>
                <a:spcPts val="1200"/>
              </a:spcAft>
              <a:buNone/>
            </a:pPr>
            <a:endParaRPr>
              <a:solidFill>
                <a:schemeClr val="lt1"/>
              </a:solidFill>
            </a:endParaRPr>
          </a:p>
        </p:txBody>
      </p:sp>
      <p:pic>
        <p:nvPicPr>
          <p:cNvPr id="285" name="Google Shape;285;p14"/>
          <p:cNvPicPr preferRelativeResize="0"/>
          <p:nvPr/>
        </p:nvPicPr>
        <p:blipFill>
          <a:blip r:embed="rId3">
            <a:alphaModFix/>
          </a:blip>
          <a:stretch>
            <a:fillRect/>
          </a:stretch>
        </p:blipFill>
        <p:spPr>
          <a:xfrm>
            <a:off x="6266675" y="1990050"/>
            <a:ext cx="2152650" cy="212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28695"/>
        </a:solidFill>
        <a:effectLst/>
      </p:bgPr>
    </p:bg>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Data Preparation</a:t>
            </a:r>
            <a:endParaRPr>
              <a:solidFill>
                <a:schemeClr val="lt1"/>
              </a:solidFill>
            </a:endParaRPr>
          </a:p>
        </p:txBody>
      </p:sp>
      <p:sp>
        <p:nvSpPr>
          <p:cNvPr id="291" name="Google Shape;291;p15"/>
          <p:cNvSpPr txBox="1">
            <a:spLocks noGrp="1"/>
          </p:cNvSpPr>
          <p:nvPr>
            <p:ph type="body" idx="1"/>
          </p:nvPr>
        </p:nvSpPr>
        <p:spPr>
          <a:xfrm>
            <a:off x="1248275" y="1597875"/>
            <a:ext cx="7463100" cy="1350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lt1"/>
              </a:buClr>
              <a:buSzPts val="1300"/>
              <a:buChar char="●"/>
            </a:pPr>
            <a:r>
              <a:rPr lang="en">
                <a:solidFill>
                  <a:schemeClr val="lt1"/>
                </a:solidFill>
              </a:rPr>
              <a:t>First, we obtained the crime data from a government data catalog. In regard to cleaning the data, we did not change any column names as we felt as if the current names were in the best format. The columns are short, clear, and understandable. The data set contained some blank rows, but after assessing the data itself we decided to not make any adjustments to the data formatting as we felt the data is in good condition for analysis.</a:t>
            </a:r>
            <a:endParaRPr>
              <a:solidFill>
                <a:schemeClr val="lt1"/>
              </a:solidFill>
            </a:endParaRPr>
          </a:p>
        </p:txBody>
      </p:sp>
      <p:pic>
        <p:nvPicPr>
          <p:cNvPr id="292" name="Google Shape;292;p15"/>
          <p:cNvPicPr preferRelativeResize="0"/>
          <p:nvPr/>
        </p:nvPicPr>
        <p:blipFill>
          <a:blip r:embed="rId3">
            <a:alphaModFix/>
          </a:blip>
          <a:stretch>
            <a:fillRect/>
          </a:stretch>
        </p:blipFill>
        <p:spPr>
          <a:xfrm>
            <a:off x="1552038" y="2947875"/>
            <a:ext cx="6534021" cy="189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28695"/>
        </a:solidFill>
        <a:effectLst/>
      </p:bgPr>
    </p:bg>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Data Description</a:t>
            </a:r>
            <a:endParaRPr>
              <a:solidFill>
                <a:schemeClr val="lt1"/>
              </a:solidFill>
            </a:endParaRPr>
          </a:p>
        </p:txBody>
      </p:sp>
      <p:sp>
        <p:nvSpPr>
          <p:cNvPr id="298" name="Google Shape;298;p16"/>
          <p:cNvSpPr txBox="1">
            <a:spLocks noGrp="1"/>
          </p:cNvSpPr>
          <p:nvPr>
            <p:ph type="body" idx="1"/>
          </p:nvPr>
        </p:nvSpPr>
        <p:spPr>
          <a:xfrm>
            <a:off x="284400" y="1597875"/>
            <a:ext cx="2823600" cy="3449400"/>
          </a:xfrm>
          <a:prstGeom prst="rect">
            <a:avLst/>
          </a:prstGeom>
        </p:spPr>
        <p:txBody>
          <a:bodyPr spcFirstLastPara="1" wrap="square" lIns="91425" tIns="91425" rIns="91425" bIns="91425" anchor="t" anchorCtr="0">
            <a:normAutofit fontScale="85000" lnSpcReduction="20000"/>
          </a:bodyPr>
          <a:lstStyle/>
          <a:p>
            <a:pPr marL="457200" lvl="0" indent="-298767" algn="l" rtl="0">
              <a:lnSpc>
                <a:spcPct val="200000"/>
              </a:lnSpc>
              <a:spcBef>
                <a:spcPts val="0"/>
              </a:spcBef>
              <a:spcAft>
                <a:spcPts val="0"/>
              </a:spcAft>
              <a:buClr>
                <a:schemeClr val="lt1"/>
              </a:buClr>
              <a:buSzPct val="108333"/>
              <a:buChar char="●"/>
            </a:pPr>
            <a:r>
              <a:rPr lang="en" sz="1200">
                <a:solidFill>
                  <a:schemeClr val="lt1"/>
                </a:solidFill>
              </a:rPr>
              <a:t>DR_NO: primary key</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Date Rptd: date that the crime was reported</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Date Occ: date that the crime occurred</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Time Occ: time that the crime occurred</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Area: area in numeric code</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Area Name: area name</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Rpt Dist No: reported district number</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Part 1-2: part 1 crime or part 2 crime</a:t>
            </a:r>
            <a:endParaRPr sz="1200">
              <a:solidFill>
                <a:schemeClr val="lt1"/>
              </a:solidFill>
            </a:endParaRPr>
          </a:p>
        </p:txBody>
      </p:sp>
      <p:sp>
        <p:nvSpPr>
          <p:cNvPr id="299" name="Google Shape;299;p16"/>
          <p:cNvSpPr txBox="1">
            <a:spLocks noGrp="1"/>
          </p:cNvSpPr>
          <p:nvPr>
            <p:ph type="body" idx="1"/>
          </p:nvPr>
        </p:nvSpPr>
        <p:spPr>
          <a:xfrm>
            <a:off x="3160200" y="1597875"/>
            <a:ext cx="2823600" cy="3449400"/>
          </a:xfrm>
          <a:prstGeom prst="rect">
            <a:avLst/>
          </a:prstGeom>
        </p:spPr>
        <p:txBody>
          <a:bodyPr spcFirstLastPara="1" wrap="square" lIns="91425" tIns="91425" rIns="91425" bIns="91425" anchor="t" anchorCtr="0">
            <a:normAutofit fontScale="85000"/>
          </a:bodyPr>
          <a:lstStyle/>
          <a:p>
            <a:pPr marL="457200" lvl="0" indent="-298767" algn="l" rtl="0">
              <a:lnSpc>
                <a:spcPct val="200000"/>
              </a:lnSpc>
              <a:spcBef>
                <a:spcPts val="0"/>
              </a:spcBef>
              <a:spcAft>
                <a:spcPts val="0"/>
              </a:spcAft>
              <a:buClr>
                <a:schemeClr val="lt1"/>
              </a:buClr>
              <a:buSzPct val="108333"/>
              <a:buChar char="●"/>
            </a:pPr>
            <a:r>
              <a:rPr lang="en" sz="1200">
                <a:solidFill>
                  <a:schemeClr val="lt1"/>
                </a:solidFill>
              </a:rPr>
              <a:t>Crm Cd: crime code</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Crm Cd Desc: crime code description</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Mocodes: MoCodes</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Vict Age: victim age</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Vict Sex: victim sex</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Vict Descent: victim descent</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Premis Cd: premis code</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Premis Desc: premis description</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Weapon Used Cd: weapon used code</a:t>
            </a:r>
            <a:endParaRPr sz="1200">
              <a:solidFill>
                <a:schemeClr val="lt1"/>
              </a:solidFill>
            </a:endParaRPr>
          </a:p>
          <a:p>
            <a:pPr marL="457200" lvl="0" indent="-298767" algn="l" rtl="0">
              <a:lnSpc>
                <a:spcPct val="200000"/>
              </a:lnSpc>
              <a:spcBef>
                <a:spcPts val="0"/>
              </a:spcBef>
              <a:spcAft>
                <a:spcPts val="0"/>
              </a:spcAft>
              <a:buClr>
                <a:schemeClr val="lt1"/>
              </a:buClr>
              <a:buSzPct val="108333"/>
              <a:buChar char="●"/>
            </a:pPr>
            <a:r>
              <a:rPr lang="en" sz="1200">
                <a:solidFill>
                  <a:schemeClr val="lt1"/>
                </a:solidFill>
              </a:rPr>
              <a:t>Weapon Desc: weapon description</a:t>
            </a:r>
            <a:endParaRPr>
              <a:solidFill>
                <a:schemeClr val="lt1"/>
              </a:solidFill>
            </a:endParaRPr>
          </a:p>
        </p:txBody>
      </p:sp>
      <p:sp>
        <p:nvSpPr>
          <p:cNvPr id="300" name="Google Shape;300;p16"/>
          <p:cNvSpPr txBox="1">
            <a:spLocks noGrp="1"/>
          </p:cNvSpPr>
          <p:nvPr>
            <p:ph type="body" idx="1"/>
          </p:nvPr>
        </p:nvSpPr>
        <p:spPr>
          <a:xfrm>
            <a:off x="6036000" y="1597875"/>
            <a:ext cx="2687100" cy="3449400"/>
          </a:xfrm>
          <a:prstGeom prst="rect">
            <a:avLst/>
          </a:prstGeom>
        </p:spPr>
        <p:txBody>
          <a:bodyPr spcFirstLastPara="1" wrap="square" lIns="91425" tIns="91425" rIns="91425" bIns="91425" anchor="t" anchorCtr="0">
            <a:noAutofit/>
          </a:bodyPr>
          <a:lstStyle/>
          <a:p>
            <a:pPr marL="457200" lvl="0" indent="-282575" algn="l" rtl="0">
              <a:lnSpc>
                <a:spcPct val="200000"/>
              </a:lnSpc>
              <a:spcBef>
                <a:spcPts val="0"/>
              </a:spcBef>
              <a:spcAft>
                <a:spcPts val="0"/>
              </a:spcAft>
              <a:buClr>
                <a:schemeClr val="lt1"/>
              </a:buClr>
              <a:buSzPts val="850"/>
              <a:buChar char="●"/>
            </a:pPr>
            <a:r>
              <a:rPr lang="en" sz="850">
                <a:solidFill>
                  <a:schemeClr val="lt1"/>
                </a:solidFill>
              </a:rPr>
              <a:t>Status: status code</a:t>
            </a:r>
            <a:endParaRPr sz="850">
              <a:solidFill>
                <a:schemeClr val="lt1"/>
              </a:solidFill>
            </a:endParaRPr>
          </a:p>
          <a:p>
            <a:pPr marL="457200" lvl="0" indent="-282575" algn="l" rtl="0">
              <a:lnSpc>
                <a:spcPct val="200000"/>
              </a:lnSpc>
              <a:spcBef>
                <a:spcPts val="0"/>
              </a:spcBef>
              <a:spcAft>
                <a:spcPts val="0"/>
              </a:spcAft>
              <a:buClr>
                <a:schemeClr val="lt1"/>
              </a:buClr>
              <a:buSzPts val="850"/>
              <a:buChar char="●"/>
            </a:pPr>
            <a:r>
              <a:rPr lang="en" sz="850">
                <a:solidFill>
                  <a:schemeClr val="lt1"/>
                </a:solidFill>
              </a:rPr>
              <a:t>Status Desc: status description</a:t>
            </a:r>
            <a:endParaRPr sz="850">
              <a:solidFill>
                <a:schemeClr val="lt1"/>
              </a:solidFill>
            </a:endParaRPr>
          </a:p>
          <a:p>
            <a:pPr marL="457200" lvl="0" indent="-282575" algn="l" rtl="0">
              <a:lnSpc>
                <a:spcPct val="200000"/>
              </a:lnSpc>
              <a:spcBef>
                <a:spcPts val="0"/>
              </a:spcBef>
              <a:spcAft>
                <a:spcPts val="0"/>
              </a:spcAft>
              <a:buClr>
                <a:schemeClr val="lt1"/>
              </a:buClr>
              <a:buSzPts val="850"/>
              <a:buChar char="●"/>
            </a:pPr>
            <a:r>
              <a:rPr lang="en" sz="850">
                <a:solidFill>
                  <a:schemeClr val="lt1"/>
                </a:solidFill>
              </a:rPr>
              <a:t>Crm Cd 1: crime code 1</a:t>
            </a:r>
            <a:endParaRPr sz="850">
              <a:solidFill>
                <a:schemeClr val="lt1"/>
              </a:solidFill>
            </a:endParaRPr>
          </a:p>
          <a:p>
            <a:pPr marL="457200" lvl="0" indent="-282575" algn="l" rtl="0">
              <a:lnSpc>
                <a:spcPct val="200000"/>
              </a:lnSpc>
              <a:spcBef>
                <a:spcPts val="0"/>
              </a:spcBef>
              <a:spcAft>
                <a:spcPts val="0"/>
              </a:spcAft>
              <a:buClr>
                <a:schemeClr val="lt1"/>
              </a:buClr>
              <a:buSzPts val="850"/>
              <a:buChar char="●"/>
            </a:pPr>
            <a:r>
              <a:rPr lang="en" sz="850">
                <a:solidFill>
                  <a:schemeClr val="lt1"/>
                </a:solidFill>
              </a:rPr>
              <a:t>Crm Cd 2: crime code 2 (for multiple offenses)</a:t>
            </a:r>
            <a:endParaRPr sz="850">
              <a:solidFill>
                <a:schemeClr val="lt1"/>
              </a:solidFill>
            </a:endParaRPr>
          </a:p>
          <a:p>
            <a:pPr marL="457200" lvl="0" indent="-282575" algn="l" rtl="0">
              <a:lnSpc>
                <a:spcPct val="200000"/>
              </a:lnSpc>
              <a:spcBef>
                <a:spcPts val="0"/>
              </a:spcBef>
              <a:spcAft>
                <a:spcPts val="0"/>
              </a:spcAft>
              <a:buClr>
                <a:schemeClr val="lt1"/>
              </a:buClr>
              <a:buSzPts val="850"/>
              <a:buChar char="●"/>
            </a:pPr>
            <a:r>
              <a:rPr lang="en" sz="850">
                <a:solidFill>
                  <a:schemeClr val="lt1"/>
                </a:solidFill>
              </a:rPr>
              <a:t>Crm Cd 3: crime code 3 (for multiple offenses)</a:t>
            </a:r>
            <a:endParaRPr sz="850">
              <a:solidFill>
                <a:schemeClr val="lt1"/>
              </a:solidFill>
            </a:endParaRPr>
          </a:p>
          <a:p>
            <a:pPr marL="457200" lvl="0" indent="-282575" algn="l" rtl="0">
              <a:lnSpc>
                <a:spcPct val="200000"/>
              </a:lnSpc>
              <a:spcBef>
                <a:spcPts val="0"/>
              </a:spcBef>
              <a:spcAft>
                <a:spcPts val="0"/>
              </a:spcAft>
              <a:buClr>
                <a:schemeClr val="lt1"/>
              </a:buClr>
              <a:buSzPts val="850"/>
              <a:buChar char="●"/>
            </a:pPr>
            <a:r>
              <a:rPr lang="en" sz="850">
                <a:solidFill>
                  <a:schemeClr val="lt1"/>
                </a:solidFill>
              </a:rPr>
              <a:t>Crm Cd 4: crime code 4 (for multiple offenses)</a:t>
            </a:r>
            <a:endParaRPr sz="850">
              <a:solidFill>
                <a:schemeClr val="lt1"/>
              </a:solidFill>
            </a:endParaRPr>
          </a:p>
          <a:p>
            <a:pPr marL="457200" lvl="0" indent="-282575" algn="l" rtl="0">
              <a:lnSpc>
                <a:spcPct val="200000"/>
              </a:lnSpc>
              <a:spcBef>
                <a:spcPts val="0"/>
              </a:spcBef>
              <a:spcAft>
                <a:spcPts val="0"/>
              </a:spcAft>
              <a:buClr>
                <a:schemeClr val="lt1"/>
              </a:buClr>
              <a:buSzPts val="850"/>
              <a:buChar char="●"/>
            </a:pPr>
            <a:r>
              <a:rPr lang="en" sz="850">
                <a:solidFill>
                  <a:schemeClr val="lt1"/>
                </a:solidFill>
              </a:rPr>
              <a:t>Location: Address</a:t>
            </a:r>
            <a:endParaRPr sz="850">
              <a:solidFill>
                <a:schemeClr val="lt1"/>
              </a:solidFill>
            </a:endParaRPr>
          </a:p>
          <a:p>
            <a:pPr marL="457200" lvl="0" indent="-282575" algn="l" rtl="0">
              <a:lnSpc>
                <a:spcPct val="200000"/>
              </a:lnSpc>
              <a:spcBef>
                <a:spcPts val="0"/>
              </a:spcBef>
              <a:spcAft>
                <a:spcPts val="0"/>
              </a:spcAft>
              <a:buClr>
                <a:schemeClr val="lt1"/>
              </a:buClr>
              <a:buSzPts val="850"/>
              <a:buChar char="●"/>
            </a:pPr>
            <a:r>
              <a:rPr lang="en" sz="850">
                <a:solidFill>
                  <a:schemeClr val="lt1"/>
                </a:solidFill>
              </a:rPr>
              <a:t>Cross Street: cross street</a:t>
            </a:r>
            <a:endParaRPr sz="850">
              <a:solidFill>
                <a:schemeClr val="lt1"/>
              </a:solidFill>
            </a:endParaRPr>
          </a:p>
          <a:p>
            <a:pPr marL="457200" lvl="0" indent="-282575" algn="l" rtl="0">
              <a:lnSpc>
                <a:spcPct val="200000"/>
              </a:lnSpc>
              <a:spcBef>
                <a:spcPts val="0"/>
              </a:spcBef>
              <a:spcAft>
                <a:spcPts val="0"/>
              </a:spcAft>
              <a:buClr>
                <a:schemeClr val="lt1"/>
              </a:buClr>
              <a:buSzPts val="850"/>
              <a:buChar char="●"/>
            </a:pPr>
            <a:r>
              <a:rPr lang="en" sz="850">
                <a:solidFill>
                  <a:schemeClr val="lt1"/>
                </a:solidFill>
              </a:rPr>
              <a:t>Lat: latitude</a:t>
            </a:r>
            <a:endParaRPr sz="850">
              <a:solidFill>
                <a:schemeClr val="lt1"/>
              </a:solidFill>
            </a:endParaRPr>
          </a:p>
          <a:p>
            <a:pPr marL="457200" lvl="0" indent="-282575" algn="l" rtl="0">
              <a:lnSpc>
                <a:spcPct val="200000"/>
              </a:lnSpc>
              <a:spcBef>
                <a:spcPts val="0"/>
              </a:spcBef>
              <a:spcAft>
                <a:spcPts val="0"/>
              </a:spcAft>
              <a:buClr>
                <a:schemeClr val="lt1"/>
              </a:buClr>
              <a:buSzPts val="850"/>
              <a:buChar char="●"/>
            </a:pPr>
            <a:r>
              <a:rPr lang="en" sz="850">
                <a:solidFill>
                  <a:schemeClr val="lt1"/>
                </a:solidFill>
              </a:rPr>
              <a:t>Lon: longitude</a:t>
            </a:r>
            <a:endParaRPr sz="85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28695"/>
        </a:solidFill>
        <a:effectLst/>
      </p:bgPr>
    </p:bg>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SAS Models and Diagrams</a:t>
            </a:r>
            <a:endParaRPr>
              <a:solidFill>
                <a:schemeClr val="lt1"/>
              </a:solidFill>
            </a:endParaRPr>
          </a:p>
        </p:txBody>
      </p:sp>
      <p:sp>
        <p:nvSpPr>
          <p:cNvPr id="306" name="Google Shape;306;p17"/>
          <p:cNvSpPr txBox="1">
            <a:spLocks noGrp="1"/>
          </p:cNvSpPr>
          <p:nvPr>
            <p:ph type="body" idx="1"/>
          </p:nvPr>
        </p:nvSpPr>
        <p:spPr>
          <a:xfrm>
            <a:off x="625438" y="1597875"/>
            <a:ext cx="2091900" cy="1300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b="1">
                <a:solidFill>
                  <a:schemeClr val="lt1"/>
                </a:solidFill>
              </a:rPr>
              <a:t>Diagram 1</a:t>
            </a:r>
            <a:endParaRPr sz="1800" b="1">
              <a:solidFill>
                <a:schemeClr val="lt1"/>
              </a:solidFill>
            </a:endParaRPr>
          </a:p>
          <a:p>
            <a:pPr marL="0" lvl="0" indent="0" algn="ctr" rtl="0">
              <a:spcBef>
                <a:spcPts val="1200"/>
              </a:spcBef>
              <a:spcAft>
                <a:spcPts val="1200"/>
              </a:spcAft>
              <a:buNone/>
            </a:pPr>
            <a:r>
              <a:rPr lang="en">
                <a:solidFill>
                  <a:schemeClr val="lt1"/>
                </a:solidFill>
              </a:rPr>
              <a:t>Cluster Diagram of Regions</a:t>
            </a:r>
            <a:endParaRPr>
              <a:solidFill>
                <a:schemeClr val="lt1"/>
              </a:solidFill>
            </a:endParaRPr>
          </a:p>
        </p:txBody>
      </p:sp>
      <p:sp>
        <p:nvSpPr>
          <p:cNvPr id="307" name="Google Shape;307;p17"/>
          <p:cNvSpPr txBox="1">
            <a:spLocks noGrp="1"/>
          </p:cNvSpPr>
          <p:nvPr>
            <p:ph type="body" idx="1"/>
          </p:nvPr>
        </p:nvSpPr>
        <p:spPr>
          <a:xfrm>
            <a:off x="3590025" y="1597875"/>
            <a:ext cx="1976700" cy="111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b="1">
                <a:solidFill>
                  <a:schemeClr val="lt1"/>
                </a:solidFill>
              </a:rPr>
              <a:t>Diagram 2</a:t>
            </a:r>
            <a:endParaRPr sz="1800" b="1">
              <a:solidFill>
                <a:schemeClr val="lt1"/>
              </a:solidFill>
            </a:endParaRPr>
          </a:p>
          <a:p>
            <a:pPr marL="0" lvl="0" indent="0" algn="ctr" rtl="0">
              <a:spcBef>
                <a:spcPts val="1200"/>
              </a:spcBef>
              <a:spcAft>
                <a:spcPts val="1200"/>
              </a:spcAft>
              <a:buNone/>
            </a:pPr>
            <a:r>
              <a:rPr lang="en">
                <a:solidFill>
                  <a:schemeClr val="lt1"/>
                </a:solidFill>
              </a:rPr>
              <a:t>Cluster Diagram of Victim age</a:t>
            </a:r>
            <a:endParaRPr>
              <a:solidFill>
                <a:schemeClr val="lt1"/>
              </a:solidFill>
            </a:endParaRPr>
          </a:p>
        </p:txBody>
      </p:sp>
      <p:sp>
        <p:nvSpPr>
          <p:cNvPr id="308" name="Google Shape;308;p17"/>
          <p:cNvSpPr txBox="1">
            <a:spLocks noGrp="1"/>
          </p:cNvSpPr>
          <p:nvPr>
            <p:ph type="body" idx="1"/>
          </p:nvPr>
        </p:nvSpPr>
        <p:spPr>
          <a:xfrm>
            <a:off x="6388850" y="1597875"/>
            <a:ext cx="1976700" cy="107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b="1">
                <a:solidFill>
                  <a:schemeClr val="lt1"/>
                </a:solidFill>
              </a:rPr>
              <a:t>Diagram 3</a:t>
            </a:r>
            <a:endParaRPr sz="1800" b="1">
              <a:solidFill>
                <a:schemeClr val="lt1"/>
              </a:solidFill>
            </a:endParaRPr>
          </a:p>
          <a:p>
            <a:pPr marL="0" lvl="0" indent="0" algn="ctr" rtl="0">
              <a:spcBef>
                <a:spcPts val="1200"/>
              </a:spcBef>
              <a:spcAft>
                <a:spcPts val="1200"/>
              </a:spcAft>
              <a:buNone/>
            </a:pPr>
            <a:r>
              <a:rPr lang="en">
                <a:solidFill>
                  <a:schemeClr val="lt1"/>
                </a:solidFill>
              </a:rPr>
              <a:t>Regression</a:t>
            </a:r>
            <a:endParaRPr>
              <a:solidFill>
                <a:schemeClr val="lt1"/>
              </a:solidFill>
            </a:endParaRPr>
          </a:p>
        </p:txBody>
      </p:sp>
      <p:pic>
        <p:nvPicPr>
          <p:cNvPr id="309" name="Google Shape;309;p17"/>
          <p:cNvPicPr preferRelativeResize="0"/>
          <p:nvPr/>
        </p:nvPicPr>
        <p:blipFill>
          <a:blip r:embed="rId3">
            <a:alphaModFix/>
          </a:blip>
          <a:stretch>
            <a:fillRect/>
          </a:stretch>
        </p:blipFill>
        <p:spPr>
          <a:xfrm>
            <a:off x="261513" y="3000750"/>
            <a:ext cx="2819784" cy="1572575"/>
          </a:xfrm>
          <a:prstGeom prst="rect">
            <a:avLst/>
          </a:prstGeom>
          <a:noFill/>
          <a:ln>
            <a:noFill/>
          </a:ln>
        </p:spPr>
      </p:pic>
      <p:pic>
        <p:nvPicPr>
          <p:cNvPr id="310" name="Google Shape;310;p17"/>
          <p:cNvPicPr preferRelativeResize="0"/>
          <p:nvPr/>
        </p:nvPicPr>
        <p:blipFill>
          <a:blip r:embed="rId4">
            <a:alphaModFix/>
          </a:blip>
          <a:stretch>
            <a:fillRect/>
          </a:stretch>
        </p:blipFill>
        <p:spPr>
          <a:xfrm>
            <a:off x="3430275" y="2673673"/>
            <a:ext cx="2315828" cy="2226725"/>
          </a:xfrm>
          <a:prstGeom prst="rect">
            <a:avLst/>
          </a:prstGeom>
          <a:noFill/>
          <a:ln>
            <a:noFill/>
          </a:ln>
        </p:spPr>
      </p:pic>
      <p:pic>
        <p:nvPicPr>
          <p:cNvPr id="311" name="Google Shape;311;p17"/>
          <p:cNvPicPr preferRelativeResize="0"/>
          <p:nvPr/>
        </p:nvPicPr>
        <p:blipFill>
          <a:blip r:embed="rId5">
            <a:alphaModFix/>
          </a:blip>
          <a:stretch>
            <a:fillRect/>
          </a:stretch>
        </p:blipFill>
        <p:spPr>
          <a:xfrm>
            <a:off x="6165502" y="2704363"/>
            <a:ext cx="2423400" cy="1165563"/>
          </a:xfrm>
          <a:prstGeom prst="rect">
            <a:avLst/>
          </a:prstGeom>
          <a:noFill/>
          <a:ln>
            <a:noFill/>
          </a:ln>
        </p:spPr>
      </p:pic>
      <p:pic>
        <p:nvPicPr>
          <p:cNvPr id="312" name="Google Shape;312;p17"/>
          <p:cNvPicPr preferRelativeResize="0"/>
          <p:nvPr/>
        </p:nvPicPr>
        <p:blipFill>
          <a:blip r:embed="rId6">
            <a:alphaModFix/>
          </a:blip>
          <a:stretch>
            <a:fillRect/>
          </a:stretch>
        </p:blipFill>
        <p:spPr>
          <a:xfrm>
            <a:off x="6165502" y="3869926"/>
            <a:ext cx="2423400" cy="11220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28695"/>
        </a:solidFill>
        <a:effectLst/>
      </p:bgPr>
    </p:bg>
    <p:spTree>
      <p:nvGrpSpPr>
        <p:cNvPr id="1" name="Shape 316"/>
        <p:cNvGrpSpPr/>
        <p:nvPr/>
      </p:nvGrpSpPr>
      <p:grpSpPr>
        <a:xfrm>
          <a:off x="0" y="0"/>
          <a:ext cx="0" cy="0"/>
          <a:chOff x="0" y="0"/>
          <a:chExt cx="0" cy="0"/>
        </a:xfrm>
      </p:grpSpPr>
      <p:sp>
        <p:nvSpPr>
          <p:cNvPr id="317" name="Google Shape;31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Findings Diagram 1</a:t>
            </a:r>
            <a:endParaRPr>
              <a:solidFill>
                <a:schemeClr val="lt1"/>
              </a:solidFill>
            </a:endParaRPr>
          </a:p>
        </p:txBody>
      </p:sp>
      <p:sp>
        <p:nvSpPr>
          <p:cNvPr id="318" name="Google Shape;318;p18"/>
          <p:cNvSpPr txBox="1">
            <a:spLocks noGrp="1"/>
          </p:cNvSpPr>
          <p:nvPr>
            <p:ph type="body" idx="1"/>
          </p:nvPr>
        </p:nvSpPr>
        <p:spPr>
          <a:xfrm>
            <a:off x="294325" y="1597875"/>
            <a:ext cx="3877200" cy="3235800"/>
          </a:xfrm>
          <a:prstGeom prst="rect">
            <a:avLst/>
          </a:prstGeom>
        </p:spPr>
        <p:txBody>
          <a:bodyPr spcFirstLastPara="1" wrap="square" lIns="91425" tIns="91425" rIns="91425" bIns="91425" anchor="t" anchorCtr="0">
            <a:normAutofit lnSpcReduction="10000"/>
          </a:bodyPr>
          <a:lstStyle/>
          <a:p>
            <a:pPr marL="457200" lvl="0" indent="-311150" algn="l" rtl="0">
              <a:lnSpc>
                <a:spcPct val="200000"/>
              </a:lnSpc>
              <a:spcBef>
                <a:spcPts val="0"/>
              </a:spcBef>
              <a:spcAft>
                <a:spcPts val="0"/>
              </a:spcAft>
              <a:buClr>
                <a:schemeClr val="lt1"/>
              </a:buClr>
              <a:buSzPts val="1300"/>
              <a:buChar char="●"/>
            </a:pPr>
            <a:r>
              <a:rPr lang="en" sz="1200">
                <a:solidFill>
                  <a:schemeClr val="lt1"/>
                </a:solidFill>
              </a:rPr>
              <a:t>This cluster shows the frequency of crime in each region of the data.</a:t>
            </a:r>
            <a:endParaRPr sz="1200">
              <a:solidFill>
                <a:schemeClr val="lt1"/>
              </a:solidFill>
            </a:endParaRPr>
          </a:p>
          <a:p>
            <a:pPr marL="457200" lvl="0" indent="-304800" algn="l" rtl="0">
              <a:lnSpc>
                <a:spcPct val="200000"/>
              </a:lnSpc>
              <a:spcBef>
                <a:spcPts val="0"/>
              </a:spcBef>
              <a:spcAft>
                <a:spcPts val="0"/>
              </a:spcAft>
              <a:buClr>
                <a:schemeClr val="lt1"/>
              </a:buClr>
              <a:buSzPts val="1200"/>
              <a:buChar char="●"/>
            </a:pPr>
            <a:r>
              <a:rPr lang="en" sz="1200">
                <a:solidFill>
                  <a:schemeClr val="lt1"/>
                </a:solidFill>
              </a:rPr>
              <a:t>Highest frequency of crime occurs in the “Central” region (Cluster 2)  having 46803 instances</a:t>
            </a:r>
            <a:endParaRPr sz="1200">
              <a:solidFill>
                <a:schemeClr val="lt1"/>
              </a:solidFill>
            </a:endParaRPr>
          </a:p>
          <a:p>
            <a:pPr marL="457200" lvl="0" indent="-304800" algn="l" rtl="0">
              <a:lnSpc>
                <a:spcPct val="200000"/>
              </a:lnSpc>
              <a:spcBef>
                <a:spcPts val="0"/>
              </a:spcBef>
              <a:spcAft>
                <a:spcPts val="0"/>
              </a:spcAft>
              <a:buClr>
                <a:schemeClr val="lt1"/>
              </a:buClr>
              <a:buSzPts val="1200"/>
              <a:buChar char="●"/>
            </a:pPr>
            <a:r>
              <a:rPr lang="en" sz="1200">
                <a:solidFill>
                  <a:schemeClr val="lt1"/>
                </a:solidFill>
              </a:rPr>
              <a:t>Second highest cluster (Cluster 14) “77th Street”.</a:t>
            </a:r>
            <a:endParaRPr sz="1200">
              <a:solidFill>
                <a:schemeClr val="lt1"/>
              </a:solidFill>
            </a:endParaRPr>
          </a:p>
          <a:p>
            <a:pPr marL="457200" lvl="0" indent="-304800" algn="l" rtl="0">
              <a:lnSpc>
                <a:spcPct val="200000"/>
              </a:lnSpc>
              <a:spcBef>
                <a:spcPts val="0"/>
              </a:spcBef>
              <a:spcAft>
                <a:spcPts val="0"/>
              </a:spcAft>
              <a:buClr>
                <a:schemeClr val="lt1"/>
              </a:buClr>
              <a:buSzPts val="1200"/>
              <a:buChar char="●"/>
            </a:pPr>
            <a:r>
              <a:rPr lang="en" sz="1200">
                <a:solidFill>
                  <a:schemeClr val="lt1"/>
                </a:solidFill>
              </a:rPr>
              <a:t>lowest cluster is “Foothill” (Cluster 19) at 23705 instances. </a:t>
            </a:r>
            <a:endParaRPr sz="1200">
              <a:solidFill>
                <a:schemeClr val="lt1"/>
              </a:solidFill>
            </a:endParaRPr>
          </a:p>
        </p:txBody>
      </p:sp>
      <p:pic>
        <p:nvPicPr>
          <p:cNvPr id="319" name="Google Shape;319;p18"/>
          <p:cNvPicPr preferRelativeResize="0"/>
          <p:nvPr/>
        </p:nvPicPr>
        <p:blipFill rotWithShape="1">
          <a:blip r:embed="rId3">
            <a:alphaModFix/>
          </a:blip>
          <a:srcRect l="15895" r="17734"/>
          <a:stretch/>
        </p:blipFill>
        <p:spPr>
          <a:xfrm>
            <a:off x="4363700" y="1229300"/>
            <a:ext cx="4497750" cy="377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28695"/>
        </a:solidFill>
        <a:effectLst/>
      </p:bgPr>
    </p:bg>
    <p:spTree>
      <p:nvGrpSpPr>
        <p:cNvPr id="1" name="Shape 323"/>
        <p:cNvGrpSpPr/>
        <p:nvPr/>
      </p:nvGrpSpPr>
      <p:grpSpPr>
        <a:xfrm>
          <a:off x="0" y="0"/>
          <a:ext cx="0" cy="0"/>
          <a:chOff x="0" y="0"/>
          <a:chExt cx="0" cy="0"/>
        </a:xfrm>
      </p:grpSpPr>
      <p:sp>
        <p:nvSpPr>
          <p:cNvPr id="324" name="Google Shape;32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Findings Diagram 2</a:t>
            </a:r>
            <a:endParaRPr>
              <a:solidFill>
                <a:schemeClr val="lt1"/>
              </a:solidFill>
            </a:endParaRPr>
          </a:p>
        </p:txBody>
      </p:sp>
      <p:sp>
        <p:nvSpPr>
          <p:cNvPr id="325" name="Google Shape;325;p19"/>
          <p:cNvSpPr txBox="1">
            <a:spLocks noGrp="1"/>
          </p:cNvSpPr>
          <p:nvPr>
            <p:ph type="body" idx="1"/>
          </p:nvPr>
        </p:nvSpPr>
        <p:spPr>
          <a:xfrm>
            <a:off x="406475" y="1597875"/>
            <a:ext cx="4165500" cy="31236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chemeClr val="lt1"/>
              </a:buClr>
              <a:buSzPts val="1500"/>
              <a:buChar char="●"/>
            </a:pPr>
            <a:r>
              <a:rPr lang="en" sz="1400">
                <a:solidFill>
                  <a:schemeClr val="lt1"/>
                </a:solidFill>
              </a:rPr>
              <a:t>Shows the age distribution of the victims to the crimes.</a:t>
            </a:r>
            <a:endParaRPr sz="1400">
              <a:solidFill>
                <a:schemeClr val="lt1"/>
              </a:solidFill>
            </a:endParaRPr>
          </a:p>
          <a:p>
            <a:pPr marL="457200" lvl="0" indent="-317500" algn="l" rtl="0">
              <a:lnSpc>
                <a:spcPct val="200000"/>
              </a:lnSpc>
              <a:spcBef>
                <a:spcPts val="0"/>
              </a:spcBef>
              <a:spcAft>
                <a:spcPts val="0"/>
              </a:spcAft>
              <a:buClr>
                <a:schemeClr val="lt1"/>
              </a:buClr>
              <a:buSzPts val="1400"/>
              <a:buChar char="●"/>
            </a:pPr>
            <a:r>
              <a:rPr lang="en" sz="1400">
                <a:solidFill>
                  <a:schemeClr val="lt1"/>
                </a:solidFill>
              </a:rPr>
              <a:t>largest number of victims of crimes are between the ages of 13 and 44 (Cluster 2).</a:t>
            </a:r>
            <a:endParaRPr sz="1400">
              <a:solidFill>
                <a:schemeClr val="lt1"/>
              </a:solidFill>
            </a:endParaRPr>
          </a:p>
          <a:p>
            <a:pPr marL="457200" lvl="0" indent="-317500" algn="l" rtl="0">
              <a:lnSpc>
                <a:spcPct val="200000"/>
              </a:lnSpc>
              <a:spcBef>
                <a:spcPts val="0"/>
              </a:spcBef>
              <a:spcAft>
                <a:spcPts val="0"/>
              </a:spcAft>
              <a:buClr>
                <a:schemeClr val="lt1"/>
              </a:buClr>
              <a:buSzPts val="1400"/>
              <a:buChar char="●"/>
            </a:pPr>
            <a:r>
              <a:rPr lang="en" sz="1400">
                <a:solidFill>
                  <a:schemeClr val="lt1"/>
                </a:solidFill>
              </a:rPr>
              <a:t> age range of  59 to 105 (Cluster 1) has the least amount of crime committed against them</a:t>
            </a:r>
            <a:endParaRPr sz="1400">
              <a:solidFill>
                <a:schemeClr val="lt1"/>
              </a:solidFill>
            </a:endParaRPr>
          </a:p>
        </p:txBody>
      </p:sp>
      <p:pic>
        <p:nvPicPr>
          <p:cNvPr id="326" name="Google Shape;326;p19"/>
          <p:cNvPicPr preferRelativeResize="0"/>
          <p:nvPr/>
        </p:nvPicPr>
        <p:blipFill>
          <a:blip r:embed="rId3">
            <a:alphaModFix/>
          </a:blip>
          <a:stretch>
            <a:fillRect/>
          </a:stretch>
        </p:blipFill>
        <p:spPr>
          <a:xfrm>
            <a:off x="4908500" y="1158250"/>
            <a:ext cx="3945501" cy="3793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28695"/>
        </a:solidFill>
        <a:effectLst/>
      </p:bgPr>
    </p:bg>
    <p:spTree>
      <p:nvGrpSpPr>
        <p:cNvPr id="1" name="Shape 330"/>
        <p:cNvGrpSpPr/>
        <p:nvPr/>
      </p:nvGrpSpPr>
      <p:grpSpPr>
        <a:xfrm>
          <a:off x="0" y="0"/>
          <a:ext cx="0" cy="0"/>
          <a:chOff x="0" y="0"/>
          <a:chExt cx="0" cy="0"/>
        </a:xfrm>
      </p:grpSpPr>
      <p:sp>
        <p:nvSpPr>
          <p:cNvPr id="331" name="Google Shape;33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Findings Diagram 3</a:t>
            </a:r>
            <a:endParaRPr>
              <a:solidFill>
                <a:schemeClr val="lt1"/>
              </a:solidFill>
            </a:endParaRPr>
          </a:p>
        </p:txBody>
      </p:sp>
      <p:sp>
        <p:nvSpPr>
          <p:cNvPr id="332" name="Google Shape;332;p20"/>
          <p:cNvSpPr txBox="1">
            <a:spLocks noGrp="1"/>
          </p:cNvSpPr>
          <p:nvPr>
            <p:ph type="body" idx="1"/>
          </p:nvPr>
        </p:nvSpPr>
        <p:spPr>
          <a:xfrm>
            <a:off x="294675" y="1792050"/>
            <a:ext cx="4136100" cy="25416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Clr>
                <a:schemeClr val="lt1"/>
              </a:buClr>
              <a:buSzPts val="1300"/>
              <a:buChar char="●"/>
            </a:pPr>
            <a:r>
              <a:rPr lang="en">
                <a:solidFill>
                  <a:schemeClr val="lt1"/>
                </a:solidFill>
              </a:rPr>
              <a:t>Target variable: time that the crime occurred</a:t>
            </a:r>
            <a:endParaRPr>
              <a:solidFill>
                <a:schemeClr val="lt1"/>
              </a:solidFill>
            </a:endParaRPr>
          </a:p>
          <a:p>
            <a:pPr marL="457200" lvl="0" indent="-311150" algn="l" rtl="0">
              <a:lnSpc>
                <a:spcPct val="150000"/>
              </a:lnSpc>
              <a:spcBef>
                <a:spcPts val="0"/>
              </a:spcBef>
              <a:spcAft>
                <a:spcPts val="0"/>
              </a:spcAft>
              <a:buClr>
                <a:schemeClr val="lt1"/>
              </a:buClr>
              <a:buSzPts val="1300"/>
              <a:buChar char="●"/>
            </a:pPr>
            <a:r>
              <a:rPr lang="en">
                <a:solidFill>
                  <a:schemeClr val="lt1"/>
                </a:solidFill>
              </a:rPr>
              <a:t>P-value &lt; 0.0001</a:t>
            </a:r>
            <a:endParaRPr>
              <a:solidFill>
                <a:schemeClr val="lt1"/>
              </a:solidFill>
            </a:endParaRPr>
          </a:p>
          <a:p>
            <a:pPr marL="914400" lvl="1" indent="-298450" algn="l" rtl="0">
              <a:lnSpc>
                <a:spcPct val="150000"/>
              </a:lnSpc>
              <a:spcBef>
                <a:spcPts val="0"/>
              </a:spcBef>
              <a:spcAft>
                <a:spcPts val="0"/>
              </a:spcAft>
              <a:buClr>
                <a:schemeClr val="lt1"/>
              </a:buClr>
              <a:buSzPts val="1100"/>
              <a:buChar char="○"/>
            </a:pPr>
            <a:r>
              <a:rPr lang="en">
                <a:solidFill>
                  <a:schemeClr val="lt1"/>
                </a:solidFill>
              </a:rPr>
              <a:t>Statistically significant</a:t>
            </a:r>
            <a:endParaRPr>
              <a:solidFill>
                <a:schemeClr val="lt1"/>
              </a:solidFill>
            </a:endParaRPr>
          </a:p>
          <a:p>
            <a:pPr marL="457200" lvl="0" indent="-311150" algn="l" rtl="0">
              <a:lnSpc>
                <a:spcPct val="150000"/>
              </a:lnSpc>
              <a:spcBef>
                <a:spcPts val="0"/>
              </a:spcBef>
              <a:spcAft>
                <a:spcPts val="0"/>
              </a:spcAft>
              <a:buClr>
                <a:schemeClr val="lt1"/>
              </a:buClr>
              <a:buSzPts val="1300"/>
              <a:buChar char="●"/>
            </a:pPr>
            <a:r>
              <a:rPr lang="en">
                <a:solidFill>
                  <a:schemeClr val="lt1"/>
                </a:solidFill>
              </a:rPr>
              <a:t>R-square of 0.6936</a:t>
            </a:r>
            <a:endParaRPr>
              <a:solidFill>
                <a:schemeClr val="lt1"/>
              </a:solidFill>
            </a:endParaRPr>
          </a:p>
          <a:p>
            <a:pPr marL="914400" lvl="1" indent="-298450" algn="l" rtl="0">
              <a:lnSpc>
                <a:spcPct val="150000"/>
              </a:lnSpc>
              <a:spcBef>
                <a:spcPts val="0"/>
              </a:spcBef>
              <a:spcAft>
                <a:spcPts val="0"/>
              </a:spcAft>
              <a:buClr>
                <a:schemeClr val="lt1"/>
              </a:buClr>
              <a:buSzPts val="1100"/>
              <a:buChar char="○"/>
            </a:pPr>
            <a:r>
              <a:rPr lang="en">
                <a:solidFill>
                  <a:schemeClr val="lt1"/>
                </a:solidFill>
              </a:rPr>
              <a:t>Moderately high </a:t>
            </a:r>
            <a:endParaRPr>
              <a:solidFill>
                <a:schemeClr val="lt1"/>
              </a:solidFill>
            </a:endParaRPr>
          </a:p>
          <a:p>
            <a:pPr marL="457200" lvl="0" indent="-311150" algn="l" rtl="0">
              <a:lnSpc>
                <a:spcPct val="150000"/>
              </a:lnSpc>
              <a:spcBef>
                <a:spcPts val="0"/>
              </a:spcBef>
              <a:spcAft>
                <a:spcPts val="0"/>
              </a:spcAft>
              <a:buClr>
                <a:schemeClr val="lt1"/>
              </a:buClr>
              <a:buSzPts val="1300"/>
              <a:buChar char="●"/>
            </a:pPr>
            <a:r>
              <a:rPr lang="en">
                <a:solidFill>
                  <a:schemeClr val="lt1"/>
                </a:solidFill>
              </a:rPr>
              <a:t>The model is an overall good fit and explains a good portion of the variation within the data and is significant</a:t>
            </a:r>
            <a:endParaRPr>
              <a:solidFill>
                <a:schemeClr val="lt1"/>
              </a:solidFill>
            </a:endParaRPr>
          </a:p>
        </p:txBody>
      </p:sp>
      <p:pic>
        <p:nvPicPr>
          <p:cNvPr id="333" name="Google Shape;333;p20"/>
          <p:cNvPicPr preferRelativeResize="0"/>
          <p:nvPr/>
        </p:nvPicPr>
        <p:blipFill>
          <a:blip r:embed="rId3">
            <a:alphaModFix/>
          </a:blip>
          <a:stretch>
            <a:fillRect/>
          </a:stretch>
        </p:blipFill>
        <p:spPr>
          <a:xfrm>
            <a:off x="4620875" y="1750062"/>
            <a:ext cx="4024151" cy="1136000"/>
          </a:xfrm>
          <a:prstGeom prst="rect">
            <a:avLst/>
          </a:prstGeom>
          <a:noFill/>
          <a:ln>
            <a:noFill/>
          </a:ln>
        </p:spPr>
      </p:pic>
      <p:pic>
        <p:nvPicPr>
          <p:cNvPr id="334" name="Google Shape;334;p20"/>
          <p:cNvPicPr preferRelativeResize="0"/>
          <p:nvPr/>
        </p:nvPicPr>
        <p:blipFill>
          <a:blip r:embed="rId4">
            <a:alphaModFix/>
          </a:blip>
          <a:stretch>
            <a:fillRect/>
          </a:stretch>
        </p:blipFill>
        <p:spPr>
          <a:xfrm>
            <a:off x="5053437" y="2989350"/>
            <a:ext cx="3159024" cy="91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28695"/>
        </a:solidFill>
        <a:effectLst/>
      </p:bgPr>
    </p:bg>
    <p:spTree>
      <p:nvGrpSpPr>
        <p:cNvPr id="1" name="Shape 338"/>
        <p:cNvGrpSpPr/>
        <p:nvPr/>
      </p:nvGrpSpPr>
      <p:grpSpPr>
        <a:xfrm>
          <a:off x="0" y="0"/>
          <a:ext cx="0" cy="0"/>
          <a:chOff x="0" y="0"/>
          <a:chExt cx="0" cy="0"/>
        </a:xfrm>
      </p:grpSpPr>
      <p:sp>
        <p:nvSpPr>
          <p:cNvPr id="339" name="Google Shape;339;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Conclusion</a:t>
            </a:r>
            <a:endParaRPr>
              <a:solidFill>
                <a:schemeClr val="lt1"/>
              </a:solidFill>
            </a:endParaRPr>
          </a:p>
        </p:txBody>
      </p:sp>
      <p:sp>
        <p:nvSpPr>
          <p:cNvPr id="340" name="Google Shape;340;p21"/>
          <p:cNvSpPr txBox="1">
            <a:spLocks noGrp="1"/>
          </p:cNvSpPr>
          <p:nvPr>
            <p:ph type="body" idx="1"/>
          </p:nvPr>
        </p:nvSpPr>
        <p:spPr>
          <a:xfrm>
            <a:off x="981200" y="1597875"/>
            <a:ext cx="7353000" cy="3308100"/>
          </a:xfrm>
          <a:prstGeom prst="rect">
            <a:avLst/>
          </a:prstGeom>
        </p:spPr>
        <p:txBody>
          <a:bodyPr spcFirstLastPara="1" wrap="square" lIns="91425" tIns="91425" rIns="91425" bIns="91425" anchor="t" anchorCtr="0">
            <a:normAutofit lnSpcReduction="20000"/>
          </a:bodyPr>
          <a:lstStyle/>
          <a:p>
            <a:pPr marL="0" lvl="0" indent="0" algn="ctr" rtl="0">
              <a:lnSpc>
                <a:spcPct val="200000"/>
              </a:lnSpc>
              <a:spcBef>
                <a:spcPts val="0"/>
              </a:spcBef>
              <a:spcAft>
                <a:spcPts val="0"/>
              </a:spcAft>
              <a:buNone/>
            </a:pPr>
            <a:r>
              <a:rPr lang="en" sz="1400" i="1">
                <a:solidFill>
                  <a:schemeClr val="accent4"/>
                </a:solidFill>
              </a:rPr>
              <a:t>Crime data allows law enforcement to prevent crimes, apprehend suspects and known criminals, reduce disorder, and to assess strategies and their courses of action.</a:t>
            </a:r>
            <a:endParaRPr sz="1400" i="1">
              <a:solidFill>
                <a:schemeClr val="accent4"/>
              </a:solidFill>
            </a:endParaRPr>
          </a:p>
          <a:p>
            <a:pPr marL="457200" lvl="0" indent="-304800" algn="l" rtl="0">
              <a:lnSpc>
                <a:spcPct val="200000"/>
              </a:lnSpc>
              <a:spcBef>
                <a:spcPts val="1000"/>
              </a:spcBef>
              <a:spcAft>
                <a:spcPts val="0"/>
              </a:spcAft>
              <a:buClr>
                <a:schemeClr val="lt1"/>
              </a:buClr>
              <a:buSzPts val="1200"/>
              <a:buChar char="●"/>
            </a:pPr>
            <a:r>
              <a:rPr lang="en" sz="1200">
                <a:solidFill>
                  <a:schemeClr val="lt1"/>
                </a:solidFill>
              </a:rPr>
              <a:t>Time of day with high crime rates means there should be more law enforcement officials on duty for crime prevention</a:t>
            </a:r>
            <a:endParaRPr sz="1200">
              <a:solidFill>
                <a:schemeClr val="lt1"/>
              </a:solidFill>
            </a:endParaRPr>
          </a:p>
          <a:p>
            <a:pPr marL="457200" lvl="0" indent="-304800" algn="l" rtl="0">
              <a:lnSpc>
                <a:spcPct val="200000"/>
              </a:lnSpc>
              <a:spcBef>
                <a:spcPts val="0"/>
              </a:spcBef>
              <a:spcAft>
                <a:spcPts val="0"/>
              </a:spcAft>
              <a:buClr>
                <a:schemeClr val="lt1"/>
              </a:buClr>
              <a:buSzPts val="1200"/>
              <a:buChar char="●"/>
            </a:pPr>
            <a:r>
              <a:rPr lang="en" sz="1200">
                <a:solidFill>
                  <a:schemeClr val="lt1"/>
                </a:solidFill>
              </a:rPr>
              <a:t>More balanced resource allocation based on regions with higher frequencies of crime</a:t>
            </a:r>
            <a:endParaRPr sz="1200">
              <a:solidFill>
                <a:schemeClr val="lt1"/>
              </a:solidFill>
            </a:endParaRPr>
          </a:p>
          <a:p>
            <a:pPr marL="914400" lvl="1" indent="-304800" algn="l" rtl="0">
              <a:lnSpc>
                <a:spcPct val="200000"/>
              </a:lnSpc>
              <a:spcBef>
                <a:spcPts val="0"/>
              </a:spcBef>
              <a:spcAft>
                <a:spcPts val="0"/>
              </a:spcAft>
              <a:buClr>
                <a:schemeClr val="lt1"/>
              </a:buClr>
              <a:buSzPts val="1200"/>
              <a:buChar char="○"/>
            </a:pPr>
            <a:r>
              <a:rPr lang="en" sz="1200">
                <a:solidFill>
                  <a:schemeClr val="lt1"/>
                </a:solidFill>
              </a:rPr>
              <a:t>Central location</a:t>
            </a:r>
            <a:endParaRPr sz="1200">
              <a:solidFill>
                <a:schemeClr val="lt1"/>
              </a:solidFill>
            </a:endParaRPr>
          </a:p>
          <a:p>
            <a:pPr marL="457200" lvl="0" indent="-304800" algn="l" rtl="0">
              <a:lnSpc>
                <a:spcPct val="200000"/>
              </a:lnSpc>
              <a:spcBef>
                <a:spcPts val="0"/>
              </a:spcBef>
              <a:spcAft>
                <a:spcPts val="0"/>
              </a:spcAft>
              <a:buClr>
                <a:schemeClr val="lt1"/>
              </a:buClr>
              <a:buSzPts val="1200"/>
              <a:buChar char="●"/>
            </a:pPr>
            <a:r>
              <a:rPr lang="en" sz="1200">
                <a:solidFill>
                  <a:schemeClr val="lt1"/>
                </a:solidFill>
              </a:rPr>
              <a:t>Preventative measures when considering the age groups of potential victims</a:t>
            </a:r>
            <a:endParaRPr sz="1200">
              <a:solidFill>
                <a:schemeClr val="lt1"/>
              </a:solidFill>
            </a:endParaRPr>
          </a:p>
          <a:p>
            <a:pPr marL="914400" lvl="1" indent="-304800" algn="l" rtl="0">
              <a:lnSpc>
                <a:spcPct val="200000"/>
              </a:lnSpc>
              <a:spcBef>
                <a:spcPts val="0"/>
              </a:spcBef>
              <a:spcAft>
                <a:spcPts val="0"/>
              </a:spcAft>
              <a:buClr>
                <a:schemeClr val="lt1"/>
              </a:buClr>
              <a:buSzPts val="1200"/>
              <a:buChar char="○"/>
            </a:pPr>
            <a:r>
              <a:rPr lang="en" sz="1200">
                <a:solidFill>
                  <a:schemeClr val="lt1"/>
                </a:solidFill>
              </a:rPr>
              <a:t>Allocate more attention to individuals who are in a more vulnerable age group</a:t>
            </a:r>
            <a:endParaRPr sz="1200">
              <a:solidFill>
                <a:schemeClr val="lt1"/>
              </a:solidFill>
            </a:endParaRPr>
          </a:p>
          <a:p>
            <a:pPr marL="1371600" lvl="2" indent="-304800" algn="l" rtl="0">
              <a:lnSpc>
                <a:spcPct val="200000"/>
              </a:lnSpc>
              <a:spcBef>
                <a:spcPts val="0"/>
              </a:spcBef>
              <a:spcAft>
                <a:spcPts val="0"/>
              </a:spcAft>
              <a:buClr>
                <a:schemeClr val="lt1"/>
              </a:buClr>
              <a:buSzPts val="1200"/>
              <a:buChar char="■"/>
            </a:pPr>
            <a:r>
              <a:rPr lang="en" sz="1200">
                <a:solidFill>
                  <a:schemeClr val="lt1"/>
                </a:solidFill>
              </a:rPr>
              <a:t>Ages 13-44</a:t>
            </a:r>
            <a:endParaRPr sz="1200">
              <a:solidFill>
                <a:schemeClr val="lt1"/>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691</Words>
  <Application>Microsoft Office PowerPoint</Application>
  <PresentationFormat>On-screen Show (16:9)</PresentationFormat>
  <Paragraphs>72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Nunito</vt:lpstr>
      <vt:lpstr>Maven Pro</vt:lpstr>
      <vt:lpstr>Arial</vt:lpstr>
      <vt:lpstr>Momentum</vt:lpstr>
      <vt:lpstr>Crime Incidents in Los Angeles</vt:lpstr>
      <vt:lpstr>Project Motivation and Background</vt:lpstr>
      <vt:lpstr>Data Preparation</vt:lpstr>
      <vt:lpstr>Data Description</vt:lpstr>
      <vt:lpstr>SAS Models and Diagrams</vt:lpstr>
      <vt:lpstr>Findings Diagram 1</vt:lpstr>
      <vt:lpstr>Findings Diagram 2</vt:lpstr>
      <vt:lpstr>Findings Diagram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Incidents in Los Angeles</dc:title>
  <dc:creator>Dan DeLuca</dc:creator>
  <cp:lastModifiedBy>Deluca, Daniel R</cp:lastModifiedBy>
  <cp:revision>1</cp:revision>
  <dcterms:modified xsi:type="dcterms:W3CDTF">2023-12-12T23:26:55Z</dcterms:modified>
</cp:coreProperties>
</file>