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2" r:id="rId4"/>
    <p:sldId id="257"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564BFB-6938-43FF-BFBE-9B1E25B14599}"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65040-F9F4-4087-A2DF-79424AAB34D9}" type="slidenum">
              <a:rPr lang="en-US" smtClean="0"/>
              <a:t>‹#›</a:t>
            </a:fld>
            <a:endParaRPr lang="en-US"/>
          </a:p>
        </p:txBody>
      </p:sp>
    </p:spTree>
    <p:extLst>
      <p:ext uri="{BB962C8B-B14F-4D97-AF65-F5344CB8AC3E}">
        <p14:creationId xmlns:p14="http://schemas.microsoft.com/office/powerpoint/2010/main" val="1836355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564BFB-6938-43FF-BFBE-9B1E25B14599}"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65040-F9F4-4087-A2DF-79424AAB34D9}" type="slidenum">
              <a:rPr lang="en-US" smtClean="0"/>
              <a:t>‹#›</a:t>
            </a:fld>
            <a:endParaRPr lang="en-US"/>
          </a:p>
        </p:txBody>
      </p:sp>
    </p:spTree>
    <p:extLst>
      <p:ext uri="{BB962C8B-B14F-4D97-AF65-F5344CB8AC3E}">
        <p14:creationId xmlns:p14="http://schemas.microsoft.com/office/powerpoint/2010/main" val="1611384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0564BFB-6938-43FF-BFBE-9B1E25B14599}"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65040-F9F4-4087-A2DF-79424AAB34D9}" type="slidenum">
              <a:rPr lang="en-US" smtClean="0"/>
              <a:t>‹#›</a:t>
            </a:fld>
            <a:endParaRPr lang="en-US"/>
          </a:p>
        </p:txBody>
      </p:sp>
    </p:spTree>
    <p:extLst>
      <p:ext uri="{BB962C8B-B14F-4D97-AF65-F5344CB8AC3E}">
        <p14:creationId xmlns:p14="http://schemas.microsoft.com/office/powerpoint/2010/main" val="334276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0564BFB-6938-43FF-BFBE-9B1E25B14599}"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65040-F9F4-4087-A2DF-79424AAB34D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14033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564BFB-6938-43FF-BFBE-9B1E25B14599}"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65040-F9F4-4087-A2DF-79424AAB34D9}" type="slidenum">
              <a:rPr lang="en-US" smtClean="0"/>
              <a:t>‹#›</a:t>
            </a:fld>
            <a:endParaRPr lang="en-US"/>
          </a:p>
        </p:txBody>
      </p:sp>
    </p:spTree>
    <p:extLst>
      <p:ext uri="{BB962C8B-B14F-4D97-AF65-F5344CB8AC3E}">
        <p14:creationId xmlns:p14="http://schemas.microsoft.com/office/powerpoint/2010/main" val="777622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0564BFB-6938-43FF-BFBE-9B1E25B14599}" type="datetimeFigureOut">
              <a:rPr lang="en-US" smtClean="0"/>
              <a:t>12/12/2023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65040-F9F4-4087-A2DF-79424AAB34D9}" type="slidenum">
              <a:rPr lang="en-US" smtClean="0"/>
              <a:t>‹#›</a:t>
            </a:fld>
            <a:endParaRPr lang="en-US"/>
          </a:p>
        </p:txBody>
      </p:sp>
    </p:spTree>
    <p:extLst>
      <p:ext uri="{BB962C8B-B14F-4D97-AF65-F5344CB8AC3E}">
        <p14:creationId xmlns:p14="http://schemas.microsoft.com/office/powerpoint/2010/main" val="3532402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0564BFB-6938-43FF-BFBE-9B1E25B14599}" type="datetimeFigureOut">
              <a:rPr lang="en-US" smtClean="0"/>
              <a:t>12/12/2023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65040-F9F4-4087-A2DF-79424AAB34D9}" type="slidenum">
              <a:rPr lang="en-US" smtClean="0"/>
              <a:t>‹#›</a:t>
            </a:fld>
            <a:endParaRPr lang="en-US"/>
          </a:p>
        </p:txBody>
      </p:sp>
    </p:spTree>
    <p:extLst>
      <p:ext uri="{BB962C8B-B14F-4D97-AF65-F5344CB8AC3E}">
        <p14:creationId xmlns:p14="http://schemas.microsoft.com/office/powerpoint/2010/main" val="3312420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564BFB-6938-43FF-BFBE-9B1E25B14599}"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65040-F9F4-4087-A2DF-79424AAB34D9}" type="slidenum">
              <a:rPr lang="en-US" smtClean="0"/>
              <a:t>‹#›</a:t>
            </a:fld>
            <a:endParaRPr lang="en-US"/>
          </a:p>
        </p:txBody>
      </p:sp>
    </p:spTree>
    <p:extLst>
      <p:ext uri="{BB962C8B-B14F-4D97-AF65-F5344CB8AC3E}">
        <p14:creationId xmlns:p14="http://schemas.microsoft.com/office/powerpoint/2010/main" val="28793734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564BFB-6938-43FF-BFBE-9B1E25B14599}"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65040-F9F4-4087-A2DF-79424AAB34D9}" type="slidenum">
              <a:rPr lang="en-US" smtClean="0"/>
              <a:t>‹#›</a:t>
            </a:fld>
            <a:endParaRPr lang="en-US"/>
          </a:p>
        </p:txBody>
      </p:sp>
    </p:spTree>
    <p:extLst>
      <p:ext uri="{BB962C8B-B14F-4D97-AF65-F5344CB8AC3E}">
        <p14:creationId xmlns:p14="http://schemas.microsoft.com/office/powerpoint/2010/main" val="3288062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0564BFB-6938-43FF-BFBE-9B1E25B14599}"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65040-F9F4-4087-A2DF-79424AAB34D9}" type="slidenum">
              <a:rPr lang="en-US" smtClean="0"/>
              <a:t>‹#›</a:t>
            </a:fld>
            <a:endParaRPr lang="en-US"/>
          </a:p>
        </p:txBody>
      </p:sp>
    </p:spTree>
    <p:extLst>
      <p:ext uri="{BB962C8B-B14F-4D97-AF65-F5344CB8AC3E}">
        <p14:creationId xmlns:p14="http://schemas.microsoft.com/office/powerpoint/2010/main" val="3158149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564BFB-6938-43FF-BFBE-9B1E25B14599}"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65040-F9F4-4087-A2DF-79424AAB34D9}" type="slidenum">
              <a:rPr lang="en-US" smtClean="0"/>
              <a:t>‹#›</a:t>
            </a:fld>
            <a:endParaRPr lang="en-US"/>
          </a:p>
        </p:txBody>
      </p:sp>
    </p:spTree>
    <p:extLst>
      <p:ext uri="{BB962C8B-B14F-4D97-AF65-F5344CB8AC3E}">
        <p14:creationId xmlns:p14="http://schemas.microsoft.com/office/powerpoint/2010/main" val="739911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564BFB-6938-43FF-BFBE-9B1E25B14599}"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65040-F9F4-4087-A2DF-79424AAB34D9}" type="slidenum">
              <a:rPr lang="en-US" smtClean="0"/>
              <a:t>‹#›</a:t>
            </a:fld>
            <a:endParaRPr lang="en-US"/>
          </a:p>
        </p:txBody>
      </p:sp>
    </p:spTree>
    <p:extLst>
      <p:ext uri="{BB962C8B-B14F-4D97-AF65-F5344CB8AC3E}">
        <p14:creationId xmlns:p14="http://schemas.microsoft.com/office/powerpoint/2010/main" val="3415824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564BFB-6938-43FF-BFBE-9B1E25B14599}" type="datetimeFigureOut">
              <a:rPr lang="en-US" smtClean="0"/>
              <a:t>12/12/2023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765040-F9F4-4087-A2DF-79424AAB34D9}" type="slidenum">
              <a:rPr lang="en-US" smtClean="0"/>
              <a:t>‹#›</a:t>
            </a:fld>
            <a:endParaRPr lang="en-US"/>
          </a:p>
        </p:txBody>
      </p:sp>
    </p:spTree>
    <p:extLst>
      <p:ext uri="{BB962C8B-B14F-4D97-AF65-F5344CB8AC3E}">
        <p14:creationId xmlns:p14="http://schemas.microsoft.com/office/powerpoint/2010/main" val="3959131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0564BFB-6938-43FF-BFBE-9B1E25B14599}" type="datetimeFigureOut">
              <a:rPr lang="en-US" smtClean="0"/>
              <a:t>12/12/2023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8765040-F9F4-4087-A2DF-79424AAB34D9}" type="slidenum">
              <a:rPr lang="en-US" smtClean="0"/>
              <a:t>‹#›</a:t>
            </a:fld>
            <a:endParaRPr lang="en-US"/>
          </a:p>
        </p:txBody>
      </p:sp>
    </p:spTree>
    <p:extLst>
      <p:ext uri="{BB962C8B-B14F-4D97-AF65-F5344CB8AC3E}">
        <p14:creationId xmlns:p14="http://schemas.microsoft.com/office/powerpoint/2010/main" val="3990535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0564BFB-6938-43FF-BFBE-9B1E25B14599}" type="datetimeFigureOut">
              <a:rPr lang="en-US" smtClean="0"/>
              <a:t>12/12/2023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8765040-F9F4-4087-A2DF-79424AAB34D9}" type="slidenum">
              <a:rPr lang="en-US" smtClean="0"/>
              <a:t>‹#›</a:t>
            </a:fld>
            <a:endParaRPr lang="en-US"/>
          </a:p>
        </p:txBody>
      </p:sp>
    </p:spTree>
    <p:extLst>
      <p:ext uri="{BB962C8B-B14F-4D97-AF65-F5344CB8AC3E}">
        <p14:creationId xmlns:p14="http://schemas.microsoft.com/office/powerpoint/2010/main" val="3883035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0564BFB-6938-43FF-BFBE-9B1E25B14599}" type="datetimeFigureOut">
              <a:rPr lang="en-US" smtClean="0"/>
              <a:t>12/12/2023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8765040-F9F4-4087-A2DF-79424AAB34D9}" type="slidenum">
              <a:rPr lang="en-US" smtClean="0"/>
              <a:t>‹#›</a:t>
            </a:fld>
            <a:endParaRPr lang="en-US"/>
          </a:p>
        </p:txBody>
      </p:sp>
    </p:spTree>
    <p:extLst>
      <p:ext uri="{BB962C8B-B14F-4D97-AF65-F5344CB8AC3E}">
        <p14:creationId xmlns:p14="http://schemas.microsoft.com/office/powerpoint/2010/main" val="3820342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564BFB-6938-43FF-BFBE-9B1E25B14599}"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65040-F9F4-4087-A2DF-79424AAB34D9}" type="slidenum">
              <a:rPr lang="en-US" smtClean="0"/>
              <a:t>‹#›</a:t>
            </a:fld>
            <a:endParaRPr lang="en-US"/>
          </a:p>
        </p:txBody>
      </p:sp>
    </p:spTree>
    <p:extLst>
      <p:ext uri="{BB962C8B-B14F-4D97-AF65-F5344CB8AC3E}">
        <p14:creationId xmlns:p14="http://schemas.microsoft.com/office/powerpoint/2010/main" val="4025280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0564BFB-6938-43FF-BFBE-9B1E25B14599}" type="datetimeFigureOut">
              <a:rPr lang="en-US" smtClean="0"/>
              <a:t>12/12/2023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8765040-F9F4-4087-A2DF-79424AAB34D9}" type="slidenum">
              <a:rPr lang="en-US" smtClean="0"/>
              <a:t>‹#›</a:t>
            </a:fld>
            <a:endParaRPr lang="en-US"/>
          </a:p>
        </p:txBody>
      </p:sp>
    </p:spTree>
    <p:extLst>
      <p:ext uri="{BB962C8B-B14F-4D97-AF65-F5344CB8AC3E}">
        <p14:creationId xmlns:p14="http://schemas.microsoft.com/office/powerpoint/2010/main" val="4823156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0D309-03DA-41B8-9899-9787A3C6E4A0}"/>
              </a:ext>
            </a:extLst>
          </p:cNvPr>
          <p:cNvSpPr>
            <a:spLocks noGrp="1"/>
          </p:cNvSpPr>
          <p:nvPr>
            <p:ph type="ctrTitle"/>
          </p:nvPr>
        </p:nvSpPr>
        <p:spPr/>
        <p:txBody>
          <a:bodyPr/>
          <a:lstStyle/>
          <a:p>
            <a:r>
              <a:rPr lang="en-US" b="1" dirty="0"/>
              <a:t>Crime and Unemployment </a:t>
            </a:r>
          </a:p>
        </p:txBody>
      </p:sp>
      <p:sp>
        <p:nvSpPr>
          <p:cNvPr id="3" name="Subtitle 2">
            <a:extLst>
              <a:ext uri="{FF2B5EF4-FFF2-40B4-BE49-F238E27FC236}">
                <a16:creationId xmlns:a16="http://schemas.microsoft.com/office/drawing/2014/main" id="{C179F1A8-73E3-EF48-B419-32202713BCA3}"/>
              </a:ext>
            </a:extLst>
          </p:cNvPr>
          <p:cNvSpPr>
            <a:spLocks noGrp="1"/>
          </p:cNvSpPr>
          <p:nvPr>
            <p:ph type="subTitle" idx="1"/>
          </p:nvPr>
        </p:nvSpPr>
        <p:spPr/>
        <p:txBody>
          <a:bodyPr/>
          <a:lstStyle/>
          <a:p>
            <a:r>
              <a:rPr lang="en-US" dirty="0"/>
              <a:t>By: Daniel DeLuca</a:t>
            </a:r>
          </a:p>
        </p:txBody>
      </p:sp>
    </p:spTree>
    <p:extLst>
      <p:ext uri="{BB962C8B-B14F-4D97-AF65-F5344CB8AC3E}">
        <p14:creationId xmlns:p14="http://schemas.microsoft.com/office/powerpoint/2010/main" val="3844131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3DD7A-57FD-9EF8-E616-766A13F5BEE7}"/>
              </a:ext>
            </a:extLst>
          </p:cNvPr>
          <p:cNvSpPr>
            <a:spLocks noGrp="1"/>
          </p:cNvSpPr>
          <p:nvPr>
            <p:ph type="title"/>
          </p:nvPr>
        </p:nvSpPr>
        <p:spPr/>
        <p:txBody>
          <a:bodyPr/>
          <a:lstStyle/>
          <a:p>
            <a:r>
              <a:rPr lang="en-US"/>
              <a:t>Tableau Prep Builder</a:t>
            </a:r>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32963E16-A89D-A306-340B-8E51089ED3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8400" y="1853248"/>
            <a:ext cx="7837489" cy="4082025"/>
          </a:xfrm>
        </p:spPr>
      </p:pic>
      <p:sp>
        <p:nvSpPr>
          <p:cNvPr id="6" name="TextBox 5">
            <a:extLst>
              <a:ext uri="{FF2B5EF4-FFF2-40B4-BE49-F238E27FC236}">
                <a16:creationId xmlns:a16="http://schemas.microsoft.com/office/drawing/2014/main" id="{8C22C590-3AE7-D218-3012-59229C953B6E}"/>
              </a:ext>
            </a:extLst>
          </p:cNvPr>
          <p:cNvSpPr txBox="1"/>
          <p:nvPr/>
        </p:nvSpPr>
        <p:spPr>
          <a:xfrm>
            <a:off x="646110" y="2136338"/>
            <a:ext cx="2838769" cy="1754326"/>
          </a:xfrm>
          <a:prstGeom prst="rect">
            <a:avLst/>
          </a:prstGeom>
          <a:noFill/>
        </p:spPr>
        <p:txBody>
          <a:bodyPr wrap="square" rtlCol="0">
            <a:spAutoFit/>
          </a:bodyPr>
          <a:lstStyle/>
          <a:p>
            <a:r>
              <a:rPr lang="en-US" dirty="0"/>
              <a:t>Data preparation involved several cleaning steps to make the data uniform and a union of two datasets in Tableau Prep Builder</a:t>
            </a:r>
          </a:p>
        </p:txBody>
      </p:sp>
    </p:spTree>
    <p:extLst>
      <p:ext uri="{BB962C8B-B14F-4D97-AF65-F5344CB8AC3E}">
        <p14:creationId xmlns:p14="http://schemas.microsoft.com/office/powerpoint/2010/main" val="665058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EC7B4-790F-FDC7-7193-9E426109C805}"/>
              </a:ext>
            </a:extLst>
          </p:cNvPr>
          <p:cNvSpPr>
            <a:spLocks noGrp="1"/>
          </p:cNvSpPr>
          <p:nvPr>
            <p:ph type="title"/>
          </p:nvPr>
        </p:nvSpPr>
        <p:spPr/>
        <p:txBody>
          <a:bodyPr/>
          <a:lstStyle/>
          <a:p>
            <a:r>
              <a:rPr lang="en-US" dirty="0"/>
              <a:t>Dashboard</a:t>
            </a:r>
          </a:p>
        </p:txBody>
      </p:sp>
      <p:pic>
        <p:nvPicPr>
          <p:cNvPr id="5" name="Content Placeholder 4" descr="A screenshot of a computer&#10;&#10;Description automatically generated">
            <a:extLst>
              <a:ext uri="{FF2B5EF4-FFF2-40B4-BE49-F238E27FC236}">
                <a16:creationId xmlns:a16="http://schemas.microsoft.com/office/drawing/2014/main" id="{3EC6B565-47D6-2ECA-8A53-E961431C2E3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551" t="12928" r="30565" b="6943"/>
          <a:stretch/>
        </p:blipFill>
        <p:spPr>
          <a:xfrm>
            <a:off x="5100320" y="1483360"/>
            <a:ext cx="6207760" cy="4837069"/>
          </a:xfrm>
        </p:spPr>
      </p:pic>
      <p:sp>
        <p:nvSpPr>
          <p:cNvPr id="6" name="TextBox 5">
            <a:extLst>
              <a:ext uri="{FF2B5EF4-FFF2-40B4-BE49-F238E27FC236}">
                <a16:creationId xmlns:a16="http://schemas.microsoft.com/office/drawing/2014/main" id="{06F07499-9626-949D-F1A3-20E1AA9AB1BC}"/>
              </a:ext>
            </a:extLst>
          </p:cNvPr>
          <p:cNvSpPr txBox="1"/>
          <p:nvPr/>
        </p:nvSpPr>
        <p:spPr>
          <a:xfrm>
            <a:off x="792480" y="1853248"/>
            <a:ext cx="3515360" cy="3139321"/>
          </a:xfrm>
          <a:prstGeom prst="rect">
            <a:avLst/>
          </a:prstGeom>
          <a:noFill/>
        </p:spPr>
        <p:txBody>
          <a:bodyPr wrap="square" rtlCol="0">
            <a:spAutoFit/>
          </a:bodyPr>
          <a:lstStyle/>
          <a:p>
            <a:r>
              <a:rPr lang="en-US" dirty="0"/>
              <a:t>This Dashboard shows some of the visualizations I have made after cleaning up the data in Tableau Prep Builder. These visualizations were made in hopes of answering questions about crime and unemployment data. These visualizations will be explained in the following slides.</a:t>
            </a:r>
          </a:p>
        </p:txBody>
      </p:sp>
    </p:spTree>
    <p:extLst>
      <p:ext uri="{BB962C8B-B14F-4D97-AF65-F5344CB8AC3E}">
        <p14:creationId xmlns:p14="http://schemas.microsoft.com/office/powerpoint/2010/main" val="2194459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F982F-FC9A-9A6F-CB48-AF5508AF263F}"/>
              </a:ext>
            </a:extLst>
          </p:cNvPr>
          <p:cNvSpPr>
            <a:spLocks noGrp="1"/>
          </p:cNvSpPr>
          <p:nvPr>
            <p:ph type="title"/>
          </p:nvPr>
        </p:nvSpPr>
        <p:spPr/>
        <p:txBody>
          <a:bodyPr/>
          <a:lstStyle/>
          <a:p>
            <a:r>
              <a:rPr lang="en-US" sz="2800" dirty="0"/>
              <a:t>Question 1: Does high unemployment rate correlate to high crime rate in a county?</a:t>
            </a:r>
          </a:p>
        </p:txBody>
      </p:sp>
      <p:pic>
        <p:nvPicPr>
          <p:cNvPr id="5" name="Content Placeholder 4" descr="A screenshot of a computer&#10;&#10;Description automatically generated">
            <a:extLst>
              <a:ext uri="{FF2B5EF4-FFF2-40B4-BE49-F238E27FC236}">
                <a16:creationId xmlns:a16="http://schemas.microsoft.com/office/drawing/2014/main" id="{B19AFDB1-1F10-ED59-1EC2-006C8CDF103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817" t="30286" r="32285" b="6843"/>
          <a:stretch/>
        </p:blipFill>
        <p:spPr>
          <a:xfrm>
            <a:off x="4531360" y="1729365"/>
            <a:ext cx="7203440" cy="4675917"/>
          </a:xfrm>
        </p:spPr>
      </p:pic>
      <p:sp>
        <p:nvSpPr>
          <p:cNvPr id="6" name="TextBox 5">
            <a:extLst>
              <a:ext uri="{FF2B5EF4-FFF2-40B4-BE49-F238E27FC236}">
                <a16:creationId xmlns:a16="http://schemas.microsoft.com/office/drawing/2014/main" id="{89A41EBE-302F-8159-B118-B9408796D4D5}"/>
              </a:ext>
            </a:extLst>
          </p:cNvPr>
          <p:cNvSpPr txBox="1"/>
          <p:nvPr/>
        </p:nvSpPr>
        <p:spPr>
          <a:xfrm>
            <a:off x="646111" y="2225040"/>
            <a:ext cx="3123249" cy="2031325"/>
          </a:xfrm>
          <a:prstGeom prst="rect">
            <a:avLst/>
          </a:prstGeom>
          <a:noFill/>
        </p:spPr>
        <p:txBody>
          <a:bodyPr wrap="square" rtlCol="0">
            <a:spAutoFit/>
          </a:bodyPr>
          <a:lstStyle/>
          <a:p>
            <a:r>
              <a:rPr lang="en-US" dirty="0"/>
              <a:t>Yes, there seems to be a correlation shown by the areas in the map having high densities of unemployment also having high densities of crime.</a:t>
            </a:r>
          </a:p>
        </p:txBody>
      </p:sp>
    </p:spTree>
    <p:extLst>
      <p:ext uri="{BB962C8B-B14F-4D97-AF65-F5344CB8AC3E}">
        <p14:creationId xmlns:p14="http://schemas.microsoft.com/office/powerpoint/2010/main" val="2772580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4FBCD-FF98-4A3C-046D-A13E84633FCA}"/>
              </a:ext>
            </a:extLst>
          </p:cNvPr>
          <p:cNvSpPr>
            <a:spLocks noGrp="1"/>
          </p:cNvSpPr>
          <p:nvPr>
            <p:ph type="title"/>
          </p:nvPr>
        </p:nvSpPr>
        <p:spPr/>
        <p:txBody>
          <a:bodyPr/>
          <a:lstStyle/>
          <a:p>
            <a:r>
              <a:rPr lang="en-US" sz="2800" dirty="0"/>
              <a:t>Question 2: What county has the largest crime rate and does this match with the county with the highest unemployment rate?</a:t>
            </a:r>
          </a:p>
        </p:txBody>
      </p:sp>
      <p:pic>
        <p:nvPicPr>
          <p:cNvPr id="5" name="Content Placeholder 4" descr="A screenshot of a computer&#10;&#10;Description automatically generated">
            <a:extLst>
              <a:ext uri="{FF2B5EF4-FFF2-40B4-BE49-F238E27FC236}">
                <a16:creationId xmlns:a16="http://schemas.microsoft.com/office/drawing/2014/main" id="{403E455C-EFEC-C406-AB92-0BB5901A88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6374" y="2280734"/>
            <a:ext cx="8039516" cy="4124548"/>
          </a:xfrm>
        </p:spPr>
      </p:pic>
      <p:sp>
        <p:nvSpPr>
          <p:cNvPr id="6" name="TextBox 5">
            <a:extLst>
              <a:ext uri="{FF2B5EF4-FFF2-40B4-BE49-F238E27FC236}">
                <a16:creationId xmlns:a16="http://schemas.microsoft.com/office/drawing/2014/main" id="{BA65975A-945A-A18D-23A3-70DBBC403BB8}"/>
              </a:ext>
            </a:extLst>
          </p:cNvPr>
          <p:cNvSpPr txBox="1"/>
          <p:nvPr/>
        </p:nvSpPr>
        <p:spPr>
          <a:xfrm>
            <a:off x="646110" y="2280734"/>
            <a:ext cx="2433973" cy="2308324"/>
          </a:xfrm>
          <a:prstGeom prst="rect">
            <a:avLst/>
          </a:prstGeom>
          <a:noFill/>
        </p:spPr>
        <p:txBody>
          <a:bodyPr wrap="square" rtlCol="0">
            <a:spAutoFit/>
          </a:bodyPr>
          <a:lstStyle/>
          <a:p>
            <a:r>
              <a:rPr lang="en-US" dirty="0"/>
              <a:t>Imperial County has the highest unemployment rate and a large crime rate, shown by the width of the bar, but not the highest crime rate.</a:t>
            </a:r>
          </a:p>
        </p:txBody>
      </p:sp>
    </p:spTree>
    <p:extLst>
      <p:ext uri="{BB962C8B-B14F-4D97-AF65-F5344CB8AC3E}">
        <p14:creationId xmlns:p14="http://schemas.microsoft.com/office/powerpoint/2010/main" val="1414551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822E8-5B1F-B7B6-D973-101EA19771CF}"/>
              </a:ext>
            </a:extLst>
          </p:cNvPr>
          <p:cNvSpPr>
            <a:spLocks noGrp="1"/>
          </p:cNvSpPr>
          <p:nvPr>
            <p:ph type="title"/>
          </p:nvPr>
        </p:nvSpPr>
        <p:spPr/>
        <p:txBody>
          <a:bodyPr/>
          <a:lstStyle/>
          <a:p>
            <a:r>
              <a:rPr lang="en-US" sz="3600" dirty="0"/>
              <a:t>Question 3: What county had the highest total number of crimes?</a:t>
            </a:r>
          </a:p>
        </p:txBody>
      </p:sp>
      <p:sp>
        <p:nvSpPr>
          <p:cNvPr id="6" name="TextBox 5">
            <a:extLst>
              <a:ext uri="{FF2B5EF4-FFF2-40B4-BE49-F238E27FC236}">
                <a16:creationId xmlns:a16="http://schemas.microsoft.com/office/drawing/2014/main" id="{367EDC00-7DED-E53A-99EB-253EDEF17698}"/>
              </a:ext>
            </a:extLst>
          </p:cNvPr>
          <p:cNvSpPr txBox="1"/>
          <p:nvPr/>
        </p:nvSpPr>
        <p:spPr>
          <a:xfrm>
            <a:off x="853440" y="2499360"/>
            <a:ext cx="2184400" cy="1477328"/>
          </a:xfrm>
          <a:prstGeom prst="rect">
            <a:avLst/>
          </a:prstGeom>
          <a:noFill/>
        </p:spPr>
        <p:txBody>
          <a:bodyPr wrap="square" rtlCol="0">
            <a:spAutoFit/>
          </a:bodyPr>
          <a:lstStyle/>
          <a:p>
            <a:r>
              <a:rPr lang="en-US" dirty="0"/>
              <a:t>Kennedy County had the largest number of total crimes by a large margin.</a:t>
            </a:r>
          </a:p>
        </p:txBody>
      </p:sp>
      <p:pic>
        <p:nvPicPr>
          <p:cNvPr id="12" name="Content Placeholder 11" descr="A screenshot of a computer&#10;&#10;Description automatically generated">
            <a:extLst>
              <a:ext uri="{FF2B5EF4-FFF2-40B4-BE49-F238E27FC236}">
                <a16:creationId xmlns:a16="http://schemas.microsoft.com/office/drawing/2014/main" id="{EEABD3FA-C94F-C98E-5905-EF57CC76B1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6570" y="2209520"/>
            <a:ext cx="7960339" cy="4195762"/>
          </a:xfrm>
        </p:spPr>
      </p:pic>
    </p:spTree>
    <p:extLst>
      <p:ext uri="{BB962C8B-B14F-4D97-AF65-F5344CB8AC3E}">
        <p14:creationId xmlns:p14="http://schemas.microsoft.com/office/powerpoint/2010/main" val="3192522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07258-2210-16A7-C2BB-1388408548F3}"/>
              </a:ext>
            </a:extLst>
          </p:cNvPr>
          <p:cNvSpPr>
            <a:spLocks noGrp="1"/>
          </p:cNvSpPr>
          <p:nvPr>
            <p:ph type="title"/>
          </p:nvPr>
        </p:nvSpPr>
        <p:spPr/>
        <p:txBody>
          <a:bodyPr/>
          <a:lstStyle/>
          <a:p>
            <a:r>
              <a:rPr lang="en-US" sz="3200" dirty="0"/>
              <a:t>Question 4: What is the dispersion of unemployment between counties?</a:t>
            </a:r>
          </a:p>
        </p:txBody>
      </p:sp>
      <p:pic>
        <p:nvPicPr>
          <p:cNvPr id="5" name="Content Placeholder 4" descr="A screenshot of a computer&#10;&#10;Description automatically generated">
            <a:extLst>
              <a:ext uri="{FF2B5EF4-FFF2-40B4-BE49-F238E27FC236}">
                <a16:creationId xmlns:a16="http://schemas.microsoft.com/office/drawing/2014/main" id="{087CC555-086A-9ED1-B186-2A3A63730E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4105" y="1881322"/>
            <a:ext cx="7984007" cy="4195762"/>
          </a:xfrm>
        </p:spPr>
      </p:pic>
      <p:sp>
        <p:nvSpPr>
          <p:cNvPr id="6" name="TextBox 5">
            <a:extLst>
              <a:ext uri="{FF2B5EF4-FFF2-40B4-BE49-F238E27FC236}">
                <a16:creationId xmlns:a16="http://schemas.microsoft.com/office/drawing/2014/main" id="{BAA05CEA-CCBD-0086-D3B7-41CF67B7F9B1}"/>
              </a:ext>
            </a:extLst>
          </p:cNvPr>
          <p:cNvSpPr txBox="1"/>
          <p:nvPr/>
        </p:nvSpPr>
        <p:spPr>
          <a:xfrm>
            <a:off x="646111" y="2053389"/>
            <a:ext cx="2466057" cy="1477328"/>
          </a:xfrm>
          <a:prstGeom prst="rect">
            <a:avLst/>
          </a:prstGeom>
          <a:noFill/>
        </p:spPr>
        <p:txBody>
          <a:bodyPr wrap="square" rtlCol="0">
            <a:spAutoFit/>
          </a:bodyPr>
          <a:lstStyle/>
          <a:p>
            <a:r>
              <a:rPr lang="en-US" dirty="0"/>
              <a:t>Most counties fall within 3% to 7% unemployment. Some outliers reach up to 16%</a:t>
            </a:r>
          </a:p>
        </p:txBody>
      </p:sp>
    </p:spTree>
    <p:extLst>
      <p:ext uri="{BB962C8B-B14F-4D97-AF65-F5344CB8AC3E}">
        <p14:creationId xmlns:p14="http://schemas.microsoft.com/office/powerpoint/2010/main" val="37419464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72</TotalTime>
  <Words>228</Words>
  <Application>Microsoft Office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Crime and Unemployment </vt:lpstr>
      <vt:lpstr>Tableau Prep Builder</vt:lpstr>
      <vt:lpstr>Dashboard</vt:lpstr>
      <vt:lpstr>Question 1: Does high unemployment rate correlate to high crime rate in a county?</vt:lpstr>
      <vt:lpstr>Question 2: What county has the largest crime rate and does this match with the county with the highest unemployment rate?</vt:lpstr>
      <vt:lpstr>Question 3: What county had the highest total number of crimes?</vt:lpstr>
      <vt:lpstr>Question 4: What is the dispersion of unemployment between counties?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and Unemployment </dc:title>
  <dc:creator>Deluca, Daniel R</dc:creator>
  <cp:lastModifiedBy>Deluca, Daniel R</cp:lastModifiedBy>
  <cp:revision>1</cp:revision>
  <dcterms:created xsi:type="dcterms:W3CDTF">2023-12-12T22:13:08Z</dcterms:created>
  <dcterms:modified xsi:type="dcterms:W3CDTF">2023-12-12T23:25:47Z</dcterms:modified>
</cp:coreProperties>
</file>