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ABC1FD-8F37-4A13-AC48-834FAAABD7F7}"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6D2E2-D10A-466F-ABEE-592911527E6E}" type="slidenum">
              <a:rPr lang="en-US" smtClean="0"/>
              <a:t>‹#›</a:t>
            </a:fld>
            <a:endParaRPr lang="en-US"/>
          </a:p>
        </p:txBody>
      </p:sp>
    </p:spTree>
    <p:extLst>
      <p:ext uri="{BB962C8B-B14F-4D97-AF65-F5344CB8AC3E}">
        <p14:creationId xmlns:p14="http://schemas.microsoft.com/office/powerpoint/2010/main" val="363120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ABC1FD-8F37-4A13-AC48-834FAAABD7F7}"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6D2E2-D10A-466F-ABEE-592911527E6E}" type="slidenum">
              <a:rPr lang="en-US" smtClean="0"/>
              <a:t>‹#›</a:t>
            </a:fld>
            <a:endParaRPr lang="en-US"/>
          </a:p>
        </p:txBody>
      </p:sp>
    </p:spTree>
    <p:extLst>
      <p:ext uri="{BB962C8B-B14F-4D97-AF65-F5344CB8AC3E}">
        <p14:creationId xmlns:p14="http://schemas.microsoft.com/office/powerpoint/2010/main" val="190695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ABC1FD-8F37-4A13-AC48-834FAAABD7F7}"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6D2E2-D10A-466F-ABEE-592911527E6E}" type="slidenum">
              <a:rPr lang="en-US" smtClean="0"/>
              <a:t>‹#›</a:t>
            </a:fld>
            <a:endParaRPr lang="en-US"/>
          </a:p>
        </p:txBody>
      </p:sp>
    </p:spTree>
    <p:extLst>
      <p:ext uri="{BB962C8B-B14F-4D97-AF65-F5344CB8AC3E}">
        <p14:creationId xmlns:p14="http://schemas.microsoft.com/office/powerpoint/2010/main" val="803843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ABC1FD-8F37-4A13-AC48-834FAAABD7F7}"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6D2E2-D10A-466F-ABEE-592911527E6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31591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ABC1FD-8F37-4A13-AC48-834FAAABD7F7}"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6D2E2-D10A-466F-ABEE-592911527E6E}" type="slidenum">
              <a:rPr lang="en-US" smtClean="0"/>
              <a:t>‹#›</a:t>
            </a:fld>
            <a:endParaRPr lang="en-US"/>
          </a:p>
        </p:txBody>
      </p:sp>
    </p:spTree>
    <p:extLst>
      <p:ext uri="{BB962C8B-B14F-4D97-AF65-F5344CB8AC3E}">
        <p14:creationId xmlns:p14="http://schemas.microsoft.com/office/powerpoint/2010/main" val="1784569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ABC1FD-8F37-4A13-AC48-834FAAABD7F7}" type="datetimeFigureOut">
              <a:rPr lang="en-US" smtClean="0"/>
              <a:t>12/12/2023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6D2E2-D10A-466F-ABEE-592911527E6E}" type="slidenum">
              <a:rPr lang="en-US" smtClean="0"/>
              <a:t>‹#›</a:t>
            </a:fld>
            <a:endParaRPr lang="en-US"/>
          </a:p>
        </p:txBody>
      </p:sp>
    </p:spTree>
    <p:extLst>
      <p:ext uri="{BB962C8B-B14F-4D97-AF65-F5344CB8AC3E}">
        <p14:creationId xmlns:p14="http://schemas.microsoft.com/office/powerpoint/2010/main" val="3231956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ABC1FD-8F37-4A13-AC48-834FAAABD7F7}" type="datetimeFigureOut">
              <a:rPr lang="en-US" smtClean="0"/>
              <a:t>12/12/2023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6D2E2-D10A-466F-ABEE-592911527E6E}" type="slidenum">
              <a:rPr lang="en-US" smtClean="0"/>
              <a:t>‹#›</a:t>
            </a:fld>
            <a:endParaRPr lang="en-US"/>
          </a:p>
        </p:txBody>
      </p:sp>
    </p:spTree>
    <p:extLst>
      <p:ext uri="{BB962C8B-B14F-4D97-AF65-F5344CB8AC3E}">
        <p14:creationId xmlns:p14="http://schemas.microsoft.com/office/powerpoint/2010/main" val="2779163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BC1FD-8F37-4A13-AC48-834FAAABD7F7}"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6D2E2-D10A-466F-ABEE-592911527E6E}" type="slidenum">
              <a:rPr lang="en-US" smtClean="0"/>
              <a:t>‹#›</a:t>
            </a:fld>
            <a:endParaRPr lang="en-US"/>
          </a:p>
        </p:txBody>
      </p:sp>
    </p:spTree>
    <p:extLst>
      <p:ext uri="{BB962C8B-B14F-4D97-AF65-F5344CB8AC3E}">
        <p14:creationId xmlns:p14="http://schemas.microsoft.com/office/powerpoint/2010/main" val="1229988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BC1FD-8F37-4A13-AC48-834FAAABD7F7}"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6D2E2-D10A-466F-ABEE-592911527E6E}" type="slidenum">
              <a:rPr lang="en-US" smtClean="0"/>
              <a:t>‹#›</a:t>
            </a:fld>
            <a:endParaRPr lang="en-US"/>
          </a:p>
        </p:txBody>
      </p:sp>
    </p:spTree>
    <p:extLst>
      <p:ext uri="{BB962C8B-B14F-4D97-AF65-F5344CB8AC3E}">
        <p14:creationId xmlns:p14="http://schemas.microsoft.com/office/powerpoint/2010/main" val="147004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5ABC1FD-8F37-4A13-AC48-834FAAABD7F7}"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6D2E2-D10A-466F-ABEE-592911527E6E}" type="slidenum">
              <a:rPr lang="en-US" smtClean="0"/>
              <a:t>‹#›</a:t>
            </a:fld>
            <a:endParaRPr lang="en-US"/>
          </a:p>
        </p:txBody>
      </p:sp>
    </p:spTree>
    <p:extLst>
      <p:ext uri="{BB962C8B-B14F-4D97-AF65-F5344CB8AC3E}">
        <p14:creationId xmlns:p14="http://schemas.microsoft.com/office/powerpoint/2010/main" val="407246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ABC1FD-8F37-4A13-AC48-834FAAABD7F7}"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6D2E2-D10A-466F-ABEE-592911527E6E}" type="slidenum">
              <a:rPr lang="en-US" smtClean="0"/>
              <a:t>‹#›</a:t>
            </a:fld>
            <a:endParaRPr lang="en-US"/>
          </a:p>
        </p:txBody>
      </p:sp>
    </p:spTree>
    <p:extLst>
      <p:ext uri="{BB962C8B-B14F-4D97-AF65-F5344CB8AC3E}">
        <p14:creationId xmlns:p14="http://schemas.microsoft.com/office/powerpoint/2010/main" val="399241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ABC1FD-8F37-4A13-AC48-834FAAABD7F7}"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6D2E2-D10A-466F-ABEE-592911527E6E}" type="slidenum">
              <a:rPr lang="en-US" smtClean="0"/>
              <a:t>‹#›</a:t>
            </a:fld>
            <a:endParaRPr lang="en-US"/>
          </a:p>
        </p:txBody>
      </p:sp>
    </p:spTree>
    <p:extLst>
      <p:ext uri="{BB962C8B-B14F-4D97-AF65-F5344CB8AC3E}">
        <p14:creationId xmlns:p14="http://schemas.microsoft.com/office/powerpoint/2010/main" val="343185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ABC1FD-8F37-4A13-AC48-834FAAABD7F7}"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6D2E2-D10A-466F-ABEE-592911527E6E}" type="slidenum">
              <a:rPr lang="en-US" smtClean="0"/>
              <a:t>‹#›</a:t>
            </a:fld>
            <a:endParaRPr lang="en-US"/>
          </a:p>
        </p:txBody>
      </p:sp>
    </p:spTree>
    <p:extLst>
      <p:ext uri="{BB962C8B-B14F-4D97-AF65-F5344CB8AC3E}">
        <p14:creationId xmlns:p14="http://schemas.microsoft.com/office/powerpoint/2010/main" val="185980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5ABC1FD-8F37-4A13-AC48-834FAAABD7F7}" type="datetimeFigureOut">
              <a:rPr lang="en-US" smtClean="0"/>
              <a:t>12/12/2023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706D2E2-D10A-466F-ABEE-592911527E6E}" type="slidenum">
              <a:rPr lang="en-US" smtClean="0"/>
              <a:t>‹#›</a:t>
            </a:fld>
            <a:endParaRPr lang="en-US"/>
          </a:p>
        </p:txBody>
      </p:sp>
    </p:spTree>
    <p:extLst>
      <p:ext uri="{BB962C8B-B14F-4D97-AF65-F5344CB8AC3E}">
        <p14:creationId xmlns:p14="http://schemas.microsoft.com/office/powerpoint/2010/main" val="160090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5ABC1FD-8F37-4A13-AC48-834FAAABD7F7}" type="datetimeFigureOut">
              <a:rPr lang="en-US" smtClean="0"/>
              <a:t>12/12/2023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706D2E2-D10A-466F-ABEE-592911527E6E}" type="slidenum">
              <a:rPr lang="en-US" smtClean="0"/>
              <a:t>‹#›</a:t>
            </a:fld>
            <a:endParaRPr lang="en-US"/>
          </a:p>
        </p:txBody>
      </p:sp>
    </p:spTree>
    <p:extLst>
      <p:ext uri="{BB962C8B-B14F-4D97-AF65-F5344CB8AC3E}">
        <p14:creationId xmlns:p14="http://schemas.microsoft.com/office/powerpoint/2010/main" val="194690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5ABC1FD-8F37-4A13-AC48-834FAAABD7F7}" type="datetimeFigureOut">
              <a:rPr lang="en-US" smtClean="0"/>
              <a:t>12/12/2023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706D2E2-D10A-466F-ABEE-592911527E6E}" type="slidenum">
              <a:rPr lang="en-US" smtClean="0"/>
              <a:t>‹#›</a:t>
            </a:fld>
            <a:endParaRPr lang="en-US"/>
          </a:p>
        </p:txBody>
      </p:sp>
    </p:spTree>
    <p:extLst>
      <p:ext uri="{BB962C8B-B14F-4D97-AF65-F5344CB8AC3E}">
        <p14:creationId xmlns:p14="http://schemas.microsoft.com/office/powerpoint/2010/main" val="235097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ABC1FD-8F37-4A13-AC48-834FAAABD7F7}"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6D2E2-D10A-466F-ABEE-592911527E6E}" type="slidenum">
              <a:rPr lang="en-US" smtClean="0"/>
              <a:t>‹#›</a:t>
            </a:fld>
            <a:endParaRPr lang="en-US"/>
          </a:p>
        </p:txBody>
      </p:sp>
    </p:spTree>
    <p:extLst>
      <p:ext uri="{BB962C8B-B14F-4D97-AF65-F5344CB8AC3E}">
        <p14:creationId xmlns:p14="http://schemas.microsoft.com/office/powerpoint/2010/main" val="1428829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5ABC1FD-8F37-4A13-AC48-834FAAABD7F7}" type="datetimeFigureOut">
              <a:rPr lang="en-US" smtClean="0"/>
              <a:t>12/12/2023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706D2E2-D10A-466F-ABEE-592911527E6E}" type="slidenum">
              <a:rPr lang="en-US" smtClean="0"/>
              <a:t>‹#›</a:t>
            </a:fld>
            <a:endParaRPr lang="en-US"/>
          </a:p>
        </p:txBody>
      </p:sp>
    </p:spTree>
    <p:extLst>
      <p:ext uri="{BB962C8B-B14F-4D97-AF65-F5344CB8AC3E}">
        <p14:creationId xmlns:p14="http://schemas.microsoft.com/office/powerpoint/2010/main" val="17681101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E788-8D1C-2F66-E5F1-84FA9FA22B70}"/>
              </a:ext>
            </a:extLst>
          </p:cNvPr>
          <p:cNvSpPr>
            <a:spLocks noGrp="1"/>
          </p:cNvSpPr>
          <p:nvPr>
            <p:ph type="ctrTitle"/>
          </p:nvPr>
        </p:nvSpPr>
        <p:spPr/>
        <p:txBody>
          <a:bodyPr/>
          <a:lstStyle/>
          <a:p>
            <a:r>
              <a:rPr lang="en-US" dirty="0"/>
              <a:t>Blue Prism Consolidation Exercise Overview</a:t>
            </a:r>
          </a:p>
        </p:txBody>
      </p:sp>
      <p:sp>
        <p:nvSpPr>
          <p:cNvPr id="3" name="Subtitle 2">
            <a:extLst>
              <a:ext uri="{FF2B5EF4-FFF2-40B4-BE49-F238E27FC236}">
                <a16:creationId xmlns:a16="http://schemas.microsoft.com/office/drawing/2014/main" id="{936ADE81-C593-0E85-1238-881C58B83F89}"/>
              </a:ext>
            </a:extLst>
          </p:cNvPr>
          <p:cNvSpPr>
            <a:spLocks noGrp="1"/>
          </p:cNvSpPr>
          <p:nvPr>
            <p:ph type="subTitle" idx="1"/>
          </p:nvPr>
        </p:nvSpPr>
        <p:spPr/>
        <p:txBody>
          <a:bodyPr/>
          <a:lstStyle/>
          <a:p>
            <a:r>
              <a:rPr lang="en-US" dirty="0"/>
              <a:t>By: Daniel DeLuca</a:t>
            </a:r>
          </a:p>
        </p:txBody>
      </p:sp>
    </p:spTree>
    <p:extLst>
      <p:ext uri="{BB962C8B-B14F-4D97-AF65-F5344CB8AC3E}">
        <p14:creationId xmlns:p14="http://schemas.microsoft.com/office/powerpoint/2010/main" val="80718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0E140-21F7-4174-B0D7-3EBA0DC333BD}"/>
              </a:ext>
            </a:extLst>
          </p:cNvPr>
          <p:cNvSpPr>
            <a:spLocks noGrp="1"/>
          </p:cNvSpPr>
          <p:nvPr>
            <p:ph type="title"/>
          </p:nvPr>
        </p:nvSpPr>
        <p:spPr>
          <a:xfrm>
            <a:off x="643855" y="1447799"/>
            <a:ext cx="3108626" cy="1444752"/>
          </a:xfrm>
        </p:spPr>
        <p:txBody>
          <a:bodyPr anchor="b">
            <a:normAutofit/>
          </a:bodyPr>
          <a:lstStyle/>
          <a:p>
            <a:r>
              <a:rPr lang="en-US" sz="3200" dirty="0">
                <a:solidFill>
                  <a:srgbClr val="EBEBEB"/>
                </a:solidFill>
              </a:rPr>
              <a:t>Main Page</a:t>
            </a:r>
          </a:p>
        </p:txBody>
      </p:sp>
      <p:sp>
        <p:nvSpPr>
          <p:cNvPr id="2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27" name="Rectangle 2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4E68257-756C-A77A-EB02-B78FCB7887C7}"/>
              </a:ext>
            </a:extLst>
          </p:cNvPr>
          <p:cNvSpPr>
            <a:spLocks noGrp="1"/>
          </p:cNvSpPr>
          <p:nvPr>
            <p:ph idx="1"/>
          </p:nvPr>
        </p:nvSpPr>
        <p:spPr>
          <a:xfrm>
            <a:off x="643855" y="3072385"/>
            <a:ext cx="3108057" cy="2947415"/>
          </a:xfrm>
        </p:spPr>
        <p:txBody>
          <a:bodyPr>
            <a:normAutofit/>
          </a:bodyPr>
          <a:lstStyle/>
          <a:p>
            <a:r>
              <a:rPr lang="en-US" sz="1400" dirty="0">
                <a:solidFill>
                  <a:srgbClr val="FFFFFF"/>
                </a:solidFill>
              </a:rPr>
              <a:t>The Main page in Process Studio includes page references to the Read CSV page and the Create Orders page</a:t>
            </a:r>
          </a:p>
        </p:txBody>
      </p:sp>
      <p:pic>
        <p:nvPicPr>
          <p:cNvPr id="7" name="Picture 6">
            <a:extLst>
              <a:ext uri="{FF2B5EF4-FFF2-40B4-BE49-F238E27FC236}">
                <a16:creationId xmlns:a16="http://schemas.microsoft.com/office/drawing/2014/main" id="{7A1FDC79-B7B6-1DBE-E290-561E77A11009}"/>
              </a:ext>
            </a:extLst>
          </p:cNvPr>
          <p:cNvPicPr>
            <a:picLocks noChangeAspect="1"/>
          </p:cNvPicPr>
          <p:nvPr/>
        </p:nvPicPr>
        <p:blipFill>
          <a:blip r:embed="rId2"/>
          <a:stretch>
            <a:fillRect/>
          </a:stretch>
        </p:blipFill>
        <p:spPr>
          <a:xfrm>
            <a:off x="5048451" y="2028639"/>
            <a:ext cx="6495847" cy="3410320"/>
          </a:xfrm>
          <a:prstGeom prst="rect">
            <a:avLst/>
          </a:prstGeom>
          <a:effectLst/>
        </p:spPr>
      </p:pic>
    </p:spTree>
    <p:extLst>
      <p:ext uri="{BB962C8B-B14F-4D97-AF65-F5344CB8AC3E}">
        <p14:creationId xmlns:p14="http://schemas.microsoft.com/office/powerpoint/2010/main" val="380018992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F6D098-7221-EC51-9EDA-1B77CB1C5C26}"/>
              </a:ext>
            </a:extLst>
          </p:cNvPr>
          <p:cNvSpPr>
            <a:spLocks noGrp="1"/>
          </p:cNvSpPr>
          <p:nvPr>
            <p:ph type="title"/>
          </p:nvPr>
        </p:nvSpPr>
        <p:spPr>
          <a:xfrm>
            <a:off x="643855" y="1447799"/>
            <a:ext cx="3108626" cy="1444752"/>
          </a:xfrm>
        </p:spPr>
        <p:txBody>
          <a:bodyPr anchor="b">
            <a:normAutofit/>
          </a:bodyPr>
          <a:lstStyle/>
          <a:p>
            <a:r>
              <a:rPr lang="en-US" sz="3200" dirty="0">
                <a:solidFill>
                  <a:srgbClr val="EBEBEB"/>
                </a:solidFill>
              </a:rPr>
              <a:t>Read CSV</a:t>
            </a:r>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0F77576-0496-AECA-2A98-5AF09FD2C331}"/>
              </a:ext>
            </a:extLst>
          </p:cNvPr>
          <p:cNvSpPr>
            <a:spLocks noGrp="1"/>
          </p:cNvSpPr>
          <p:nvPr>
            <p:ph idx="1"/>
          </p:nvPr>
        </p:nvSpPr>
        <p:spPr>
          <a:xfrm>
            <a:off x="643855" y="3072385"/>
            <a:ext cx="3108057" cy="2947415"/>
          </a:xfrm>
        </p:spPr>
        <p:txBody>
          <a:bodyPr>
            <a:normAutofit/>
          </a:bodyPr>
          <a:lstStyle/>
          <a:p>
            <a:r>
              <a:rPr lang="en-US" sz="1400" dirty="0">
                <a:solidFill>
                  <a:srgbClr val="FFFFFF"/>
                </a:solidFill>
              </a:rPr>
              <a:t>This page opens and then reads the CSV as an input and fills the Data Collection Node with the information from the CSV file</a:t>
            </a:r>
          </a:p>
        </p:txBody>
      </p:sp>
      <p:pic>
        <p:nvPicPr>
          <p:cNvPr id="5" name="Picture 4">
            <a:extLst>
              <a:ext uri="{FF2B5EF4-FFF2-40B4-BE49-F238E27FC236}">
                <a16:creationId xmlns:a16="http://schemas.microsoft.com/office/drawing/2014/main" id="{10A1686A-453F-F60E-91EA-FD80844D4E35}"/>
              </a:ext>
            </a:extLst>
          </p:cNvPr>
          <p:cNvPicPr>
            <a:picLocks noChangeAspect="1"/>
          </p:cNvPicPr>
          <p:nvPr/>
        </p:nvPicPr>
        <p:blipFill>
          <a:blip r:embed="rId2"/>
          <a:stretch>
            <a:fillRect/>
          </a:stretch>
        </p:blipFill>
        <p:spPr>
          <a:xfrm>
            <a:off x="5048451" y="2020520"/>
            <a:ext cx="6495847" cy="3426559"/>
          </a:xfrm>
          <a:prstGeom prst="rect">
            <a:avLst/>
          </a:prstGeom>
          <a:effectLst/>
        </p:spPr>
      </p:pic>
    </p:spTree>
    <p:extLst>
      <p:ext uri="{BB962C8B-B14F-4D97-AF65-F5344CB8AC3E}">
        <p14:creationId xmlns:p14="http://schemas.microsoft.com/office/powerpoint/2010/main" val="181633978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6" name="Freeform: Shape 3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38" name="Rectangle 3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Content Placeholder 28">
            <a:extLst>
              <a:ext uri="{FF2B5EF4-FFF2-40B4-BE49-F238E27FC236}">
                <a16:creationId xmlns:a16="http://schemas.microsoft.com/office/drawing/2014/main" id="{2A432163-F8C3-2377-AB79-9125B83C28F5}"/>
              </a:ext>
            </a:extLst>
          </p:cNvPr>
          <p:cNvSpPr>
            <a:spLocks noGrp="1"/>
          </p:cNvSpPr>
          <p:nvPr>
            <p:ph idx="1"/>
          </p:nvPr>
        </p:nvSpPr>
        <p:spPr>
          <a:xfrm>
            <a:off x="643855" y="3072385"/>
            <a:ext cx="3108057" cy="2947415"/>
          </a:xfrm>
        </p:spPr>
        <p:txBody>
          <a:bodyPr>
            <a:normAutofit/>
          </a:bodyPr>
          <a:lstStyle/>
          <a:p>
            <a:r>
              <a:rPr lang="en-US" sz="1400" dirty="0">
                <a:solidFill>
                  <a:srgbClr val="FFFFFF"/>
                </a:solidFill>
              </a:rPr>
              <a:t>This file is where the bulk of the work takes place</a:t>
            </a:r>
          </a:p>
          <a:p>
            <a:r>
              <a:rPr lang="en-US" sz="1400" dirty="0">
                <a:solidFill>
                  <a:srgbClr val="FFFFFF"/>
                </a:solidFill>
              </a:rPr>
              <a:t>This file is supported by projects in object studio</a:t>
            </a:r>
          </a:p>
          <a:p>
            <a:r>
              <a:rPr lang="en-US" sz="1400" dirty="0">
                <a:solidFill>
                  <a:srgbClr val="FFFFFF"/>
                </a:solidFill>
              </a:rPr>
              <a:t>This file also loads the info from the CSV file into a Work Queue</a:t>
            </a:r>
          </a:p>
          <a:p>
            <a:r>
              <a:rPr lang="en-US" sz="1400" dirty="0">
                <a:solidFill>
                  <a:srgbClr val="FFFFFF"/>
                </a:solidFill>
              </a:rPr>
              <a:t>Explanation to follow</a:t>
            </a:r>
          </a:p>
          <a:p>
            <a:endParaRPr lang="en-US" sz="1400" dirty="0">
              <a:solidFill>
                <a:srgbClr val="FFFFFF"/>
              </a:solidFill>
            </a:endParaRPr>
          </a:p>
        </p:txBody>
      </p:sp>
      <p:pic>
        <p:nvPicPr>
          <p:cNvPr id="5" name="Content Placeholder 4">
            <a:extLst>
              <a:ext uri="{FF2B5EF4-FFF2-40B4-BE49-F238E27FC236}">
                <a16:creationId xmlns:a16="http://schemas.microsoft.com/office/drawing/2014/main" id="{D3C92BC2-7355-7214-7A8F-85721E6AEE81}"/>
              </a:ext>
            </a:extLst>
          </p:cNvPr>
          <p:cNvPicPr>
            <a:picLocks noChangeAspect="1"/>
          </p:cNvPicPr>
          <p:nvPr/>
        </p:nvPicPr>
        <p:blipFill rotWithShape="1">
          <a:blip r:embed="rId2"/>
          <a:srcRect l="4426" r="29047" b="24012"/>
          <a:stretch/>
        </p:blipFill>
        <p:spPr>
          <a:xfrm>
            <a:off x="5206923" y="1447799"/>
            <a:ext cx="6178903" cy="4572001"/>
          </a:xfrm>
          <a:prstGeom prst="rect">
            <a:avLst/>
          </a:prstGeom>
          <a:effectLst/>
        </p:spPr>
      </p:pic>
      <p:sp>
        <p:nvSpPr>
          <p:cNvPr id="6" name="Title 1">
            <a:extLst>
              <a:ext uri="{FF2B5EF4-FFF2-40B4-BE49-F238E27FC236}">
                <a16:creationId xmlns:a16="http://schemas.microsoft.com/office/drawing/2014/main" id="{490CDD0E-6910-36D6-180E-E045ACF8B413}"/>
              </a:ext>
            </a:extLst>
          </p:cNvPr>
          <p:cNvSpPr>
            <a:spLocks noGrp="1"/>
          </p:cNvSpPr>
          <p:nvPr>
            <p:ph type="title"/>
          </p:nvPr>
        </p:nvSpPr>
        <p:spPr>
          <a:xfrm>
            <a:off x="643855" y="1447799"/>
            <a:ext cx="3108626" cy="1444752"/>
          </a:xfrm>
        </p:spPr>
        <p:txBody>
          <a:bodyPr anchor="b">
            <a:normAutofit/>
          </a:bodyPr>
          <a:lstStyle/>
          <a:p>
            <a:r>
              <a:rPr lang="en-US" sz="3200" dirty="0">
                <a:solidFill>
                  <a:srgbClr val="EBEBEB"/>
                </a:solidFill>
              </a:rPr>
              <a:t>Create Orders</a:t>
            </a:r>
          </a:p>
        </p:txBody>
      </p:sp>
    </p:spTree>
    <p:extLst>
      <p:ext uri="{BB962C8B-B14F-4D97-AF65-F5344CB8AC3E}">
        <p14:creationId xmlns:p14="http://schemas.microsoft.com/office/powerpoint/2010/main" val="54152800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8144-DCA1-BCF9-30F1-1E7D80A31876}"/>
              </a:ext>
            </a:extLst>
          </p:cNvPr>
          <p:cNvSpPr>
            <a:spLocks noGrp="1"/>
          </p:cNvSpPr>
          <p:nvPr>
            <p:ph type="title"/>
          </p:nvPr>
        </p:nvSpPr>
        <p:spPr>
          <a:xfrm>
            <a:off x="646112" y="452718"/>
            <a:ext cx="5629222" cy="1400530"/>
          </a:xfrm>
        </p:spPr>
        <p:txBody>
          <a:bodyPr>
            <a:normAutofit/>
          </a:bodyPr>
          <a:lstStyle/>
          <a:p>
            <a:r>
              <a:rPr lang="en-US" dirty="0"/>
              <a:t>Centrix Data Solutions Process</a:t>
            </a:r>
          </a:p>
        </p:txBody>
      </p:sp>
      <p:sp>
        <p:nvSpPr>
          <p:cNvPr id="25" name="Freeform: Shape 24">
            <a:extLst>
              <a:ext uri="{FF2B5EF4-FFF2-40B4-BE49-F238E27FC236}">
                <a16:creationId xmlns:a16="http://schemas.microsoft.com/office/drawing/2014/main" id="{B52D69C2-6C47-427C-AE60-582FE30B2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US"/>
          </a:p>
        </p:txBody>
      </p:sp>
      <p:sp>
        <p:nvSpPr>
          <p:cNvPr id="27" name="Freeform 7">
            <a:extLst>
              <a:ext uri="{FF2B5EF4-FFF2-40B4-BE49-F238E27FC236}">
                <a16:creationId xmlns:a16="http://schemas.microsoft.com/office/drawing/2014/main" id="{E849FE61-12C4-4A06-A722-B545DE0C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1" name="Picture 10" descr="A screenshot of a diagram&#10;&#10;Description automatically generated">
            <a:extLst>
              <a:ext uri="{FF2B5EF4-FFF2-40B4-BE49-F238E27FC236}">
                <a16:creationId xmlns:a16="http://schemas.microsoft.com/office/drawing/2014/main" id="{81B2D4C5-D540-6831-A5C5-6AEBF7FB7A3C}"/>
              </a:ext>
            </a:extLst>
          </p:cNvPr>
          <p:cNvPicPr>
            <a:picLocks noChangeAspect="1"/>
          </p:cNvPicPr>
          <p:nvPr/>
        </p:nvPicPr>
        <p:blipFill>
          <a:blip r:embed="rId3"/>
          <a:stretch>
            <a:fillRect/>
          </a:stretch>
        </p:blipFill>
        <p:spPr>
          <a:xfrm>
            <a:off x="7859459" y="647699"/>
            <a:ext cx="3388704" cy="2683330"/>
          </a:xfrm>
          <a:prstGeom prst="rect">
            <a:avLst/>
          </a:prstGeom>
          <a:effectLst/>
        </p:spPr>
      </p:pic>
      <p:sp>
        <p:nvSpPr>
          <p:cNvPr id="29" name="Rectangle 28">
            <a:extLst>
              <a:ext uri="{FF2B5EF4-FFF2-40B4-BE49-F238E27FC236}">
                <a16:creationId xmlns:a16="http://schemas.microsoft.com/office/drawing/2014/main" id="{7FB12D8C-572F-4417-9FE1-D691A132F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C1648C6-7692-18CF-340D-DFAF86FE4B46}"/>
              </a:ext>
            </a:extLst>
          </p:cNvPr>
          <p:cNvSpPr>
            <a:spLocks noGrp="1"/>
          </p:cNvSpPr>
          <p:nvPr>
            <p:ph idx="1"/>
          </p:nvPr>
        </p:nvSpPr>
        <p:spPr>
          <a:xfrm>
            <a:off x="646112" y="2052918"/>
            <a:ext cx="5628635" cy="4195481"/>
          </a:xfrm>
        </p:spPr>
        <p:txBody>
          <a:bodyPr>
            <a:normAutofit/>
          </a:bodyPr>
          <a:lstStyle/>
          <a:p>
            <a:r>
              <a:rPr lang="en-US" dirty="0"/>
              <a:t>These two images show the process of logging into Centrix Data solutions and navigating to the correct page for the next step </a:t>
            </a:r>
          </a:p>
          <a:p>
            <a:endParaRPr lang="en-US" dirty="0"/>
          </a:p>
        </p:txBody>
      </p:sp>
      <p:pic>
        <p:nvPicPr>
          <p:cNvPr id="7" name="Picture 6" descr="A diagram of a workflow&#10;&#10;Description automatically generated">
            <a:extLst>
              <a:ext uri="{FF2B5EF4-FFF2-40B4-BE49-F238E27FC236}">
                <a16:creationId xmlns:a16="http://schemas.microsoft.com/office/drawing/2014/main" id="{CD52FBA1-8E41-645C-2C41-5541A5AA95B4}"/>
              </a:ext>
            </a:extLst>
          </p:cNvPr>
          <p:cNvPicPr>
            <a:picLocks noChangeAspect="1"/>
          </p:cNvPicPr>
          <p:nvPr/>
        </p:nvPicPr>
        <p:blipFill>
          <a:blip r:embed="rId4"/>
          <a:stretch>
            <a:fillRect/>
          </a:stretch>
        </p:blipFill>
        <p:spPr>
          <a:xfrm>
            <a:off x="7889330" y="3526971"/>
            <a:ext cx="3328962" cy="2721427"/>
          </a:xfrm>
          <a:prstGeom prst="rect">
            <a:avLst/>
          </a:prstGeom>
          <a:effectLst/>
        </p:spPr>
      </p:pic>
    </p:spTree>
    <p:extLst>
      <p:ext uri="{BB962C8B-B14F-4D97-AF65-F5344CB8AC3E}">
        <p14:creationId xmlns:p14="http://schemas.microsoft.com/office/powerpoint/2010/main" val="234331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D310164-D3A3-415E-9D94-5D21D9FB2F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8" name="Picture 17">
            <a:extLst>
              <a:ext uri="{FF2B5EF4-FFF2-40B4-BE49-F238E27FC236}">
                <a16:creationId xmlns:a16="http://schemas.microsoft.com/office/drawing/2014/main" id="{BE586E08-18BF-4AB1-AB48-4005D56734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 name="Oval 19">
            <a:extLst>
              <a:ext uri="{FF2B5EF4-FFF2-40B4-BE49-F238E27FC236}">
                <a16:creationId xmlns:a16="http://schemas.microsoft.com/office/drawing/2014/main" id="{4A497DBC-2692-42B4-A606-31024033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2" name="Picture 21">
            <a:extLst>
              <a:ext uri="{FF2B5EF4-FFF2-40B4-BE49-F238E27FC236}">
                <a16:creationId xmlns:a16="http://schemas.microsoft.com/office/drawing/2014/main" id="{3517A192-66A9-4297-9284-65580829AB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4" name="Picture 23">
            <a:extLst>
              <a:ext uri="{FF2B5EF4-FFF2-40B4-BE49-F238E27FC236}">
                <a16:creationId xmlns:a16="http://schemas.microsoft.com/office/drawing/2014/main" id="{130825ED-0133-430D-BBBB-50B6F52284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6" name="Rectangle 25">
            <a:extLst>
              <a:ext uri="{FF2B5EF4-FFF2-40B4-BE49-F238E27FC236}">
                <a16:creationId xmlns:a16="http://schemas.microsoft.com/office/drawing/2014/main" id="{633F040E-FA1C-4EDC-B925-7EFCB958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9A9AE74-7B4E-3BBF-B53F-FC2D964C8EB8}"/>
              </a:ext>
            </a:extLst>
          </p:cNvPr>
          <p:cNvSpPr>
            <a:spLocks noGrp="1"/>
          </p:cNvSpPr>
          <p:nvPr>
            <p:ph type="title"/>
          </p:nvPr>
        </p:nvSpPr>
        <p:spPr>
          <a:xfrm>
            <a:off x="635458" y="4542502"/>
            <a:ext cx="9181185" cy="1189985"/>
          </a:xfrm>
        </p:spPr>
        <p:txBody>
          <a:bodyPr vert="horz" lIns="91440" tIns="45720" rIns="91440" bIns="45720" rtlCol="0" anchor="b">
            <a:noAutofit/>
          </a:bodyPr>
          <a:lstStyle/>
          <a:p>
            <a:r>
              <a:rPr lang="en-US" sz="3200" dirty="0"/>
              <a:t>Visual of the Navigation Path Completed</a:t>
            </a:r>
          </a:p>
        </p:txBody>
      </p:sp>
      <p:pic>
        <p:nvPicPr>
          <p:cNvPr id="5" name="Picture 4">
            <a:extLst>
              <a:ext uri="{FF2B5EF4-FFF2-40B4-BE49-F238E27FC236}">
                <a16:creationId xmlns:a16="http://schemas.microsoft.com/office/drawing/2014/main" id="{DE11B598-F47B-9947-C674-84657BBF49B1}"/>
              </a:ext>
            </a:extLst>
          </p:cNvPr>
          <p:cNvPicPr>
            <a:picLocks noChangeAspect="1"/>
          </p:cNvPicPr>
          <p:nvPr/>
        </p:nvPicPr>
        <p:blipFill>
          <a:blip r:embed="rId7"/>
          <a:stretch>
            <a:fillRect/>
          </a:stretch>
        </p:blipFill>
        <p:spPr>
          <a:xfrm>
            <a:off x="635458" y="852928"/>
            <a:ext cx="2176272" cy="3177040"/>
          </a:xfrm>
          <a:prstGeom prst="rect">
            <a:avLst/>
          </a:prstGeom>
          <a:effectLst>
            <a:outerShdw blurRad="50800" dist="38100" dir="5400000" algn="t" rotWithShape="0">
              <a:prstClr val="black">
                <a:alpha val="43000"/>
              </a:prstClr>
            </a:outerShdw>
          </a:effectLst>
        </p:spPr>
      </p:pic>
      <p:pic>
        <p:nvPicPr>
          <p:cNvPr id="11" name="Picture 10">
            <a:extLst>
              <a:ext uri="{FF2B5EF4-FFF2-40B4-BE49-F238E27FC236}">
                <a16:creationId xmlns:a16="http://schemas.microsoft.com/office/drawing/2014/main" id="{D5CF5D65-C27C-2AE5-19BD-EE1AB4A11C8E}"/>
              </a:ext>
            </a:extLst>
          </p:cNvPr>
          <p:cNvPicPr>
            <a:picLocks noChangeAspect="1"/>
          </p:cNvPicPr>
          <p:nvPr/>
        </p:nvPicPr>
        <p:blipFill>
          <a:blip r:embed="rId8"/>
          <a:stretch>
            <a:fillRect/>
          </a:stretch>
        </p:blipFill>
        <p:spPr>
          <a:xfrm>
            <a:off x="9102745" y="1674807"/>
            <a:ext cx="2176272" cy="1507067"/>
          </a:xfrm>
          <a:prstGeom prst="rect">
            <a:avLst/>
          </a:prstGeom>
          <a:effectLst>
            <a:outerShdw blurRad="50800" dist="38100" dir="5400000" algn="t" rotWithShape="0">
              <a:prstClr val="black">
                <a:alpha val="43000"/>
              </a:prstClr>
            </a:outerShdw>
          </a:effectLst>
        </p:spPr>
      </p:pic>
      <p:pic>
        <p:nvPicPr>
          <p:cNvPr id="9" name="Picture 8">
            <a:extLst>
              <a:ext uri="{FF2B5EF4-FFF2-40B4-BE49-F238E27FC236}">
                <a16:creationId xmlns:a16="http://schemas.microsoft.com/office/drawing/2014/main" id="{B677CF35-8243-413D-9FC2-AE33A121A903}"/>
              </a:ext>
            </a:extLst>
          </p:cNvPr>
          <p:cNvPicPr>
            <a:picLocks noChangeAspect="1"/>
          </p:cNvPicPr>
          <p:nvPr/>
        </p:nvPicPr>
        <p:blipFill>
          <a:blip r:embed="rId9"/>
          <a:stretch>
            <a:fillRect/>
          </a:stretch>
        </p:blipFill>
        <p:spPr>
          <a:xfrm>
            <a:off x="6289073" y="1690634"/>
            <a:ext cx="2176272" cy="1501627"/>
          </a:xfrm>
          <a:prstGeom prst="rect">
            <a:avLst/>
          </a:prstGeom>
          <a:effectLst>
            <a:outerShdw blurRad="50800" dist="38100" dir="5400000" algn="t" rotWithShape="0">
              <a:prstClr val="black">
                <a:alpha val="43000"/>
              </a:prstClr>
            </a:outerShdw>
          </a:effectLst>
        </p:spPr>
      </p:pic>
      <p:pic>
        <p:nvPicPr>
          <p:cNvPr id="7" name="Picture 6">
            <a:extLst>
              <a:ext uri="{FF2B5EF4-FFF2-40B4-BE49-F238E27FC236}">
                <a16:creationId xmlns:a16="http://schemas.microsoft.com/office/drawing/2014/main" id="{5F969E87-A8F2-5F49-32CA-1C82A617267D}"/>
              </a:ext>
            </a:extLst>
          </p:cNvPr>
          <p:cNvPicPr>
            <a:picLocks noChangeAspect="1"/>
          </p:cNvPicPr>
          <p:nvPr/>
        </p:nvPicPr>
        <p:blipFill>
          <a:blip r:embed="rId10"/>
          <a:stretch>
            <a:fillRect/>
          </a:stretch>
        </p:blipFill>
        <p:spPr>
          <a:xfrm>
            <a:off x="3534099" y="1692489"/>
            <a:ext cx="2176272" cy="150162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23493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B52D69C2-6C47-427C-AE60-582FE30B2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US"/>
          </a:p>
        </p:txBody>
      </p:sp>
      <p:sp>
        <p:nvSpPr>
          <p:cNvPr id="16" name="Freeform 7">
            <a:extLst>
              <a:ext uri="{FF2B5EF4-FFF2-40B4-BE49-F238E27FC236}">
                <a16:creationId xmlns:a16="http://schemas.microsoft.com/office/drawing/2014/main" id="{E849FE61-12C4-4A06-A722-B545DE0C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9" name="Picture 8">
            <a:extLst>
              <a:ext uri="{FF2B5EF4-FFF2-40B4-BE49-F238E27FC236}">
                <a16:creationId xmlns:a16="http://schemas.microsoft.com/office/drawing/2014/main" id="{AE5B461E-70F3-7D37-8E4E-A8B0C367480A}"/>
              </a:ext>
            </a:extLst>
          </p:cNvPr>
          <p:cNvPicPr>
            <a:picLocks noChangeAspect="1"/>
          </p:cNvPicPr>
          <p:nvPr/>
        </p:nvPicPr>
        <p:blipFill>
          <a:blip r:embed="rId3"/>
          <a:stretch>
            <a:fillRect/>
          </a:stretch>
        </p:blipFill>
        <p:spPr>
          <a:xfrm>
            <a:off x="7647895" y="647699"/>
            <a:ext cx="3811832" cy="2683330"/>
          </a:xfrm>
          <a:prstGeom prst="rect">
            <a:avLst/>
          </a:prstGeom>
          <a:effectLst/>
        </p:spPr>
      </p:pic>
      <p:sp>
        <p:nvSpPr>
          <p:cNvPr id="18" name="Rectangle 17">
            <a:extLst>
              <a:ext uri="{FF2B5EF4-FFF2-40B4-BE49-F238E27FC236}">
                <a16:creationId xmlns:a16="http://schemas.microsoft.com/office/drawing/2014/main" id="{7FB12D8C-572F-4417-9FE1-D691A132F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BA5680D-45CD-2085-75A1-F0D00EE70381}"/>
              </a:ext>
            </a:extLst>
          </p:cNvPr>
          <p:cNvSpPr>
            <a:spLocks noGrp="1"/>
          </p:cNvSpPr>
          <p:nvPr>
            <p:ph idx="1"/>
          </p:nvPr>
        </p:nvSpPr>
        <p:spPr>
          <a:xfrm>
            <a:off x="646112" y="2052918"/>
            <a:ext cx="5628635" cy="4195481"/>
          </a:xfrm>
        </p:spPr>
        <p:txBody>
          <a:bodyPr>
            <a:normAutofit/>
          </a:bodyPr>
          <a:lstStyle/>
          <a:p>
            <a:r>
              <a:rPr lang="en-US" dirty="0"/>
              <a:t>The next step in the process is to get the correct next item from the work queue established previously </a:t>
            </a:r>
          </a:p>
          <a:p>
            <a:r>
              <a:rPr lang="en-US" dirty="0"/>
              <a:t>If there is no next item then the process will end </a:t>
            </a:r>
          </a:p>
          <a:p>
            <a:r>
              <a:rPr lang="en-US" dirty="0"/>
              <a:t>Once the next item has been obtained it follows the process in the bottom image</a:t>
            </a:r>
          </a:p>
          <a:p>
            <a:r>
              <a:rPr lang="en-US" dirty="0"/>
              <a:t>The bottom image shows the process of imputing the correct data into the correct fields.</a:t>
            </a:r>
          </a:p>
        </p:txBody>
      </p:sp>
      <p:pic>
        <p:nvPicPr>
          <p:cNvPr id="7" name="Picture 6">
            <a:extLst>
              <a:ext uri="{FF2B5EF4-FFF2-40B4-BE49-F238E27FC236}">
                <a16:creationId xmlns:a16="http://schemas.microsoft.com/office/drawing/2014/main" id="{D189542B-C9C6-117E-F221-1F1884E9400E}"/>
              </a:ext>
            </a:extLst>
          </p:cNvPr>
          <p:cNvPicPr>
            <a:picLocks noChangeAspect="1"/>
          </p:cNvPicPr>
          <p:nvPr/>
        </p:nvPicPr>
        <p:blipFill>
          <a:blip r:embed="rId4"/>
          <a:stretch>
            <a:fillRect/>
          </a:stretch>
        </p:blipFill>
        <p:spPr>
          <a:xfrm>
            <a:off x="7899448" y="3526971"/>
            <a:ext cx="3308727" cy="2721427"/>
          </a:xfrm>
          <a:prstGeom prst="rect">
            <a:avLst/>
          </a:prstGeom>
          <a:effectLst/>
        </p:spPr>
      </p:pic>
      <p:sp>
        <p:nvSpPr>
          <p:cNvPr id="10" name="Title 1">
            <a:extLst>
              <a:ext uri="{FF2B5EF4-FFF2-40B4-BE49-F238E27FC236}">
                <a16:creationId xmlns:a16="http://schemas.microsoft.com/office/drawing/2014/main" id="{BC588828-8088-FA10-549C-3D81D777C520}"/>
              </a:ext>
            </a:extLst>
          </p:cNvPr>
          <p:cNvSpPr>
            <a:spLocks noGrp="1"/>
          </p:cNvSpPr>
          <p:nvPr>
            <p:ph type="title"/>
          </p:nvPr>
        </p:nvSpPr>
        <p:spPr>
          <a:xfrm>
            <a:off x="646113" y="452438"/>
            <a:ext cx="5629275" cy="1400175"/>
          </a:xfrm>
        </p:spPr>
        <p:txBody>
          <a:bodyPr>
            <a:normAutofit/>
          </a:bodyPr>
          <a:lstStyle/>
          <a:p>
            <a:r>
              <a:rPr lang="en-US" dirty="0"/>
              <a:t>Centrix Data Solutions Process 2</a:t>
            </a:r>
          </a:p>
        </p:txBody>
      </p:sp>
    </p:spTree>
    <p:extLst>
      <p:ext uri="{BB962C8B-B14F-4D97-AF65-F5344CB8AC3E}">
        <p14:creationId xmlns:p14="http://schemas.microsoft.com/office/powerpoint/2010/main" val="232445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8A8A-5CF0-33D3-1929-BA1F0DBE6707}"/>
              </a:ext>
            </a:extLst>
          </p:cNvPr>
          <p:cNvSpPr>
            <a:spLocks noGrp="1"/>
          </p:cNvSpPr>
          <p:nvPr>
            <p:ph type="title"/>
          </p:nvPr>
        </p:nvSpPr>
        <p:spPr>
          <a:xfrm>
            <a:off x="646112" y="4212709"/>
            <a:ext cx="9164206" cy="831400"/>
          </a:xfrm>
        </p:spPr>
        <p:txBody>
          <a:bodyPr>
            <a:normAutofit/>
          </a:bodyPr>
          <a:lstStyle/>
          <a:p>
            <a:r>
              <a:rPr lang="en-US" sz="4000" dirty="0"/>
              <a:t>Visual of Process 2</a:t>
            </a:r>
          </a:p>
        </p:txBody>
      </p:sp>
      <p:pic>
        <p:nvPicPr>
          <p:cNvPr id="7" name="Picture 6">
            <a:extLst>
              <a:ext uri="{FF2B5EF4-FFF2-40B4-BE49-F238E27FC236}">
                <a16:creationId xmlns:a16="http://schemas.microsoft.com/office/drawing/2014/main" id="{F48293BD-3A5E-1737-238E-2F1EA50C9224}"/>
              </a:ext>
            </a:extLst>
          </p:cNvPr>
          <p:cNvPicPr>
            <a:picLocks noChangeAspect="1"/>
          </p:cNvPicPr>
          <p:nvPr/>
        </p:nvPicPr>
        <p:blipFill>
          <a:blip r:embed="rId3"/>
          <a:stretch>
            <a:fillRect/>
          </a:stretch>
        </p:blipFill>
        <p:spPr>
          <a:xfrm>
            <a:off x="3630115" y="1361543"/>
            <a:ext cx="2953512" cy="2067457"/>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3054A9AA-D699-63CA-634D-342E795CDB6D}"/>
              </a:ext>
            </a:extLst>
          </p:cNvPr>
          <p:cNvPicPr>
            <a:picLocks noChangeAspect="1"/>
          </p:cNvPicPr>
          <p:nvPr/>
        </p:nvPicPr>
        <p:blipFill>
          <a:blip r:embed="rId4"/>
          <a:stretch>
            <a:fillRect/>
          </a:stretch>
        </p:blipFill>
        <p:spPr>
          <a:xfrm>
            <a:off x="540014" y="1354037"/>
            <a:ext cx="2953512" cy="2045306"/>
          </a:xfrm>
          <a:prstGeom prst="rect">
            <a:avLst/>
          </a:prstGeom>
          <a:effectLst>
            <a:outerShdw blurRad="50800" dist="38100" dir="5400000" algn="t" rotWithShape="0">
              <a:prstClr val="black">
                <a:alpha val="43000"/>
              </a:prstClr>
            </a:outerShdw>
          </a:effectLst>
        </p:spPr>
      </p:pic>
      <p:pic>
        <p:nvPicPr>
          <p:cNvPr id="9" name="Picture 8">
            <a:extLst>
              <a:ext uri="{FF2B5EF4-FFF2-40B4-BE49-F238E27FC236}">
                <a16:creationId xmlns:a16="http://schemas.microsoft.com/office/drawing/2014/main" id="{052F9D3B-7618-4AAE-D620-E5DCDE2D0370}"/>
              </a:ext>
            </a:extLst>
          </p:cNvPr>
          <p:cNvPicPr>
            <a:picLocks noChangeAspect="1"/>
          </p:cNvPicPr>
          <p:nvPr/>
        </p:nvPicPr>
        <p:blipFill>
          <a:blip r:embed="rId5"/>
          <a:stretch>
            <a:fillRect/>
          </a:stretch>
        </p:blipFill>
        <p:spPr>
          <a:xfrm>
            <a:off x="6856805" y="1649749"/>
            <a:ext cx="2953512" cy="121832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044341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5174-6AC7-213B-E4CB-B8EB3DF07EA4}"/>
              </a:ext>
            </a:extLst>
          </p:cNvPr>
          <p:cNvSpPr>
            <a:spLocks noGrp="1"/>
          </p:cNvSpPr>
          <p:nvPr>
            <p:ph type="title"/>
          </p:nvPr>
        </p:nvSpPr>
        <p:spPr>
          <a:xfrm>
            <a:off x="646112" y="452718"/>
            <a:ext cx="4165580" cy="1400530"/>
          </a:xfrm>
        </p:spPr>
        <p:txBody>
          <a:bodyPr>
            <a:noAutofit/>
          </a:bodyPr>
          <a:lstStyle/>
          <a:p>
            <a:r>
              <a:rPr lang="en-US" sz="3200" dirty="0"/>
              <a:t>Centrix Data Solutions Process 3</a:t>
            </a:r>
          </a:p>
        </p:txBody>
      </p:sp>
      <p:sp>
        <p:nvSpPr>
          <p:cNvPr id="18" name="Freeform: Shape 17">
            <a:extLst>
              <a:ext uri="{FF2B5EF4-FFF2-40B4-BE49-F238E27FC236}">
                <a16:creationId xmlns:a16="http://schemas.microsoft.com/office/drawing/2014/main" id="{7D9681AB-65CF-47E9-9FA3-7B05D6349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US"/>
          </a:p>
        </p:txBody>
      </p:sp>
      <p:sp>
        <p:nvSpPr>
          <p:cNvPr id="19" name="Freeform 23">
            <a:extLst>
              <a:ext uri="{FF2B5EF4-FFF2-40B4-BE49-F238E27FC236}">
                <a16:creationId xmlns:a16="http://schemas.microsoft.com/office/drawing/2014/main" id="{8FCA736E-BDE3-4D4D-8D87-E9AE7925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18DC0CAC-819D-BF4F-974B-21EBA30939F0}"/>
              </a:ext>
            </a:extLst>
          </p:cNvPr>
          <p:cNvPicPr>
            <a:picLocks noChangeAspect="1"/>
          </p:cNvPicPr>
          <p:nvPr/>
        </p:nvPicPr>
        <p:blipFill>
          <a:blip r:embed="rId3"/>
          <a:stretch>
            <a:fillRect/>
          </a:stretch>
        </p:blipFill>
        <p:spPr>
          <a:xfrm>
            <a:off x="6094410" y="738163"/>
            <a:ext cx="5449471" cy="1981626"/>
          </a:xfrm>
          <a:prstGeom prst="rect">
            <a:avLst/>
          </a:prstGeom>
          <a:effectLst/>
        </p:spPr>
      </p:pic>
      <p:sp>
        <p:nvSpPr>
          <p:cNvPr id="20" name="Rectangle 19">
            <a:extLst>
              <a:ext uri="{FF2B5EF4-FFF2-40B4-BE49-F238E27FC236}">
                <a16:creationId xmlns:a16="http://schemas.microsoft.com/office/drawing/2014/main" id="{129AA25D-1E7A-4074-BF68-D55A83B81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9E4F8BE-995E-BC9D-E4AE-A7BEA75619F7}"/>
              </a:ext>
            </a:extLst>
          </p:cNvPr>
          <p:cNvSpPr>
            <a:spLocks noGrp="1"/>
          </p:cNvSpPr>
          <p:nvPr>
            <p:ph idx="1"/>
          </p:nvPr>
        </p:nvSpPr>
        <p:spPr>
          <a:xfrm>
            <a:off x="646113" y="2052918"/>
            <a:ext cx="4165146" cy="4195481"/>
          </a:xfrm>
        </p:spPr>
        <p:txBody>
          <a:bodyPr>
            <a:normAutofit/>
          </a:bodyPr>
          <a:lstStyle/>
          <a:p>
            <a:r>
              <a:rPr lang="en-US" dirty="0"/>
              <a:t>The next step in the process copies the reference number and marks that item in the Work Queue as completed before looping back around to the next item until there are no more items</a:t>
            </a:r>
          </a:p>
          <a:p>
            <a:r>
              <a:rPr lang="en-US" dirty="0"/>
              <a:t>The process is then finished and closed </a:t>
            </a:r>
          </a:p>
        </p:txBody>
      </p:sp>
      <p:pic>
        <p:nvPicPr>
          <p:cNvPr id="7" name="Picture 6">
            <a:extLst>
              <a:ext uri="{FF2B5EF4-FFF2-40B4-BE49-F238E27FC236}">
                <a16:creationId xmlns:a16="http://schemas.microsoft.com/office/drawing/2014/main" id="{ECBB7489-15A2-3FFC-F8FD-5C630F212B9A}"/>
              </a:ext>
            </a:extLst>
          </p:cNvPr>
          <p:cNvPicPr>
            <a:picLocks noChangeAspect="1"/>
          </p:cNvPicPr>
          <p:nvPr/>
        </p:nvPicPr>
        <p:blipFill>
          <a:blip r:embed="rId4"/>
          <a:stretch>
            <a:fillRect/>
          </a:stretch>
        </p:blipFill>
        <p:spPr>
          <a:xfrm>
            <a:off x="7130498" y="3006197"/>
            <a:ext cx="3377294" cy="3242202"/>
          </a:xfrm>
          <a:prstGeom prst="rect">
            <a:avLst/>
          </a:prstGeom>
          <a:effectLst/>
        </p:spPr>
      </p:pic>
    </p:spTree>
    <p:extLst>
      <p:ext uri="{BB962C8B-B14F-4D97-AF65-F5344CB8AC3E}">
        <p14:creationId xmlns:p14="http://schemas.microsoft.com/office/powerpoint/2010/main" val="4257838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99</TotalTime>
  <Words>243</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Blue Prism Consolidation Exercise Overview</vt:lpstr>
      <vt:lpstr>Main Page</vt:lpstr>
      <vt:lpstr>Read CSV</vt:lpstr>
      <vt:lpstr>Create Orders</vt:lpstr>
      <vt:lpstr>Centrix Data Solutions Process</vt:lpstr>
      <vt:lpstr>Visual of the Navigation Path Completed</vt:lpstr>
      <vt:lpstr>Centrix Data Solutions Process 2</vt:lpstr>
      <vt:lpstr>Visual of Process 2</vt:lpstr>
      <vt:lpstr>Centrix Data Solutions Process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Prism Consolidation Exercise Overview</dc:title>
  <dc:creator>Deluca, Daniel R</dc:creator>
  <cp:lastModifiedBy>Deluca, Daniel R</cp:lastModifiedBy>
  <cp:revision>1</cp:revision>
  <dcterms:created xsi:type="dcterms:W3CDTF">2023-12-13T04:57:52Z</dcterms:created>
  <dcterms:modified xsi:type="dcterms:W3CDTF">2023-12-13T06:36:56Z</dcterms:modified>
</cp:coreProperties>
</file>