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Old Standard TT" panose="020B0604020202020204" charset="0"/>
      <p:regular r:id="rId24"/>
      <p:bold r:id="rId25"/>
      <p: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865767b7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865767b7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93bd35dc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93bd35dc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97aabe0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97aabe0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97aabe038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97aabe03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865767b7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865767b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97aabe03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97aabe0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865767b7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865767b7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97aabe03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997aabe03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865767b7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865767b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865767b7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865767b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97aabe038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97aabe038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97aabe038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97aabe038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97aabe038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97aabe038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929633e6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929633e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929633e6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929633e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97aabe038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97aabe038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93bd35dc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93bd35dc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97aabe038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97aabe038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865767b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865767b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93bd35dc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93bd35dc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powerbi.microsoft.com/en-us/" TargetMode="External"/><Relationship Id="rId3" Type="http://schemas.openxmlformats.org/officeDocument/2006/relationships/hyperlink" Target="https://www.kaggle.com/datasets/prachi13/customer-analytics" TargetMode="External"/><Relationship Id="rId7" Type="http://schemas.openxmlformats.org/officeDocument/2006/relationships/hyperlink" Target="https://dataexplorer.azure.com/"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azure.microsoft.com/en-us" TargetMode="External"/><Relationship Id="rId5" Type="http://schemas.openxmlformats.org/officeDocument/2006/relationships/hyperlink" Target="https://chat.openai.com/" TargetMode="External"/><Relationship Id="rId4" Type="http://schemas.openxmlformats.org/officeDocument/2006/relationships/hyperlink" Target="https://www.paymentsjournal.com/ethical-guidelines-for-the-use-of-e-commerce-dat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999999"/>
                </a:solidFill>
              </a:rPr>
              <a:t>Daniel DeLuca, Colin Rehnert, Matt Granato</a:t>
            </a:r>
            <a:endParaRPr>
              <a:solidFill>
                <a:srgbClr val="999999"/>
              </a:solidFill>
            </a:endParaRPr>
          </a:p>
        </p:txBody>
      </p:sp>
      <p:sp>
        <p:nvSpPr>
          <p:cNvPr id="60" name="Google Shape;60;p13"/>
          <p:cNvSpPr txBox="1"/>
          <p:nvPr/>
        </p:nvSpPr>
        <p:spPr>
          <a:xfrm>
            <a:off x="623875" y="434475"/>
            <a:ext cx="7753800" cy="88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dk1"/>
                </a:solidFill>
                <a:latin typeface="Old Standard TT"/>
                <a:ea typeface="Old Standard TT"/>
                <a:cs typeface="Old Standard TT"/>
                <a:sym typeface="Old Standard TT"/>
              </a:rPr>
              <a:t>MI-462 Final Project</a:t>
            </a:r>
            <a:endParaRPr sz="4800" b="1">
              <a:solidFill>
                <a:schemeClr val="dk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81172"/>
              </a:lnSpc>
              <a:spcBef>
                <a:spcPts val="0"/>
              </a:spcBef>
              <a:spcAft>
                <a:spcPts val="0"/>
              </a:spcAft>
              <a:buSzPts val="990"/>
              <a:buNone/>
            </a:pPr>
            <a:r>
              <a:rPr lang="en" sz="2400" b="1"/>
              <a:t>Question 2: </a:t>
            </a:r>
            <a:r>
              <a:rPr lang="en" sz="1800"/>
              <a:t>Does the weight of a product affect on time status? (Azure)</a:t>
            </a:r>
            <a:endParaRPr sz="1800"/>
          </a:p>
          <a:p>
            <a:pPr marL="0" lvl="0" indent="0" algn="l" rtl="0">
              <a:spcBef>
                <a:spcPts val="0"/>
              </a:spcBef>
              <a:spcAft>
                <a:spcPts val="0"/>
              </a:spcAft>
              <a:buSzPts val="990"/>
              <a:buNone/>
            </a:pPr>
            <a:endParaRPr sz="3220"/>
          </a:p>
        </p:txBody>
      </p:sp>
      <p:pic>
        <p:nvPicPr>
          <p:cNvPr id="124" name="Google Shape;124;p22"/>
          <p:cNvPicPr preferRelativeResize="0"/>
          <p:nvPr/>
        </p:nvPicPr>
        <p:blipFill>
          <a:blip r:embed="rId3">
            <a:alphaModFix/>
          </a:blip>
          <a:stretch>
            <a:fillRect/>
          </a:stretch>
        </p:blipFill>
        <p:spPr>
          <a:xfrm>
            <a:off x="311700" y="1058225"/>
            <a:ext cx="6662151" cy="3779400"/>
          </a:xfrm>
          <a:prstGeom prst="rect">
            <a:avLst/>
          </a:prstGeom>
          <a:noFill/>
          <a:ln>
            <a:noFill/>
          </a:ln>
        </p:spPr>
      </p:pic>
      <p:sp>
        <p:nvSpPr>
          <p:cNvPr id="125" name="Google Shape;125;p22"/>
          <p:cNvSpPr txBox="1"/>
          <p:nvPr/>
        </p:nvSpPr>
        <p:spPr>
          <a:xfrm>
            <a:off x="7191100" y="1058225"/>
            <a:ext cx="1641000" cy="3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Conclusion: As the weight of the product increased, the chance of the product not being on time increased.</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260375"/>
            <a:ext cx="8520600" cy="629700"/>
          </a:xfrm>
          <a:prstGeom prst="rect">
            <a:avLst/>
          </a:prstGeom>
        </p:spPr>
        <p:txBody>
          <a:bodyPr spcFirstLastPara="1" wrap="square" lIns="91425" tIns="91425" rIns="91425" bIns="91425" anchor="t" anchorCtr="0">
            <a:noAutofit/>
          </a:bodyPr>
          <a:lstStyle/>
          <a:p>
            <a:pPr marL="0" lvl="0" indent="0" algn="l" rtl="0">
              <a:lnSpc>
                <a:spcPct val="81172"/>
              </a:lnSpc>
              <a:spcBef>
                <a:spcPts val="0"/>
              </a:spcBef>
              <a:spcAft>
                <a:spcPts val="0"/>
              </a:spcAft>
              <a:buClr>
                <a:schemeClr val="dk1"/>
              </a:buClr>
              <a:buSzPts val="990"/>
              <a:buFont typeface="Arial"/>
              <a:buNone/>
            </a:pPr>
            <a:r>
              <a:rPr lang="en" sz="2421" b="1"/>
              <a:t>Question 2:</a:t>
            </a:r>
            <a:r>
              <a:rPr lang="en" sz="1820"/>
              <a:t> Does the weight of a product affect on time status? (Power BI)</a:t>
            </a:r>
            <a:endParaRPr sz="2820"/>
          </a:p>
        </p:txBody>
      </p:sp>
      <p:sp>
        <p:nvSpPr>
          <p:cNvPr id="131" name="Google Shape;131;p23"/>
          <p:cNvSpPr txBox="1">
            <a:spLocks noGrp="1"/>
          </p:cNvSpPr>
          <p:nvPr>
            <p:ph type="body" idx="1"/>
          </p:nvPr>
        </p:nvSpPr>
        <p:spPr>
          <a:xfrm>
            <a:off x="311700" y="890075"/>
            <a:ext cx="3662700" cy="425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Weights v. Reached on Time:</a:t>
            </a:r>
            <a:endParaRPr sz="1500"/>
          </a:p>
          <a:p>
            <a:pPr marL="0" lvl="0" indent="0" algn="l" rtl="0">
              <a:spcBef>
                <a:spcPts val="1200"/>
              </a:spcBef>
              <a:spcAft>
                <a:spcPts val="0"/>
              </a:spcAft>
              <a:buNone/>
            </a:pPr>
            <a:r>
              <a:rPr lang="en" sz="1500"/>
              <a:t>On time: 1</a:t>
            </a:r>
            <a:endParaRPr sz="1500"/>
          </a:p>
          <a:p>
            <a:pPr marL="0" lvl="0" indent="0" algn="l" rtl="0">
              <a:spcBef>
                <a:spcPts val="1200"/>
              </a:spcBef>
              <a:spcAft>
                <a:spcPts val="0"/>
              </a:spcAft>
              <a:buNone/>
            </a:pPr>
            <a:r>
              <a:rPr lang="en" sz="1500"/>
              <a:t>Late: 0</a:t>
            </a:r>
            <a:endParaRPr sz="1500"/>
          </a:p>
          <a:p>
            <a:pPr marL="0" lvl="0" indent="0" algn="l" rtl="0">
              <a:spcBef>
                <a:spcPts val="1200"/>
              </a:spcBef>
              <a:spcAft>
                <a:spcPts val="0"/>
              </a:spcAft>
              <a:buNone/>
            </a:pPr>
            <a:r>
              <a:rPr lang="en" sz="1500"/>
              <a:t>Weight:</a:t>
            </a:r>
            <a:endParaRPr sz="1500"/>
          </a:p>
          <a:p>
            <a:pPr marL="0" lvl="0" indent="0" algn="l" rtl="0">
              <a:spcBef>
                <a:spcPts val="1200"/>
              </a:spcBef>
              <a:spcAft>
                <a:spcPts val="0"/>
              </a:spcAft>
              <a:buNone/>
            </a:pPr>
            <a:r>
              <a:rPr lang="en" sz="1500"/>
              <a:t>0-40 million grams</a:t>
            </a:r>
            <a:endParaRPr sz="1500"/>
          </a:p>
          <a:p>
            <a:pPr marL="0" lvl="0" indent="0" algn="l" rtl="0">
              <a:spcBef>
                <a:spcPts val="1200"/>
              </a:spcBef>
              <a:spcAft>
                <a:spcPts val="0"/>
              </a:spcAft>
              <a:buNone/>
            </a:pPr>
            <a:r>
              <a:rPr lang="en" sz="1500"/>
              <a:t>Conclusion:</a:t>
            </a:r>
            <a:endParaRPr sz="1500"/>
          </a:p>
          <a:p>
            <a:pPr marL="457200" lvl="0" indent="-323850" algn="l" rtl="0">
              <a:spcBef>
                <a:spcPts val="1200"/>
              </a:spcBef>
              <a:spcAft>
                <a:spcPts val="0"/>
              </a:spcAft>
              <a:buSzPts val="1500"/>
              <a:buChar char="-"/>
            </a:pPr>
            <a:r>
              <a:rPr lang="en" sz="1500"/>
              <a:t>The shipments that weigh more</a:t>
            </a:r>
            <a:endParaRPr sz="1500"/>
          </a:p>
          <a:p>
            <a:pPr marL="0" lvl="0" indent="0" algn="l" rtl="0">
              <a:spcBef>
                <a:spcPts val="1200"/>
              </a:spcBef>
              <a:spcAft>
                <a:spcPts val="0"/>
              </a:spcAft>
              <a:buNone/>
            </a:pPr>
            <a:r>
              <a:rPr lang="en" sz="1500"/>
              <a:t>than 21 million grams tend to be later</a:t>
            </a:r>
            <a:endParaRPr sz="1500"/>
          </a:p>
          <a:p>
            <a:pPr marL="0" lvl="0" indent="0" algn="l" rtl="0">
              <a:spcBef>
                <a:spcPts val="1200"/>
              </a:spcBef>
              <a:spcAft>
                <a:spcPts val="0"/>
              </a:spcAft>
              <a:buNone/>
            </a:pPr>
            <a:r>
              <a:rPr lang="en" sz="1500"/>
              <a:t>than those less than 21 million grams</a:t>
            </a:r>
            <a:endParaRPr sz="1500"/>
          </a:p>
          <a:p>
            <a:pPr marL="0" lvl="0" indent="0" algn="l" rtl="0">
              <a:spcBef>
                <a:spcPts val="1200"/>
              </a:spcBef>
              <a:spcAft>
                <a:spcPts val="1200"/>
              </a:spcAft>
              <a:buNone/>
            </a:pPr>
            <a:endParaRPr sz="1500"/>
          </a:p>
        </p:txBody>
      </p:sp>
      <p:pic>
        <p:nvPicPr>
          <p:cNvPr id="132" name="Google Shape;132;p23"/>
          <p:cNvPicPr preferRelativeResize="0"/>
          <p:nvPr/>
        </p:nvPicPr>
        <p:blipFill>
          <a:blip r:embed="rId3">
            <a:alphaModFix/>
          </a:blip>
          <a:stretch>
            <a:fillRect/>
          </a:stretch>
        </p:blipFill>
        <p:spPr>
          <a:xfrm>
            <a:off x="3974450" y="1197862"/>
            <a:ext cx="4857849" cy="3637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248525"/>
            <a:ext cx="8520600" cy="769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909"/>
              <a:buFont typeface="Arial"/>
              <a:buNone/>
            </a:pPr>
            <a:r>
              <a:rPr lang="en" sz="2688" b="1"/>
              <a:t>Question 3:</a:t>
            </a:r>
            <a:r>
              <a:rPr lang="en" sz="1800"/>
              <a:t> </a:t>
            </a:r>
            <a:r>
              <a:rPr lang="en" sz="2022"/>
              <a:t>What percentage of deliveries are on time? What is the most common mode of transportation? (Azure)</a:t>
            </a:r>
            <a:endParaRPr sz="3222"/>
          </a:p>
        </p:txBody>
      </p:sp>
      <p:pic>
        <p:nvPicPr>
          <p:cNvPr id="138" name="Google Shape;138;p24"/>
          <p:cNvPicPr preferRelativeResize="0"/>
          <p:nvPr/>
        </p:nvPicPr>
        <p:blipFill>
          <a:blip r:embed="rId3">
            <a:alphaModFix/>
          </a:blip>
          <a:stretch>
            <a:fillRect/>
          </a:stretch>
        </p:blipFill>
        <p:spPr>
          <a:xfrm>
            <a:off x="6202444" y="1017725"/>
            <a:ext cx="2795731" cy="2214025"/>
          </a:xfrm>
          <a:prstGeom prst="rect">
            <a:avLst/>
          </a:prstGeom>
          <a:noFill/>
          <a:ln>
            <a:noFill/>
          </a:ln>
        </p:spPr>
      </p:pic>
      <p:pic>
        <p:nvPicPr>
          <p:cNvPr id="139" name="Google Shape;139;p24"/>
          <p:cNvPicPr preferRelativeResize="0"/>
          <p:nvPr/>
        </p:nvPicPr>
        <p:blipFill>
          <a:blip r:embed="rId4">
            <a:alphaModFix/>
          </a:blip>
          <a:stretch>
            <a:fillRect/>
          </a:stretch>
        </p:blipFill>
        <p:spPr>
          <a:xfrm>
            <a:off x="2057425" y="3231750"/>
            <a:ext cx="6774874" cy="1692275"/>
          </a:xfrm>
          <a:prstGeom prst="rect">
            <a:avLst/>
          </a:prstGeom>
          <a:noFill/>
          <a:ln>
            <a:noFill/>
          </a:ln>
        </p:spPr>
      </p:pic>
      <p:sp>
        <p:nvSpPr>
          <p:cNvPr id="140" name="Google Shape;140;p24"/>
          <p:cNvSpPr txBox="1"/>
          <p:nvPr/>
        </p:nvSpPr>
        <p:spPr>
          <a:xfrm>
            <a:off x="2057425" y="1214300"/>
            <a:ext cx="3930600" cy="16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Conclusion: There are 6,563 on time deliveries or 59.67% of total deliveries, and 4,436 not on time deliveries or 40.33% of total deliveries.</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909"/>
              <a:buFont typeface="Arial"/>
              <a:buNone/>
            </a:pPr>
            <a:r>
              <a:rPr lang="en" sz="2688" b="1"/>
              <a:t>Question 3 (2):</a:t>
            </a:r>
            <a:r>
              <a:rPr lang="en" sz="1800"/>
              <a:t> </a:t>
            </a:r>
            <a:r>
              <a:rPr lang="en" sz="2022"/>
              <a:t>What percentage of deliveries are on time? What is the most common mode of transportation? (Azure)</a:t>
            </a:r>
            <a:endParaRPr sz="3222"/>
          </a:p>
          <a:p>
            <a:pPr marL="0" lvl="0" indent="0" algn="l" rtl="0">
              <a:spcBef>
                <a:spcPts val="0"/>
              </a:spcBef>
              <a:spcAft>
                <a:spcPts val="0"/>
              </a:spcAft>
              <a:buNone/>
            </a:pPr>
            <a:endParaRPr/>
          </a:p>
        </p:txBody>
      </p:sp>
      <p:pic>
        <p:nvPicPr>
          <p:cNvPr id="146" name="Google Shape;146;p25"/>
          <p:cNvPicPr preferRelativeResize="0"/>
          <p:nvPr/>
        </p:nvPicPr>
        <p:blipFill>
          <a:blip r:embed="rId3">
            <a:alphaModFix/>
          </a:blip>
          <a:stretch>
            <a:fillRect/>
          </a:stretch>
        </p:blipFill>
        <p:spPr>
          <a:xfrm>
            <a:off x="5485013" y="1058225"/>
            <a:ext cx="3210762" cy="1176650"/>
          </a:xfrm>
          <a:prstGeom prst="rect">
            <a:avLst/>
          </a:prstGeom>
          <a:noFill/>
          <a:ln>
            <a:noFill/>
          </a:ln>
        </p:spPr>
      </p:pic>
      <p:pic>
        <p:nvPicPr>
          <p:cNvPr id="147" name="Google Shape;147;p25"/>
          <p:cNvPicPr preferRelativeResize="0"/>
          <p:nvPr/>
        </p:nvPicPr>
        <p:blipFill>
          <a:blip r:embed="rId4">
            <a:alphaModFix/>
          </a:blip>
          <a:stretch>
            <a:fillRect/>
          </a:stretch>
        </p:blipFill>
        <p:spPr>
          <a:xfrm>
            <a:off x="3852841" y="2234875"/>
            <a:ext cx="5034184" cy="2756001"/>
          </a:xfrm>
          <a:prstGeom prst="rect">
            <a:avLst/>
          </a:prstGeom>
          <a:noFill/>
          <a:ln>
            <a:noFill/>
          </a:ln>
        </p:spPr>
      </p:pic>
      <p:sp>
        <p:nvSpPr>
          <p:cNvPr id="148" name="Google Shape;148;p25"/>
          <p:cNvSpPr txBox="1"/>
          <p:nvPr/>
        </p:nvSpPr>
        <p:spPr>
          <a:xfrm>
            <a:off x="500850" y="1430975"/>
            <a:ext cx="2951400" cy="32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Conclusion: The most common type of delivery is Ship with 67.8% followed by Flight with 16.2% and then least common delivery type Road at 16%.</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217700"/>
            <a:ext cx="85206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t>Question 3:</a:t>
            </a:r>
            <a:r>
              <a:rPr lang="en" sz="1800"/>
              <a:t> What percentage of deliveries are on time? What is the most common mode of transportation? (Power BI)</a:t>
            </a:r>
            <a:endParaRPr sz="1800"/>
          </a:p>
          <a:p>
            <a:pPr marL="0" lvl="0" indent="0" algn="l" rtl="0">
              <a:spcBef>
                <a:spcPts val="0"/>
              </a:spcBef>
              <a:spcAft>
                <a:spcPts val="0"/>
              </a:spcAft>
              <a:buNone/>
            </a:pPr>
            <a:endParaRPr sz="2400" b="1"/>
          </a:p>
          <a:p>
            <a:pPr marL="0" lvl="0" indent="0" algn="l" rtl="0">
              <a:spcBef>
                <a:spcPts val="0"/>
              </a:spcBef>
              <a:spcAft>
                <a:spcPts val="0"/>
              </a:spcAft>
              <a:buNone/>
            </a:pPr>
            <a:endParaRPr/>
          </a:p>
        </p:txBody>
      </p:sp>
      <p:sp>
        <p:nvSpPr>
          <p:cNvPr id="154" name="Google Shape;154;p26"/>
          <p:cNvSpPr txBox="1">
            <a:spLocks noGrp="1"/>
          </p:cNvSpPr>
          <p:nvPr>
            <p:ph type="body" idx="1"/>
          </p:nvPr>
        </p:nvSpPr>
        <p:spPr>
          <a:xfrm>
            <a:off x="311700" y="1017800"/>
            <a:ext cx="2979300" cy="412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Deliveries Y/N: (Y=1), (N=0)</a:t>
            </a:r>
            <a:endParaRPr sz="1500"/>
          </a:p>
          <a:p>
            <a:pPr marL="0" lvl="0" indent="0" algn="l" rtl="0">
              <a:spcBef>
                <a:spcPts val="1200"/>
              </a:spcBef>
              <a:spcAft>
                <a:spcPts val="0"/>
              </a:spcAft>
              <a:buNone/>
            </a:pPr>
            <a:r>
              <a:rPr lang="en" sz="1500"/>
              <a:t>Y %: 59.67% </a:t>
            </a:r>
            <a:endParaRPr sz="1500"/>
          </a:p>
          <a:p>
            <a:pPr marL="0" lvl="0" indent="0" algn="l" rtl="0">
              <a:spcBef>
                <a:spcPts val="1200"/>
              </a:spcBef>
              <a:spcAft>
                <a:spcPts val="0"/>
              </a:spcAft>
              <a:buNone/>
            </a:pPr>
            <a:r>
              <a:rPr lang="en" sz="1500"/>
              <a:t>N %: 40.33%</a:t>
            </a:r>
            <a:endParaRPr sz="1500"/>
          </a:p>
          <a:p>
            <a:pPr marL="0" lvl="0" indent="0" algn="l" rtl="0">
              <a:spcBef>
                <a:spcPts val="1200"/>
              </a:spcBef>
              <a:spcAft>
                <a:spcPts val="0"/>
              </a:spcAft>
              <a:buNone/>
            </a:pPr>
            <a:r>
              <a:rPr lang="en" sz="1500"/>
              <a:t>Modes of Transport:</a:t>
            </a:r>
            <a:endParaRPr sz="1500"/>
          </a:p>
          <a:p>
            <a:pPr marL="0" lvl="0" indent="0" algn="l" rtl="0">
              <a:spcBef>
                <a:spcPts val="1200"/>
              </a:spcBef>
              <a:spcAft>
                <a:spcPts val="0"/>
              </a:spcAft>
              <a:buNone/>
            </a:pPr>
            <a:r>
              <a:rPr lang="en" sz="1500"/>
              <a:t>(In order of usage)</a:t>
            </a:r>
            <a:endParaRPr sz="1500"/>
          </a:p>
          <a:p>
            <a:pPr marL="0" lvl="0" indent="0" algn="l" rtl="0">
              <a:spcBef>
                <a:spcPts val="1200"/>
              </a:spcBef>
              <a:spcAft>
                <a:spcPts val="0"/>
              </a:spcAft>
              <a:buNone/>
            </a:pPr>
            <a:r>
              <a:rPr lang="en" sz="1500"/>
              <a:t>Ship: 67.84%</a:t>
            </a:r>
            <a:endParaRPr sz="1500"/>
          </a:p>
          <a:p>
            <a:pPr marL="0" lvl="0" indent="0" algn="l" rtl="0">
              <a:spcBef>
                <a:spcPts val="1200"/>
              </a:spcBef>
              <a:spcAft>
                <a:spcPts val="0"/>
              </a:spcAft>
              <a:buNone/>
            </a:pPr>
            <a:r>
              <a:rPr lang="en" sz="1500">
                <a:highlight>
                  <a:schemeClr val="accent1"/>
                </a:highlight>
              </a:rPr>
              <a:t>Flight: 16</a:t>
            </a:r>
            <a:r>
              <a:rPr lang="en" sz="1500"/>
              <a:t>.16%</a:t>
            </a:r>
            <a:endParaRPr sz="1500"/>
          </a:p>
          <a:p>
            <a:pPr marL="0" lvl="0" indent="0" algn="l" rtl="0">
              <a:spcBef>
                <a:spcPts val="1200"/>
              </a:spcBef>
              <a:spcAft>
                <a:spcPts val="0"/>
              </a:spcAft>
              <a:buClr>
                <a:schemeClr val="dk1"/>
              </a:buClr>
              <a:buSzPts val="1100"/>
              <a:buFont typeface="Arial"/>
              <a:buNone/>
            </a:pPr>
            <a:r>
              <a:rPr lang="en" sz="1500"/>
              <a:t>Road: 16%</a:t>
            </a:r>
            <a:endParaRPr sz="1500"/>
          </a:p>
          <a:p>
            <a:pPr marL="0" lvl="0" indent="0" algn="l" rtl="0">
              <a:spcBef>
                <a:spcPts val="1200"/>
              </a:spcBef>
              <a:spcAft>
                <a:spcPts val="1200"/>
              </a:spcAft>
              <a:buNone/>
            </a:pPr>
            <a:endParaRPr sz="1500"/>
          </a:p>
        </p:txBody>
      </p:sp>
      <p:pic>
        <p:nvPicPr>
          <p:cNvPr id="155" name="Google Shape;155;p26"/>
          <p:cNvPicPr preferRelativeResize="0"/>
          <p:nvPr/>
        </p:nvPicPr>
        <p:blipFill>
          <a:blip r:embed="rId3">
            <a:alphaModFix/>
          </a:blip>
          <a:stretch>
            <a:fillRect/>
          </a:stretch>
        </p:blipFill>
        <p:spPr>
          <a:xfrm>
            <a:off x="5502845" y="2571750"/>
            <a:ext cx="3319205" cy="2372200"/>
          </a:xfrm>
          <a:prstGeom prst="rect">
            <a:avLst/>
          </a:prstGeom>
          <a:noFill/>
          <a:ln>
            <a:noFill/>
          </a:ln>
        </p:spPr>
      </p:pic>
      <p:pic>
        <p:nvPicPr>
          <p:cNvPr id="156" name="Google Shape;156;p26"/>
          <p:cNvPicPr preferRelativeResize="0"/>
          <p:nvPr/>
        </p:nvPicPr>
        <p:blipFill>
          <a:blip r:embed="rId4">
            <a:alphaModFix/>
          </a:blip>
          <a:stretch>
            <a:fillRect/>
          </a:stretch>
        </p:blipFill>
        <p:spPr>
          <a:xfrm>
            <a:off x="1998511" y="2571750"/>
            <a:ext cx="3504340" cy="2372201"/>
          </a:xfrm>
          <a:prstGeom prst="rect">
            <a:avLst/>
          </a:prstGeom>
          <a:noFill/>
          <a:ln>
            <a:noFill/>
          </a:ln>
        </p:spPr>
      </p:pic>
      <p:sp>
        <p:nvSpPr>
          <p:cNvPr id="157" name="Google Shape;157;p26"/>
          <p:cNvSpPr txBox="1"/>
          <p:nvPr/>
        </p:nvSpPr>
        <p:spPr>
          <a:xfrm>
            <a:off x="2979300" y="1017800"/>
            <a:ext cx="5842800" cy="12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ld Standard TT"/>
                <a:ea typeface="Old Standard TT"/>
                <a:cs typeface="Old Standard TT"/>
                <a:sym typeface="Old Standard TT"/>
              </a:rPr>
              <a:t>Conclusions:</a:t>
            </a:r>
            <a:endParaRPr>
              <a:solidFill>
                <a:schemeClr val="dk1"/>
              </a:solidFill>
              <a:latin typeface="Old Standard TT"/>
              <a:ea typeface="Old Standard TT"/>
              <a:cs typeface="Old Standard TT"/>
              <a:sym typeface="Old Standard TT"/>
            </a:endParaRPr>
          </a:p>
          <a:p>
            <a:pPr marL="457200" lvl="0" indent="-317500" algn="l" rtl="0">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Shipping is the most dominant form of transportation despite being the slowest</a:t>
            </a:r>
            <a:endParaRPr>
              <a:solidFill>
                <a:schemeClr val="dk1"/>
              </a:solidFill>
              <a:latin typeface="Old Standard TT"/>
              <a:ea typeface="Old Standard TT"/>
              <a:cs typeface="Old Standard TT"/>
              <a:sym typeface="Old Standard TT"/>
            </a:endParaRPr>
          </a:p>
          <a:p>
            <a:pPr marL="457200" lvl="0" indent="-317500" algn="l" rtl="0">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The gap between deliveries being on schedule or not on schedule is smaller than we originally expected when looking at the data</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297450"/>
            <a:ext cx="8520600" cy="82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1249"/>
              <a:buFont typeface="Arial"/>
              <a:buNone/>
            </a:pPr>
            <a:r>
              <a:rPr lang="en" sz="2666" b="1"/>
              <a:t>Question 4:</a:t>
            </a:r>
            <a:r>
              <a:rPr lang="en"/>
              <a:t> </a:t>
            </a:r>
            <a:r>
              <a:rPr lang="en" sz="2000"/>
              <a:t>Which is each warehouse block’s percentage of on time delivery, which warehouse block is the best? (Azure)</a:t>
            </a:r>
            <a:endParaRPr sz="2000"/>
          </a:p>
          <a:p>
            <a:pPr marL="0" lvl="0" indent="0" algn="l" rtl="0">
              <a:spcBef>
                <a:spcPts val="0"/>
              </a:spcBef>
              <a:spcAft>
                <a:spcPts val="0"/>
              </a:spcAft>
              <a:buNone/>
            </a:pPr>
            <a:endParaRPr/>
          </a:p>
        </p:txBody>
      </p:sp>
      <p:pic>
        <p:nvPicPr>
          <p:cNvPr id="163" name="Google Shape;163;p27"/>
          <p:cNvPicPr preferRelativeResize="0"/>
          <p:nvPr/>
        </p:nvPicPr>
        <p:blipFill>
          <a:blip r:embed="rId3">
            <a:alphaModFix/>
          </a:blip>
          <a:stretch>
            <a:fillRect/>
          </a:stretch>
        </p:blipFill>
        <p:spPr>
          <a:xfrm>
            <a:off x="311700" y="1441325"/>
            <a:ext cx="4172587" cy="2350025"/>
          </a:xfrm>
          <a:prstGeom prst="rect">
            <a:avLst/>
          </a:prstGeom>
          <a:noFill/>
          <a:ln>
            <a:noFill/>
          </a:ln>
        </p:spPr>
      </p:pic>
      <p:pic>
        <p:nvPicPr>
          <p:cNvPr id="164" name="Google Shape;164;p27"/>
          <p:cNvPicPr preferRelativeResize="0"/>
          <p:nvPr/>
        </p:nvPicPr>
        <p:blipFill>
          <a:blip r:embed="rId4">
            <a:alphaModFix/>
          </a:blip>
          <a:stretch>
            <a:fillRect/>
          </a:stretch>
        </p:blipFill>
        <p:spPr>
          <a:xfrm>
            <a:off x="4572000" y="1441325"/>
            <a:ext cx="4260300" cy="2350015"/>
          </a:xfrm>
          <a:prstGeom prst="rect">
            <a:avLst/>
          </a:prstGeom>
          <a:noFill/>
          <a:ln>
            <a:noFill/>
          </a:ln>
        </p:spPr>
      </p:pic>
      <p:sp>
        <p:nvSpPr>
          <p:cNvPr id="165" name="Google Shape;165;p27"/>
          <p:cNvSpPr txBox="1"/>
          <p:nvPr/>
        </p:nvSpPr>
        <p:spPr>
          <a:xfrm>
            <a:off x="299600" y="4033600"/>
            <a:ext cx="8520600" cy="9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Conclusion: The Warehouse Block with the best on time delivery is B at 60.23%. In descending order the rest are F at 59.85%, D at 59.76%, C at 59.68%, and A at 58.65%.</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325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20" b="1"/>
              <a:t>Question 4:</a:t>
            </a:r>
            <a:r>
              <a:rPr lang="en" sz="1920"/>
              <a:t> </a:t>
            </a:r>
            <a:r>
              <a:rPr lang="en" sz="1820"/>
              <a:t>Which is each warehouse block’s percentage of on time delivery, which warehouse block is the best? (Power BI)</a:t>
            </a:r>
            <a:endParaRPr sz="1820"/>
          </a:p>
        </p:txBody>
      </p:sp>
      <p:pic>
        <p:nvPicPr>
          <p:cNvPr id="171" name="Google Shape;171;p28"/>
          <p:cNvPicPr preferRelativeResize="0"/>
          <p:nvPr/>
        </p:nvPicPr>
        <p:blipFill>
          <a:blip r:embed="rId3">
            <a:alphaModFix/>
          </a:blip>
          <a:stretch>
            <a:fillRect/>
          </a:stretch>
        </p:blipFill>
        <p:spPr>
          <a:xfrm>
            <a:off x="311700" y="1306100"/>
            <a:ext cx="5685799" cy="3252473"/>
          </a:xfrm>
          <a:prstGeom prst="rect">
            <a:avLst/>
          </a:prstGeom>
          <a:noFill/>
          <a:ln>
            <a:noFill/>
          </a:ln>
        </p:spPr>
      </p:pic>
      <p:pic>
        <p:nvPicPr>
          <p:cNvPr id="172" name="Google Shape;172;p28"/>
          <p:cNvPicPr preferRelativeResize="0"/>
          <p:nvPr/>
        </p:nvPicPr>
        <p:blipFill>
          <a:blip r:embed="rId4">
            <a:alphaModFix/>
          </a:blip>
          <a:stretch>
            <a:fillRect/>
          </a:stretch>
        </p:blipFill>
        <p:spPr>
          <a:xfrm>
            <a:off x="5997500" y="845550"/>
            <a:ext cx="2769525" cy="200025"/>
          </a:xfrm>
          <a:prstGeom prst="rect">
            <a:avLst/>
          </a:prstGeom>
          <a:noFill/>
          <a:ln>
            <a:noFill/>
          </a:ln>
        </p:spPr>
      </p:pic>
      <p:pic>
        <p:nvPicPr>
          <p:cNvPr id="173" name="Google Shape;173;p28"/>
          <p:cNvPicPr preferRelativeResize="0"/>
          <p:nvPr/>
        </p:nvPicPr>
        <p:blipFill>
          <a:blip r:embed="rId5">
            <a:alphaModFix/>
          </a:blip>
          <a:stretch>
            <a:fillRect/>
          </a:stretch>
        </p:blipFill>
        <p:spPr>
          <a:xfrm>
            <a:off x="5997497" y="1111225"/>
            <a:ext cx="2441900" cy="605075"/>
          </a:xfrm>
          <a:prstGeom prst="rect">
            <a:avLst/>
          </a:prstGeom>
          <a:noFill/>
          <a:ln>
            <a:noFill/>
          </a:ln>
        </p:spPr>
      </p:pic>
      <p:sp>
        <p:nvSpPr>
          <p:cNvPr id="174" name="Google Shape;174;p28"/>
          <p:cNvSpPr txBox="1">
            <a:spLocks noGrp="1"/>
          </p:cNvSpPr>
          <p:nvPr>
            <p:ph type="body" idx="1"/>
          </p:nvPr>
        </p:nvSpPr>
        <p:spPr>
          <a:xfrm>
            <a:off x="5997500" y="1716300"/>
            <a:ext cx="3030300" cy="2991600"/>
          </a:xfrm>
          <a:prstGeom prst="rect">
            <a:avLst/>
          </a:prstGeom>
        </p:spPr>
        <p:txBody>
          <a:bodyPr spcFirstLastPara="1" wrap="square" lIns="91425" tIns="91425" rIns="91425" bIns="91425" anchor="t" anchorCtr="0">
            <a:noAutofit/>
          </a:bodyPr>
          <a:lstStyle/>
          <a:p>
            <a:pPr marL="50800" marR="203200" lvl="0" indent="0" algn="ctr" rtl="0">
              <a:lnSpc>
                <a:spcPct val="122857"/>
              </a:lnSpc>
              <a:spcBef>
                <a:spcPts val="0"/>
              </a:spcBef>
              <a:spcAft>
                <a:spcPts val="0"/>
              </a:spcAft>
              <a:buClr>
                <a:schemeClr val="dk1"/>
              </a:buClr>
              <a:buSzPts val="688"/>
              <a:buFont typeface="Arial"/>
              <a:buNone/>
            </a:pPr>
            <a:r>
              <a:rPr lang="en" sz="956" b="1"/>
              <a:t>Visualization 1 (Top Left)</a:t>
            </a:r>
            <a:endParaRPr sz="956" b="1"/>
          </a:p>
          <a:p>
            <a:pPr marL="50800" marR="203200" lvl="0" indent="0" algn="ctr" rtl="0">
              <a:lnSpc>
                <a:spcPct val="122857"/>
              </a:lnSpc>
              <a:spcBef>
                <a:spcPts val="0"/>
              </a:spcBef>
              <a:spcAft>
                <a:spcPts val="0"/>
              </a:spcAft>
              <a:buClr>
                <a:schemeClr val="dk1"/>
              </a:buClr>
              <a:buSzPts val="688"/>
              <a:buFont typeface="Arial"/>
              <a:buNone/>
            </a:pPr>
            <a:r>
              <a:rPr lang="en" sz="956"/>
              <a:t>Shows the Percentage of Packages arriving on time based on what Warehouse Block It came from. </a:t>
            </a:r>
            <a:endParaRPr sz="956"/>
          </a:p>
          <a:p>
            <a:pPr marL="50800" marR="203200" lvl="0" indent="0" algn="ctr" rtl="0">
              <a:lnSpc>
                <a:spcPct val="122857"/>
              </a:lnSpc>
              <a:spcBef>
                <a:spcPts val="0"/>
              </a:spcBef>
              <a:spcAft>
                <a:spcPts val="0"/>
              </a:spcAft>
              <a:buClr>
                <a:schemeClr val="dk1"/>
              </a:buClr>
              <a:buSzPts val="688"/>
              <a:buFont typeface="Arial"/>
              <a:buNone/>
            </a:pPr>
            <a:endParaRPr sz="956" b="1"/>
          </a:p>
          <a:p>
            <a:pPr marL="50800" marR="203200" lvl="0" indent="0" algn="ctr" rtl="0">
              <a:lnSpc>
                <a:spcPct val="122857"/>
              </a:lnSpc>
              <a:spcBef>
                <a:spcPts val="0"/>
              </a:spcBef>
              <a:spcAft>
                <a:spcPts val="0"/>
              </a:spcAft>
              <a:buClr>
                <a:schemeClr val="dk1"/>
              </a:buClr>
              <a:buSzPts val="688"/>
              <a:buFont typeface="Arial"/>
              <a:buNone/>
            </a:pPr>
            <a:r>
              <a:rPr lang="en" sz="956" b="1"/>
              <a:t>Visualization 2 (Top Right)</a:t>
            </a:r>
            <a:endParaRPr sz="956" b="1"/>
          </a:p>
          <a:p>
            <a:pPr marL="50800" marR="203200" lvl="0" indent="0" algn="ctr" rtl="0">
              <a:lnSpc>
                <a:spcPct val="122857"/>
              </a:lnSpc>
              <a:spcBef>
                <a:spcPts val="0"/>
              </a:spcBef>
              <a:spcAft>
                <a:spcPts val="0"/>
              </a:spcAft>
              <a:buClr>
                <a:schemeClr val="dk1"/>
              </a:buClr>
              <a:buSzPts val="688"/>
              <a:buFont typeface="Arial"/>
              <a:buNone/>
            </a:pPr>
            <a:r>
              <a:rPr lang="en" sz="956"/>
              <a:t>Compares Warehouse Block F to the rest of the warehouse blocks.</a:t>
            </a:r>
            <a:endParaRPr sz="956"/>
          </a:p>
          <a:p>
            <a:pPr marL="50800" marR="203200" lvl="0" indent="0" algn="ctr" rtl="0">
              <a:lnSpc>
                <a:spcPct val="122857"/>
              </a:lnSpc>
              <a:spcBef>
                <a:spcPts val="0"/>
              </a:spcBef>
              <a:spcAft>
                <a:spcPts val="0"/>
              </a:spcAft>
              <a:buClr>
                <a:schemeClr val="dk1"/>
              </a:buClr>
              <a:buSzPts val="688"/>
              <a:buFont typeface="Arial"/>
              <a:buNone/>
            </a:pPr>
            <a:endParaRPr sz="956" b="1"/>
          </a:p>
          <a:p>
            <a:pPr marL="50800" marR="203200" lvl="0" indent="0" algn="ctr" rtl="0">
              <a:lnSpc>
                <a:spcPct val="122857"/>
              </a:lnSpc>
              <a:spcBef>
                <a:spcPts val="0"/>
              </a:spcBef>
              <a:spcAft>
                <a:spcPts val="0"/>
              </a:spcAft>
              <a:buClr>
                <a:schemeClr val="dk1"/>
              </a:buClr>
              <a:buSzPts val="688"/>
              <a:buFont typeface="Arial"/>
              <a:buNone/>
            </a:pPr>
            <a:r>
              <a:rPr lang="en" sz="956" b="1"/>
              <a:t>Visualization 3  (Bottom Left)</a:t>
            </a:r>
            <a:endParaRPr sz="956" b="1"/>
          </a:p>
          <a:p>
            <a:pPr marL="50800" marR="203200" lvl="0" indent="0" algn="ctr" rtl="0">
              <a:lnSpc>
                <a:spcPct val="122857"/>
              </a:lnSpc>
              <a:spcBef>
                <a:spcPts val="0"/>
              </a:spcBef>
              <a:spcAft>
                <a:spcPts val="0"/>
              </a:spcAft>
              <a:buClr>
                <a:schemeClr val="dk1"/>
              </a:buClr>
              <a:buSzPts val="688"/>
              <a:buFont typeface="Arial"/>
              <a:buNone/>
            </a:pPr>
            <a:r>
              <a:rPr lang="en" sz="956"/>
              <a:t>Compares product_importance high to the arrival on time percentage at  all warehouse blocks in the system. </a:t>
            </a:r>
            <a:endParaRPr sz="956"/>
          </a:p>
          <a:p>
            <a:pPr marL="0" marR="203200" lvl="0" indent="0" algn="ctr" rtl="0">
              <a:lnSpc>
                <a:spcPct val="122857"/>
              </a:lnSpc>
              <a:spcBef>
                <a:spcPts val="0"/>
              </a:spcBef>
              <a:spcAft>
                <a:spcPts val="0"/>
              </a:spcAft>
              <a:buSzPts val="688"/>
              <a:buNone/>
            </a:pPr>
            <a:endParaRPr sz="956" b="1"/>
          </a:p>
          <a:p>
            <a:pPr marL="50800" marR="203200" lvl="0" indent="0" algn="ctr" rtl="0">
              <a:lnSpc>
                <a:spcPct val="122857"/>
              </a:lnSpc>
              <a:spcBef>
                <a:spcPts val="0"/>
              </a:spcBef>
              <a:spcAft>
                <a:spcPts val="0"/>
              </a:spcAft>
              <a:buClr>
                <a:schemeClr val="dk1"/>
              </a:buClr>
              <a:buSzPts val="688"/>
              <a:buFont typeface="Arial"/>
              <a:buNone/>
            </a:pPr>
            <a:r>
              <a:rPr lang="en" sz="956" b="1"/>
              <a:t>Visualization 4 (Bottom Right) </a:t>
            </a:r>
            <a:endParaRPr sz="956" b="1"/>
          </a:p>
          <a:p>
            <a:pPr marL="50800" marR="203200" lvl="0" indent="0" algn="ctr" rtl="0">
              <a:lnSpc>
                <a:spcPct val="122857"/>
              </a:lnSpc>
              <a:spcBef>
                <a:spcPts val="0"/>
              </a:spcBef>
              <a:spcAft>
                <a:spcPts val="0"/>
              </a:spcAft>
              <a:buClr>
                <a:schemeClr val="dk1"/>
              </a:buClr>
              <a:buSzPts val="688"/>
              <a:buFont typeface="Arial"/>
              <a:buNone/>
            </a:pPr>
            <a:r>
              <a:rPr lang="en" sz="956"/>
              <a:t>Compares 1= yes which is if the package arrived on time to the rest of the warehouse blocks.</a:t>
            </a:r>
            <a:endParaRPr sz="956"/>
          </a:p>
          <a:p>
            <a:pPr marL="0" lvl="0" indent="0" algn="l" rtl="0">
              <a:lnSpc>
                <a:spcPct val="95000"/>
              </a:lnSpc>
              <a:spcBef>
                <a:spcPts val="0"/>
              </a:spcBef>
              <a:spcAft>
                <a:spcPts val="0"/>
              </a:spcAft>
              <a:buClr>
                <a:schemeClr val="dk1"/>
              </a:buClr>
              <a:buSzPts val="688"/>
              <a:buFont typeface="Arial"/>
              <a:buNone/>
            </a:pPr>
            <a:endParaRPr sz="831">
              <a:solidFill>
                <a:srgbClr val="0B57D0"/>
              </a:solidFill>
              <a:highlight>
                <a:srgbClr val="FFFFFF"/>
              </a:highlight>
            </a:endParaRPr>
          </a:p>
          <a:p>
            <a:pPr marL="0" lvl="0" indent="0" algn="l" rtl="0">
              <a:lnSpc>
                <a:spcPct val="95000"/>
              </a:lnSpc>
              <a:spcBef>
                <a:spcPts val="0"/>
              </a:spcBef>
              <a:spcAft>
                <a:spcPts val="1200"/>
              </a:spcAft>
              <a:buSzPts val="688"/>
              <a:buNone/>
            </a:pPr>
            <a:endParaRPr sz="11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1249"/>
              <a:buFont typeface="Arial"/>
              <a:buNone/>
            </a:pPr>
            <a:r>
              <a:rPr lang="en" sz="2666" b="1"/>
              <a:t>Question 5:</a:t>
            </a:r>
            <a:r>
              <a:rPr lang="en"/>
              <a:t> </a:t>
            </a:r>
            <a:r>
              <a:rPr lang="en" sz="2000"/>
              <a:t>What is the average customer rating for each warehouse block? (Azure)</a:t>
            </a:r>
            <a:endParaRPr sz="2000"/>
          </a:p>
          <a:p>
            <a:pPr marL="0" lvl="0" indent="0" algn="l" rtl="0">
              <a:spcBef>
                <a:spcPts val="0"/>
              </a:spcBef>
              <a:spcAft>
                <a:spcPts val="0"/>
              </a:spcAft>
              <a:buNone/>
            </a:pPr>
            <a:endParaRPr/>
          </a:p>
        </p:txBody>
      </p:sp>
      <p:pic>
        <p:nvPicPr>
          <p:cNvPr id="180" name="Google Shape;180;p29"/>
          <p:cNvPicPr preferRelativeResize="0"/>
          <p:nvPr/>
        </p:nvPicPr>
        <p:blipFill>
          <a:blip r:embed="rId3">
            <a:alphaModFix/>
          </a:blip>
          <a:stretch>
            <a:fillRect/>
          </a:stretch>
        </p:blipFill>
        <p:spPr>
          <a:xfrm>
            <a:off x="311700" y="1392525"/>
            <a:ext cx="4794401" cy="2062550"/>
          </a:xfrm>
          <a:prstGeom prst="rect">
            <a:avLst/>
          </a:prstGeom>
          <a:noFill/>
          <a:ln>
            <a:noFill/>
          </a:ln>
        </p:spPr>
      </p:pic>
      <p:pic>
        <p:nvPicPr>
          <p:cNvPr id="181" name="Google Shape;181;p29"/>
          <p:cNvPicPr preferRelativeResize="0"/>
          <p:nvPr/>
        </p:nvPicPr>
        <p:blipFill>
          <a:blip r:embed="rId4">
            <a:alphaModFix/>
          </a:blip>
          <a:stretch>
            <a:fillRect/>
          </a:stretch>
        </p:blipFill>
        <p:spPr>
          <a:xfrm>
            <a:off x="5243500" y="1392525"/>
            <a:ext cx="3588799" cy="2062550"/>
          </a:xfrm>
          <a:prstGeom prst="rect">
            <a:avLst/>
          </a:prstGeom>
          <a:noFill/>
          <a:ln>
            <a:noFill/>
          </a:ln>
        </p:spPr>
      </p:pic>
      <p:sp>
        <p:nvSpPr>
          <p:cNvPr id="182" name="Google Shape;182;p29"/>
          <p:cNvSpPr txBox="1"/>
          <p:nvPr/>
        </p:nvSpPr>
        <p:spPr>
          <a:xfrm>
            <a:off x="311625" y="3683875"/>
            <a:ext cx="8520600" cy="11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Conclusion: The average customer rating for each warehouse block is very similar. The highest rating is D with and average of 3.017, then F with and average of 2.996, then C with and average of 2.993, then B and average of with 2.980, then A with and average of 2.957.</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89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1249"/>
              <a:buFont typeface="Arial"/>
              <a:buNone/>
            </a:pPr>
            <a:r>
              <a:rPr lang="en" sz="2666" b="1"/>
              <a:t>Question 5:</a:t>
            </a:r>
            <a:r>
              <a:rPr lang="en"/>
              <a:t> </a:t>
            </a:r>
            <a:r>
              <a:rPr lang="en" sz="2000"/>
              <a:t>What is the average customer rating for each warehouse block? (Power BI)</a:t>
            </a:r>
            <a:endParaRPr sz="2000"/>
          </a:p>
          <a:p>
            <a:pPr marL="0" lvl="0" indent="0" algn="l" rtl="0">
              <a:spcBef>
                <a:spcPts val="0"/>
              </a:spcBef>
              <a:spcAft>
                <a:spcPts val="0"/>
              </a:spcAft>
              <a:buNone/>
            </a:pPr>
            <a:endParaRPr/>
          </a:p>
        </p:txBody>
      </p:sp>
      <p:pic>
        <p:nvPicPr>
          <p:cNvPr id="188" name="Google Shape;188;p30"/>
          <p:cNvPicPr preferRelativeResize="0"/>
          <p:nvPr/>
        </p:nvPicPr>
        <p:blipFill>
          <a:blip r:embed="rId3">
            <a:alphaModFix/>
          </a:blip>
          <a:stretch>
            <a:fillRect/>
          </a:stretch>
        </p:blipFill>
        <p:spPr>
          <a:xfrm>
            <a:off x="311700" y="1416863"/>
            <a:ext cx="3010713" cy="140225"/>
          </a:xfrm>
          <a:prstGeom prst="rect">
            <a:avLst/>
          </a:prstGeom>
          <a:noFill/>
          <a:ln>
            <a:noFill/>
          </a:ln>
        </p:spPr>
      </p:pic>
      <p:pic>
        <p:nvPicPr>
          <p:cNvPr id="189" name="Google Shape;189;p30"/>
          <p:cNvPicPr preferRelativeResize="0"/>
          <p:nvPr/>
        </p:nvPicPr>
        <p:blipFill>
          <a:blip r:embed="rId4">
            <a:alphaModFix/>
          </a:blip>
          <a:stretch>
            <a:fillRect/>
          </a:stretch>
        </p:blipFill>
        <p:spPr>
          <a:xfrm>
            <a:off x="311700" y="1635825"/>
            <a:ext cx="5243350" cy="3034950"/>
          </a:xfrm>
          <a:prstGeom prst="rect">
            <a:avLst/>
          </a:prstGeom>
          <a:noFill/>
          <a:ln>
            <a:noFill/>
          </a:ln>
        </p:spPr>
      </p:pic>
      <p:sp>
        <p:nvSpPr>
          <p:cNvPr id="190" name="Google Shape;190;p30"/>
          <p:cNvSpPr txBox="1"/>
          <p:nvPr/>
        </p:nvSpPr>
        <p:spPr>
          <a:xfrm>
            <a:off x="5746325" y="1635900"/>
            <a:ext cx="2595600" cy="30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Old Standard TT"/>
                <a:ea typeface="Old Standard TT"/>
                <a:cs typeface="Old Standard TT"/>
                <a:sym typeface="Old Standard TT"/>
              </a:rPr>
              <a:t>Conclusion: </a:t>
            </a:r>
            <a:endParaRPr sz="18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800">
                <a:solidFill>
                  <a:schemeClr val="dk1"/>
                </a:solidFill>
                <a:latin typeface="Old Standard TT"/>
                <a:ea typeface="Old Standard TT"/>
                <a:cs typeface="Old Standard TT"/>
                <a:sym typeface="Old Standard TT"/>
              </a:rPr>
              <a:t>The highest average customer rating is D followed by F, followed by C, followed by B, followed by A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81172"/>
              </a:lnSpc>
              <a:spcBef>
                <a:spcPts val="0"/>
              </a:spcBef>
              <a:spcAft>
                <a:spcPts val="0"/>
              </a:spcAft>
              <a:buSzPts val="990"/>
              <a:buNone/>
            </a:pPr>
            <a:r>
              <a:rPr lang="en" sz="2400" b="1"/>
              <a:t>Question 6: </a:t>
            </a:r>
            <a:r>
              <a:rPr lang="en" sz="1800"/>
              <a:t>What ethical considerations should E-Commerce businesses consider when using customer data?</a:t>
            </a:r>
            <a:endParaRPr sz="1800"/>
          </a:p>
          <a:p>
            <a:pPr marL="0" lvl="0" indent="0" algn="l" rtl="0">
              <a:spcBef>
                <a:spcPts val="0"/>
              </a:spcBef>
              <a:spcAft>
                <a:spcPts val="0"/>
              </a:spcAft>
              <a:buSzPts val="990"/>
              <a:buNone/>
            </a:pPr>
            <a:endParaRPr sz="2520"/>
          </a:p>
        </p:txBody>
      </p:sp>
      <p:sp>
        <p:nvSpPr>
          <p:cNvPr id="196" name="Google Shape;196;p31"/>
          <p:cNvSpPr txBox="1">
            <a:spLocks noGrp="1"/>
          </p:cNvSpPr>
          <p:nvPr>
            <p:ph type="body" idx="1"/>
          </p:nvPr>
        </p:nvSpPr>
        <p:spPr>
          <a:xfrm>
            <a:off x="311700" y="1370125"/>
            <a:ext cx="8520600" cy="319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a:t>Data is important for showing how customers shop, their experience shopping, and the potential pain points in the shopping process. These factors make data one of the major backbones of E-Commerce business. Because of the necessity of data in E-Commerce business using that data in an ethical way becomes far more important. There are several guidelines an E-Commerce business should incorporate to ensure the ethical use of data. One guildine is transparency. This guideline in a data policy shows what data is being collected and the purpose of why it is being collected. Another guildine is honesty. This guildine in a data policy ensures the company is honest with what data they collect and the purpose of collection. Another guildine is relevancy. This guideline in a data policy ensures only relevant data is collected to provide less risk for the customer. The final guideline is security. This is the most important factor in data ethics. Unsafe security of data can lead to disruptions of a customer’s life. When considering ethics in E-Commerce business security should be the first priority.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Outline</a:t>
            </a:r>
            <a:endParaRPr b="1"/>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Project Overview</a:t>
            </a:r>
            <a:endParaRPr/>
          </a:p>
          <a:p>
            <a:pPr marL="457200" lvl="0" indent="-342900" algn="l" rtl="0">
              <a:spcBef>
                <a:spcPts val="0"/>
              </a:spcBef>
              <a:spcAft>
                <a:spcPts val="0"/>
              </a:spcAft>
              <a:buSzPts val="1800"/>
              <a:buChar char="●"/>
            </a:pPr>
            <a:r>
              <a:rPr lang="en"/>
              <a:t>Variables in the Dataset</a:t>
            </a:r>
            <a:endParaRPr/>
          </a:p>
          <a:p>
            <a:pPr marL="457200" lvl="0" indent="-342900" algn="l" rtl="0">
              <a:spcBef>
                <a:spcPts val="0"/>
              </a:spcBef>
              <a:spcAft>
                <a:spcPts val="0"/>
              </a:spcAft>
              <a:buSzPts val="1800"/>
              <a:buChar char="●"/>
            </a:pPr>
            <a:r>
              <a:rPr lang="en"/>
              <a:t>Microsoft Azure Context</a:t>
            </a:r>
            <a:endParaRPr/>
          </a:p>
          <a:p>
            <a:pPr marL="457200" lvl="0" indent="-342900" algn="l" rtl="0">
              <a:spcBef>
                <a:spcPts val="0"/>
              </a:spcBef>
              <a:spcAft>
                <a:spcPts val="0"/>
              </a:spcAft>
              <a:buSzPts val="1800"/>
              <a:buChar char="●"/>
            </a:pPr>
            <a:r>
              <a:rPr lang="en"/>
              <a:t>Power BI Context</a:t>
            </a:r>
            <a:endParaRPr/>
          </a:p>
          <a:p>
            <a:pPr marL="457200" lvl="0" indent="-342900" algn="l" rtl="0">
              <a:spcBef>
                <a:spcPts val="0"/>
              </a:spcBef>
              <a:spcAft>
                <a:spcPts val="0"/>
              </a:spcAft>
              <a:buSzPts val="1800"/>
              <a:buChar char="●"/>
            </a:pPr>
            <a:r>
              <a:rPr lang="en"/>
              <a:t>Comparison of Azure and Power BI</a:t>
            </a:r>
            <a:endParaRPr/>
          </a:p>
          <a:p>
            <a:pPr marL="457200" lvl="0" indent="-342900" algn="l" rtl="0">
              <a:spcBef>
                <a:spcPts val="0"/>
              </a:spcBef>
              <a:spcAft>
                <a:spcPts val="0"/>
              </a:spcAft>
              <a:buSzPts val="1800"/>
              <a:buChar char="●"/>
            </a:pPr>
            <a:r>
              <a:rPr lang="en"/>
              <a:t>Question 1 in Azure and Power BI</a:t>
            </a:r>
            <a:endParaRPr/>
          </a:p>
          <a:p>
            <a:pPr marL="457200" lvl="0" indent="-342900" algn="l" rtl="0">
              <a:spcBef>
                <a:spcPts val="0"/>
              </a:spcBef>
              <a:spcAft>
                <a:spcPts val="0"/>
              </a:spcAft>
              <a:buSzPts val="1800"/>
              <a:buChar char="●"/>
            </a:pPr>
            <a:r>
              <a:rPr lang="en"/>
              <a:t>Question 2 in Azure and Power BI</a:t>
            </a:r>
            <a:endParaRPr/>
          </a:p>
          <a:p>
            <a:pPr marL="457200" lvl="0" indent="-342900" algn="l" rtl="0">
              <a:spcBef>
                <a:spcPts val="0"/>
              </a:spcBef>
              <a:spcAft>
                <a:spcPts val="0"/>
              </a:spcAft>
              <a:buSzPts val="1800"/>
              <a:buChar char="●"/>
            </a:pPr>
            <a:r>
              <a:rPr lang="en"/>
              <a:t>Question 3 in Azure and Power BI</a:t>
            </a:r>
            <a:endParaRPr/>
          </a:p>
          <a:p>
            <a:pPr marL="457200" lvl="0" indent="-342900" algn="l" rtl="0">
              <a:spcBef>
                <a:spcPts val="0"/>
              </a:spcBef>
              <a:spcAft>
                <a:spcPts val="0"/>
              </a:spcAft>
              <a:buSzPts val="1800"/>
              <a:buChar char="●"/>
            </a:pPr>
            <a:r>
              <a:rPr lang="en"/>
              <a:t>Question 4 in Azure and Power BI</a:t>
            </a:r>
            <a:endParaRPr/>
          </a:p>
          <a:p>
            <a:pPr marL="457200" lvl="0" indent="-342900" algn="l" rtl="0">
              <a:spcBef>
                <a:spcPts val="0"/>
              </a:spcBef>
              <a:spcAft>
                <a:spcPts val="0"/>
              </a:spcAft>
              <a:buSzPts val="1800"/>
              <a:buChar char="●"/>
            </a:pPr>
            <a:r>
              <a:rPr lang="en"/>
              <a:t>Question 5 in Azure and Power BI</a:t>
            </a:r>
            <a:endParaRPr/>
          </a:p>
          <a:p>
            <a:pPr marL="457200" lvl="0" indent="-342900" algn="l" rtl="0">
              <a:spcBef>
                <a:spcPts val="0"/>
              </a:spcBef>
              <a:spcAft>
                <a:spcPts val="0"/>
              </a:spcAft>
              <a:buSzPts val="1800"/>
              <a:buChar char="●"/>
            </a:pPr>
            <a:r>
              <a:rPr lang="en"/>
              <a:t>Question 6 on Data Ethics</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Conclusion</a:t>
            </a:r>
            <a:endParaRPr b="1"/>
          </a:p>
        </p:txBody>
      </p:sp>
      <p:sp>
        <p:nvSpPr>
          <p:cNvPr id="202" name="Google Shape;202;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project provided our group with new information about Microsoft Azure, Power BI, and Chat GPT. We learned how to use the natural language model of Chat GPT to generate multiple different kinds of code for use in Azure or Power BI to produce the desired results in our dataset. We learned the major strengths and weaknesses of each program and in what circumstances it would be appropriate to use each program. Finally, we further educated ourselves on ethical data practices and the importance of it.</a:t>
            </a:r>
            <a:endParaRPr/>
          </a:p>
          <a:p>
            <a:pPr marL="0" lvl="0" indent="0" algn="l" rtl="0">
              <a:spcBef>
                <a:spcPts val="1200"/>
              </a:spcBef>
              <a:spcAft>
                <a:spcPts val="0"/>
              </a:spcAft>
              <a:buNone/>
            </a:pPr>
            <a:endParaRPr/>
          </a:p>
          <a:p>
            <a:pPr marL="0" lvl="0" indent="0" algn="l" rtl="0">
              <a:spcBef>
                <a:spcPts val="1200"/>
              </a:spcBef>
              <a:spcAft>
                <a:spcPts val="0"/>
              </a:spcAft>
              <a:buNone/>
            </a:pPr>
            <a:endParaRPr sz="1050">
              <a:solidFill>
                <a:srgbClr val="444746"/>
              </a:solidFill>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p:txBody>
      </p:sp>
      <p:sp>
        <p:nvSpPr>
          <p:cNvPr id="208" name="Google Shape;208;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u="sng">
                <a:solidFill>
                  <a:schemeClr val="hlink"/>
                </a:solidFill>
                <a:hlinkClick r:id="rId3"/>
              </a:rPr>
              <a:t>https://www.kaggle.com/datasets/prachi13/customer-analytics</a:t>
            </a:r>
            <a:endParaRPr/>
          </a:p>
          <a:p>
            <a:pPr marL="0" lvl="0" indent="0" algn="l" rtl="0">
              <a:spcBef>
                <a:spcPts val="1200"/>
              </a:spcBef>
              <a:spcAft>
                <a:spcPts val="0"/>
              </a:spcAft>
              <a:buNone/>
            </a:pPr>
            <a:r>
              <a:rPr lang="en" u="sng">
                <a:solidFill>
                  <a:schemeClr val="accent5"/>
                </a:solidFill>
                <a:hlinkClick r:id="rId4">
                  <a:extLst>
                    <a:ext uri="{A12FA001-AC4F-418D-AE19-62706E023703}">
                      <ahyp:hlinkClr xmlns:ahyp="http://schemas.microsoft.com/office/drawing/2018/hyperlinkcolor" val="tx"/>
                    </a:ext>
                  </a:extLst>
                </a:hlinkClick>
              </a:rPr>
              <a:t>https://www.paymentsjournal.com/ethical-guidelines-for-the-use-of-e-commerce-data/</a:t>
            </a:r>
            <a:endParaRPr/>
          </a:p>
          <a:p>
            <a:pPr marL="0" lvl="0" indent="0" algn="l" rtl="0">
              <a:spcBef>
                <a:spcPts val="1200"/>
              </a:spcBef>
              <a:spcAft>
                <a:spcPts val="0"/>
              </a:spcAft>
              <a:buNone/>
            </a:pPr>
            <a:r>
              <a:rPr lang="en" u="sng">
                <a:solidFill>
                  <a:schemeClr val="hlink"/>
                </a:solidFill>
                <a:hlinkClick r:id="rId5"/>
              </a:rPr>
              <a:t>https://chat.openai.com/</a:t>
            </a:r>
            <a:endParaRPr/>
          </a:p>
          <a:p>
            <a:pPr marL="0" lvl="0" indent="0" algn="l" rtl="0">
              <a:spcBef>
                <a:spcPts val="1200"/>
              </a:spcBef>
              <a:spcAft>
                <a:spcPts val="0"/>
              </a:spcAft>
              <a:buNone/>
            </a:pPr>
            <a:r>
              <a:rPr lang="en" u="sng">
                <a:solidFill>
                  <a:schemeClr val="hlink"/>
                </a:solidFill>
                <a:hlinkClick r:id="rId6"/>
              </a:rPr>
              <a:t>https://azure.microsoft.com/en-us</a:t>
            </a:r>
            <a:endParaRPr/>
          </a:p>
          <a:p>
            <a:pPr marL="0" lvl="0" indent="0" algn="l" rtl="0">
              <a:spcBef>
                <a:spcPts val="1200"/>
              </a:spcBef>
              <a:spcAft>
                <a:spcPts val="0"/>
              </a:spcAft>
              <a:buNone/>
            </a:pPr>
            <a:r>
              <a:rPr lang="en" u="sng">
                <a:solidFill>
                  <a:schemeClr val="hlink"/>
                </a:solidFill>
                <a:hlinkClick r:id="rId7"/>
              </a:rPr>
              <a:t>https://dataexplorer.azure.com/</a:t>
            </a:r>
            <a:endParaRPr/>
          </a:p>
          <a:p>
            <a:pPr marL="0" lvl="0" indent="0" algn="l" rtl="0">
              <a:spcBef>
                <a:spcPts val="1200"/>
              </a:spcBef>
              <a:spcAft>
                <a:spcPts val="0"/>
              </a:spcAft>
              <a:buNone/>
            </a:pPr>
            <a:r>
              <a:rPr lang="en" u="sng">
                <a:solidFill>
                  <a:schemeClr val="hlink"/>
                </a:solidFill>
                <a:hlinkClick r:id="rId8"/>
              </a:rPr>
              <a:t>https://powerbi.microsoft.com/en-us/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Overview </a:t>
            </a:r>
            <a:endParaRPr b="1"/>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our project, we decided to work on a dataset that involves shipping goods  with different modes of transportation. </a:t>
            </a:r>
            <a:endParaRPr/>
          </a:p>
          <a:p>
            <a:pPr marL="457200" lvl="0" indent="-342900" algn="l" rtl="0">
              <a:spcBef>
                <a:spcPts val="0"/>
              </a:spcBef>
              <a:spcAft>
                <a:spcPts val="0"/>
              </a:spcAft>
              <a:buSzPts val="1800"/>
              <a:buChar char="●"/>
            </a:pPr>
            <a:r>
              <a:rPr lang="en"/>
              <a:t>The dataset is called Train.csv</a:t>
            </a:r>
            <a:endParaRPr/>
          </a:p>
          <a:p>
            <a:pPr marL="457200" lvl="0" indent="-342900" algn="l" rtl="0">
              <a:spcBef>
                <a:spcPts val="0"/>
              </a:spcBef>
              <a:spcAft>
                <a:spcPts val="0"/>
              </a:spcAft>
              <a:buSzPts val="1800"/>
              <a:buChar char="●"/>
            </a:pPr>
            <a:r>
              <a:rPr lang="en"/>
              <a:t>We are using Azure Data Explorer to make SQL/KQL Queries and Visualizations to answer our questions. </a:t>
            </a:r>
            <a:endParaRPr/>
          </a:p>
          <a:p>
            <a:pPr marL="457200" lvl="0" indent="-342900" algn="l" rtl="0">
              <a:spcBef>
                <a:spcPts val="0"/>
              </a:spcBef>
              <a:spcAft>
                <a:spcPts val="0"/>
              </a:spcAft>
              <a:buSzPts val="1800"/>
              <a:buChar char="●"/>
            </a:pPr>
            <a:r>
              <a:rPr lang="en"/>
              <a:t>We are also using PowerBI to create visualizations with Python script to help  make our data more understandable.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Variables in Our Dataset </a:t>
            </a:r>
            <a:endParaRPr b="1"/>
          </a:p>
        </p:txBody>
      </p:sp>
      <p:sp>
        <p:nvSpPr>
          <p:cNvPr id="78" name="Google Shape;78;p16"/>
          <p:cNvSpPr txBox="1">
            <a:spLocks noGrp="1"/>
          </p:cNvSpPr>
          <p:nvPr>
            <p:ph type="body" idx="1"/>
          </p:nvPr>
        </p:nvSpPr>
        <p:spPr>
          <a:xfrm>
            <a:off x="311700" y="1066950"/>
            <a:ext cx="8520600" cy="35019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900"/>
              <a:t>ID</a:t>
            </a:r>
            <a:endParaRPr sz="1900"/>
          </a:p>
          <a:p>
            <a:pPr marL="0" lvl="0" indent="0" algn="l" rtl="0">
              <a:lnSpc>
                <a:spcPct val="90000"/>
              </a:lnSpc>
              <a:spcBef>
                <a:spcPts val="0"/>
              </a:spcBef>
              <a:spcAft>
                <a:spcPts val="0"/>
              </a:spcAft>
              <a:buNone/>
            </a:pPr>
            <a:r>
              <a:rPr lang="en" sz="1900"/>
              <a:t>Warehouse_block (A,B,C,D,E,F)</a:t>
            </a:r>
            <a:endParaRPr sz="1900"/>
          </a:p>
          <a:p>
            <a:pPr marL="0" lvl="0" indent="0" algn="l" rtl="0">
              <a:lnSpc>
                <a:spcPct val="90000"/>
              </a:lnSpc>
              <a:spcBef>
                <a:spcPts val="0"/>
              </a:spcBef>
              <a:spcAft>
                <a:spcPts val="0"/>
              </a:spcAft>
              <a:buNone/>
            </a:pPr>
            <a:r>
              <a:rPr lang="en" sz="1900"/>
              <a:t>Mode_of_Shipment (Flight, Road, Ship)</a:t>
            </a:r>
            <a:endParaRPr sz="1900"/>
          </a:p>
          <a:p>
            <a:pPr marL="0" lvl="0" indent="0" algn="l" rtl="0">
              <a:lnSpc>
                <a:spcPct val="90000"/>
              </a:lnSpc>
              <a:spcBef>
                <a:spcPts val="0"/>
              </a:spcBef>
              <a:spcAft>
                <a:spcPts val="0"/>
              </a:spcAft>
              <a:buNone/>
            </a:pPr>
            <a:r>
              <a:rPr lang="en" sz="1900"/>
              <a:t>Customer_care_calls (2,3,4,5,6,7)</a:t>
            </a:r>
            <a:endParaRPr sz="1900"/>
          </a:p>
          <a:p>
            <a:pPr marL="0" lvl="0" indent="0" algn="l" rtl="0">
              <a:lnSpc>
                <a:spcPct val="90000"/>
              </a:lnSpc>
              <a:spcBef>
                <a:spcPts val="0"/>
              </a:spcBef>
              <a:spcAft>
                <a:spcPts val="0"/>
              </a:spcAft>
              <a:buNone/>
            </a:pPr>
            <a:r>
              <a:rPr lang="en" sz="1900"/>
              <a:t>Customer_rating (1,2,3,4,5)</a:t>
            </a:r>
            <a:endParaRPr sz="1900"/>
          </a:p>
          <a:p>
            <a:pPr marL="0" lvl="0" indent="0" algn="l" rtl="0">
              <a:lnSpc>
                <a:spcPct val="90000"/>
              </a:lnSpc>
              <a:spcBef>
                <a:spcPts val="0"/>
              </a:spcBef>
              <a:spcAft>
                <a:spcPts val="0"/>
              </a:spcAft>
              <a:buNone/>
            </a:pPr>
            <a:r>
              <a:rPr lang="en" sz="1900"/>
              <a:t>Cost_of_the_Product (range)</a:t>
            </a:r>
            <a:endParaRPr sz="1900"/>
          </a:p>
          <a:p>
            <a:pPr marL="0" lvl="0" indent="0" algn="l" rtl="0">
              <a:lnSpc>
                <a:spcPct val="90000"/>
              </a:lnSpc>
              <a:spcBef>
                <a:spcPts val="0"/>
              </a:spcBef>
              <a:spcAft>
                <a:spcPts val="0"/>
              </a:spcAft>
              <a:buNone/>
            </a:pPr>
            <a:r>
              <a:rPr lang="en" sz="1900"/>
              <a:t>Prior_purchases (range)</a:t>
            </a:r>
            <a:endParaRPr sz="1900"/>
          </a:p>
          <a:p>
            <a:pPr marL="0" lvl="0" indent="0" algn="l" rtl="0">
              <a:lnSpc>
                <a:spcPct val="90000"/>
              </a:lnSpc>
              <a:spcBef>
                <a:spcPts val="0"/>
              </a:spcBef>
              <a:spcAft>
                <a:spcPts val="0"/>
              </a:spcAft>
              <a:buNone/>
            </a:pPr>
            <a:r>
              <a:rPr lang="en" sz="1900"/>
              <a:t>Product_importance (low, medium, high)</a:t>
            </a:r>
            <a:endParaRPr sz="1900"/>
          </a:p>
          <a:p>
            <a:pPr marL="0" lvl="0" indent="0" algn="l" rtl="0">
              <a:lnSpc>
                <a:spcPct val="90000"/>
              </a:lnSpc>
              <a:spcBef>
                <a:spcPts val="0"/>
              </a:spcBef>
              <a:spcAft>
                <a:spcPts val="0"/>
              </a:spcAft>
              <a:buNone/>
            </a:pPr>
            <a:r>
              <a:rPr lang="en" sz="1900"/>
              <a:t>Gender (M,F)</a:t>
            </a:r>
            <a:endParaRPr sz="1900"/>
          </a:p>
          <a:p>
            <a:pPr marL="0" lvl="0" indent="0" algn="l" rtl="0">
              <a:lnSpc>
                <a:spcPct val="90000"/>
              </a:lnSpc>
              <a:spcBef>
                <a:spcPts val="0"/>
              </a:spcBef>
              <a:spcAft>
                <a:spcPts val="0"/>
              </a:spcAft>
              <a:buNone/>
            </a:pPr>
            <a:r>
              <a:rPr lang="en" sz="1900"/>
              <a:t>Discount_offered (range)</a:t>
            </a:r>
            <a:endParaRPr sz="1900"/>
          </a:p>
          <a:p>
            <a:pPr marL="0" lvl="0" indent="0" algn="l" rtl="0">
              <a:lnSpc>
                <a:spcPct val="90000"/>
              </a:lnSpc>
              <a:spcBef>
                <a:spcPts val="0"/>
              </a:spcBef>
              <a:spcAft>
                <a:spcPts val="0"/>
              </a:spcAft>
              <a:buNone/>
            </a:pPr>
            <a:r>
              <a:rPr lang="en" sz="1900"/>
              <a:t>Weight_in_gms (range)</a:t>
            </a:r>
            <a:endParaRPr sz="1900"/>
          </a:p>
          <a:p>
            <a:pPr marL="0" lvl="0" indent="0" algn="l" rtl="0">
              <a:lnSpc>
                <a:spcPct val="90000"/>
              </a:lnSpc>
              <a:spcBef>
                <a:spcPts val="0"/>
              </a:spcBef>
              <a:spcAft>
                <a:spcPts val="0"/>
              </a:spcAft>
              <a:buNone/>
            </a:pPr>
            <a:r>
              <a:rPr lang="en" sz="1900"/>
              <a:t>Reached.on.Time_Y.N (1= ‘Yes’, 0=’No’)</a:t>
            </a:r>
            <a:endParaRPr sz="1900"/>
          </a:p>
          <a:p>
            <a:pPr marL="0" lvl="0" indent="0" algn="l" rtl="0">
              <a:lnSpc>
                <a:spcPct val="105000"/>
              </a:lnSpc>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Microsoft Azure</a:t>
            </a:r>
            <a:endParaRPr b="1"/>
          </a:p>
        </p:txBody>
      </p:sp>
      <p:sp>
        <p:nvSpPr>
          <p:cNvPr id="84" name="Google Shape;84;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team decided to use Microsoft Azure to analyze and create visualizations for our dataset. We started our process in Azure by creating an Azure data explorer cluster. We then linked the URI of this cluster with Azure Data Explorer. The next step was to ingest our data set so we could start to perform SQL/KQL queries on it. Once we ingest our data we formulated a list of questions about our dataset we wanted to answer. We then answered these questions using Chat GPT to write our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58100"/>
            <a:ext cx="8520600" cy="59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720" b="1"/>
              <a:t>Power BI</a:t>
            </a:r>
            <a:endParaRPr sz="2720" b="1"/>
          </a:p>
        </p:txBody>
      </p:sp>
      <p:sp>
        <p:nvSpPr>
          <p:cNvPr id="90" name="Google Shape;90;p18"/>
          <p:cNvSpPr txBox="1">
            <a:spLocks noGrp="1"/>
          </p:cNvSpPr>
          <p:nvPr>
            <p:ph type="body" idx="1"/>
          </p:nvPr>
        </p:nvSpPr>
        <p:spPr>
          <a:xfrm>
            <a:off x="311700" y="1189375"/>
            <a:ext cx="8520600" cy="3646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After creating some visualizations and working with the data in Azure, we realized that we wanted to explore using another program to compare the two and learn new skills. We decided that Power BI would be the best option as it uses Python code instead of SQL/KQL. We downloaded Power BI to our individual computers and we able to upload our data set through Power BI. Following that process we built our the visualizations by dropping in the columns that we wanted to compare.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t>Comparison of Code Generation with Power BI (Python) and Azure (SQL/KQL) </a:t>
            </a:r>
            <a:endParaRPr sz="1800" b="1"/>
          </a:p>
        </p:txBody>
      </p:sp>
      <p:sp>
        <p:nvSpPr>
          <p:cNvPr id="96" name="Google Shape;96;p19"/>
          <p:cNvSpPr txBox="1"/>
          <p:nvPr/>
        </p:nvSpPr>
        <p:spPr>
          <a:xfrm>
            <a:off x="402225" y="3475800"/>
            <a:ext cx="3500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Chat GPT was able to easily generate Python Code and give detailed directions for how to use Power BI.</a:t>
            </a:r>
            <a:endParaRPr sz="1600">
              <a:solidFill>
                <a:schemeClr val="dk1"/>
              </a:solidFill>
              <a:latin typeface="Old Standard TT"/>
              <a:ea typeface="Old Standard TT"/>
              <a:cs typeface="Old Standard TT"/>
              <a:sym typeface="Old Standard TT"/>
            </a:endParaRPr>
          </a:p>
        </p:txBody>
      </p:sp>
      <p:pic>
        <p:nvPicPr>
          <p:cNvPr id="97" name="Google Shape;97;p19"/>
          <p:cNvPicPr preferRelativeResize="0"/>
          <p:nvPr/>
        </p:nvPicPr>
        <p:blipFill>
          <a:blip r:embed="rId3">
            <a:alphaModFix/>
          </a:blip>
          <a:stretch>
            <a:fillRect/>
          </a:stretch>
        </p:blipFill>
        <p:spPr>
          <a:xfrm>
            <a:off x="402225" y="1058225"/>
            <a:ext cx="3500601" cy="2333750"/>
          </a:xfrm>
          <a:prstGeom prst="rect">
            <a:avLst/>
          </a:prstGeom>
          <a:noFill/>
          <a:ln>
            <a:noFill/>
          </a:ln>
        </p:spPr>
      </p:pic>
      <p:pic>
        <p:nvPicPr>
          <p:cNvPr id="98" name="Google Shape;98;p19"/>
          <p:cNvPicPr preferRelativeResize="0"/>
          <p:nvPr/>
        </p:nvPicPr>
        <p:blipFill>
          <a:blip r:embed="rId4">
            <a:alphaModFix/>
          </a:blip>
          <a:stretch>
            <a:fillRect/>
          </a:stretch>
        </p:blipFill>
        <p:spPr>
          <a:xfrm>
            <a:off x="4454700" y="1058225"/>
            <a:ext cx="4365000" cy="678360"/>
          </a:xfrm>
          <a:prstGeom prst="rect">
            <a:avLst/>
          </a:prstGeom>
          <a:noFill/>
          <a:ln>
            <a:noFill/>
          </a:ln>
        </p:spPr>
      </p:pic>
      <p:pic>
        <p:nvPicPr>
          <p:cNvPr id="99" name="Google Shape;99;p19"/>
          <p:cNvPicPr preferRelativeResize="0"/>
          <p:nvPr/>
        </p:nvPicPr>
        <p:blipFill>
          <a:blip r:embed="rId5">
            <a:alphaModFix/>
          </a:blip>
          <a:stretch>
            <a:fillRect/>
          </a:stretch>
        </p:blipFill>
        <p:spPr>
          <a:xfrm>
            <a:off x="4448400" y="1689525"/>
            <a:ext cx="4377599" cy="1764442"/>
          </a:xfrm>
          <a:prstGeom prst="rect">
            <a:avLst/>
          </a:prstGeom>
          <a:noFill/>
          <a:ln>
            <a:noFill/>
          </a:ln>
        </p:spPr>
      </p:pic>
      <p:sp>
        <p:nvSpPr>
          <p:cNvPr id="100" name="Google Shape;100;p19"/>
          <p:cNvSpPr txBox="1"/>
          <p:nvPr/>
        </p:nvSpPr>
        <p:spPr>
          <a:xfrm>
            <a:off x="4454700" y="3475800"/>
            <a:ext cx="4365000" cy="13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Old Standard TT"/>
                <a:ea typeface="Old Standard TT"/>
                <a:cs typeface="Old Standard TT"/>
                <a:sym typeface="Old Standard TT"/>
              </a:rPr>
              <a:t>Chat GPT would struggle to create code compatible with Azure. It needed a detailed description of the data and would usually need to be modified several times before it was compatible with Azure.</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88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b="1"/>
              <a:t>Question 1:</a:t>
            </a:r>
            <a:r>
              <a:rPr lang="en"/>
              <a:t> </a:t>
            </a:r>
            <a:r>
              <a:rPr lang="en" sz="2000"/>
              <a:t>What is the gender distribution and are there any differences in customer rating between males and females? (Azure)</a:t>
            </a:r>
            <a:endParaRPr sz="2000"/>
          </a:p>
          <a:p>
            <a:pPr marL="0" lvl="0" indent="0" algn="l" rtl="0">
              <a:spcBef>
                <a:spcPts val="0"/>
              </a:spcBef>
              <a:spcAft>
                <a:spcPts val="0"/>
              </a:spcAft>
              <a:buNone/>
            </a:pPr>
            <a:endParaRPr sz="3133"/>
          </a:p>
        </p:txBody>
      </p:sp>
      <p:sp>
        <p:nvSpPr>
          <p:cNvPr id="106" name="Google Shape;106;p20"/>
          <p:cNvSpPr txBox="1"/>
          <p:nvPr/>
        </p:nvSpPr>
        <p:spPr>
          <a:xfrm>
            <a:off x="246675" y="1373325"/>
            <a:ext cx="3670800" cy="8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Old Standard TT"/>
                <a:ea typeface="Old Standard TT"/>
                <a:cs typeface="Old Standard TT"/>
                <a:sym typeface="Old Standard TT"/>
              </a:rPr>
              <a:t>Conclusion:</a:t>
            </a:r>
            <a:endParaRPr sz="15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500">
                <a:solidFill>
                  <a:schemeClr val="dk1"/>
                </a:solidFill>
                <a:latin typeface="Old Standard TT"/>
                <a:ea typeface="Old Standard TT"/>
                <a:cs typeface="Old Standard TT"/>
                <a:sym typeface="Old Standard TT"/>
              </a:rPr>
              <a:t> The gender distribution is 5545 females and 5454 males. There seems to be almost no difference in customer rating based on gender.</a:t>
            </a:r>
            <a:endParaRPr sz="15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endParaRPr sz="1300">
              <a:solidFill>
                <a:schemeClr val="dk1"/>
              </a:solidFill>
            </a:endParaRPr>
          </a:p>
        </p:txBody>
      </p:sp>
      <p:pic>
        <p:nvPicPr>
          <p:cNvPr id="107" name="Google Shape;107;p20"/>
          <p:cNvPicPr preferRelativeResize="0"/>
          <p:nvPr/>
        </p:nvPicPr>
        <p:blipFill>
          <a:blip r:embed="rId3">
            <a:alphaModFix/>
          </a:blip>
          <a:stretch>
            <a:fillRect/>
          </a:stretch>
        </p:blipFill>
        <p:spPr>
          <a:xfrm>
            <a:off x="4968600" y="3600950"/>
            <a:ext cx="3863701" cy="13277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968600" y="1373326"/>
            <a:ext cx="3863700" cy="2194075"/>
          </a:xfrm>
          <a:prstGeom prst="rect">
            <a:avLst/>
          </a:prstGeom>
          <a:noFill/>
          <a:ln>
            <a:noFill/>
          </a:ln>
        </p:spPr>
      </p:pic>
      <p:pic>
        <p:nvPicPr>
          <p:cNvPr id="109" name="Google Shape;109;p20"/>
          <p:cNvPicPr preferRelativeResize="0"/>
          <p:nvPr/>
        </p:nvPicPr>
        <p:blipFill>
          <a:blip r:embed="rId5">
            <a:alphaModFix/>
          </a:blip>
          <a:stretch>
            <a:fillRect/>
          </a:stretch>
        </p:blipFill>
        <p:spPr>
          <a:xfrm>
            <a:off x="181619" y="2734625"/>
            <a:ext cx="3800916" cy="219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271050"/>
            <a:ext cx="8520600" cy="7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1249"/>
              <a:buFont typeface="Arial"/>
              <a:buNone/>
            </a:pPr>
            <a:r>
              <a:rPr lang="en" sz="2666" b="1"/>
              <a:t>Question 1:</a:t>
            </a:r>
            <a:r>
              <a:rPr lang="en" sz="2000"/>
              <a:t> What is the gender distribution and are there any differences in customer rating between males and females? (Power BI)</a:t>
            </a:r>
            <a:endParaRPr sz="2000"/>
          </a:p>
          <a:p>
            <a:pPr marL="0" lvl="0" indent="0" algn="l" rtl="0">
              <a:spcBef>
                <a:spcPts val="0"/>
              </a:spcBef>
              <a:spcAft>
                <a:spcPts val="0"/>
              </a:spcAft>
              <a:buNone/>
            </a:pPr>
            <a:endParaRPr/>
          </a:p>
        </p:txBody>
      </p:sp>
      <p:sp>
        <p:nvSpPr>
          <p:cNvPr id="115" name="Google Shape;115;p21"/>
          <p:cNvSpPr txBox="1">
            <a:spLocks noGrp="1"/>
          </p:cNvSpPr>
          <p:nvPr>
            <p:ph type="body" idx="1"/>
          </p:nvPr>
        </p:nvSpPr>
        <p:spPr>
          <a:xfrm>
            <a:off x="311700" y="1167425"/>
            <a:ext cx="1760100" cy="39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Count of Gender:</a:t>
            </a:r>
            <a:endParaRPr sz="1500"/>
          </a:p>
          <a:p>
            <a:pPr marL="0" lvl="0" indent="0" algn="l" rtl="0">
              <a:spcBef>
                <a:spcPts val="1200"/>
              </a:spcBef>
              <a:spcAft>
                <a:spcPts val="0"/>
              </a:spcAft>
              <a:buNone/>
            </a:pPr>
            <a:r>
              <a:rPr lang="en" sz="1500">
                <a:highlight>
                  <a:schemeClr val="accent1"/>
                </a:highlight>
              </a:rPr>
              <a:t>Female:</a:t>
            </a:r>
            <a:r>
              <a:rPr lang="en" sz="1500"/>
              <a:t> 5,545</a:t>
            </a:r>
            <a:endParaRPr sz="1500"/>
          </a:p>
          <a:p>
            <a:pPr marL="0" lvl="0" indent="0" algn="l" rtl="0">
              <a:spcBef>
                <a:spcPts val="1200"/>
              </a:spcBef>
              <a:spcAft>
                <a:spcPts val="0"/>
              </a:spcAft>
              <a:buNone/>
            </a:pPr>
            <a:r>
              <a:rPr lang="en" sz="1500">
                <a:highlight>
                  <a:schemeClr val="accent1"/>
                </a:highlight>
              </a:rPr>
              <a:t>Female %:</a:t>
            </a:r>
            <a:r>
              <a:rPr lang="en" sz="1500"/>
              <a:t> 50.41%</a:t>
            </a:r>
            <a:endParaRPr sz="1500"/>
          </a:p>
          <a:p>
            <a:pPr marL="0" lvl="0" indent="0" algn="l" rtl="0">
              <a:spcBef>
                <a:spcPts val="1200"/>
              </a:spcBef>
              <a:spcAft>
                <a:spcPts val="0"/>
              </a:spcAft>
              <a:buNone/>
            </a:pPr>
            <a:r>
              <a:rPr lang="en" sz="1500"/>
              <a:t>Male: 5,454</a:t>
            </a:r>
            <a:endParaRPr sz="1500"/>
          </a:p>
          <a:p>
            <a:pPr marL="0" lvl="0" indent="0" algn="l" rtl="0">
              <a:spcBef>
                <a:spcPts val="1200"/>
              </a:spcBef>
              <a:spcAft>
                <a:spcPts val="0"/>
              </a:spcAft>
              <a:buNone/>
            </a:pPr>
            <a:r>
              <a:rPr lang="en" sz="1500"/>
              <a:t>Male %: 49.59%</a:t>
            </a:r>
            <a:endParaRPr sz="1500"/>
          </a:p>
          <a:p>
            <a:pPr marL="0" lvl="0" indent="0" algn="l" rtl="0">
              <a:spcBef>
                <a:spcPts val="1200"/>
              </a:spcBef>
              <a:spcAft>
                <a:spcPts val="0"/>
              </a:spcAft>
              <a:buNone/>
            </a:pPr>
            <a:r>
              <a:rPr lang="en" sz="1500"/>
              <a:t>Avg. Customer Rating:</a:t>
            </a:r>
            <a:endParaRPr sz="1500"/>
          </a:p>
          <a:p>
            <a:pPr marL="0" lvl="0" indent="0" algn="l" rtl="0">
              <a:spcBef>
                <a:spcPts val="1200"/>
              </a:spcBef>
              <a:spcAft>
                <a:spcPts val="0"/>
              </a:spcAft>
              <a:buNone/>
            </a:pPr>
            <a:r>
              <a:rPr lang="en" sz="1500"/>
              <a:t>Female avg: 2.99</a:t>
            </a:r>
            <a:endParaRPr sz="1500"/>
          </a:p>
          <a:p>
            <a:pPr marL="0" lvl="0" indent="0" algn="l" rtl="0">
              <a:spcBef>
                <a:spcPts val="1200"/>
              </a:spcBef>
              <a:spcAft>
                <a:spcPts val="1200"/>
              </a:spcAft>
              <a:buNone/>
            </a:pPr>
            <a:r>
              <a:rPr lang="en" sz="1500"/>
              <a:t>Male avg: 2.99</a:t>
            </a:r>
            <a:endParaRPr sz="1500"/>
          </a:p>
        </p:txBody>
      </p:sp>
      <p:pic>
        <p:nvPicPr>
          <p:cNvPr id="116" name="Google Shape;116;p21"/>
          <p:cNvPicPr preferRelativeResize="0"/>
          <p:nvPr/>
        </p:nvPicPr>
        <p:blipFill>
          <a:blip r:embed="rId3">
            <a:alphaModFix/>
          </a:blip>
          <a:stretch>
            <a:fillRect/>
          </a:stretch>
        </p:blipFill>
        <p:spPr>
          <a:xfrm>
            <a:off x="6130875" y="2313125"/>
            <a:ext cx="2701425" cy="2701425"/>
          </a:xfrm>
          <a:prstGeom prst="rect">
            <a:avLst/>
          </a:prstGeom>
          <a:noFill/>
          <a:ln>
            <a:noFill/>
          </a:ln>
        </p:spPr>
      </p:pic>
      <p:pic>
        <p:nvPicPr>
          <p:cNvPr id="117" name="Google Shape;117;p21"/>
          <p:cNvPicPr preferRelativeResize="0"/>
          <p:nvPr/>
        </p:nvPicPr>
        <p:blipFill>
          <a:blip r:embed="rId4">
            <a:alphaModFix/>
          </a:blip>
          <a:stretch>
            <a:fillRect/>
          </a:stretch>
        </p:blipFill>
        <p:spPr>
          <a:xfrm>
            <a:off x="2790509" y="2313131"/>
            <a:ext cx="2933359" cy="2701419"/>
          </a:xfrm>
          <a:prstGeom prst="rect">
            <a:avLst/>
          </a:prstGeom>
          <a:noFill/>
          <a:ln>
            <a:noFill/>
          </a:ln>
        </p:spPr>
      </p:pic>
      <p:sp>
        <p:nvSpPr>
          <p:cNvPr id="118" name="Google Shape;118;p21"/>
          <p:cNvSpPr txBox="1"/>
          <p:nvPr/>
        </p:nvSpPr>
        <p:spPr>
          <a:xfrm>
            <a:off x="2532250" y="1167425"/>
            <a:ext cx="5876400" cy="114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Old Standard TT"/>
                <a:ea typeface="Old Standard TT"/>
                <a:cs typeface="Old Standard TT"/>
                <a:sym typeface="Old Standard TT"/>
              </a:rPr>
              <a:t>Conclusions:</a:t>
            </a:r>
            <a:endParaRPr sz="1500">
              <a:solidFill>
                <a:schemeClr val="dk1"/>
              </a:solidFill>
              <a:latin typeface="Old Standard TT"/>
              <a:ea typeface="Old Standard TT"/>
              <a:cs typeface="Old Standard TT"/>
              <a:sym typeface="Old Standard TT"/>
            </a:endParaRPr>
          </a:p>
          <a:p>
            <a:pPr marL="457200" lvl="0" indent="-323850" algn="l" rtl="0">
              <a:spcBef>
                <a:spcPts val="0"/>
              </a:spcBef>
              <a:spcAft>
                <a:spcPts val="0"/>
              </a:spcAft>
              <a:buClr>
                <a:schemeClr val="dk1"/>
              </a:buClr>
              <a:buSzPts val="1500"/>
              <a:buFont typeface="Old Standard TT"/>
              <a:buChar char="-"/>
            </a:pPr>
            <a:r>
              <a:rPr lang="en" sz="1500">
                <a:solidFill>
                  <a:schemeClr val="dk1"/>
                </a:solidFill>
                <a:latin typeface="Old Standard TT"/>
                <a:ea typeface="Old Standard TT"/>
                <a:cs typeface="Old Standard TT"/>
                <a:sym typeface="Old Standard TT"/>
              </a:rPr>
              <a:t>Slightly larger population of females over males</a:t>
            </a:r>
            <a:endParaRPr sz="1500">
              <a:solidFill>
                <a:schemeClr val="dk1"/>
              </a:solidFill>
              <a:latin typeface="Old Standard TT"/>
              <a:ea typeface="Old Standard TT"/>
              <a:cs typeface="Old Standard TT"/>
              <a:sym typeface="Old Standard TT"/>
            </a:endParaRPr>
          </a:p>
          <a:p>
            <a:pPr marL="457200" lvl="0" indent="-323850" algn="l" rtl="0">
              <a:spcBef>
                <a:spcPts val="0"/>
              </a:spcBef>
              <a:spcAft>
                <a:spcPts val="0"/>
              </a:spcAft>
              <a:buClr>
                <a:schemeClr val="dk1"/>
              </a:buClr>
              <a:buSzPts val="1500"/>
              <a:buFont typeface="Old Standard TT"/>
              <a:buChar char="-"/>
            </a:pPr>
            <a:r>
              <a:rPr lang="en" sz="1500">
                <a:solidFill>
                  <a:schemeClr val="dk1"/>
                </a:solidFill>
                <a:latin typeface="Old Standard TT"/>
                <a:ea typeface="Old Standard TT"/>
                <a:cs typeface="Old Standard TT"/>
                <a:sym typeface="Old Standard TT"/>
              </a:rPr>
              <a:t>Avg. customer rating was not different between males and females</a:t>
            </a:r>
            <a:endParaRPr sz="15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Old Standard TT</vt:lpstr>
      <vt:lpstr>Roboto</vt:lpstr>
      <vt:lpstr>Paperback</vt:lpstr>
      <vt:lpstr>PowerPoint Presentation</vt:lpstr>
      <vt:lpstr>Outline</vt:lpstr>
      <vt:lpstr>Project Overview </vt:lpstr>
      <vt:lpstr>Variables in Our Dataset </vt:lpstr>
      <vt:lpstr>Microsoft Azure</vt:lpstr>
      <vt:lpstr>Power BI</vt:lpstr>
      <vt:lpstr>Comparison of Code Generation with Power BI (Python) and Azure (SQL/KQL) </vt:lpstr>
      <vt:lpstr>Question 1: What is the gender distribution and are there any differences in customer rating between males and females? (Azure) </vt:lpstr>
      <vt:lpstr>Question 1: What is the gender distribution and are there any differences in customer rating between males and females? (Power BI) </vt:lpstr>
      <vt:lpstr>Question 2: Does the weight of a product affect on time status? (Azure) </vt:lpstr>
      <vt:lpstr>Question 2: Does the weight of a product affect on time status? (Power BI)</vt:lpstr>
      <vt:lpstr>Question 3: What percentage of deliveries are on time? What is the most common mode of transportation? (Azure)</vt:lpstr>
      <vt:lpstr>Question 3 (2): What percentage of deliveries are on time? What is the most common mode of transportation? (Azure) </vt:lpstr>
      <vt:lpstr>Question 3: What percentage of deliveries are on time? What is the most common mode of transportation? (Power BI)  </vt:lpstr>
      <vt:lpstr>Question 4: Which is each warehouse block’s percentage of on time delivery, which warehouse block is the best? (Azure) </vt:lpstr>
      <vt:lpstr>Question 4: Which is each warehouse block’s percentage of on time delivery, which warehouse block is the best? (Power BI)</vt:lpstr>
      <vt:lpstr>Question 5: What is the average customer rating for each warehouse block? (Azure) </vt:lpstr>
      <vt:lpstr>Question 5: What is the average customer rating for each warehouse block? (Power BI) </vt:lpstr>
      <vt:lpstr>Question 6: What ethical considerations should E-Commerce businesses consider when using customer data?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DeLuca</dc:creator>
  <cp:lastModifiedBy>Deluca, Daniel R</cp:lastModifiedBy>
  <cp:revision>1</cp:revision>
  <dcterms:modified xsi:type="dcterms:W3CDTF">2023-11-10T16:08:12Z</dcterms:modified>
</cp:coreProperties>
</file>