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Barlow SemiBold"/>
      <p:regular r:id="rId39"/>
      <p:bold r:id="rId40"/>
      <p:italic r:id="rId41"/>
      <p:boldItalic r:id="rId42"/>
    </p:embeddedFont>
    <p:embeddedFont>
      <p:font typeface="Barlow Light"/>
      <p:regular r:id="rId43"/>
      <p:bold r:id="rId44"/>
      <p:italic r:id="rId45"/>
      <p:boldItalic r:id="rId46"/>
    </p:embeddedFont>
    <p:embeddedFont>
      <p:font typeface="Barlow"/>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C76A61-0EC0-4EAE-B0E6-6F0CB0E3CF17}">
  <a:tblStyle styleId="{89C76A61-0EC0-4EAE-B0E6-6F0CB0E3CF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SemiBold-bold.fntdata"/><Relationship Id="rId42" Type="http://schemas.openxmlformats.org/officeDocument/2006/relationships/font" Target="fonts/BarlowSemiBold-boldItalic.fntdata"/><Relationship Id="rId41" Type="http://schemas.openxmlformats.org/officeDocument/2006/relationships/font" Target="fonts/BarlowSemiBold-italic.fntdata"/><Relationship Id="rId44" Type="http://schemas.openxmlformats.org/officeDocument/2006/relationships/font" Target="fonts/BarlowLight-bold.fntdata"/><Relationship Id="rId43" Type="http://schemas.openxmlformats.org/officeDocument/2006/relationships/font" Target="fonts/BarlowLight-regular.fntdata"/><Relationship Id="rId46" Type="http://schemas.openxmlformats.org/officeDocument/2006/relationships/font" Target="fonts/BarlowLight-boldItalic.fntdata"/><Relationship Id="rId45" Type="http://schemas.openxmlformats.org/officeDocument/2006/relationships/font" Target="fonts/Barlow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bold.fntdata"/><Relationship Id="rId47" Type="http://schemas.openxmlformats.org/officeDocument/2006/relationships/font" Target="fonts/Barlow-regular.fntdata"/><Relationship Id="rId49"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Barlow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Barl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9ea8f5b7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9ea8f5b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dd19c73a6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dd19c73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da9bf8ded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da9bf8de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da9bf8ded7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da9bf8de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da9bf8ded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da9bf8de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69222d3d0_3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69222d3d0_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be3cb403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be3cb40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2be3cb403a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2be3cb40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1c6902d5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1c6902d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1c6902d5f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1c6902d5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2c93cce91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2c93cce9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d9ea8f5b74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d9ea8f5b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2c93cce91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2c93cce9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2c93cce910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2c93cce9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2c93cce91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2c93cce9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2c93cce910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2c93cce9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2c93cce91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2c93cce9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2c93cce910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2c93cce9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2c93cce910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2c93cce9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1c9b7f5c2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1c9b7f5c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c9b7f5c26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1c9b7f5c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1c9b7f5c26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1c9b7f5c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9ea8f5b7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9ea8f5b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1c9b7f5c26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1c9b7f5c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1c9b7f5c2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1c9b7f5c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1c9b7f5c26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1c9b7f5c2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1c9b7f5c26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1c9b7f5c2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9ea8f5b74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9ea8f5b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db3d0dd76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db3d0dd7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b3d0dd769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b3d0dd7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db3d0dd769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db3d0dd7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b3d0dd769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b3d0dd7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dc1cfffd50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dc1cfffd5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1" type="blank">
  <p:cSld name="BLANK">
    <p:spTree>
      <p:nvGrpSpPr>
        <p:cNvPr id="453"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2">
  <p:cSld name="BLANK_1">
    <p:spTree>
      <p:nvGrpSpPr>
        <p:cNvPr id="483"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5"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89" name="Google Shape;189;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0"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4" name="Google Shape;254;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6"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7" name="Google Shape;287;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88" name="Google Shape;288;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89"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19" name="Google Shape;319;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0" name="Google Shape;320;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2" name="Google Shape;352;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3" name="Google Shape;353;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4" name="Google Shape;354;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5"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6" name="Google Shape;386;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7" name="Google Shape;387;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8" name="Google Shape;388;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0"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1" name="Google Shape;421;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2"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2" name="Google Shape;452;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3"/>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XQuery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88" name="Google Shape;588;p22"/>
          <p:cNvSpPr txBox="1"/>
          <p:nvPr/>
        </p:nvSpPr>
        <p:spPr>
          <a:xfrm>
            <a:off x="851575" y="374700"/>
            <a:ext cx="79518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Algunas reglas de sintaxis básicas:</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XQuery distingue entre mayúsculas y minúsculas</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Los elementos, atributos y variables de XQuery deben ser nombres XML válidos</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Un valor de cadena XQuery puede estar entre comillas simples o dobles</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Una variable XQuery se define con un $ seguido de un nombre, por ejemplo, $ librería</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
                <a:latin typeface="Barlow Light"/>
                <a:ea typeface="Barlow Light"/>
                <a:cs typeface="Barlow Light"/>
                <a:sym typeface="Barlow Light"/>
              </a:rPr>
              <a:t>Los comentarios de XQuery están delimitados por (: y :), por ejemplo (: Comentario de XQuery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3"/>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Ejemplo 1</a:t>
            </a:r>
            <a:endParaRPr/>
          </a:p>
        </p:txBody>
      </p:sp>
      <p:sp>
        <p:nvSpPr>
          <p:cNvPr id="594" name="Google Shape;594;p23"/>
          <p:cNvSpPr txBox="1"/>
          <p:nvPr>
            <p:ph idx="1" type="body"/>
          </p:nvPr>
        </p:nvSpPr>
        <p:spPr>
          <a:xfrm>
            <a:off x="855625" y="1599700"/>
            <a:ext cx="69948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El siguiente documento  XML “protectora.xml” contiene información sobre una protectora de perros, con información sobre los perros (nombre, raza, tamaño y peso) y sobre sus dueños (nombre, apellidos, ciudad, número de perros que tiene e identificador de cada perro).</a:t>
            </a:r>
            <a:endParaRPr sz="1400"/>
          </a:p>
          <a:p>
            <a:pPr indent="0" lvl="0" marL="0" rtl="0" algn="l">
              <a:spcBef>
                <a:spcPts val="600"/>
              </a:spcBef>
              <a:spcAft>
                <a:spcPts val="0"/>
              </a:spcAft>
              <a:buNone/>
            </a:pPr>
            <a:r>
              <a:rPr lang="en" sz="1400"/>
              <a:t>Se pide:</a:t>
            </a:r>
            <a:endParaRPr sz="1400"/>
          </a:p>
          <a:p>
            <a:pPr indent="0" lvl="0" marL="0" rtl="0" algn="l">
              <a:spcBef>
                <a:spcPts val="600"/>
              </a:spcBef>
              <a:spcAft>
                <a:spcPts val="0"/>
              </a:spcAft>
              <a:buNone/>
            </a:pPr>
            <a:r>
              <a:rPr lang="en" sz="1400"/>
              <a:t>Realiza las siguientes consultas al documento "protectora.xml":</a:t>
            </a:r>
            <a:endParaRPr sz="1400"/>
          </a:p>
          <a:p>
            <a:pPr indent="-317500" lvl="0" marL="457200" rtl="0" algn="l">
              <a:spcBef>
                <a:spcPts val="600"/>
              </a:spcBef>
              <a:spcAft>
                <a:spcPts val="0"/>
              </a:spcAft>
              <a:buSzPts val="1400"/>
              <a:buChar char="●"/>
            </a:pPr>
            <a:r>
              <a:rPr lang="en" sz="1400"/>
              <a:t>Obtener todos los datos de los perros de raza Fox Terrier.</a:t>
            </a:r>
            <a:endParaRPr sz="1400"/>
          </a:p>
          <a:p>
            <a:pPr indent="-317500" lvl="0" marL="457200" rtl="0" algn="l">
              <a:spcBef>
                <a:spcPts val="0"/>
              </a:spcBef>
              <a:spcAft>
                <a:spcPts val="0"/>
              </a:spcAft>
              <a:buSzPts val="1400"/>
              <a:buChar char="●"/>
            </a:pPr>
            <a:r>
              <a:rPr lang="en" sz="1400"/>
              <a:t>Obtener el nombre de los perros de 10Kg de peso o más.</a:t>
            </a:r>
            <a:endParaRPr sz="1400"/>
          </a:p>
          <a:p>
            <a:pPr indent="-317500" lvl="0" marL="457200" rtl="0" algn="l">
              <a:spcBef>
                <a:spcPts val="0"/>
              </a:spcBef>
              <a:spcAft>
                <a:spcPts val="0"/>
              </a:spcAft>
              <a:buSzPts val="1400"/>
              <a:buChar char="●"/>
            </a:pPr>
            <a:r>
              <a:rPr lang="en" sz="1400"/>
              <a:t>Obtener la raza de los perros que pesan entre 3 y 15 Kg de peso, ordenados por raza.</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595" name="Google Shape;595;p2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01" name="Google Shape;601;p24"/>
          <p:cNvGraphicFramePr/>
          <p:nvPr/>
        </p:nvGraphicFramePr>
        <p:xfrm>
          <a:off x="1450575" y="126420"/>
          <a:ext cx="3000000" cy="3000000"/>
        </p:xfrm>
        <a:graphic>
          <a:graphicData uri="http://schemas.openxmlformats.org/drawingml/2006/table">
            <a:tbl>
              <a:tblPr>
                <a:noFill/>
                <a:tableStyleId>{89C76A61-0EC0-4EAE-B0E6-6F0CB0E3CF17}</a:tableStyleId>
              </a:tblPr>
              <a:tblGrid>
                <a:gridCol w="3132250"/>
                <a:gridCol w="3132250"/>
              </a:tblGrid>
              <a:tr h="4406800">
                <a:tc>
                  <a:txBody>
                    <a:bodyPr/>
                    <a:lstStyle/>
                    <a:p>
                      <a:pPr indent="0" lvl="0" marL="0" rtl="0" algn="l">
                        <a:spcBef>
                          <a:spcPts val="0"/>
                        </a:spcBef>
                        <a:spcAft>
                          <a:spcPts val="0"/>
                        </a:spcAft>
                        <a:buNone/>
                      </a:pPr>
                      <a:r>
                        <a:rPr lang="en" sz="800"/>
                        <a:t>&lt;?xml version="1.0" encoding="UTF-8"?&gt;</a:t>
                      </a:r>
                      <a:endParaRPr sz="800"/>
                    </a:p>
                    <a:p>
                      <a:pPr indent="0" lvl="0" marL="0" rtl="0" algn="l">
                        <a:spcBef>
                          <a:spcPts val="0"/>
                        </a:spcBef>
                        <a:spcAft>
                          <a:spcPts val="0"/>
                        </a:spcAft>
                        <a:buNone/>
                      </a:pPr>
                      <a:r>
                        <a:rPr lang="en" sz="800"/>
                        <a:t>&lt;protectora&gt;  </a:t>
                      </a:r>
                      <a:endParaRPr sz="800"/>
                    </a:p>
                    <a:p>
                      <a:pPr indent="0" lvl="0" marL="0" rtl="0" algn="l">
                        <a:spcBef>
                          <a:spcPts val="0"/>
                        </a:spcBef>
                        <a:spcAft>
                          <a:spcPts val="0"/>
                        </a:spcAft>
                        <a:buNone/>
                      </a:pPr>
                      <a:r>
                        <a:rPr lang="en" sz="800"/>
                        <a:t>  &lt;perros&gt;  </a:t>
                      </a:r>
                      <a:endParaRPr sz="800"/>
                    </a:p>
                    <a:p>
                      <a:pPr indent="0" lvl="0" marL="0" rtl="0" algn="l">
                        <a:spcBef>
                          <a:spcPts val="0"/>
                        </a:spcBef>
                        <a:spcAft>
                          <a:spcPts val="0"/>
                        </a:spcAft>
                        <a:buNone/>
                      </a:pPr>
                      <a:r>
                        <a:rPr lang="en" sz="800"/>
                        <a:t>    &lt;perro id="P01"&gt;</a:t>
                      </a:r>
                      <a:endParaRPr sz="800"/>
                    </a:p>
                    <a:p>
                      <a:pPr indent="0" lvl="0" marL="0" rtl="0" algn="l">
                        <a:spcBef>
                          <a:spcPts val="0"/>
                        </a:spcBef>
                        <a:spcAft>
                          <a:spcPts val="0"/>
                        </a:spcAft>
                        <a:buNone/>
                      </a:pPr>
                      <a:r>
                        <a:rPr lang="en" sz="800"/>
                        <a:t>      &lt;nombre&gt;Yogui&lt;/nombre&gt;</a:t>
                      </a:r>
                      <a:endParaRPr sz="800"/>
                    </a:p>
                    <a:p>
                      <a:pPr indent="0" lvl="0" marL="0" rtl="0" algn="l">
                        <a:spcBef>
                          <a:spcPts val="0"/>
                        </a:spcBef>
                        <a:spcAft>
                          <a:spcPts val="0"/>
                        </a:spcAft>
                        <a:buNone/>
                      </a:pPr>
                      <a:r>
                        <a:rPr lang="en" sz="800"/>
                        <a:t>      &lt;raza&gt;Fox Terrier&lt;/raza&gt;</a:t>
                      </a:r>
                      <a:endParaRPr sz="800"/>
                    </a:p>
                    <a:p>
                      <a:pPr indent="0" lvl="0" marL="0" rtl="0" algn="l">
                        <a:spcBef>
                          <a:spcPts val="0"/>
                        </a:spcBef>
                        <a:spcAft>
                          <a:spcPts val="0"/>
                        </a:spcAft>
                        <a:buNone/>
                      </a:pPr>
                      <a:r>
                        <a:rPr lang="en" sz="800"/>
                        <a:t>      &lt;tamaño&gt;pequeño&lt;/tamaño&gt;</a:t>
                      </a:r>
                      <a:endParaRPr sz="800"/>
                    </a:p>
                    <a:p>
                      <a:pPr indent="0" lvl="0" marL="0" rtl="0" algn="l">
                        <a:spcBef>
                          <a:spcPts val="0"/>
                        </a:spcBef>
                        <a:spcAft>
                          <a:spcPts val="0"/>
                        </a:spcAft>
                        <a:buNone/>
                      </a:pPr>
                      <a:r>
                        <a:rPr lang="en" sz="800"/>
                        <a:t>      &lt;peso&gt;8&lt;/peso&gt;</a:t>
                      </a:r>
                      <a:endParaRPr sz="800"/>
                    </a:p>
                    <a:p>
                      <a:pPr indent="0" lvl="0" marL="0" rtl="0" algn="l">
                        <a:spcBef>
                          <a:spcPts val="0"/>
                        </a:spcBef>
                        <a:spcAft>
                          <a:spcPts val="0"/>
                        </a:spcAft>
                        <a:buNone/>
                      </a:pPr>
                      <a:r>
                        <a:rPr lang="en" sz="800"/>
                        <a:t>    &lt;/perro&gt;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&lt;perro id="P02"&gt;</a:t>
                      </a:r>
                      <a:endParaRPr sz="800"/>
                    </a:p>
                    <a:p>
                      <a:pPr indent="0" lvl="0" marL="0" rtl="0" algn="l">
                        <a:spcBef>
                          <a:spcPts val="0"/>
                        </a:spcBef>
                        <a:spcAft>
                          <a:spcPts val="0"/>
                        </a:spcAft>
                        <a:buNone/>
                      </a:pPr>
                      <a:r>
                        <a:rPr lang="en" sz="800"/>
                        <a:t>      &lt;nombre&gt;Visi&lt;/nombre&gt;</a:t>
                      </a:r>
                      <a:endParaRPr sz="800"/>
                    </a:p>
                    <a:p>
                      <a:pPr indent="0" lvl="0" marL="0" rtl="0" algn="l">
                        <a:spcBef>
                          <a:spcPts val="0"/>
                        </a:spcBef>
                        <a:spcAft>
                          <a:spcPts val="0"/>
                        </a:spcAft>
                        <a:buNone/>
                      </a:pPr>
                      <a:r>
                        <a:rPr lang="en" sz="800"/>
                        <a:t>      &lt;raza&gt;Fox Terrier&lt;/raza&gt;</a:t>
                      </a:r>
                      <a:endParaRPr sz="800"/>
                    </a:p>
                    <a:p>
                      <a:pPr indent="0" lvl="0" marL="0" rtl="0" algn="l">
                        <a:spcBef>
                          <a:spcPts val="0"/>
                        </a:spcBef>
                        <a:spcAft>
                          <a:spcPts val="0"/>
                        </a:spcAft>
                        <a:buNone/>
                      </a:pPr>
                      <a:r>
                        <a:rPr lang="en" sz="800"/>
                        <a:t>      &lt;tamaño&gt;pequeño&lt;/tamaño&gt;</a:t>
                      </a:r>
                      <a:endParaRPr sz="800"/>
                    </a:p>
                    <a:p>
                      <a:pPr indent="0" lvl="0" marL="0" rtl="0" algn="l">
                        <a:spcBef>
                          <a:spcPts val="0"/>
                        </a:spcBef>
                        <a:spcAft>
                          <a:spcPts val="0"/>
                        </a:spcAft>
                        <a:buNone/>
                      </a:pPr>
                      <a:r>
                        <a:rPr lang="en" sz="800"/>
                        <a:t>      &lt;peso&gt;5&lt;/peso&gt;</a:t>
                      </a:r>
                      <a:endParaRPr sz="800"/>
                    </a:p>
                    <a:p>
                      <a:pPr indent="0" lvl="0" marL="0" rtl="0" algn="l">
                        <a:spcBef>
                          <a:spcPts val="0"/>
                        </a:spcBef>
                        <a:spcAft>
                          <a:spcPts val="0"/>
                        </a:spcAft>
                        <a:buNone/>
                      </a:pPr>
                      <a:r>
                        <a:rPr lang="en" sz="800"/>
                        <a:t>    &lt;/perro&gt;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&lt;perro id="P03"&gt;</a:t>
                      </a:r>
                      <a:endParaRPr sz="800"/>
                    </a:p>
                    <a:p>
                      <a:pPr indent="0" lvl="0" marL="0" rtl="0" algn="l">
                        <a:spcBef>
                          <a:spcPts val="0"/>
                        </a:spcBef>
                        <a:spcAft>
                          <a:spcPts val="0"/>
                        </a:spcAft>
                        <a:buNone/>
                      </a:pPr>
                      <a:r>
                        <a:rPr lang="en" sz="800"/>
                        <a:t>      &lt;nombre&gt;Marla&lt;/nombre&gt;</a:t>
                      </a:r>
                      <a:endParaRPr sz="800"/>
                    </a:p>
                    <a:p>
                      <a:pPr indent="0" lvl="0" marL="0" rtl="0" algn="l">
                        <a:spcBef>
                          <a:spcPts val="0"/>
                        </a:spcBef>
                        <a:spcAft>
                          <a:spcPts val="0"/>
                        </a:spcAft>
                        <a:buNone/>
                      </a:pPr>
                      <a:r>
                        <a:rPr lang="en" sz="800"/>
                        <a:t>      &lt;raza&gt;American Stanford&lt;/raza&gt;</a:t>
                      </a:r>
                      <a:endParaRPr sz="800"/>
                    </a:p>
                    <a:p>
                      <a:pPr indent="0" lvl="0" marL="0" rtl="0" algn="l">
                        <a:spcBef>
                          <a:spcPts val="0"/>
                        </a:spcBef>
                        <a:spcAft>
                          <a:spcPts val="0"/>
                        </a:spcAft>
                        <a:buNone/>
                      </a:pPr>
                      <a:r>
                        <a:rPr lang="en" sz="800"/>
                        <a:t>      &lt;tamaño&gt;mediano&lt;/tamaño&gt;</a:t>
                      </a:r>
                      <a:endParaRPr sz="800"/>
                    </a:p>
                    <a:p>
                      <a:pPr indent="0" lvl="0" marL="0" rtl="0" algn="l">
                        <a:spcBef>
                          <a:spcPts val="0"/>
                        </a:spcBef>
                        <a:spcAft>
                          <a:spcPts val="0"/>
                        </a:spcAft>
                        <a:buNone/>
                      </a:pPr>
                      <a:r>
                        <a:rPr lang="en" sz="800"/>
                        <a:t>      &lt;peso&gt;13&lt;/peso&gt;</a:t>
                      </a:r>
                      <a:endParaRPr sz="800"/>
                    </a:p>
                    <a:p>
                      <a:pPr indent="0" lvl="0" marL="0" rtl="0" algn="l">
                        <a:spcBef>
                          <a:spcPts val="0"/>
                        </a:spcBef>
                        <a:spcAft>
                          <a:spcPts val="0"/>
                        </a:spcAft>
                        <a:buNone/>
                      </a:pPr>
                      <a:r>
                        <a:rPr lang="en" sz="800"/>
                        <a:t>    &lt;/perro&gt;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&lt;perro id="P04"&gt;</a:t>
                      </a:r>
                      <a:endParaRPr sz="800"/>
                    </a:p>
                    <a:p>
                      <a:pPr indent="0" lvl="0" marL="0" rtl="0" algn="l">
                        <a:spcBef>
                          <a:spcPts val="0"/>
                        </a:spcBef>
                        <a:spcAft>
                          <a:spcPts val="0"/>
                        </a:spcAft>
                        <a:buNone/>
                      </a:pPr>
                      <a:r>
                        <a:rPr lang="en" sz="800"/>
                        <a:t>      &lt;nombre&gt;Laika&lt;/nombre&gt;</a:t>
                      </a:r>
                      <a:endParaRPr sz="800"/>
                    </a:p>
                    <a:p>
                      <a:pPr indent="0" lvl="0" marL="0" rtl="0" algn="l">
                        <a:spcBef>
                          <a:spcPts val="0"/>
                        </a:spcBef>
                        <a:spcAft>
                          <a:spcPts val="0"/>
                        </a:spcAft>
                        <a:buNone/>
                      </a:pPr>
                      <a:r>
                        <a:rPr lang="en" sz="800"/>
                        <a:t>      &lt;raza&gt;Fox Terrier&lt;/raza&gt;</a:t>
                      </a:r>
                      <a:endParaRPr sz="800"/>
                    </a:p>
                    <a:p>
                      <a:pPr indent="0" lvl="0" marL="0" rtl="0" algn="l">
                        <a:spcBef>
                          <a:spcPts val="0"/>
                        </a:spcBef>
                        <a:spcAft>
                          <a:spcPts val="0"/>
                        </a:spcAft>
                        <a:buNone/>
                      </a:pPr>
                      <a:r>
                        <a:rPr lang="en" sz="800"/>
                        <a:t>      &lt;tamaño&gt;pequeño&lt;/tamaño&gt;</a:t>
                      </a:r>
                      <a:endParaRPr sz="800"/>
                    </a:p>
                    <a:p>
                      <a:pPr indent="0" lvl="0" marL="0" rtl="0" algn="l">
                        <a:spcBef>
                          <a:spcPts val="0"/>
                        </a:spcBef>
                        <a:spcAft>
                          <a:spcPts val="0"/>
                        </a:spcAft>
                        <a:buNone/>
                      </a:pPr>
                      <a:r>
                        <a:rPr lang="en" sz="800"/>
                        <a:t>      &lt;peso&gt;7&lt;/peso&gt;</a:t>
                      </a:r>
                      <a:endParaRPr sz="800"/>
                    </a:p>
                    <a:p>
                      <a:pPr indent="0" lvl="0" marL="0" rtl="0" algn="l">
                        <a:spcBef>
                          <a:spcPts val="0"/>
                        </a:spcBef>
                        <a:spcAft>
                          <a:spcPts val="0"/>
                        </a:spcAft>
                        <a:buNone/>
                      </a:pPr>
                      <a:r>
                        <a:rPr lang="en" sz="800"/>
                        <a:t>    &lt;/perro&gt;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&lt;perro id="P05"&gt;</a:t>
                      </a:r>
                      <a:endParaRPr sz="800"/>
                    </a:p>
                    <a:p>
                      <a:pPr indent="0" lvl="0" marL="0" rtl="0" algn="l">
                        <a:spcBef>
                          <a:spcPts val="0"/>
                        </a:spcBef>
                        <a:spcAft>
                          <a:spcPts val="0"/>
                        </a:spcAft>
                        <a:buNone/>
                      </a:pPr>
                      <a:r>
                        <a:rPr lang="en" sz="800"/>
                        <a:t>      &lt;nombre&gt;Bepo&lt;/nombre&gt;</a:t>
                      </a:r>
                      <a:endParaRPr sz="800"/>
                    </a:p>
                    <a:p>
                      <a:pPr indent="0" lvl="0" marL="0" rtl="0" algn="l">
                        <a:spcBef>
                          <a:spcPts val="0"/>
                        </a:spcBef>
                        <a:spcAft>
                          <a:spcPts val="0"/>
                        </a:spcAft>
                        <a:buNone/>
                      </a:pPr>
                      <a:r>
                        <a:rPr lang="en" sz="800"/>
                        <a:t>      &lt;raza&gt;schnauzer&lt;/raza&gt;</a:t>
                      </a:r>
                      <a:endParaRPr sz="800"/>
                    </a:p>
                    <a:p>
                      <a:pPr indent="0" lvl="0" marL="0" rtl="0" algn="l">
                        <a:spcBef>
                          <a:spcPts val="0"/>
                        </a:spcBef>
                        <a:spcAft>
                          <a:spcPts val="0"/>
                        </a:spcAft>
                        <a:buNone/>
                      </a:pPr>
                      <a:r>
                        <a:rPr lang="en" sz="800"/>
                        <a:t>      &lt;tamaño&gt;grande&lt;/tamaño&gt;</a:t>
                      </a:r>
                      <a:endParaRPr sz="800"/>
                    </a:p>
                    <a:p>
                      <a:pPr indent="0" lvl="0" marL="0" rtl="0" algn="l">
                        <a:spcBef>
                          <a:spcPts val="0"/>
                        </a:spcBef>
                        <a:spcAft>
                          <a:spcPts val="0"/>
                        </a:spcAft>
                        <a:buNone/>
                      </a:pPr>
                      <a:r>
                        <a:rPr lang="en" sz="800"/>
                        <a:t>      &lt;peso&gt;28&lt;/peso&gt;</a:t>
                      </a:r>
                      <a:endParaRPr sz="800"/>
                    </a:p>
                    <a:p>
                      <a:pPr indent="0" lvl="0" marL="0" rtl="0" algn="l">
                        <a:spcBef>
                          <a:spcPts val="0"/>
                        </a:spcBef>
                        <a:spcAft>
                          <a:spcPts val="0"/>
                        </a:spcAft>
                        <a:buNone/>
                      </a:pPr>
                      <a:r>
                        <a:rPr lang="en" sz="800"/>
                        <a:t>    &lt;/perro&gt;  </a:t>
                      </a:r>
                      <a:endParaRPr sz="800"/>
                    </a:p>
                    <a:p>
                      <a:pPr indent="0" lvl="0" marL="0" rtl="0" algn="l">
                        <a:spcBef>
                          <a:spcPts val="0"/>
                        </a:spcBef>
                        <a:spcAft>
                          <a:spcPts val="0"/>
                        </a:spcAft>
                        <a:buNone/>
                      </a:pPr>
                      <a:r>
                        <a:rPr lang="en" sz="800"/>
                        <a:t>  &lt;/perros&gt;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p>
                      <a:pPr indent="0" lvl="0" marL="0" rtl="0" algn="l">
                        <a:spcBef>
                          <a:spcPts val="0"/>
                        </a:spcBef>
                        <a:spcAft>
                          <a:spcPts val="0"/>
                        </a:spcAft>
                        <a:buNone/>
                      </a:pPr>
                      <a:r>
                        <a:rPr lang="en" sz="800"/>
                        <a:t>  &lt;dueños&gt;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&lt;dueño id="D01"&gt;</a:t>
                      </a:r>
                      <a:endParaRPr sz="800"/>
                    </a:p>
                    <a:p>
                      <a:pPr indent="0" lvl="0" marL="0" rtl="0" algn="l">
                        <a:spcBef>
                          <a:spcPts val="0"/>
                        </a:spcBef>
                        <a:spcAft>
                          <a:spcPts val="0"/>
                        </a:spcAft>
                        <a:buNone/>
                      </a:pPr>
                      <a:r>
                        <a:rPr lang="en" sz="800"/>
                        <a:t>      &lt;nombre&gt;Paz&lt;/nombre&gt;</a:t>
                      </a:r>
                      <a:endParaRPr sz="800"/>
                    </a:p>
                    <a:p>
                      <a:pPr indent="0" lvl="0" marL="0" rtl="0" algn="l">
                        <a:spcBef>
                          <a:spcPts val="0"/>
                        </a:spcBef>
                        <a:spcAft>
                          <a:spcPts val="0"/>
                        </a:spcAft>
                        <a:buNone/>
                      </a:pPr>
                      <a:r>
                        <a:rPr lang="en" sz="800"/>
                        <a:t>      &lt;apellido&gt;Hernandez&lt;/apellido&gt;</a:t>
                      </a:r>
                      <a:endParaRPr sz="800"/>
                    </a:p>
                    <a:p>
                      <a:pPr indent="0" lvl="0" marL="0" rtl="0" algn="l">
                        <a:spcBef>
                          <a:spcPts val="0"/>
                        </a:spcBef>
                        <a:spcAft>
                          <a:spcPts val="0"/>
                        </a:spcAft>
                        <a:buNone/>
                      </a:pPr>
                      <a:r>
                        <a:rPr lang="en" sz="800"/>
                        <a:t>      &lt;ciudad&gt;Santander&lt;/ciudad&gt;</a:t>
                      </a:r>
                      <a:endParaRPr sz="800"/>
                    </a:p>
                    <a:p>
                      <a:pPr indent="0" lvl="0" marL="0" rtl="0" algn="l">
                        <a:spcBef>
                          <a:spcPts val="0"/>
                        </a:spcBef>
                        <a:spcAft>
                          <a:spcPts val="0"/>
                        </a:spcAft>
                        <a:buNone/>
                      </a:pPr>
                      <a:r>
                        <a:rPr lang="en" sz="800"/>
                        <a:t>      &lt;n_perros&gt;2&lt;/n_perros&gt;</a:t>
                      </a:r>
                      <a:endParaRPr sz="800"/>
                    </a:p>
                    <a:p>
                      <a:pPr indent="0" lvl="0" marL="0" rtl="0" algn="l">
                        <a:spcBef>
                          <a:spcPts val="0"/>
                        </a:spcBef>
                        <a:spcAft>
                          <a:spcPts val="0"/>
                        </a:spcAft>
                        <a:buNone/>
                      </a:pPr>
                      <a:r>
                        <a:rPr lang="en" sz="800"/>
                        <a:t>      &lt;id_perro&gt;P01&lt;/id_perro&gt;</a:t>
                      </a:r>
                      <a:endParaRPr sz="800"/>
                    </a:p>
                    <a:p>
                      <a:pPr indent="0" lvl="0" marL="0" rtl="0" algn="l">
                        <a:spcBef>
                          <a:spcPts val="0"/>
                        </a:spcBef>
                        <a:spcAft>
                          <a:spcPts val="0"/>
                        </a:spcAft>
                        <a:buNone/>
                      </a:pPr>
                      <a:r>
                        <a:rPr lang="en" sz="800"/>
                        <a:t>      &lt;id_perro&gt;P02&lt;/id_perro&gt;</a:t>
                      </a:r>
                      <a:endParaRPr sz="800"/>
                    </a:p>
                    <a:p>
                      <a:pPr indent="0" lvl="0" marL="0" rtl="0" algn="l">
                        <a:spcBef>
                          <a:spcPts val="0"/>
                        </a:spcBef>
                        <a:spcAft>
                          <a:spcPts val="0"/>
                        </a:spcAft>
                        <a:buNone/>
                      </a:pPr>
                      <a:r>
                        <a:rPr lang="en" sz="800"/>
                        <a:t>    &lt;/dueño&gt;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&lt;dueño id="D02"&gt;</a:t>
                      </a:r>
                      <a:endParaRPr sz="800"/>
                    </a:p>
                    <a:p>
                      <a:pPr indent="0" lvl="0" marL="0" rtl="0" algn="l">
                        <a:spcBef>
                          <a:spcPts val="0"/>
                        </a:spcBef>
                        <a:spcAft>
                          <a:spcPts val="0"/>
                        </a:spcAft>
                        <a:buNone/>
                      </a:pPr>
                      <a:r>
                        <a:rPr lang="en" sz="800"/>
                        <a:t>      &lt;nombre&gt;Noa&lt;/nombre&gt;</a:t>
                      </a:r>
                      <a:endParaRPr sz="800"/>
                    </a:p>
                    <a:p>
                      <a:pPr indent="0" lvl="0" marL="0" rtl="0" algn="l">
                        <a:spcBef>
                          <a:spcPts val="0"/>
                        </a:spcBef>
                        <a:spcAft>
                          <a:spcPts val="0"/>
                        </a:spcAft>
                        <a:buNone/>
                      </a:pPr>
                      <a:r>
                        <a:rPr lang="en" sz="800"/>
                        <a:t>      &lt;apellido&gt;García&lt;/apellido&gt;</a:t>
                      </a:r>
                      <a:endParaRPr sz="800"/>
                    </a:p>
                    <a:p>
                      <a:pPr indent="0" lvl="0" marL="0" rtl="0" algn="l">
                        <a:spcBef>
                          <a:spcPts val="0"/>
                        </a:spcBef>
                        <a:spcAft>
                          <a:spcPts val="0"/>
                        </a:spcAft>
                        <a:buNone/>
                      </a:pPr>
                      <a:r>
                        <a:rPr lang="en" sz="800"/>
                        <a:t>      &lt;ciudad&gt;Torrelavega&lt;/ciudad&gt;</a:t>
                      </a:r>
                      <a:endParaRPr sz="800"/>
                    </a:p>
                    <a:p>
                      <a:pPr indent="0" lvl="0" marL="0" rtl="0" algn="l">
                        <a:spcBef>
                          <a:spcPts val="0"/>
                        </a:spcBef>
                        <a:spcAft>
                          <a:spcPts val="0"/>
                        </a:spcAft>
                        <a:buNone/>
                      </a:pPr>
                      <a:r>
                        <a:rPr lang="en" sz="800"/>
                        <a:t>      &lt;n_perros&gt;1&lt;/n_perros&gt;</a:t>
                      </a:r>
                      <a:endParaRPr sz="800"/>
                    </a:p>
                    <a:p>
                      <a:pPr indent="0" lvl="0" marL="0" rtl="0" algn="l">
                        <a:spcBef>
                          <a:spcPts val="0"/>
                        </a:spcBef>
                        <a:spcAft>
                          <a:spcPts val="0"/>
                        </a:spcAft>
                        <a:buNone/>
                      </a:pPr>
                      <a:r>
                        <a:rPr lang="en" sz="800"/>
                        <a:t>      &lt;id_perro&gt;P03&lt;/id_perro&gt;</a:t>
                      </a:r>
                      <a:endParaRPr sz="800"/>
                    </a:p>
                    <a:p>
                      <a:pPr indent="0" lvl="0" marL="0" rtl="0" algn="l">
                        <a:spcBef>
                          <a:spcPts val="0"/>
                        </a:spcBef>
                        <a:spcAft>
                          <a:spcPts val="0"/>
                        </a:spcAft>
                        <a:buNone/>
                      </a:pPr>
                      <a:r>
                        <a:rPr lang="en" sz="800"/>
                        <a:t>    &lt;/dueño&gt;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&lt;dueño id="D03"&gt;</a:t>
                      </a:r>
                      <a:endParaRPr sz="800"/>
                    </a:p>
                    <a:p>
                      <a:pPr indent="0" lvl="0" marL="0" rtl="0" algn="l">
                        <a:spcBef>
                          <a:spcPts val="0"/>
                        </a:spcBef>
                        <a:spcAft>
                          <a:spcPts val="0"/>
                        </a:spcAft>
                        <a:buNone/>
                      </a:pPr>
                      <a:r>
                        <a:rPr lang="en" sz="800"/>
                        <a:t>      &lt;nombre&gt;Pedro&lt;/nombre&gt;</a:t>
                      </a:r>
                      <a:endParaRPr sz="800"/>
                    </a:p>
                    <a:p>
                      <a:pPr indent="0" lvl="0" marL="0" rtl="0" algn="l">
                        <a:spcBef>
                          <a:spcPts val="0"/>
                        </a:spcBef>
                        <a:spcAft>
                          <a:spcPts val="0"/>
                        </a:spcAft>
                        <a:buNone/>
                      </a:pPr>
                      <a:r>
                        <a:rPr lang="en" sz="800"/>
                        <a:t>      &lt;apellido&gt;Ríos&lt;/apellido&gt;</a:t>
                      </a:r>
                      <a:endParaRPr sz="800"/>
                    </a:p>
                    <a:p>
                      <a:pPr indent="0" lvl="0" marL="0" rtl="0" algn="l">
                        <a:spcBef>
                          <a:spcPts val="0"/>
                        </a:spcBef>
                        <a:spcAft>
                          <a:spcPts val="0"/>
                        </a:spcAft>
                        <a:buNone/>
                      </a:pPr>
                      <a:r>
                        <a:rPr lang="en" sz="800"/>
                        <a:t>      &lt;ciudad&gt;Astillero&lt;/ciudad&gt;</a:t>
                      </a:r>
                      <a:endParaRPr sz="800"/>
                    </a:p>
                    <a:p>
                      <a:pPr indent="0" lvl="0" marL="0" rtl="0" algn="l">
                        <a:spcBef>
                          <a:spcPts val="0"/>
                        </a:spcBef>
                        <a:spcAft>
                          <a:spcPts val="0"/>
                        </a:spcAft>
                        <a:buNone/>
                      </a:pPr>
                      <a:r>
                        <a:rPr lang="en" sz="800"/>
                        <a:t>      &lt;n_perros&gt;2&lt;/n_perros&gt;</a:t>
                      </a:r>
                      <a:endParaRPr sz="800"/>
                    </a:p>
                    <a:p>
                      <a:pPr indent="0" lvl="0" marL="0" rtl="0" algn="l">
                        <a:spcBef>
                          <a:spcPts val="0"/>
                        </a:spcBef>
                        <a:spcAft>
                          <a:spcPts val="0"/>
                        </a:spcAft>
                        <a:buNone/>
                      </a:pPr>
                      <a:r>
                        <a:rPr lang="en" sz="800"/>
                        <a:t>      &lt;id_perro&gt;P04&lt;/id_perro&gt;</a:t>
                      </a:r>
                      <a:endParaRPr sz="800"/>
                    </a:p>
                    <a:p>
                      <a:pPr indent="0" lvl="0" marL="0" rtl="0" algn="l">
                        <a:spcBef>
                          <a:spcPts val="0"/>
                        </a:spcBef>
                        <a:spcAft>
                          <a:spcPts val="0"/>
                        </a:spcAft>
                        <a:buNone/>
                      </a:pPr>
                      <a:r>
                        <a:rPr lang="en" sz="800"/>
                        <a:t>      &lt;id_perro&gt;P05&lt;/id_perro&gt;</a:t>
                      </a:r>
                      <a:endParaRPr sz="800"/>
                    </a:p>
                    <a:p>
                      <a:pPr indent="0" lvl="0" marL="0" rtl="0" algn="l">
                        <a:spcBef>
                          <a:spcPts val="0"/>
                        </a:spcBef>
                        <a:spcAft>
                          <a:spcPts val="0"/>
                        </a:spcAft>
                        <a:buNone/>
                      </a:pPr>
                      <a:r>
                        <a:rPr lang="en" sz="800"/>
                        <a:t>    &lt;/dueño&gt;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&lt;/dueños&gt;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&lt;/protectora&gt;</a:t>
                      </a:r>
                      <a:endParaRPr sz="8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Ejemplo 2</a:t>
            </a:r>
            <a:endParaRPr/>
          </a:p>
        </p:txBody>
      </p:sp>
      <p:sp>
        <p:nvSpPr>
          <p:cNvPr id="607" name="Google Shape;607;p25"/>
          <p:cNvSpPr txBox="1"/>
          <p:nvPr>
            <p:ph idx="1" type="body"/>
          </p:nvPr>
        </p:nvSpPr>
        <p:spPr>
          <a:xfrm>
            <a:off x="855625" y="1599700"/>
            <a:ext cx="69948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El siguiente documento  XML “futbol.xml” contiene información sobre jugadores de futbol y sus equipos.</a:t>
            </a:r>
            <a:endParaRPr sz="1400"/>
          </a:p>
          <a:p>
            <a:pPr indent="0" lvl="0" marL="0" rtl="0" algn="l">
              <a:spcBef>
                <a:spcPts val="600"/>
              </a:spcBef>
              <a:spcAft>
                <a:spcPts val="0"/>
              </a:spcAft>
              <a:buNone/>
            </a:pPr>
            <a:r>
              <a:rPr lang="en" sz="1400"/>
              <a:t>Se pide:</a:t>
            </a:r>
            <a:endParaRPr sz="1400"/>
          </a:p>
          <a:p>
            <a:pPr indent="0" lvl="0" marL="0" rtl="0" algn="l">
              <a:spcBef>
                <a:spcPts val="600"/>
              </a:spcBef>
              <a:spcAft>
                <a:spcPts val="0"/>
              </a:spcAft>
              <a:buNone/>
            </a:pPr>
            <a:r>
              <a:rPr lang="en" sz="1400"/>
              <a:t>Realiza las siguientes consultas al documento "futbol.xml":</a:t>
            </a:r>
            <a:endParaRPr sz="1400"/>
          </a:p>
          <a:p>
            <a:pPr indent="-317500" lvl="0" marL="457200" rtl="0" algn="l">
              <a:spcBef>
                <a:spcPts val="600"/>
              </a:spcBef>
              <a:spcAft>
                <a:spcPts val="0"/>
              </a:spcAft>
              <a:buSzPts val="1400"/>
              <a:buChar char="●"/>
            </a:pPr>
            <a:r>
              <a:rPr lang="en" sz="1400"/>
              <a:t>Nombre de los jugadores nacidos antes del 90</a:t>
            </a:r>
            <a:endParaRPr sz="1400"/>
          </a:p>
          <a:p>
            <a:pPr indent="-317500" lvl="0" marL="457200" rtl="0" algn="l">
              <a:spcBef>
                <a:spcPts val="0"/>
              </a:spcBef>
              <a:spcAft>
                <a:spcPts val="0"/>
              </a:spcAft>
              <a:buSzPts val="1400"/>
              <a:buChar char="●"/>
            </a:pPr>
            <a:r>
              <a:rPr lang="en" sz="1400"/>
              <a:t>Nombre de los equipos que hayan ganado algún mundial o algún europeo.</a:t>
            </a:r>
            <a:endParaRPr sz="1400"/>
          </a:p>
          <a:p>
            <a:pPr indent="-317500" lvl="0" marL="457200" rtl="0" algn="l">
              <a:spcBef>
                <a:spcPts val="0"/>
              </a:spcBef>
              <a:spcAft>
                <a:spcPts val="0"/>
              </a:spcAft>
              <a:buSzPts val="1400"/>
              <a:buChar char="●"/>
            </a:pPr>
            <a:r>
              <a:rPr lang="en" sz="1400"/>
              <a:t>Nombre de los jugadores que hayan nacido en España ordenados por año de nacimiento.</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08" name="Google Shape;608;p2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14" name="Google Shape;614;p26"/>
          <p:cNvSpPr txBox="1"/>
          <p:nvPr/>
        </p:nvSpPr>
        <p:spPr>
          <a:xfrm>
            <a:off x="1159225" y="516300"/>
            <a:ext cx="7344900" cy="378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graphicFrame>
        <p:nvGraphicFramePr>
          <p:cNvPr id="615" name="Google Shape;615;p26"/>
          <p:cNvGraphicFramePr/>
          <p:nvPr/>
        </p:nvGraphicFramePr>
        <p:xfrm>
          <a:off x="823050" y="285763"/>
          <a:ext cx="3000000" cy="3000000"/>
        </p:xfrm>
        <a:graphic>
          <a:graphicData uri="http://schemas.openxmlformats.org/drawingml/2006/table">
            <a:tbl>
              <a:tblPr>
                <a:noFill/>
                <a:tableStyleId>{89C76A61-0EC0-4EAE-B0E6-6F0CB0E3CF17}</a:tableStyleId>
              </a:tblPr>
              <a:tblGrid>
                <a:gridCol w="2935875"/>
                <a:gridCol w="2737300"/>
                <a:gridCol w="2418200"/>
              </a:tblGrid>
              <a:tr h="4415950">
                <a:tc>
                  <a:txBody>
                    <a:bodyPr/>
                    <a:lstStyle/>
                    <a:p>
                      <a:pPr indent="0" lvl="0" marL="0" rtl="0" algn="l">
                        <a:spcBef>
                          <a:spcPts val="0"/>
                        </a:spcBef>
                        <a:spcAft>
                          <a:spcPts val="0"/>
                        </a:spcAft>
                        <a:buNone/>
                      </a:pPr>
                      <a:r>
                        <a:rPr lang="en" sz="800"/>
                        <a:t>&lt;?xml version="1.0" encoding="UTF-8"?&gt;</a:t>
                      </a:r>
                      <a:endParaRPr sz="800"/>
                    </a:p>
                    <a:p>
                      <a:pPr indent="0" lvl="0" marL="0" rtl="0" algn="l">
                        <a:spcBef>
                          <a:spcPts val="0"/>
                        </a:spcBef>
                        <a:spcAft>
                          <a:spcPts val="0"/>
                        </a:spcAft>
                        <a:buNone/>
                      </a:pPr>
                      <a:r>
                        <a:rPr lang="en" sz="800"/>
                        <a:t>&lt;futbol&gt;</a:t>
                      </a:r>
                      <a:endParaRPr sz="800"/>
                    </a:p>
                    <a:p>
                      <a:pPr indent="0" lvl="0" marL="0" rtl="0" algn="l">
                        <a:spcBef>
                          <a:spcPts val="0"/>
                        </a:spcBef>
                        <a:spcAft>
                          <a:spcPts val="0"/>
                        </a:spcAft>
                        <a:buNone/>
                      </a:pPr>
                      <a:r>
                        <a:rPr lang="en" sz="800"/>
                        <a:t>  &lt;jugadores&gt;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&lt;nombre&gt;Francisco Gento López&lt;/nombre&gt;</a:t>
                      </a:r>
                      <a:endParaRPr sz="800"/>
                    </a:p>
                    <a:p>
                      <a:pPr indent="0" lvl="0" marL="0" rtl="0" algn="l">
                        <a:spcBef>
                          <a:spcPts val="0"/>
                        </a:spcBef>
                        <a:spcAft>
                          <a:spcPts val="0"/>
                        </a:spcAft>
                        <a:buNone/>
                      </a:pPr>
                      <a:r>
                        <a:rPr lang="en" sz="800"/>
                        <a:t>      &lt;año&gt;1933&lt;/año&gt;</a:t>
                      </a:r>
                      <a:endParaRPr sz="800"/>
                    </a:p>
                    <a:p>
                      <a:pPr indent="0" lvl="0" marL="0" rtl="0" algn="l">
                        <a:spcBef>
                          <a:spcPts val="0"/>
                        </a:spcBef>
                        <a:spcAft>
                          <a:spcPts val="0"/>
                        </a:spcAft>
                        <a:buNone/>
                      </a:pPr>
                      <a:r>
                        <a:rPr lang="en" sz="800"/>
                        <a:t>      &lt;comunidad&gt;Cantabria&lt;/comunidad&gt;</a:t>
                      </a:r>
                      <a:endParaRPr sz="800"/>
                    </a:p>
                    <a:p>
                      <a:pPr indent="0" lvl="0" marL="0" rtl="0" algn="l">
                        <a:spcBef>
                          <a:spcPts val="0"/>
                        </a:spcBef>
                        <a:spcAft>
                          <a:spcPts val="0"/>
                        </a:spcAft>
                        <a:buNone/>
                      </a:pPr>
                      <a:r>
                        <a:rPr lang="en" sz="800"/>
                        <a:t>      &lt;pais&gt;España&lt;/pais&gt;</a:t>
                      </a:r>
                      <a:endParaRPr sz="800"/>
                    </a:p>
                    <a:p>
                      <a:pPr indent="0" lvl="0" marL="0" rtl="0" algn="l">
                        <a:spcBef>
                          <a:spcPts val="0"/>
                        </a:spcBef>
                        <a:spcAft>
                          <a:spcPts val="0"/>
                        </a:spcAft>
                        <a:buNone/>
                      </a:pPr>
                      <a:r>
                        <a:rPr lang="en" sz="800"/>
                        <a:t>      &lt;equipo&gt;R Racing C&lt;/equipo&gt;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&lt;nombre&gt;Sergio Canales&lt;/nombre&gt;</a:t>
                      </a:r>
                      <a:endParaRPr sz="800"/>
                    </a:p>
                    <a:p>
                      <a:pPr indent="0" lvl="0" marL="0" rtl="0" algn="l">
                        <a:spcBef>
                          <a:spcPts val="0"/>
                        </a:spcBef>
                        <a:spcAft>
                          <a:spcPts val="0"/>
                        </a:spcAft>
                        <a:buNone/>
                      </a:pPr>
                      <a:r>
                        <a:rPr lang="en" sz="800"/>
                        <a:t>      &lt;año&gt;1991&lt;/año&gt;</a:t>
                      </a:r>
                      <a:endParaRPr sz="800"/>
                    </a:p>
                    <a:p>
                      <a:pPr indent="0" lvl="0" marL="0" rtl="0" algn="l">
                        <a:spcBef>
                          <a:spcPts val="0"/>
                        </a:spcBef>
                        <a:spcAft>
                          <a:spcPts val="0"/>
                        </a:spcAft>
                        <a:buNone/>
                      </a:pPr>
                      <a:r>
                        <a:rPr lang="en" sz="800"/>
                        <a:t>      &lt;comunidad&gt;Cantabria&lt;/comunidad&gt;</a:t>
                      </a:r>
                      <a:endParaRPr sz="800"/>
                    </a:p>
                    <a:p>
                      <a:pPr indent="0" lvl="0" marL="0" rtl="0" algn="l">
                        <a:spcBef>
                          <a:spcPts val="0"/>
                        </a:spcBef>
                        <a:spcAft>
                          <a:spcPts val="0"/>
                        </a:spcAft>
                        <a:buNone/>
                      </a:pPr>
                      <a:r>
                        <a:rPr lang="en" sz="800"/>
                        <a:t>      &lt;pais&gt;España&lt;/pais&gt;</a:t>
                      </a:r>
                      <a:endParaRPr sz="800"/>
                    </a:p>
                    <a:p>
                      <a:pPr indent="0" lvl="0" marL="0" rtl="0" algn="l">
                        <a:spcBef>
                          <a:spcPts val="0"/>
                        </a:spcBef>
                        <a:spcAft>
                          <a:spcPts val="0"/>
                        </a:spcAft>
                        <a:buNone/>
                      </a:pPr>
                      <a:r>
                        <a:rPr lang="en" sz="800"/>
                        <a:t>      &lt;equipo&gt;R Racing C&lt;/equipo&gt;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&lt;nombre&gt;José Emilio Amavisca&lt;/nombre&gt;</a:t>
                      </a:r>
                      <a:endParaRPr sz="800"/>
                    </a:p>
                    <a:p>
                      <a:pPr indent="0" lvl="0" marL="0" rtl="0" algn="l">
                        <a:spcBef>
                          <a:spcPts val="0"/>
                        </a:spcBef>
                        <a:spcAft>
                          <a:spcPts val="0"/>
                        </a:spcAft>
                        <a:buNone/>
                      </a:pPr>
                      <a:r>
                        <a:rPr lang="en" sz="800"/>
                        <a:t>      &lt;año&gt;1971&lt;/año&gt;</a:t>
                      </a:r>
                      <a:endParaRPr sz="800"/>
                    </a:p>
                    <a:p>
                      <a:pPr indent="0" lvl="0" marL="0" rtl="0" algn="l">
                        <a:spcBef>
                          <a:spcPts val="0"/>
                        </a:spcBef>
                        <a:spcAft>
                          <a:spcPts val="0"/>
                        </a:spcAft>
                        <a:buNone/>
                      </a:pPr>
                      <a:r>
                        <a:rPr lang="en" sz="800"/>
                        <a:t>      &lt;comunidad&gt;Cantabria&lt;/comunidad&gt;</a:t>
                      </a:r>
                      <a:endParaRPr sz="800"/>
                    </a:p>
                    <a:p>
                      <a:pPr indent="0" lvl="0" marL="0" rtl="0" algn="l">
                        <a:spcBef>
                          <a:spcPts val="0"/>
                        </a:spcBef>
                        <a:spcAft>
                          <a:spcPts val="0"/>
                        </a:spcAft>
                        <a:buNone/>
                      </a:pPr>
                      <a:r>
                        <a:rPr lang="en" sz="800"/>
                        <a:t>      &lt;pais&gt;España&lt;/pais&gt;</a:t>
                      </a:r>
                      <a:endParaRPr sz="800"/>
                    </a:p>
                    <a:p>
                      <a:pPr indent="0" lvl="0" marL="0" rtl="0" algn="l">
                        <a:spcBef>
                          <a:spcPts val="0"/>
                        </a:spcBef>
                        <a:spcAft>
                          <a:spcPts val="0"/>
                        </a:spcAft>
                        <a:buNone/>
                      </a:pPr>
                      <a:r>
                        <a:rPr lang="en" sz="800"/>
                        <a:t>      &lt;equipo&gt;R Racing C&lt;/equipo&gt;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&lt;nombre&gt;Lionel Andrés Messi&lt;/nombre&gt;</a:t>
                      </a:r>
                      <a:endParaRPr sz="800"/>
                    </a:p>
                    <a:p>
                      <a:pPr indent="0" lvl="0" marL="0" rtl="0" algn="l">
                        <a:spcBef>
                          <a:spcPts val="0"/>
                        </a:spcBef>
                        <a:spcAft>
                          <a:spcPts val="0"/>
                        </a:spcAft>
                        <a:buNone/>
                      </a:pPr>
                      <a:r>
                        <a:rPr lang="en" sz="800"/>
                        <a:t>      &lt;año&gt;1987&lt;/año&gt;</a:t>
                      </a:r>
                      <a:endParaRPr sz="800"/>
                    </a:p>
                    <a:p>
                      <a:pPr indent="0" lvl="0" marL="0" rtl="0" algn="l">
                        <a:spcBef>
                          <a:spcPts val="0"/>
                        </a:spcBef>
                        <a:spcAft>
                          <a:spcPts val="0"/>
                        </a:spcAft>
                        <a:buNone/>
                      </a:pPr>
                      <a:r>
                        <a:rPr lang="en" sz="800"/>
                        <a:t>      &lt;comunidad&gt;Rosario&lt;/comunidad&gt;</a:t>
                      </a:r>
                      <a:endParaRPr sz="800"/>
                    </a:p>
                    <a:p>
                      <a:pPr indent="0" lvl="0" marL="0" rtl="0" algn="l">
                        <a:spcBef>
                          <a:spcPts val="0"/>
                        </a:spcBef>
                        <a:spcAft>
                          <a:spcPts val="0"/>
                        </a:spcAft>
                        <a:buNone/>
                      </a:pPr>
                      <a:r>
                        <a:rPr lang="en" sz="800"/>
                        <a:t>      &lt;pais&gt;Argentina&lt;/pais&gt;</a:t>
                      </a:r>
                      <a:endParaRPr sz="800"/>
                    </a:p>
                    <a:p>
                      <a:pPr indent="0" lvl="0" marL="0" rtl="0" algn="l">
                        <a:spcBef>
                          <a:spcPts val="0"/>
                        </a:spcBef>
                        <a:spcAft>
                          <a:spcPts val="0"/>
                        </a:spcAft>
                        <a:buNone/>
                      </a:pPr>
                      <a:r>
                        <a:rPr lang="en" sz="800"/>
                        <a:t>      &lt;equipo&gt;Barsa&lt;/equipo&gt;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txBody>
                  <a:tcPr marT="91425" marB="91425" marR="91425" marL="91425"/>
                </a:tc>
                <a:tc>
                  <a:txBody>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&lt;nombre&gt;Antoine Griezmann&lt;/nombre&gt;</a:t>
                      </a:r>
                      <a:endParaRPr sz="800"/>
                    </a:p>
                    <a:p>
                      <a:pPr indent="0" lvl="0" marL="0" rtl="0" algn="l">
                        <a:spcBef>
                          <a:spcPts val="0"/>
                        </a:spcBef>
                        <a:spcAft>
                          <a:spcPts val="0"/>
                        </a:spcAft>
                        <a:buNone/>
                      </a:pPr>
                      <a:r>
                        <a:rPr lang="en" sz="800"/>
                        <a:t>      &lt;año&gt;1991&lt;/año&gt;</a:t>
                      </a:r>
                      <a:endParaRPr sz="800"/>
                    </a:p>
                    <a:p>
                      <a:pPr indent="0" lvl="0" marL="0" rtl="0" algn="l">
                        <a:spcBef>
                          <a:spcPts val="0"/>
                        </a:spcBef>
                        <a:spcAft>
                          <a:spcPts val="0"/>
                        </a:spcAft>
                        <a:buNone/>
                      </a:pPr>
                      <a:r>
                        <a:rPr lang="en" sz="800"/>
                        <a:t>      &lt;comunidad&gt;Macon&lt;/comunidad&gt;</a:t>
                      </a:r>
                      <a:endParaRPr sz="800"/>
                    </a:p>
                    <a:p>
                      <a:pPr indent="0" lvl="0" marL="0" rtl="0" algn="l">
                        <a:spcBef>
                          <a:spcPts val="0"/>
                        </a:spcBef>
                        <a:spcAft>
                          <a:spcPts val="0"/>
                        </a:spcAft>
                        <a:buNone/>
                      </a:pPr>
                      <a:r>
                        <a:rPr lang="en" sz="800"/>
                        <a:t>      &lt;pais&gt;Francia&lt;/pais&gt;</a:t>
                      </a:r>
                      <a:endParaRPr sz="800"/>
                    </a:p>
                    <a:p>
                      <a:pPr indent="0" lvl="0" marL="0" rtl="0" algn="l">
                        <a:spcBef>
                          <a:spcPts val="0"/>
                        </a:spcBef>
                        <a:spcAft>
                          <a:spcPts val="0"/>
                        </a:spcAft>
                        <a:buNone/>
                      </a:pPr>
                      <a:r>
                        <a:rPr lang="en" sz="800"/>
                        <a:t>      &lt;equipo&gt;Barsa&lt;/equipo&gt;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&lt;nombre&gt;Ansu Fati&lt;/nombre&gt;</a:t>
                      </a:r>
                      <a:endParaRPr sz="800"/>
                    </a:p>
                    <a:p>
                      <a:pPr indent="0" lvl="0" marL="0" rtl="0" algn="l">
                        <a:spcBef>
                          <a:spcPts val="0"/>
                        </a:spcBef>
                        <a:spcAft>
                          <a:spcPts val="0"/>
                        </a:spcAft>
                        <a:buNone/>
                      </a:pPr>
                      <a:r>
                        <a:rPr lang="en" sz="800"/>
                        <a:t>      &lt;año&gt;2002&lt;/año&gt;</a:t>
                      </a:r>
                      <a:endParaRPr sz="800"/>
                    </a:p>
                    <a:p>
                      <a:pPr indent="0" lvl="0" marL="0" rtl="0" algn="l">
                        <a:spcBef>
                          <a:spcPts val="0"/>
                        </a:spcBef>
                        <a:spcAft>
                          <a:spcPts val="0"/>
                        </a:spcAft>
                        <a:buNone/>
                      </a:pPr>
                      <a:r>
                        <a:rPr lang="en" sz="800"/>
                        <a:t>      &lt;comunidad&gt;Bisáu&lt;/comunidad&gt;</a:t>
                      </a:r>
                      <a:endParaRPr sz="800"/>
                    </a:p>
                    <a:p>
                      <a:pPr indent="0" lvl="0" marL="0" rtl="0" algn="l">
                        <a:spcBef>
                          <a:spcPts val="0"/>
                        </a:spcBef>
                        <a:spcAft>
                          <a:spcPts val="0"/>
                        </a:spcAft>
                        <a:buNone/>
                      </a:pPr>
                      <a:r>
                        <a:rPr lang="en" sz="800"/>
                        <a:t>      &lt;pais&gt;Guinea&lt;/pais&gt;</a:t>
                      </a:r>
                      <a:endParaRPr sz="800"/>
                    </a:p>
                    <a:p>
                      <a:pPr indent="0" lvl="0" marL="0" rtl="0" algn="l">
                        <a:spcBef>
                          <a:spcPts val="0"/>
                        </a:spcBef>
                        <a:spcAft>
                          <a:spcPts val="0"/>
                        </a:spcAft>
                        <a:buNone/>
                      </a:pPr>
                      <a:r>
                        <a:rPr lang="en" sz="800"/>
                        <a:t>      &lt;equipo&gt;Barsa&lt;/equipo&gt;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&lt;nombre&gt;Sergio Ramos&lt;/nombre&gt;</a:t>
                      </a:r>
                      <a:endParaRPr sz="800"/>
                    </a:p>
                    <a:p>
                      <a:pPr indent="0" lvl="0" marL="0" rtl="0" algn="l">
                        <a:spcBef>
                          <a:spcPts val="0"/>
                        </a:spcBef>
                        <a:spcAft>
                          <a:spcPts val="0"/>
                        </a:spcAft>
                        <a:buNone/>
                      </a:pPr>
                      <a:r>
                        <a:rPr lang="en" sz="800"/>
                        <a:t>      &lt;año&gt;1986&lt;/año&gt;</a:t>
                      </a:r>
                      <a:endParaRPr sz="800"/>
                    </a:p>
                    <a:p>
                      <a:pPr indent="0" lvl="0" marL="0" rtl="0" algn="l">
                        <a:spcBef>
                          <a:spcPts val="0"/>
                        </a:spcBef>
                        <a:spcAft>
                          <a:spcPts val="0"/>
                        </a:spcAft>
                        <a:buNone/>
                      </a:pPr>
                      <a:r>
                        <a:rPr lang="en" sz="800"/>
                        <a:t>      &lt;comunidad&gt;Sevilla&lt;/comunidad&gt;</a:t>
                      </a:r>
                      <a:endParaRPr sz="800"/>
                    </a:p>
                    <a:p>
                      <a:pPr indent="0" lvl="0" marL="0" rtl="0" algn="l">
                        <a:spcBef>
                          <a:spcPts val="0"/>
                        </a:spcBef>
                        <a:spcAft>
                          <a:spcPts val="0"/>
                        </a:spcAft>
                        <a:buNone/>
                      </a:pPr>
                      <a:r>
                        <a:rPr lang="en" sz="800"/>
                        <a:t>      &lt;pais&gt;España&lt;/pais&gt;</a:t>
                      </a:r>
                      <a:endParaRPr sz="800"/>
                    </a:p>
                    <a:p>
                      <a:pPr indent="0" lvl="0" marL="0" rtl="0" algn="l">
                        <a:spcBef>
                          <a:spcPts val="0"/>
                        </a:spcBef>
                        <a:spcAft>
                          <a:spcPts val="0"/>
                        </a:spcAft>
                        <a:buNone/>
                      </a:pPr>
                      <a:r>
                        <a:rPr lang="en" sz="800"/>
                        <a:t>      &lt;equipo&gt;R Madrid&lt;/equipo&gt;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&lt;nombre&gt;Karim Benzema&lt;/nombre&gt;</a:t>
                      </a:r>
                      <a:endParaRPr sz="800"/>
                    </a:p>
                    <a:p>
                      <a:pPr indent="0" lvl="0" marL="0" rtl="0" algn="l">
                        <a:spcBef>
                          <a:spcPts val="0"/>
                        </a:spcBef>
                        <a:spcAft>
                          <a:spcPts val="0"/>
                        </a:spcAft>
                        <a:buNone/>
                      </a:pPr>
                      <a:r>
                        <a:rPr lang="en" sz="800"/>
                        <a:t>      &lt;año&gt;1987&lt;/año&gt;</a:t>
                      </a:r>
                      <a:endParaRPr sz="800"/>
                    </a:p>
                    <a:p>
                      <a:pPr indent="0" lvl="0" marL="0" rtl="0" algn="l">
                        <a:spcBef>
                          <a:spcPts val="0"/>
                        </a:spcBef>
                        <a:spcAft>
                          <a:spcPts val="0"/>
                        </a:spcAft>
                        <a:buNone/>
                      </a:pPr>
                      <a:r>
                        <a:rPr lang="en" sz="800"/>
                        <a:t>      &lt;comunidad&gt;Lyon&lt;/comunidad&gt;</a:t>
                      </a:r>
                      <a:endParaRPr sz="800"/>
                    </a:p>
                    <a:p>
                      <a:pPr indent="0" lvl="0" marL="0" rtl="0" algn="l">
                        <a:spcBef>
                          <a:spcPts val="0"/>
                        </a:spcBef>
                        <a:spcAft>
                          <a:spcPts val="0"/>
                        </a:spcAft>
                        <a:buNone/>
                      </a:pPr>
                      <a:r>
                        <a:rPr lang="en" sz="800"/>
                        <a:t>      &lt;pais&gt;Francia&lt;/pais&gt;</a:t>
                      </a:r>
                      <a:endParaRPr sz="800"/>
                    </a:p>
                    <a:p>
                      <a:pPr indent="0" lvl="0" marL="0" rtl="0" algn="l">
                        <a:spcBef>
                          <a:spcPts val="0"/>
                        </a:spcBef>
                        <a:spcAft>
                          <a:spcPts val="0"/>
                        </a:spcAft>
                        <a:buNone/>
                      </a:pPr>
                      <a:r>
                        <a:rPr lang="en" sz="800"/>
                        <a:t>      &lt;equipo&gt;R Madrid&lt;/equipo&gt;</a:t>
                      </a:r>
                      <a:endParaRPr sz="800"/>
                    </a:p>
                    <a:p>
                      <a:pPr indent="0" lvl="0" marL="0" rtl="0" algn="l">
                        <a:spcBef>
                          <a:spcPts val="0"/>
                        </a:spcBef>
                        <a:spcAft>
                          <a:spcPts val="0"/>
                        </a:spcAft>
                        <a:buNone/>
                      </a:pPr>
                      <a:r>
                        <a:rPr lang="en" sz="800"/>
                        <a:t>    &lt;/jugador&gt;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&lt;/jugadores&gt;</a:t>
                      </a:r>
                      <a:endParaRPr sz="800"/>
                    </a:p>
                    <a:p>
                      <a:pPr indent="0" lvl="0" marL="0" rtl="0" algn="l">
                        <a:spcBef>
                          <a:spcPts val="0"/>
                        </a:spcBef>
                        <a:spcAft>
                          <a:spcPts val="0"/>
                        </a:spcAft>
                        <a:buNone/>
                      </a:pPr>
                      <a:r>
                        <a:rPr lang="en" sz="800"/>
                        <a:t>  &lt;equipos&gt;</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&lt;nombre&gt;Valencia F.C&lt;/nombre&gt;</a:t>
                      </a:r>
                      <a:endParaRPr sz="800"/>
                    </a:p>
                    <a:p>
                      <a:pPr indent="0" lvl="0" marL="0" rtl="0" algn="l">
                        <a:spcBef>
                          <a:spcPts val="0"/>
                        </a:spcBef>
                        <a:spcAft>
                          <a:spcPts val="0"/>
                        </a:spcAft>
                        <a:buNone/>
                      </a:pPr>
                      <a:r>
                        <a:rPr lang="en" sz="800"/>
                        <a:t>      &lt;ciudad&gt;Valencia&lt;/ciudad&gt;</a:t>
                      </a:r>
                      <a:endParaRPr sz="800"/>
                    </a:p>
                    <a:p>
                      <a:pPr indent="0" lvl="0" marL="0" rtl="0" algn="l">
                        <a:spcBef>
                          <a:spcPts val="0"/>
                        </a:spcBef>
                        <a:spcAft>
                          <a:spcPts val="0"/>
                        </a:spcAft>
                        <a:buNone/>
                      </a:pPr>
                      <a:r>
                        <a:rPr lang="en" sz="800"/>
                        <a:t>      &lt;c_europa&gt;2&lt;/c_europa&gt;</a:t>
                      </a:r>
                      <a:endParaRPr sz="800"/>
                    </a:p>
                    <a:p>
                      <a:pPr indent="0" lvl="0" marL="0" rtl="0" algn="l">
                        <a:spcBef>
                          <a:spcPts val="0"/>
                        </a:spcBef>
                        <a:spcAft>
                          <a:spcPts val="0"/>
                        </a:spcAft>
                        <a:buNone/>
                      </a:pPr>
                      <a:r>
                        <a:rPr lang="en" sz="800"/>
                        <a:t>      &lt;mundial&gt;0&lt;/mundial&gt;</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&lt;nombre&gt;Barsa&lt;/nombre&gt;</a:t>
                      </a:r>
                      <a:endParaRPr sz="800"/>
                    </a:p>
                    <a:p>
                      <a:pPr indent="0" lvl="0" marL="0" rtl="0" algn="l">
                        <a:spcBef>
                          <a:spcPts val="0"/>
                        </a:spcBef>
                        <a:spcAft>
                          <a:spcPts val="0"/>
                        </a:spcAft>
                        <a:buNone/>
                      </a:pPr>
                      <a:r>
                        <a:rPr lang="en" sz="800"/>
                        <a:t>      &lt;ciudad&gt;Barcelona&lt;/ciudad&gt;</a:t>
                      </a:r>
                      <a:endParaRPr sz="800"/>
                    </a:p>
                    <a:p>
                      <a:pPr indent="0" lvl="0" marL="0" rtl="0" algn="l">
                        <a:spcBef>
                          <a:spcPts val="0"/>
                        </a:spcBef>
                        <a:spcAft>
                          <a:spcPts val="0"/>
                        </a:spcAft>
                        <a:buNone/>
                      </a:pPr>
                      <a:r>
                        <a:rPr lang="en" sz="800"/>
                        <a:t>      &lt;c_europa&gt;5&lt;/c_europa&gt;</a:t>
                      </a:r>
                      <a:endParaRPr sz="800"/>
                    </a:p>
                    <a:p>
                      <a:pPr indent="0" lvl="0" marL="0" rtl="0" algn="l">
                        <a:spcBef>
                          <a:spcPts val="0"/>
                        </a:spcBef>
                        <a:spcAft>
                          <a:spcPts val="0"/>
                        </a:spcAft>
                        <a:buNone/>
                      </a:pPr>
                      <a:r>
                        <a:rPr lang="en" sz="800"/>
                        <a:t>      &lt;mundial&gt;3&lt;/mundial&gt;</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&lt;nombre&gt;R Madrid&lt;/nombre&gt;</a:t>
                      </a:r>
                      <a:endParaRPr sz="800"/>
                    </a:p>
                    <a:p>
                      <a:pPr indent="0" lvl="0" marL="0" rtl="0" algn="l">
                        <a:spcBef>
                          <a:spcPts val="0"/>
                        </a:spcBef>
                        <a:spcAft>
                          <a:spcPts val="0"/>
                        </a:spcAft>
                        <a:buNone/>
                      </a:pPr>
                      <a:r>
                        <a:rPr lang="en" sz="800"/>
                        <a:t>      &lt;ciudad&gt;Madrid&lt;/ciudad&gt;</a:t>
                      </a:r>
                      <a:endParaRPr sz="800"/>
                    </a:p>
                    <a:p>
                      <a:pPr indent="0" lvl="0" marL="0" rtl="0" algn="l">
                        <a:spcBef>
                          <a:spcPts val="0"/>
                        </a:spcBef>
                        <a:spcAft>
                          <a:spcPts val="0"/>
                        </a:spcAft>
                        <a:buNone/>
                      </a:pPr>
                      <a:r>
                        <a:rPr lang="en" sz="800"/>
                        <a:t>      &lt;c_europa&gt;13&lt;/c_europa&gt;</a:t>
                      </a:r>
                      <a:endParaRPr sz="800"/>
                    </a:p>
                    <a:p>
                      <a:pPr indent="0" lvl="0" marL="0" rtl="0" algn="l">
                        <a:spcBef>
                          <a:spcPts val="0"/>
                        </a:spcBef>
                        <a:spcAft>
                          <a:spcPts val="0"/>
                        </a:spcAft>
                        <a:buNone/>
                      </a:pPr>
                      <a:r>
                        <a:rPr lang="en" sz="800"/>
                        <a:t>      &lt;mundial&gt;7&lt;/mundial&gt;</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&lt;nombre&gt;R Racing C&lt;/nombre&gt;</a:t>
                      </a:r>
                      <a:endParaRPr sz="800"/>
                    </a:p>
                    <a:p>
                      <a:pPr indent="0" lvl="0" marL="0" rtl="0" algn="l">
                        <a:spcBef>
                          <a:spcPts val="0"/>
                        </a:spcBef>
                        <a:spcAft>
                          <a:spcPts val="0"/>
                        </a:spcAft>
                        <a:buNone/>
                      </a:pPr>
                      <a:r>
                        <a:rPr lang="en" sz="800"/>
                        <a:t>      &lt;ciudad&gt;Santander&lt;/ciudad&gt;</a:t>
                      </a:r>
                      <a:endParaRPr sz="800"/>
                    </a:p>
                    <a:p>
                      <a:pPr indent="0" lvl="0" marL="0" rtl="0" algn="l">
                        <a:spcBef>
                          <a:spcPts val="0"/>
                        </a:spcBef>
                        <a:spcAft>
                          <a:spcPts val="0"/>
                        </a:spcAft>
                        <a:buNone/>
                      </a:pPr>
                      <a:r>
                        <a:rPr lang="en" sz="800"/>
                        <a:t>      &lt;c_europa&gt;0&lt;/c_europa&gt;</a:t>
                      </a:r>
                      <a:endParaRPr sz="800"/>
                    </a:p>
                    <a:p>
                      <a:pPr indent="0" lvl="0" marL="0" rtl="0" algn="l">
                        <a:spcBef>
                          <a:spcPts val="0"/>
                        </a:spcBef>
                        <a:spcAft>
                          <a:spcPts val="0"/>
                        </a:spcAft>
                        <a:buNone/>
                      </a:pPr>
                      <a:r>
                        <a:rPr lang="en" sz="800"/>
                        <a:t>      &lt;mundial&gt;0&lt;/mundial&gt;</a:t>
                      </a:r>
                      <a:endParaRPr sz="800"/>
                    </a:p>
                    <a:p>
                      <a:pPr indent="0" lvl="0" marL="0" rtl="0" algn="l">
                        <a:spcBef>
                          <a:spcPts val="0"/>
                        </a:spcBef>
                        <a:spcAft>
                          <a:spcPts val="0"/>
                        </a:spcAft>
                        <a:buNone/>
                      </a:pPr>
                      <a:r>
                        <a:rPr lang="en" sz="800"/>
                        <a:t>    &lt;/equipo&gt;</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&lt;/equipos&gt;</a:t>
                      </a:r>
                      <a:endParaRPr sz="800"/>
                    </a:p>
                    <a:p>
                      <a:pPr indent="0" lvl="0" marL="0" rtl="0" algn="l">
                        <a:spcBef>
                          <a:spcPts val="0"/>
                        </a:spcBef>
                        <a:spcAft>
                          <a:spcPts val="0"/>
                        </a:spcAft>
                        <a:buNone/>
                      </a:pPr>
                      <a:r>
                        <a:rPr lang="en" sz="800"/>
                        <a:t>&lt;/futbol&gt;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Ejemplo 3</a:t>
            </a:r>
            <a:endParaRPr/>
          </a:p>
        </p:txBody>
      </p:sp>
      <p:sp>
        <p:nvSpPr>
          <p:cNvPr id="621" name="Google Shape;621;p27"/>
          <p:cNvSpPr txBox="1"/>
          <p:nvPr>
            <p:ph idx="1" type="body"/>
          </p:nvPr>
        </p:nvSpPr>
        <p:spPr>
          <a:xfrm>
            <a:off x="855625" y="1599700"/>
            <a:ext cx="69948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El siguiente documento  XML “floristeria.xml” contiene información sobre las flores de una floristería.</a:t>
            </a:r>
            <a:endParaRPr sz="1400"/>
          </a:p>
          <a:p>
            <a:pPr indent="0" lvl="0" marL="0" rtl="0" algn="l">
              <a:spcBef>
                <a:spcPts val="600"/>
              </a:spcBef>
              <a:spcAft>
                <a:spcPts val="0"/>
              </a:spcAft>
              <a:buNone/>
            </a:pPr>
            <a:r>
              <a:rPr lang="en" sz="1400"/>
              <a:t>Se pide:</a:t>
            </a:r>
            <a:endParaRPr sz="1400"/>
          </a:p>
          <a:p>
            <a:pPr indent="0" lvl="0" marL="0" rtl="0" algn="l">
              <a:spcBef>
                <a:spcPts val="600"/>
              </a:spcBef>
              <a:spcAft>
                <a:spcPts val="0"/>
              </a:spcAft>
              <a:buNone/>
            </a:pPr>
            <a:r>
              <a:rPr lang="en" sz="1400"/>
              <a:t>Realiza las siguientes consultas al documento "floristeria.xml":</a:t>
            </a:r>
            <a:endParaRPr sz="1400"/>
          </a:p>
          <a:p>
            <a:pPr indent="-317500" lvl="0" marL="457200" rtl="0" algn="l">
              <a:spcBef>
                <a:spcPts val="600"/>
              </a:spcBef>
              <a:spcAft>
                <a:spcPts val="0"/>
              </a:spcAft>
              <a:buSzPts val="1400"/>
              <a:buChar char="●"/>
            </a:pPr>
            <a:r>
              <a:rPr lang="en" sz="1400"/>
              <a:t>Nombre de las flores cuya temporada sea el verano </a:t>
            </a:r>
            <a:endParaRPr sz="1400"/>
          </a:p>
          <a:p>
            <a:pPr indent="-317500" lvl="0" marL="457200" rtl="0" algn="l">
              <a:spcBef>
                <a:spcPts val="0"/>
              </a:spcBef>
              <a:spcAft>
                <a:spcPts val="0"/>
              </a:spcAft>
              <a:buSzPts val="1400"/>
              <a:buChar char="●"/>
            </a:pPr>
            <a:r>
              <a:rPr lang="en" sz="1400"/>
              <a:t>Nombre de las flores de españa cuyo nº lote sea menor de 200</a:t>
            </a:r>
            <a:endParaRPr sz="1400"/>
          </a:p>
          <a:p>
            <a:pPr indent="-317500" lvl="0" marL="457200" rtl="0" algn="l">
              <a:spcBef>
                <a:spcPts val="0"/>
              </a:spcBef>
              <a:spcAft>
                <a:spcPts val="0"/>
              </a:spcAft>
              <a:buSzPts val="1400"/>
              <a:buChar char="●"/>
            </a:pPr>
            <a:r>
              <a:rPr lang="en" sz="1400"/>
              <a:t>Precio </a:t>
            </a:r>
            <a:r>
              <a:rPr lang="en" sz="1400"/>
              <a:t>de las flores cuya temporada sea la primavera o de origen Italiano</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22" name="Google Shape;622;p2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28" name="Google Shape;628;p28"/>
          <p:cNvSpPr txBox="1"/>
          <p:nvPr/>
        </p:nvSpPr>
        <p:spPr>
          <a:xfrm>
            <a:off x="1159225" y="516300"/>
            <a:ext cx="7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graphicFrame>
        <p:nvGraphicFramePr>
          <p:cNvPr id="629" name="Google Shape;629;p28"/>
          <p:cNvGraphicFramePr/>
          <p:nvPr/>
        </p:nvGraphicFramePr>
        <p:xfrm>
          <a:off x="823050" y="285763"/>
          <a:ext cx="3000000" cy="3000000"/>
        </p:xfrm>
        <a:graphic>
          <a:graphicData uri="http://schemas.openxmlformats.org/drawingml/2006/table">
            <a:tbl>
              <a:tblPr>
                <a:noFill/>
                <a:tableStyleId>{89C76A61-0EC0-4EAE-B0E6-6F0CB0E3CF17}</a:tableStyleId>
              </a:tblPr>
              <a:tblGrid>
                <a:gridCol w="2935875"/>
                <a:gridCol w="2737300"/>
                <a:gridCol w="2418200"/>
              </a:tblGrid>
              <a:tr h="4415950">
                <a:tc>
                  <a:txBody>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&lt;?xml version="1.0" encoding="UTF-8"?&gt;</a:t>
                      </a:r>
                      <a:endParaRPr sz="800"/>
                    </a:p>
                    <a:p>
                      <a:pPr indent="0" lvl="0" marL="0" rtl="0" algn="l">
                        <a:spcBef>
                          <a:spcPts val="0"/>
                        </a:spcBef>
                        <a:spcAft>
                          <a:spcPts val="0"/>
                        </a:spcAft>
                        <a:buNone/>
                      </a:pPr>
                      <a:r>
                        <a:rPr lang="en" sz="800"/>
                        <a:t>&lt;floristeria&gt;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&lt;nombre&gt;Clavel&lt;/nombre&gt;</a:t>
                      </a:r>
                      <a:endParaRPr sz="800"/>
                    </a:p>
                    <a:p>
                      <a:pPr indent="0" lvl="0" marL="0" rtl="0" algn="l">
                        <a:spcBef>
                          <a:spcPts val="0"/>
                        </a:spcBef>
                        <a:spcAft>
                          <a:spcPts val="0"/>
                        </a:spcAft>
                        <a:buNone/>
                      </a:pPr>
                      <a:r>
                        <a:rPr lang="en" sz="800"/>
                        <a:t>    &lt;precio&gt;23€&lt;/precio&gt;</a:t>
                      </a:r>
                      <a:endParaRPr sz="800"/>
                    </a:p>
                    <a:p>
                      <a:pPr indent="0" lvl="0" marL="0" rtl="0" algn="l">
                        <a:spcBef>
                          <a:spcPts val="0"/>
                        </a:spcBef>
                        <a:spcAft>
                          <a:spcPts val="0"/>
                        </a:spcAft>
                        <a:buNone/>
                      </a:pPr>
                      <a:r>
                        <a:rPr lang="en" sz="800"/>
                        <a:t>    &lt;temporada&gt;Primavera&lt;/temporada&gt;</a:t>
                      </a:r>
                      <a:endParaRPr sz="800"/>
                    </a:p>
                    <a:p>
                      <a:pPr indent="0" lvl="0" marL="0" rtl="0" algn="l">
                        <a:spcBef>
                          <a:spcPts val="0"/>
                        </a:spcBef>
                        <a:spcAft>
                          <a:spcPts val="0"/>
                        </a:spcAft>
                        <a:buNone/>
                      </a:pPr>
                      <a:r>
                        <a:rPr lang="en" sz="800"/>
                        <a:t>    &lt;origen nLote="213"&gt;España&lt;/origen&gt;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&lt;nombre&gt;Rosa&lt;/nombre&gt;</a:t>
                      </a:r>
                      <a:endParaRPr sz="800"/>
                    </a:p>
                    <a:p>
                      <a:pPr indent="0" lvl="0" marL="0" rtl="0" algn="l">
                        <a:spcBef>
                          <a:spcPts val="0"/>
                        </a:spcBef>
                        <a:spcAft>
                          <a:spcPts val="0"/>
                        </a:spcAft>
                        <a:buNone/>
                      </a:pPr>
                      <a:r>
                        <a:rPr lang="en" sz="800"/>
                        <a:t>    &lt;precio&gt;23€&lt;/precio&gt;</a:t>
                      </a:r>
                      <a:endParaRPr sz="800"/>
                    </a:p>
                    <a:p>
                      <a:pPr indent="0" lvl="0" marL="0" rtl="0" algn="l">
                        <a:spcBef>
                          <a:spcPts val="0"/>
                        </a:spcBef>
                        <a:spcAft>
                          <a:spcPts val="0"/>
                        </a:spcAft>
                        <a:buNone/>
                      </a:pPr>
                      <a:r>
                        <a:rPr lang="en" sz="800"/>
                        <a:t>    &lt;temporada&gt;Verano&lt;/temporada&gt;</a:t>
                      </a:r>
                      <a:endParaRPr sz="800"/>
                    </a:p>
                    <a:p>
                      <a:pPr indent="0" lvl="0" marL="0" rtl="0" algn="l">
                        <a:spcBef>
                          <a:spcPts val="0"/>
                        </a:spcBef>
                        <a:spcAft>
                          <a:spcPts val="0"/>
                        </a:spcAft>
                        <a:buNone/>
                      </a:pPr>
                      <a:r>
                        <a:rPr lang="en" sz="800"/>
                        <a:t>    &lt;origen nLote="225"&gt;España&lt;/origen&gt;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&lt;nombre&gt;Margarita&lt;/nombre&gt;</a:t>
                      </a:r>
                      <a:endParaRPr sz="800"/>
                    </a:p>
                    <a:p>
                      <a:pPr indent="0" lvl="0" marL="0" rtl="0" algn="l">
                        <a:spcBef>
                          <a:spcPts val="0"/>
                        </a:spcBef>
                        <a:spcAft>
                          <a:spcPts val="0"/>
                        </a:spcAft>
                        <a:buNone/>
                      </a:pPr>
                      <a:r>
                        <a:rPr lang="en" sz="800"/>
                        <a:t>    &lt;precio&gt;30€&lt;/precio&gt;</a:t>
                      </a:r>
                      <a:endParaRPr sz="800"/>
                    </a:p>
                    <a:p>
                      <a:pPr indent="0" lvl="0" marL="0" rtl="0" algn="l">
                        <a:spcBef>
                          <a:spcPts val="0"/>
                        </a:spcBef>
                        <a:spcAft>
                          <a:spcPts val="0"/>
                        </a:spcAft>
                        <a:buNone/>
                      </a:pPr>
                      <a:r>
                        <a:rPr lang="en" sz="800"/>
                        <a:t>    &lt;temporada&gt;Primavera&lt;/temporada&gt;</a:t>
                      </a:r>
                      <a:endParaRPr sz="800"/>
                    </a:p>
                    <a:p>
                      <a:pPr indent="0" lvl="0" marL="0" rtl="0" algn="l">
                        <a:spcBef>
                          <a:spcPts val="0"/>
                        </a:spcBef>
                        <a:spcAft>
                          <a:spcPts val="0"/>
                        </a:spcAft>
                        <a:buNone/>
                      </a:pPr>
                      <a:r>
                        <a:rPr lang="en" sz="800"/>
                        <a:t>    &lt;origen nLote="155"&gt;España&lt;/origen&gt;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&lt;nombre&gt;Amapola&lt;/nombre&gt;</a:t>
                      </a:r>
                      <a:endParaRPr sz="800"/>
                    </a:p>
                    <a:p>
                      <a:pPr indent="0" lvl="0" marL="0" rtl="0" algn="l">
                        <a:spcBef>
                          <a:spcPts val="0"/>
                        </a:spcBef>
                        <a:spcAft>
                          <a:spcPts val="0"/>
                        </a:spcAft>
                        <a:buNone/>
                      </a:pPr>
                      <a:r>
                        <a:rPr lang="en" sz="800"/>
                        <a:t>    &lt;precio&gt;15€&lt;/precio&gt;</a:t>
                      </a:r>
                      <a:endParaRPr sz="800"/>
                    </a:p>
                    <a:p>
                      <a:pPr indent="0" lvl="0" marL="0" rtl="0" algn="l">
                        <a:spcBef>
                          <a:spcPts val="0"/>
                        </a:spcBef>
                        <a:spcAft>
                          <a:spcPts val="0"/>
                        </a:spcAft>
                        <a:buNone/>
                      </a:pPr>
                      <a:r>
                        <a:rPr lang="en" sz="800"/>
                        <a:t>    &lt;temporada&gt;Verano&lt;/temporada&gt;</a:t>
                      </a:r>
                      <a:endParaRPr sz="800"/>
                    </a:p>
                    <a:p>
                      <a:pPr indent="0" lvl="0" marL="0" rtl="0" algn="l">
                        <a:spcBef>
                          <a:spcPts val="0"/>
                        </a:spcBef>
                        <a:spcAft>
                          <a:spcPts val="0"/>
                        </a:spcAft>
                        <a:buNone/>
                      </a:pPr>
                      <a:r>
                        <a:rPr lang="en" sz="800"/>
                        <a:t>    &lt;origen nLote="254"&gt;Italia&lt;/origen&gt;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    &lt;nombre&gt;Tulipan&lt;/nombre&gt;</a:t>
                      </a:r>
                      <a:endParaRPr sz="800"/>
                    </a:p>
                    <a:p>
                      <a:pPr indent="0" lvl="0" marL="0" rtl="0" algn="l">
                        <a:spcBef>
                          <a:spcPts val="0"/>
                        </a:spcBef>
                        <a:spcAft>
                          <a:spcPts val="0"/>
                        </a:spcAft>
                        <a:buNone/>
                      </a:pPr>
                      <a:r>
                        <a:rPr lang="en" sz="800"/>
                        <a:t>    &lt;precio&gt;30€&lt;/precio&gt;</a:t>
                      </a:r>
                      <a:endParaRPr sz="800"/>
                    </a:p>
                    <a:p>
                      <a:pPr indent="0" lvl="0" marL="0" rtl="0" algn="l">
                        <a:spcBef>
                          <a:spcPts val="0"/>
                        </a:spcBef>
                        <a:spcAft>
                          <a:spcPts val="0"/>
                        </a:spcAft>
                        <a:buNone/>
                      </a:pPr>
                      <a:r>
                        <a:rPr lang="en" sz="800"/>
                        <a:t>    &lt;temporada&gt;Primavera&lt;/temporada&gt;</a:t>
                      </a:r>
                      <a:endParaRPr sz="800"/>
                    </a:p>
                    <a:p>
                      <a:pPr indent="0" lvl="0" marL="0" rtl="0" algn="l">
                        <a:spcBef>
                          <a:spcPts val="0"/>
                        </a:spcBef>
                        <a:spcAft>
                          <a:spcPts val="0"/>
                        </a:spcAft>
                        <a:buNone/>
                      </a:pPr>
                      <a:r>
                        <a:rPr lang="en" sz="800"/>
                        <a:t>    &lt;origen nLote="113"&gt;Holanda&lt;/origen&gt;</a:t>
                      </a:r>
                      <a:endParaRPr sz="800"/>
                    </a:p>
                    <a:p>
                      <a:pPr indent="0" lvl="0" marL="0" rtl="0" algn="l">
                        <a:spcBef>
                          <a:spcPts val="0"/>
                        </a:spcBef>
                        <a:spcAft>
                          <a:spcPts val="0"/>
                        </a:spcAft>
                        <a:buNone/>
                      </a:pPr>
                      <a:r>
                        <a:rPr lang="en" sz="800"/>
                        <a:t>  &lt;/flor&gt;</a:t>
                      </a:r>
                      <a:endParaRPr sz="800"/>
                    </a:p>
                    <a:p>
                      <a:pPr indent="0" lvl="0" marL="0" rtl="0" algn="l">
                        <a:spcBef>
                          <a:spcPts val="0"/>
                        </a:spcBef>
                        <a:spcAft>
                          <a:spcPts val="0"/>
                        </a:spcAft>
                        <a:buNone/>
                      </a:pPr>
                      <a:r>
                        <a:rPr lang="en" sz="800"/>
                        <a:t>&lt;/floristeria&gt;</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txBody>
                  <a:tcPr marT="91425" marB="91425" marR="91425" marL="91425"/>
                </a:tc>
                <a:tc>
                  <a:txBody>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Presentar los resultados en HTML</a:t>
            </a:r>
            <a:endParaRPr/>
          </a:p>
        </p:txBody>
      </p:sp>
      <p:sp>
        <p:nvSpPr>
          <p:cNvPr id="635" name="Google Shape;635;p2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36" name="Google Shape;636;p29"/>
          <p:cNvGraphicFramePr/>
          <p:nvPr/>
        </p:nvGraphicFramePr>
        <p:xfrm>
          <a:off x="1162825" y="1565925"/>
          <a:ext cx="3000000" cy="3000000"/>
        </p:xfrm>
        <a:graphic>
          <a:graphicData uri="http://schemas.openxmlformats.org/drawingml/2006/table">
            <a:tbl>
              <a:tblPr>
                <a:noFill/>
                <a:tableStyleId>{89C76A61-0EC0-4EAE-B0E6-6F0CB0E3CF17}</a:tableStyleId>
              </a:tblPr>
              <a:tblGrid>
                <a:gridCol w="3619500"/>
                <a:gridCol w="3619500"/>
              </a:tblGrid>
              <a:tr h="939850">
                <a:tc>
                  <a:txBody>
                    <a:bodyPr/>
                    <a:lstStyle/>
                    <a:p>
                      <a:pPr indent="0" lvl="0" marL="0" rtl="0" algn="l">
                        <a:spcBef>
                          <a:spcPts val="0"/>
                        </a:spcBef>
                        <a:spcAft>
                          <a:spcPts val="0"/>
                        </a:spcAft>
                        <a:buNone/>
                      </a:pPr>
                      <a:r>
                        <a:rPr lang="en"/>
                        <a:t>Obtener los títulos de nuestro </a:t>
                      </a:r>
                      <a:r>
                        <a:rPr lang="en"/>
                        <a:t>catálogo</a:t>
                      </a:r>
                      <a:r>
                        <a:rPr lang="en"/>
                        <a:t> de discos:</a:t>
                      </a:r>
                      <a:endParaRPr/>
                    </a:p>
                    <a:p>
                      <a:pPr indent="0" lvl="0" marL="0" rtl="0" algn="l">
                        <a:spcBef>
                          <a:spcPts val="0"/>
                        </a:spcBef>
                        <a:spcAft>
                          <a:spcPts val="0"/>
                        </a:spcAft>
                        <a:buNone/>
                      </a:pPr>
                      <a:r>
                        <a:rPr lang="en">
                          <a:solidFill>
                            <a:schemeClr val="accent2"/>
                          </a:solidFill>
                        </a:rPr>
                        <a:t>for $titulo in doc("catalogo")//disco/titulo</a:t>
                      </a:r>
                      <a:endParaRPr>
                        <a:solidFill>
                          <a:schemeClr val="accent2"/>
                        </a:solidFill>
                      </a:endParaRPr>
                    </a:p>
                    <a:p>
                      <a:pPr indent="0" lvl="0" marL="0" rtl="0" algn="l">
                        <a:spcBef>
                          <a:spcPts val="0"/>
                        </a:spcBef>
                        <a:spcAft>
                          <a:spcPts val="0"/>
                        </a:spcAft>
                        <a:buNone/>
                      </a:pPr>
                      <a:r>
                        <a:rPr lang="en">
                          <a:solidFill>
                            <a:schemeClr val="accent2"/>
                          </a:solidFill>
                        </a:rPr>
                        <a:t>return $titulo</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t>&lt;titulo&gt;Album Negro&lt;/titulo&gt;</a:t>
                      </a:r>
                      <a:endParaRPr/>
                    </a:p>
                    <a:p>
                      <a:pPr indent="0" lvl="0" marL="0" rtl="0" algn="l">
                        <a:spcBef>
                          <a:spcPts val="0"/>
                        </a:spcBef>
                        <a:spcAft>
                          <a:spcPts val="0"/>
                        </a:spcAft>
                        <a:buNone/>
                      </a:pPr>
                      <a:r>
                        <a:rPr lang="en"/>
                        <a:t>&lt;titulo&gt;Vacaciones en el Mar&lt;/titulo&gt;</a:t>
                      </a:r>
                      <a:endParaRPr/>
                    </a:p>
                    <a:p>
                      <a:pPr indent="0" lvl="0" marL="0" rtl="0" algn="l">
                        <a:spcBef>
                          <a:spcPts val="0"/>
                        </a:spcBef>
                        <a:spcAft>
                          <a:spcPts val="0"/>
                        </a:spcAft>
                        <a:buNone/>
                      </a:pPr>
                      <a:r>
                        <a:rPr lang="en"/>
                        <a:t>&lt;titulo&gt;Fiesta&lt;/titulo&gt;</a:t>
                      </a:r>
                      <a:endParaRPr/>
                    </a:p>
                    <a:p>
                      <a:pPr indent="0" lvl="0" marL="0" rtl="0" algn="l">
                        <a:spcBef>
                          <a:spcPts val="0"/>
                        </a:spcBef>
                        <a:spcAft>
                          <a:spcPts val="0"/>
                        </a:spcAft>
                        <a:buNone/>
                      </a:pPr>
                      <a:r>
                        <a:t/>
                      </a:r>
                      <a:endParaRPr/>
                    </a:p>
                  </a:txBody>
                  <a:tcPr marT="91425" marB="91425" marR="91425" marL="91425"/>
                </a:tc>
              </a:tr>
              <a:tr h="2487875">
                <a:tc>
                  <a:txBody>
                    <a:bodyPr/>
                    <a:lstStyle/>
                    <a:p>
                      <a:pPr indent="0" lvl="0" marL="0" rtl="0" algn="l">
                        <a:spcBef>
                          <a:spcPts val="0"/>
                        </a:spcBef>
                        <a:spcAft>
                          <a:spcPts val="0"/>
                        </a:spcAft>
                        <a:buNone/>
                      </a:pPr>
                      <a:r>
                        <a:rPr lang="en"/>
                        <a:t>Si queremos enumerar todos los títulos en una lista HTML. Agregamos las etiquetas &lt;ul&gt; y &lt;li&gt; a la expresión FLWOR: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2"/>
                          </a:solidFill>
                        </a:rPr>
                        <a:t>&lt;ul&gt;</a:t>
                      </a:r>
                      <a:endParaRPr>
                        <a:solidFill>
                          <a:schemeClr val="accent2"/>
                        </a:solidFill>
                      </a:endParaRPr>
                    </a:p>
                    <a:p>
                      <a:pPr indent="0" lvl="0" marL="0" rtl="0" algn="l">
                        <a:spcBef>
                          <a:spcPts val="0"/>
                        </a:spcBef>
                        <a:spcAft>
                          <a:spcPts val="0"/>
                        </a:spcAft>
                        <a:buNone/>
                      </a:pPr>
                      <a:r>
                        <a:rPr lang="en">
                          <a:solidFill>
                            <a:schemeClr val="accent2"/>
                          </a:solidFill>
                        </a:rPr>
                        <a:t>{</a:t>
                      </a:r>
                      <a:endParaRPr>
                        <a:solidFill>
                          <a:schemeClr val="accent2"/>
                        </a:solidFill>
                      </a:endParaRPr>
                    </a:p>
                    <a:p>
                      <a:pPr indent="0" lvl="0" marL="0" rtl="0" algn="l">
                        <a:spcBef>
                          <a:spcPts val="0"/>
                        </a:spcBef>
                        <a:spcAft>
                          <a:spcPts val="0"/>
                        </a:spcAft>
                        <a:buNone/>
                      </a:pPr>
                      <a:r>
                        <a:rPr lang="en">
                          <a:solidFill>
                            <a:schemeClr val="accent2"/>
                          </a:solidFill>
                        </a:rPr>
                        <a:t>for $titulo in doc("catalogo")//disco/titulo</a:t>
                      </a:r>
                      <a:endParaRPr>
                        <a:solidFill>
                          <a:schemeClr val="accent2"/>
                        </a:solidFill>
                      </a:endParaRPr>
                    </a:p>
                    <a:p>
                      <a:pPr indent="0" lvl="0" marL="0" rtl="0" algn="l">
                        <a:spcBef>
                          <a:spcPts val="0"/>
                        </a:spcBef>
                        <a:spcAft>
                          <a:spcPts val="0"/>
                        </a:spcAft>
                        <a:buNone/>
                      </a:pPr>
                      <a:r>
                        <a:rPr lang="en">
                          <a:solidFill>
                            <a:schemeClr val="accent2"/>
                          </a:solidFill>
                        </a:rPr>
                        <a:t>return &lt;li&gt;{$titulo}&lt;/li&gt;</a:t>
                      </a:r>
                      <a:endParaRPr>
                        <a:solidFill>
                          <a:schemeClr val="accent2"/>
                        </a:solidFill>
                      </a:endParaRPr>
                    </a:p>
                    <a:p>
                      <a:pPr indent="0" lvl="0" marL="0" rtl="0" algn="l">
                        <a:spcBef>
                          <a:spcPts val="0"/>
                        </a:spcBef>
                        <a:spcAft>
                          <a:spcPts val="0"/>
                        </a:spcAft>
                        <a:buNone/>
                      </a:pPr>
                      <a:r>
                        <a:rPr lang="en">
                          <a:solidFill>
                            <a:schemeClr val="accent2"/>
                          </a:solidFill>
                        </a:rPr>
                        <a:t>}</a:t>
                      </a:r>
                      <a:endParaRPr>
                        <a:solidFill>
                          <a:schemeClr val="accent2"/>
                        </a:solidFill>
                      </a:endParaRPr>
                    </a:p>
                    <a:p>
                      <a:pPr indent="0" lvl="0" marL="0" rtl="0" algn="l">
                        <a:spcBef>
                          <a:spcPts val="0"/>
                        </a:spcBef>
                        <a:spcAft>
                          <a:spcPts val="0"/>
                        </a:spcAft>
                        <a:buNone/>
                      </a:pPr>
                      <a:r>
                        <a:rPr lang="en">
                          <a:solidFill>
                            <a:schemeClr val="accent2"/>
                          </a:solidFill>
                        </a:rPr>
                        <a:t>&lt;/ul&gt;</a:t>
                      </a:r>
                      <a:endParaRPr>
                        <a:solidFill>
                          <a:schemeClr val="accen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&lt;ul&gt;</a:t>
                      </a:r>
                      <a:endParaRPr/>
                    </a:p>
                    <a:p>
                      <a:pPr indent="0" lvl="0" marL="0" rtl="0" algn="l">
                        <a:spcBef>
                          <a:spcPts val="0"/>
                        </a:spcBef>
                        <a:spcAft>
                          <a:spcPts val="0"/>
                        </a:spcAft>
                        <a:buNone/>
                      </a:pPr>
                      <a:r>
                        <a:rPr lang="en"/>
                        <a:t>  &lt;li&gt;</a:t>
                      </a:r>
                      <a:endParaRPr/>
                    </a:p>
                    <a:p>
                      <a:pPr indent="0" lvl="0" marL="0" rtl="0" algn="l">
                        <a:spcBef>
                          <a:spcPts val="0"/>
                        </a:spcBef>
                        <a:spcAft>
                          <a:spcPts val="0"/>
                        </a:spcAft>
                        <a:buNone/>
                      </a:pPr>
                      <a:r>
                        <a:rPr lang="en"/>
                        <a:t>    &lt;titulo&gt;Album Negro&lt;/titulo&gt;</a:t>
                      </a:r>
                      <a:endParaRPr/>
                    </a:p>
                    <a:p>
                      <a:pPr indent="0" lvl="0" marL="0" rtl="0" algn="l">
                        <a:spcBef>
                          <a:spcPts val="0"/>
                        </a:spcBef>
                        <a:spcAft>
                          <a:spcPts val="0"/>
                        </a:spcAft>
                        <a:buNone/>
                      </a:pPr>
                      <a:r>
                        <a:rPr lang="en"/>
                        <a:t>  &lt;/li&gt;</a:t>
                      </a:r>
                      <a:endParaRPr/>
                    </a:p>
                    <a:p>
                      <a:pPr indent="0" lvl="0" marL="0" rtl="0" algn="l">
                        <a:spcBef>
                          <a:spcPts val="0"/>
                        </a:spcBef>
                        <a:spcAft>
                          <a:spcPts val="0"/>
                        </a:spcAft>
                        <a:buNone/>
                      </a:pPr>
                      <a:r>
                        <a:rPr lang="en"/>
                        <a:t>  &lt;li&gt;</a:t>
                      </a:r>
                      <a:endParaRPr/>
                    </a:p>
                    <a:p>
                      <a:pPr indent="0" lvl="0" marL="0" rtl="0" algn="l">
                        <a:spcBef>
                          <a:spcPts val="0"/>
                        </a:spcBef>
                        <a:spcAft>
                          <a:spcPts val="0"/>
                        </a:spcAft>
                        <a:buNone/>
                      </a:pPr>
                      <a:r>
                        <a:rPr lang="en"/>
                        <a:t>    &lt;titulo&gt;Vacaciones en el Mar&lt;/titulo&gt;</a:t>
                      </a:r>
                      <a:endParaRPr/>
                    </a:p>
                    <a:p>
                      <a:pPr indent="0" lvl="0" marL="0" rtl="0" algn="l">
                        <a:spcBef>
                          <a:spcPts val="0"/>
                        </a:spcBef>
                        <a:spcAft>
                          <a:spcPts val="0"/>
                        </a:spcAft>
                        <a:buNone/>
                      </a:pPr>
                      <a:r>
                        <a:rPr lang="en"/>
                        <a:t>  &lt;/li&gt;</a:t>
                      </a:r>
                      <a:endParaRPr/>
                    </a:p>
                    <a:p>
                      <a:pPr indent="0" lvl="0" marL="0" rtl="0" algn="l">
                        <a:spcBef>
                          <a:spcPts val="0"/>
                        </a:spcBef>
                        <a:spcAft>
                          <a:spcPts val="0"/>
                        </a:spcAft>
                        <a:buNone/>
                      </a:pPr>
                      <a:r>
                        <a:rPr lang="en"/>
                        <a:t>  &lt;li&gt;</a:t>
                      </a:r>
                      <a:endParaRPr/>
                    </a:p>
                    <a:p>
                      <a:pPr indent="0" lvl="0" marL="0" rtl="0" algn="l">
                        <a:spcBef>
                          <a:spcPts val="0"/>
                        </a:spcBef>
                        <a:spcAft>
                          <a:spcPts val="0"/>
                        </a:spcAft>
                        <a:buNone/>
                      </a:pPr>
                      <a:r>
                        <a:rPr lang="en"/>
                        <a:t>    &lt;titulo&gt;Fiesta&lt;/titulo&gt;</a:t>
                      </a:r>
                      <a:endParaRPr/>
                    </a:p>
                    <a:p>
                      <a:pPr indent="0" lvl="0" marL="0" rtl="0" algn="l">
                        <a:spcBef>
                          <a:spcPts val="0"/>
                        </a:spcBef>
                        <a:spcAft>
                          <a:spcPts val="0"/>
                        </a:spcAft>
                        <a:buNone/>
                      </a:pPr>
                      <a:r>
                        <a:rPr lang="en"/>
                        <a:t>  &lt;/li&gt;</a:t>
                      </a:r>
                      <a:endParaRPr/>
                    </a:p>
                    <a:p>
                      <a:pPr indent="0" lvl="0" marL="0" rtl="0" algn="l">
                        <a:spcBef>
                          <a:spcPts val="0"/>
                        </a:spcBef>
                        <a:spcAft>
                          <a:spcPts val="0"/>
                        </a:spcAft>
                        <a:buNone/>
                      </a:pPr>
                      <a:r>
                        <a:rPr lang="en"/>
                        <a:t>&lt;/ul&gt;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0"/>
          <p:cNvSpPr txBox="1"/>
          <p:nvPr>
            <p:ph idx="4294967295"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Presentar los resultados en HTML</a:t>
            </a:r>
            <a:endParaRPr/>
          </a:p>
        </p:txBody>
      </p:sp>
      <p:sp>
        <p:nvSpPr>
          <p:cNvPr id="642" name="Google Shape;642;p3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43" name="Google Shape;643;p30"/>
          <p:cNvGraphicFramePr/>
          <p:nvPr/>
        </p:nvGraphicFramePr>
        <p:xfrm>
          <a:off x="1067225" y="664300"/>
          <a:ext cx="3000000" cy="3000000"/>
        </p:xfrm>
        <a:graphic>
          <a:graphicData uri="http://schemas.openxmlformats.org/drawingml/2006/table">
            <a:tbl>
              <a:tblPr>
                <a:noFill/>
                <a:tableStyleId>{89C76A61-0EC0-4EAE-B0E6-6F0CB0E3CF17}</a:tableStyleId>
              </a:tblPr>
              <a:tblGrid>
                <a:gridCol w="3619500"/>
                <a:gridCol w="3619500"/>
              </a:tblGrid>
              <a:tr h="939850">
                <a:tc>
                  <a:txBody>
                    <a:bodyPr/>
                    <a:lstStyle/>
                    <a:p>
                      <a:pPr indent="0" lvl="0" marL="0" rtl="0" algn="l">
                        <a:spcBef>
                          <a:spcPts val="0"/>
                        </a:spcBef>
                        <a:spcAft>
                          <a:spcPts val="0"/>
                        </a:spcAft>
                        <a:buNone/>
                      </a:pPr>
                      <a:r>
                        <a:rPr lang="en"/>
                        <a:t>Ahora queremos eliminar el elemento de &lt;título&gt; y mostrar solo los datos dentro del elemento de título:</a:t>
                      </a:r>
                      <a:endParaRPr/>
                    </a:p>
                    <a:p>
                      <a:pPr indent="0" lvl="0" marL="0" rtl="0" algn="l">
                        <a:spcBef>
                          <a:spcPts val="0"/>
                        </a:spcBef>
                        <a:spcAft>
                          <a:spcPts val="0"/>
                        </a:spcAft>
                        <a:buNone/>
                      </a:pPr>
                      <a:r>
                        <a:rPr lang="en">
                          <a:solidFill>
                            <a:schemeClr val="accent2"/>
                          </a:solidFill>
                        </a:rPr>
                        <a:t>&lt;ul&gt;</a:t>
                      </a:r>
                      <a:endParaRPr>
                        <a:solidFill>
                          <a:schemeClr val="accent2"/>
                        </a:solidFill>
                      </a:endParaRPr>
                    </a:p>
                    <a:p>
                      <a:pPr indent="0" lvl="0" marL="0" rtl="0" algn="l">
                        <a:spcBef>
                          <a:spcPts val="0"/>
                        </a:spcBef>
                        <a:spcAft>
                          <a:spcPts val="0"/>
                        </a:spcAft>
                        <a:buNone/>
                      </a:pPr>
                      <a:r>
                        <a:rPr lang="en">
                          <a:solidFill>
                            <a:schemeClr val="accent2"/>
                          </a:solidFill>
                        </a:rPr>
                        <a:t>{</a:t>
                      </a:r>
                      <a:endParaRPr>
                        <a:solidFill>
                          <a:schemeClr val="accent2"/>
                        </a:solidFill>
                      </a:endParaRPr>
                    </a:p>
                    <a:p>
                      <a:pPr indent="0" lvl="0" marL="0" rtl="0" algn="l">
                        <a:spcBef>
                          <a:spcPts val="0"/>
                        </a:spcBef>
                        <a:spcAft>
                          <a:spcPts val="0"/>
                        </a:spcAft>
                        <a:buNone/>
                      </a:pPr>
                      <a:r>
                        <a:rPr lang="en">
                          <a:solidFill>
                            <a:schemeClr val="accent2"/>
                          </a:solidFill>
                        </a:rPr>
                        <a:t>for $titulo in doc("catalogo")//disco/titulo</a:t>
                      </a:r>
                      <a:endParaRPr>
                        <a:solidFill>
                          <a:schemeClr val="accent2"/>
                        </a:solidFill>
                      </a:endParaRPr>
                    </a:p>
                    <a:p>
                      <a:pPr indent="0" lvl="0" marL="0" rtl="0" algn="l">
                        <a:spcBef>
                          <a:spcPts val="0"/>
                        </a:spcBef>
                        <a:spcAft>
                          <a:spcPts val="0"/>
                        </a:spcAft>
                        <a:buNone/>
                      </a:pPr>
                      <a:r>
                        <a:rPr lang="en">
                          <a:solidFill>
                            <a:schemeClr val="accent2"/>
                          </a:solidFill>
                        </a:rPr>
                        <a:t>return &lt;li&gt;{data($titulo)}&lt;/li&gt;</a:t>
                      </a:r>
                      <a:endParaRPr>
                        <a:solidFill>
                          <a:schemeClr val="accent2"/>
                        </a:solidFill>
                      </a:endParaRPr>
                    </a:p>
                    <a:p>
                      <a:pPr indent="0" lvl="0" marL="0" rtl="0" algn="l">
                        <a:spcBef>
                          <a:spcPts val="0"/>
                        </a:spcBef>
                        <a:spcAft>
                          <a:spcPts val="0"/>
                        </a:spcAft>
                        <a:buNone/>
                      </a:pPr>
                      <a:r>
                        <a:rPr lang="en">
                          <a:solidFill>
                            <a:schemeClr val="accent2"/>
                          </a:solidFill>
                        </a:rPr>
                        <a:t>}</a:t>
                      </a:r>
                      <a:endParaRPr>
                        <a:solidFill>
                          <a:schemeClr val="accent2"/>
                        </a:solidFill>
                      </a:endParaRPr>
                    </a:p>
                    <a:p>
                      <a:pPr indent="0" lvl="0" marL="0" rtl="0" algn="l">
                        <a:spcBef>
                          <a:spcPts val="0"/>
                        </a:spcBef>
                        <a:spcAft>
                          <a:spcPts val="0"/>
                        </a:spcAft>
                        <a:buNone/>
                      </a:pPr>
                      <a:r>
                        <a:rPr lang="en">
                          <a:solidFill>
                            <a:schemeClr val="accent2"/>
                          </a:solidFill>
                        </a:rPr>
                        <a:t>&lt;/ul&gt;</a:t>
                      </a:r>
                      <a:endParaRPr>
                        <a:solidFill>
                          <a:schemeClr val="accent2"/>
                        </a:solidFill>
                      </a:endParaRPr>
                    </a:p>
                    <a:p>
                      <a:pPr indent="0" lvl="0" marL="0" rtl="0" algn="l">
                        <a:spcBef>
                          <a:spcPts val="0"/>
                        </a:spcBef>
                        <a:spcAft>
                          <a:spcPts val="0"/>
                        </a:spcAft>
                        <a:buNone/>
                      </a:pPr>
                      <a:r>
                        <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t>&lt;ul&gt;</a:t>
                      </a:r>
                      <a:endParaRPr/>
                    </a:p>
                    <a:p>
                      <a:pPr indent="0" lvl="0" marL="0" rtl="0" algn="l">
                        <a:spcBef>
                          <a:spcPts val="0"/>
                        </a:spcBef>
                        <a:spcAft>
                          <a:spcPts val="0"/>
                        </a:spcAft>
                        <a:buNone/>
                      </a:pPr>
                      <a:r>
                        <a:rPr lang="en"/>
                        <a:t>  &lt;li&gt;Album Negro&lt;/li&gt;</a:t>
                      </a:r>
                      <a:endParaRPr/>
                    </a:p>
                    <a:p>
                      <a:pPr indent="0" lvl="0" marL="0" rtl="0" algn="l">
                        <a:spcBef>
                          <a:spcPts val="0"/>
                        </a:spcBef>
                        <a:spcAft>
                          <a:spcPts val="0"/>
                        </a:spcAft>
                        <a:buNone/>
                      </a:pPr>
                      <a:r>
                        <a:rPr lang="en"/>
                        <a:t>  &lt;li&gt;Vacaciones en el Mar&lt;/li&gt;</a:t>
                      </a:r>
                      <a:endParaRPr/>
                    </a:p>
                    <a:p>
                      <a:pPr indent="0" lvl="0" marL="0" rtl="0" algn="l">
                        <a:spcBef>
                          <a:spcPts val="0"/>
                        </a:spcBef>
                        <a:spcAft>
                          <a:spcPts val="0"/>
                        </a:spcAft>
                        <a:buNone/>
                      </a:pPr>
                      <a:r>
                        <a:rPr lang="en"/>
                        <a:t>  &lt;li&gt;Fiesta&lt;/li&gt;</a:t>
                      </a:r>
                      <a:endParaRPr/>
                    </a:p>
                    <a:p>
                      <a:pPr indent="0" lvl="0" marL="0" rtl="0" algn="l">
                        <a:spcBef>
                          <a:spcPts val="0"/>
                        </a:spcBef>
                        <a:spcAft>
                          <a:spcPts val="0"/>
                        </a:spcAft>
                        <a:buNone/>
                      </a:pPr>
                      <a:r>
                        <a:rPr lang="en"/>
                        <a:t>&lt;/ul&gt;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1"/>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Cláusula "for" y "return"</a:t>
            </a:r>
            <a:endParaRPr/>
          </a:p>
        </p:txBody>
      </p:sp>
      <p:sp>
        <p:nvSpPr>
          <p:cNvPr id="649" name="Google Shape;649;p31"/>
          <p:cNvSpPr txBox="1"/>
          <p:nvPr>
            <p:ph idx="1" type="body"/>
          </p:nvPr>
        </p:nvSpPr>
        <p:spPr>
          <a:xfrm>
            <a:off x="952500" y="1418350"/>
            <a:ext cx="69948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Vamos a realizar los ejemplos utilizando biblioteca.xml:</a:t>
            </a:r>
            <a:endParaRPr sz="1400"/>
          </a:p>
          <a:p>
            <a:pPr indent="0" lvl="0" marL="0" rtl="0" algn="l">
              <a:spcBef>
                <a:spcPts val="600"/>
              </a:spcBef>
              <a:spcAft>
                <a:spcPts val="0"/>
              </a:spcAft>
              <a:buNone/>
            </a:pPr>
            <a:r>
              <a:t/>
            </a:r>
            <a:endParaRPr sz="1400"/>
          </a:p>
        </p:txBody>
      </p:sp>
      <p:sp>
        <p:nvSpPr>
          <p:cNvPr id="650" name="Google Shape;650;p3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51" name="Google Shape;651;p31"/>
          <p:cNvGraphicFramePr/>
          <p:nvPr/>
        </p:nvGraphicFramePr>
        <p:xfrm>
          <a:off x="1199775" y="1709200"/>
          <a:ext cx="3000000" cy="3000000"/>
        </p:xfrm>
        <a:graphic>
          <a:graphicData uri="http://schemas.openxmlformats.org/drawingml/2006/table">
            <a:tbl>
              <a:tblPr>
                <a:noFill/>
                <a:tableStyleId>{89C76A61-0EC0-4EAE-B0E6-6F0CB0E3CF17}</a:tableStyleId>
              </a:tblPr>
              <a:tblGrid>
                <a:gridCol w="7239000"/>
              </a:tblGrid>
              <a:tr h="381000">
                <a:tc>
                  <a:txBody>
                    <a:bodyPr/>
                    <a:lstStyle/>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&lt;?xml version="1.0" encoding="UTF-8"?&gt;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&lt;bib&gt;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&lt;book id="1"&gt;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&lt;title&gt;TCP/IP Illustrated&lt;/title&gt;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&lt;author&gt;Stevens&lt;/author&gt;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&lt;publisher&gt;Addison-Wesley&lt;/publisher&gt;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&lt;year&gt;2002&lt;/year&gt;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&lt;/book&gt;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&lt;book id="2"&gt;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&lt;title&gt;Advanced Programming in the Unix Environment&lt;/title&gt; </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&lt;author&gt;Stevens&lt;/author&gt; </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&lt;publisher&gt;Addison-Wesley&lt;/publisher&gt;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&lt;year&gt;2004&lt;/year&gt;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&lt;/book&gt;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&lt;book id="3"&gt;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&lt;title&gt;Data on the Web&lt;/title&gt;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&lt;author&gt;Abiteboul&lt;/author&gt;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&lt;author&gt;Buneman&lt;/author&gt;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&lt;author&gt;Suciu&lt;/author&gt;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&lt;year&gt;2006&lt;/year&gt;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  &lt;/book&gt;</a:t>
                      </a:r>
                      <a:endParaRPr sz="900">
                        <a:solidFill>
                          <a:srgbClr val="222222"/>
                        </a:solidFill>
                        <a:highlight>
                          <a:schemeClr val="lt1"/>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900">
                          <a:solidFill>
                            <a:srgbClr val="222222"/>
                          </a:solidFill>
                          <a:highlight>
                            <a:schemeClr val="lt1"/>
                          </a:highlight>
                          <a:latin typeface="Courier New"/>
                          <a:ea typeface="Courier New"/>
                          <a:cs typeface="Courier New"/>
                          <a:sym typeface="Courier New"/>
                        </a:rPr>
                        <a:t>&lt;/bib&gt;</a:t>
                      </a:r>
                      <a:endParaRPr sz="900">
                        <a:solidFill>
                          <a:srgbClr val="22222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4"/>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¿Qué es XQuery?</a:t>
            </a:r>
            <a:endParaRPr/>
          </a:p>
        </p:txBody>
      </p:sp>
      <p:sp>
        <p:nvSpPr>
          <p:cNvPr id="522" name="Google Shape;522;p14"/>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Xquery es un lenguaje de consulta diseñado para escribir consultas sobre colecciones de datos expresadas en XML. </a:t>
            </a:r>
            <a:endParaRPr/>
          </a:p>
          <a:p>
            <a:pPr indent="0" lvl="0" marL="0" rtl="0" algn="l">
              <a:spcBef>
                <a:spcPts val="600"/>
              </a:spcBef>
              <a:spcAft>
                <a:spcPts val="0"/>
              </a:spcAft>
              <a:buNone/>
            </a:pPr>
            <a:r>
              <a:rPr lang="en"/>
              <a:t>Su principal función es extraer información de un conjunto de datos organizados como un árbol XML. </a:t>
            </a:r>
            <a:endParaRPr/>
          </a:p>
        </p:txBody>
      </p:sp>
      <p:sp>
        <p:nvSpPr>
          <p:cNvPr id="523" name="Google Shape;523;p1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2"/>
          <p:cNvSpPr txBox="1"/>
          <p:nvPr>
            <p:ph idx="4294967295" type="body"/>
          </p:nvPr>
        </p:nvSpPr>
        <p:spPr>
          <a:xfrm>
            <a:off x="1001975" y="429200"/>
            <a:ext cx="7502400" cy="415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Si no indicas ningún documento tras "in" la consulta se lanzará contra la base de datos que tengamos abierta en nuestro programa. </a:t>
            </a:r>
            <a:endParaRPr sz="1400"/>
          </a:p>
          <a:p>
            <a:pPr indent="0" lvl="0" marL="0" rtl="0" algn="l">
              <a:spcBef>
                <a:spcPts val="600"/>
              </a:spcBef>
              <a:spcAft>
                <a:spcPts val="0"/>
              </a:spcAft>
              <a:buNone/>
            </a:pPr>
            <a:r>
              <a:rPr lang="en" sz="1400"/>
              <a:t>Si </a:t>
            </a:r>
            <a:r>
              <a:rPr lang="en" sz="1400"/>
              <a:t>queremos</a:t>
            </a:r>
            <a:r>
              <a:rPr lang="en" sz="1400"/>
              <a:t> lanzar la consulta contra un documento XML que no es una base de datos podemos hacerlo usando "doc":</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Cargamos la base de datos.</a:t>
            </a:r>
            <a:endParaRPr sz="1400"/>
          </a:p>
          <a:p>
            <a:pPr indent="0" lvl="0" marL="0" rtl="0" algn="l">
              <a:spcBef>
                <a:spcPts val="600"/>
              </a:spcBef>
              <a:spcAft>
                <a:spcPts val="0"/>
              </a:spcAft>
              <a:buNone/>
            </a:pPr>
            <a:r>
              <a:rPr lang="en" sz="1400">
                <a:solidFill>
                  <a:schemeClr val="accent2"/>
                </a:solidFill>
              </a:rPr>
              <a:t>for $book in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$book/title</a:t>
            </a:r>
            <a:endParaRPr sz="1400">
              <a:solidFill>
                <a:schemeClr val="accent2"/>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No necesitamos:</a:t>
            </a:r>
            <a:endParaRPr sz="1400"/>
          </a:p>
          <a:p>
            <a:pPr indent="0" lvl="0" marL="0" rtl="0" algn="l">
              <a:spcBef>
                <a:spcPts val="600"/>
              </a:spcBef>
              <a:spcAft>
                <a:spcPts val="0"/>
              </a:spcAft>
              <a:buNone/>
            </a:pPr>
            <a:r>
              <a:rPr lang="en" sz="1400">
                <a:solidFill>
                  <a:schemeClr val="accent2"/>
                </a:solidFill>
              </a:rPr>
              <a:t>for $book in doc("bib.xml")/bib/book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$book/title</a:t>
            </a:r>
            <a:endParaRPr sz="1400">
              <a:solidFill>
                <a:schemeClr val="accent2"/>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57" name="Google Shape;657;p3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3"/>
          <p:cNvSpPr txBox="1"/>
          <p:nvPr>
            <p:ph idx="4294967295" type="body"/>
          </p:nvPr>
        </p:nvSpPr>
        <p:spPr>
          <a:xfrm>
            <a:off x="1001975" y="429200"/>
            <a:ext cx="7502400" cy="45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Si queremos especificar </a:t>
            </a:r>
            <a:r>
              <a:rPr b="1" lang="en" sz="1400">
                <a:latin typeface="Barlow"/>
                <a:ea typeface="Barlow"/>
                <a:cs typeface="Barlow"/>
                <a:sym typeface="Barlow"/>
              </a:rPr>
              <a:t>nuestras</a:t>
            </a:r>
            <a:r>
              <a:rPr lang="en" sz="1400"/>
              <a:t> propias </a:t>
            </a:r>
            <a:r>
              <a:rPr b="1" lang="en" sz="1400">
                <a:latin typeface="Barlow"/>
                <a:ea typeface="Barlow"/>
                <a:cs typeface="Barlow"/>
                <a:sym typeface="Barlow"/>
              </a:rPr>
              <a:t>etiquetas</a:t>
            </a:r>
            <a:r>
              <a:rPr lang="en" sz="1400"/>
              <a:t>: </a:t>
            </a:r>
            <a:endParaRPr sz="1400"/>
          </a:p>
          <a:p>
            <a:pPr indent="0" lvl="0" marL="0" rtl="0" algn="l">
              <a:spcBef>
                <a:spcPts val="600"/>
              </a:spcBef>
              <a:spcAft>
                <a:spcPts val="0"/>
              </a:spcAft>
              <a:buNone/>
            </a:pPr>
            <a:r>
              <a:rPr lang="en" sz="1400"/>
              <a:t>Opción1: extraer el texto con Xpath /text()</a:t>
            </a:r>
            <a:endParaRPr sz="1400"/>
          </a:p>
          <a:p>
            <a:pPr indent="0" lvl="0" marL="0" rtl="0" algn="l">
              <a:spcBef>
                <a:spcPts val="600"/>
              </a:spcBef>
              <a:spcAft>
                <a:spcPts val="0"/>
              </a:spcAft>
              <a:buNone/>
            </a:pPr>
            <a:r>
              <a:rPr lang="en" sz="1400">
                <a:solidFill>
                  <a:schemeClr val="accent2"/>
                </a:solidFill>
              </a:rPr>
              <a:t>for $book in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&lt;titulo&gt;{$book/title/text()}&lt;/titulo&gt;</a:t>
            </a:r>
            <a:endParaRPr sz="1400">
              <a:solidFill>
                <a:schemeClr val="accent2"/>
              </a:solidFill>
            </a:endParaRPr>
          </a:p>
          <a:p>
            <a:pPr indent="0" lvl="0" marL="0" rtl="0" algn="l">
              <a:spcBef>
                <a:spcPts val="600"/>
              </a:spcBef>
              <a:spcAft>
                <a:spcPts val="0"/>
              </a:spcAft>
              <a:buNone/>
            </a:pPr>
            <a:r>
              <a:rPr lang="en" sz="1400"/>
              <a:t>Opción2: extraer el dato con el comando data</a:t>
            </a:r>
            <a:endParaRPr sz="1400"/>
          </a:p>
          <a:p>
            <a:pPr indent="0" lvl="0" marL="0" rtl="0" algn="l">
              <a:spcBef>
                <a:spcPts val="600"/>
              </a:spcBef>
              <a:spcAft>
                <a:spcPts val="0"/>
              </a:spcAft>
              <a:buNone/>
            </a:pPr>
            <a:r>
              <a:rPr lang="en" sz="1400">
                <a:solidFill>
                  <a:schemeClr val="accent2"/>
                </a:solidFill>
              </a:rPr>
              <a:t>for $book in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&lt;titulo&gt;{data($book/title)}&lt;/titulo&gt;</a:t>
            </a:r>
            <a:endParaRPr sz="1400">
              <a:solidFill>
                <a:schemeClr val="accent2"/>
              </a:solidFill>
            </a:endParaRPr>
          </a:p>
          <a:p>
            <a:pPr indent="0" lvl="0" marL="0" rtl="0" algn="l">
              <a:spcBef>
                <a:spcPts val="600"/>
              </a:spcBef>
              <a:spcAft>
                <a:spcPts val="0"/>
              </a:spcAft>
              <a:buNone/>
            </a:pPr>
            <a:r>
              <a:t/>
            </a:r>
            <a:endParaRPr sz="1400">
              <a:solidFill>
                <a:schemeClr val="accent2"/>
              </a:solidFill>
            </a:endParaRPr>
          </a:p>
          <a:p>
            <a:pPr indent="0" lvl="0" marL="0" rtl="0" algn="l">
              <a:spcBef>
                <a:spcPts val="600"/>
              </a:spcBef>
              <a:spcAft>
                <a:spcPts val="0"/>
              </a:spcAft>
              <a:buNone/>
            </a:pPr>
            <a:r>
              <a:rPr lang="en" sz="1400"/>
              <a:t>Podemos utilizar "at" dentro de la cláusula "for" para obtener una </a:t>
            </a:r>
            <a:r>
              <a:rPr b="1" lang="en" sz="1400">
                <a:latin typeface="Barlow"/>
                <a:ea typeface="Barlow"/>
                <a:cs typeface="Barlow"/>
                <a:sym typeface="Barlow"/>
              </a:rPr>
              <a:t>variable con la numeración</a:t>
            </a:r>
            <a:r>
              <a:rPr lang="en" sz="1400"/>
              <a:t> de los nodos que se van a recorrer:</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solidFill>
                  <a:schemeClr val="accent2"/>
                </a:solidFill>
              </a:rPr>
              <a:t>for $book at $i in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&lt;titulo&gt;{$i}- {$book/title/text()}&lt;/titulo&gt;</a:t>
            </a:r>
            <a:endParaRPr sz="1400">
              <a:solidFill>
                <a:schemeClr val="accent2"/>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63" name="Google Shape;663;p3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4"/>
          <p:cNvSpPr txBox="1"/>
          <p:nvPr>
            <p:ph idx="4294967295" type="body"/>
          </p:nvPr>
        </p:nvSpPr>
        <p:spPr>
          <a:xfrm>
            <a:off x="1001975" y="429200"/>
            <a:ext cx="7502400" cy="45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Si quisiéramos englobar todas las </a:t>
            </a:r>
            <a:r>
              <a:rPr b="1" lang="en" sz="1400">
                <a:latin typeface="Barlow"/>
                <a:ea typeface="Barlow"/>
                <a:cs typeface="Barlow"/>
                <a:sym typeface="Barlow"/>
              </a:rPr>
              <a:t>etiquetas anteriores en una superior</a:t>
            </a:r>
            <a:r>
              <a:rPr lang="en" sz="1400"/>
              <a:t>, tendríamos que encerrar la consulta completa entre llaves { } como vemos en este ejemplo:</a:t>
            </a:r>
            <a:endParaRPr sz="1400"/>
          </a:p>
          <a:p>
            <a:pPr indent="0" lvl="0" marL="0" rtl="0" algn="l">
              <a:spcBef>
                <a:spcPts val="600"/>
              </a:spcBef>
              <a:spcAft>
                <a:spcPts val="0"/>
              </a:spcAft>
              <a:buNone/>
            </a:pPr>
            <a:r>
              <a:rPr lang="en" sz="1400">
                <a:solidFill>
                  <a:schemeClr val="accent2"/>
                </a:solidFill>
              </a:rPr>
              <a:t>&lt;biblioteca&gt;</a:t>
            </a:r>
            <a:endParaRPr sz="1400">
              <a:solidFill>
                <a:schemeClr val="accent2"/>
              </a:solidFill>
            </a:endParaRPr>
          </a:p>
          <a:p>
            <a:pPr indent="0" lvl="0" marL="0" rtl="0" algn="l">
              <a:spcBef>
                <a:spcPts val="600"/>
              </a:spcBef>
              <a:spcAft>
                <a:spcPts val="0"/>
              </a:spcAft>
              <a:buNone/>
            </a:pPr>
            <a:r>
              <a:rPr lang="en" sz="1400">
                <a:solidFill>
                  <a:schemeClr val="accent2"/>
                </a:solidFill>
              </a:rPr>
              <a:t>{</a:t>
            </a:r>
            <a:endParaRPr sz="1400">
              <a:solidFill>
                <a:schemeClr val="accent2"/>
              </a:solidFill>
            </a:endParaRPr>
          </a:p>
          <a:p>
            <a:pPr indent="0" lvl="0" marL="0" rtl="0" algn="l">
              <a:spcBef>
                <a:spcPts val="600"/>
              </a:spcBef>
              <a:spcAft>
                <a:spcPts val="0"/>
              </a:spcAft>
              <a:buNone/>
            </a:pPr>
            <a:r>
              <a:rPr lang="en" sz="1400">
                <a:solidFill>
                  <a:schemeClr val="accent2"/>
                </a:solidFill>
              </a:rPr>
              <a:t>  for $book at $i in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&lt;titulo&gt;{$i}- {$book/title/text()}&lt;/titulo&gt;</a:t>
            </a:r>
            <a:endParaRPr sz="1400">
              <a:solidFill>
                <a:schemeClr val="accent2"/>
              </a:solidFill>
            </a:endParaRPr>
          </a:p>
          <a:p>
            <a:pPr indent="0" lvl="0" marL="0" rtl="0" algn="l">
              <a:spcBef>
                <a:spcPts val="600"/>
              </a:spcBef>
              <a:spcAft>
                <a:spcPts val="0"/>
              </a:spcAft>
              <a:buNone/>
            </a:pPr>
            <a:r>
              <a:rPr lang="en" sz="1400">
                <a:solidFill>
                  <a:schemeClr val="accent2"/>
                </a:solidFill>
              </a:rPr>
              <a:t>}</a:t>
            </a:r>
            <a:endParaRPr sz="1400">
              <a:solidFill>
                <a:schemeClr val="accent2"/>
              </a:solidFill>
            </a:endParaRPr>
          </a:p>
          <a:p>
            <a:pPr indent="0" lvl="0" marL="0" rtl="0" algn="l">
              <a:spcBef>
                <a:spcPts val="600"/>
              </a:spcBef>
              <a:spcAft>
                <a:spcPts val="0"/>
              </a:spcAft>
              <a:buNone/>
            </a:pPr>
            <a:r>
              <a:rPr lang="en" sz="1400">
                <a:solidFill>
                  <a:schemeClr val="accent2"/>
                </a:solidFill>
              </a:rPr>
              <a:t>&lt;/biblioteca&gt;</a:t>
            </a:r>
            <a:endParaRPr sz="1400">
              <a:solidFill>
                <a:schemeClr val="accent2"/>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69" name="Google Shape;669;p3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Cláusula "let" </a:t>
            </a:r>
            <a:endParaRPr/>
          </a:p>
        </p:txBody>
      </p:sp>
      <p:sp>
        <p:nvSpPr>
          <p:cNvPr id="675" name="Google Shape;675;p35"/>
          <p:cNvSpPr txBox="1"/>
          <p:nvPr>
            <p:ph idx="1" type="body"/>
          </p:nvPr>
        </p:nvSpPr>
        <p:spPr>
          <a:xfrm>
            <a:off x="952500" y="1418350"/>
            <a:ext cx="69948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La cláusula "let" nos va a permitir crear variables con cierto contenido. La diferencia con "for" es que ésta </a:t>
            </a:r>
            <a:r>
              <a:rPr b="1" lang="en" sz="1400">
                <a:latin typeface="Barlow"/>
                <a:ea typeface="Barlow"/>
                <a:cs typeface="Barlow"/>
                <a:sym typeface="Barlow"/>
              </a:rPr>
              <a:t>sólo se ejecutaría una sola vez </a:t>
            </a:r>
            <a:r>
              <a:rPr lang="en" sz="1400"/>
              <a:t>con la cláusula "return". La cláusula "let" asigna las variables mediante los caracteres ":=". Si el ejemplo anterior lo realizáramos con "let":</a:t>
            </a:r>
            <a:endParaRPr sz="1400"/>
          </a:p>
          <a:p>
            <a:pPr indent="0" lvl="0" marL="0" rtl="0" algn="l">
              <a:spcBef>
                <a:spcPts val="600"/>
              </a:spcBef>
              <a:spcAft>
                <a:spcPts val="0"/>
              </a:spcAft>
              <a:buNone/>
            </a:pPr>
            <a:r>
              <a:t/>
            </a:r>
            <a:endParaRPr sz="1400"/>
          </a:p>
        </p:txBody>
      </p:sp>
      <p:sp>
        <p:nvSpPr>
          <p:cNvPr id="676" name="Google Shape;676;p3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77" name="Google Shape;677;p35"/>
          <p:cNvGraphicFramePr/>
          <p:nvPr/>
        </p:nvGraphicFramePr>
        <p:xfrm>
          <a:off x="952500" y="2339100"/>
          <a:ext cx="3000000" cy="3000000"/>
        </p:xfrm>
        <a:graphic>
          <a:graphicData uri="http://schemas.openxmlformats.org/drawingml/2006/table">
            <a:tbl>
              <a:tblPr>
                <a:noFill/>
                <a:tableStyleId>{89C76A61-0EC0-4EAE-B0E6-6F0CB0E3CF17}</a:tableStyleId>
              </a:tblPr>
              <a:tblGrid>
                <a:gridCol w="2822125"/>
                <a:gridCol w="5195825"/>
              </a:tblGrid>
              <a:tr h="853975">
                <a:tc>
                  <a:txBody>
                    <a:bodyPr/>
                    <a:lstStyle/>
                    <a:p>
                      <a:pPr indent="0" lvl="0" marL="0" rtl="0" algn="l">
                        <a:spcBef>
                          <a:spcPts val="0"/>
                        </a:spcBef>
                        <a:spcAft>
                          <a:spcPts val="0"/>
                        </a:spcAft>
                        <a:buNone/>
                      </a:pPr>
                      <a:r>
                        <a:rPr lang="en" sz="1100"/>
                        <a:t>for $books in /bib/book</a:t>
                      </a:r>
                      <a:endParaRPr sz="1100"/>
                    </a:p>
                    <a:p>
                      <a:pPr indent="0" lvl="0" marL="0" rtl="0" algn="l">
                        <a:spcBef>
                          <a:spcPts val="0"/>
                        </a:spcBef>
                        <a:spcAft>
                          <a:spcPts val="0"/>
                        </a:spcAft>
                        <a:buNone/>
                      </a:pPr>
                      <a:r>
                        <a:rPr lang="en" sz="1100"/>
                        <a:t>return &lt;titulo&gt;{$books/title}&lt;/titulo&gt;</a:t>
                      </a:r>
                      <a:endParaRPr sz="1100"/>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rPr lang="en" sz="1100"/>
                        <a:t>  &lt;title&gt;TCP/IP Illustrated&lt;/title&gt;</a:t>
                      </a:r>
                      <a:endParaRPr sz="1100"/>
                    </a:p>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rPr lang="en" sz="1100"/>
                        <a:t>  &lt;title&gt;Advanced Programming in the Unix Environment&lt;/title&gt;</a:t>
                      </a:r>
                      <a:endParaRPr sz="1100"/>
                    </a:p>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rPr lang="en" sz="1100"/>
                        <a:t>  &lt;title&gt;Data on the Web&lt;/title&gt;</a:t>
                      </a:r>
                      <a:endParaRPr sz="1100"/>
                    </a:p>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t/>
                      </a:r>
                      <a:endParaRPr sz="1100"/>
                    </a:p>
                  </a:txBody>
                  <a:tcPr marT="91425" marB="91425" marR="91425" marL="91425"/>
                </a:tc>
              </a:tr>
              <a:tr h="381000">
                <a:tc>
                  <a:txBody>
                    <a:bodyPr/>
                    <a:lstStyle/>
                    <a:p>
                      <a:pPr indent="0" lvl="0" marL="0" rtl="0" algn="l">
                        <a:spcBef>
                          <a:spcPts val="0"/>
                        </a:spcBef>
                        <a:spcAft>
                          <a:spcPts val="0"/>
                        </a:spcAft>
                        <a:buNone/>
                      </a:pPr>
                      <a:r>
                        <a:rPr lang="en" sz="1100"/>
                        <a:t>let $books := /bib/book</a:t>
                      </a:r>
                      <a:endParaRPr sz="1100"/>
                    </a:p>
                    <a:p>
                      <a:pPr indent="0" lvl="0" marL="0" rtl="0" algn="l">
                        <a:spcBef>
                          <a:spcPts val="0"/>
                        </a:spcBef>
                        <a:spcAft>
                          <a:spcPts val="0"/>
                        </a:spcAft>
                        <a:buNone/>
                      </a:pPr>
                      <a:r>
                        <a:rPr lang="en" sz="1100"/>
                        <a:t>return &lt;titulo&gt;{$books/title}&lt;/titulo&gt;</a:t>
                      </a:r>
                      <a:endParaRPr sz="1100"/>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&lt;titulo&gt;</a:t>
                      </a:r>
                      <a:endParaRPr sz="1100"/>
                    </a:p>
                    <a:p>
                      <a:pPr indent="0" lvl="0" marL="0" rtl="0" algn="l">
                        <a:spcBef>
                          <a:spcPts val="0"/>
                        </a:spcBef>
                        <a:spcAft>
                          <a:spcPts val="0"/>
                        </a:spcAft>
                        <a:buNone/>
                      </a:pPr>
                      <a:r>
                        <a:rPr lang="en" sz="1100"/>
                        <a:t>  &lt;title&gt;TCP/IP Illustrated&lt;/title&gt;</a:t>
                      </a:r>
                      <a:endParaRPr sz="1100"/>
                    </a:p>
                    <a:p>
                      <a:pPr indent="0" lvl="0" marL="0" rtl="0" algn="l">
                        <a:spcBef>
                          <a:spcPts val="0"/>
                        </a:spcBef>
                        <a:spcAft>
                          <a:spcPts val="0"/>
                        </a:spcAft>
                        <a:buNone/>
                      </a:pPr>
                      <a:r>
                        <a:rPr lang="en" sz="1100"/>
                        <a:t>  &lt;title&gt;Advanced Programming in the Unix Environment&lt;/title&gt;</a:t>
                      </a:r>
                      <a:endParaRPr sz="1100"/>
                    </a:p>
                    <a:p>
                      <a:pPr indent="0" lvl="0" marL="0" rtl="0" algn="l">
                        <a:spcBef>
                          <a:spcPts val="0"/>
                        </a:spcBef>
                        <a:spcAft>
                          <a:spcPts val="0"/>
                        </a:spcAft>
                        <a:buNone/>
                      </a:pPr>
                      <a:r>
                        <a:rPr lang="en" sz="1100"/>
                        <a:t>  &lt;title&gt;Data on the Web&lt;/title&gt;</a:t>
                      </a:r>
                      <a:endParaRPr sz="1100"/>
                    </a:p>
                    <a:p>
                      <a:pPr indent="0" lvl="0" marL="0" rtl="0" algn="l">
                        <a:spcBef>
                          <a:spcPts val="0"/>
                        </a:spcBef>
                        <a:spcAft>
                          <a:spcPts val="0"/>
                        </a:spcAft>
                        <a:buNone/>
                      </a:pPr>
                      <a:r>
                        <a:rPr lang="en" sz="1100"/>
                        <a:t>&lt;/titulo&gt;</a:t>
                      </a:r>
                      <a:endParaRPr sz="11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6"/>
          <p:cNvSpPr txBox="1"/>
          <p:nvPr>
            <p:ph idx="4294967295" type="body"/>
          </p:nvPr>
        </p:nvSpPr>
        <p:spPr>
          <a:xfrm>
            <a:off x="1001975" y="429200"/>
            <a:ext cx="7502400" cy="415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Podemos observar como la etiqueta "titulo" sólo aparece una vez, es decir, no se repite para cada nodo como en el caso de la cláusula "for".</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La clasula "let" nos va a permitir utilizar </a:t>
            </a:r>
            <a:r>
              <a:rPr b="1" lang="en" sz="1400">
                <a:latin typeface="Barlow"/>
                <a:ea typeface="Barlow"/>
                <a:cs typeface="Barlow"/>
                <a:sym typeface="Barlow"/>
              </a:rPr>
              <a:t>funciones</a:t>
            </a:r>
            <a:r>
              <a:rPr lang="en" sz="1400"/>
              <a:t> de agrupación, como calcular la media, la suma, contar, etc. Estas son las mismas funciones que las que se utilizan en el leguaje XPath. Podemos por ejemplo buscar el año más alto que exista mediante la función "max" para ver el último libro que se ha escrito:</a:t>
            </a:r>
            <a:endParaRPr sz="1400"/>
          </a:p>
          <a:p>
            <a:pPr indent="0" lvl="0" marL="0" rtl="0" algn="l">
              <a:spcBef>
                <a:spcPts val="600"/>
              </a:spcBef>
              <a:spcAft>
                <a:spcPts val="0"/>
              </a:spcAft>
              <a:buNone/>
            </a:pPr>
            <a:r>
              <a:rPr lang="en" sz="1400">
                <a:solidFill>
                  <a:schemeClr val="accent2"/>
                </a:solidFill>
              </a:rPr>
              <a:t>let $books :=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&lt;last_year&gt;{max($books/year)}&lt;/last_year&gt;</a:t>
            </a:r>
            <a:endParaRPr sz="1400">
              <a:solidFill>
                <a:schemeClr val="accent2"/>
              </a:solidFill>
            </a:endParaRPr>
          </a:p>
          <a:p>
            <a:pPr indent="0" lvl="0" marL="0" rtl="0" algn="l">
              <a:spcBef>
                <a:spcPts val="600"/>
              </a:spcBef>
              <a:spcAft>
                <a:spcPts val="0"/>
              </a:spcAft>
              <a:buNone/>
            </a:pPr>
            <a:r>
              <a:rPr lang="en" sz="1400"/>
              <a:t>El año menor</a:t>
            </a:r>
            <a:r>
              <a:rPr lang="en" sz="1400"/>
              <a:t>:</a:t>
            </a:r>
            <a:endParaRPr sz="1400"/>
          </a:p>
          <a:p>
            <a:pPr indent="0" lvl="0" marL="0" rtl="0" algn="l">
              <a:spcBef>
                <a:spcPts val="600"/>
              </a:spcBef>
              <a:spcAft>
                <a:spcPts val="0"/>
              </a:spcAft>
              <a:buNone/>
            </a:pPr>
            <a:r>
              <a:rPr lang="en" sz="1400">
                <a:solidFill>
                  <a:schemeClr val="accent2"/>
                </a:solidFill>
              </a:rPr>
              <a:t>let $books :=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&lt;last_year&gt;{min($books/year)}&lt;/last_year&gt;</a:t>
            </a:r>
            <a:endParaRPr sz="1400">
              <a:solidFill>
                <a:schemeClr val="accent2"/>
              </a:solidFill>
            </a:endParaRPr>
          </a:p>
          <a:p>
            <a:pPr indent="0" lvl="0" marL="0" rtl="0" algn="l">
              <a:spcBef>
                <a:spcPts val="600"/>
              </a:spcBef>
              <a:spcAft>
                <a:spcPts val="0"/>
              </a:spcAft>
              <a:buNone/>
            </a:pPr>
            <a:r>
              <a:rPr lang="en" sz="1400"/>
              <a:t>Sumar los años:</a:t>
            </a:r>
            <a:endParaRPr sz="1400"/>
          </a:p>
          <a:p>
            <a:pPr indent="0" lvl="0" marL="0" rtl="0" algn="l">
              <a:spcBef>
                <a:spcPts val="600"/>
              </a:spcBef>
              <a:spcAft>
                <a:spcPts val="0"/>
              </a:spcAft>
              <a:buNone/>
            </a:pPr>
            <a:r>
              <a:rPr lang="en" sz="1400">
                <a:solidFill>
                  <a:schemeClr val="accent2"/>
                </a:solidFill>
              </a:rPr>
              <a:t>let $books :=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&lt;last_year&gt;{sum($books/year)}&lt;/last_year&gt;</a:t>
            </a:r>
            <a:endParaRPr sz="1400">
              <a:solidFill>
                <a:schemeClr val="accent2"/>
              </a:solidFill>
            </a:endParaRPr>
          </a:p>
          <a:p>
            <a:pPr indent="0" lvl="0" marL="0" rtl="0" algn="l">
              <a:spcBef>
                <a:spcPts val="600"/>
              </a:spcBef>
              <a:spcAft>
                <a:spcPts val="0"/>
              </a:spcAft>
              <a:buNone/>
            </a:pPr>
            <a:r>
              <a:t/>
            </a:r>
            <a:endParaRPr sz="1400">
              <a:solidFill>
                <a:schemeClr val="accent2"/>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83" name="Google Shape;683;p3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7"/>
          <p:cNvSpPr txBox="1"/>
          <p:nvPr>
            <p:ph idx="4294967295" type="body"/>
          </p:nvPr>
        </p:nvSpPr>
        <p:spPr>
          <a:xfrm>
            <a:off x="1001975" y="429200"/>
            <a:ext cx="7502400" cy="415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También podemos crear varias variables seguidas con coma, por ejemplo para buscar el libro más antiguo y más nuevo:</a:t>
            </a:r>
            <a:endParaRPr sz="1400"/>
          </a:p>
          <a:p>
            <a:pPr indent="0" lvl="0" marL="0" rtl="0" algn="l">
              <a:spcBef>
                <a:spcPts val="600"/>
              </a:spcBef>
              <a:spcAft>
                <a:spcPts val="0"/>
              </a:spcAft>
              <a:buNone/>
            </a:pPr>
            <a:r>
              <a:rPr lang="en" sz="1400">
                <a:solidFill>
                  <a:schemeClr val="accent2"/>
                </a:solidFill>
              </a:rPr>
              <a:t>let $older := min(/bib/book/year), $younger := max(/bib/book/year)</a:t>
            </a:r>
            <a:endParaRPr sz="1400">
              <a:solidFill>
                <a:schemeClr val="accent2"/>
              </a:solidFill>
            </a:endParaRPr>
          </a:p>
          <a:p>
            <a:pPr indent="0" lvl="0" marL="0" rtl="0" algn="l">
              <a:spcBef>
                <a:spcPts val="600"/>
              </a:spcBef>
              <a:spcAft>
                <a:spcPts val="0"/>
              </a:spcAft>
              <a:buNone/>
            </a:pPr>
            <a:r>
              <a:rPr lang="en" sz="1400">
                <a:solidFill>
                  <a:schemeClr val="accent2"/>
                </a:solidFill>
              </a:rPr>
              <a:t>return</a:t>
            </a:r>
            <a:endParaRPr sz="1400">
              <a:solidFill>
                <a:schemeClr val="accent2"/>
              </a:solidFill>
            </a:endParaRPr>
          </a:p>
          <a:p>
            <a:pPr indent="0" lvl="0" marL="0" rtl="0" algn="l">
              <a:spcBef>
                <a:spcPts val="600"/>
              </a:spcBef>
              <a:spcAft>
                <a:spcPts val="0"/>
              </a:spcAft>
              <a:buNone/>
            </a:pPr>
            <a:r>
              <a:rPr lang="en" sz="1400">
                <a:solidFill>
                  <a:schemeClr val="accent2"/>
                </a:solidFill>
              </a:rPr>
              <a:t>  &lt;books&gt;</a:t>
            </a:r>
            <a:endParaRPr sz="1400">
              <a:solidFill>
                <a:schemeClr val="accent2"/>
              </a:solidFill>
            </a:endParaRPr>
          </a:p>
          <a:p>
            <a:pPr indent="0" lvl="0" marL="0" rtl="0" algn="l">
              <a:spcBef>
                <a:spcPts val="600"/>
              </a:spcBef>
              <a:spcAft>
                <a:spcPts val="0"/>
              </a:spcAft>
              <a:buNone/>
            </a:pPr>
            <a:r>
              <a:rPr lang="en" sz="1400">
                <a:solidFill>
                  <a:schemeClr val="accent2"/>
                </a:solidFill>
              </a:rPr>
              <a:t>    &lt;older&gt;{$older}&lt;/older&gt;</a:t>
            </a:r>
            <a:endParaRPr sz="1400">
              <a:solidFill>
                <a:schemeClr val="accent2"/>
              </a:solidFill>
            </a:endParaRPr>
          </a:p>
          <a:p>
            <a:pPr indent="0" lvl="0" marL="0" rtl="0" algn="l">
              <a:spcBef>
                <a:spcPts val="600"/>
              </a:spcBef>
              <a:spcAft>
                <a:spcPts val="0"/>
              </a:spcAft>
              <a:buNone/>
            </a:pPr>
            <a:r>
              <a:rPr lang="en" sz="1400">
                <a:solidFill>
                  <a:schemeClr val="accent2"/>
                </a:solidFill>
              </a:rPr>
              <a:t>    &lt;younger&gt;{$younger}&lt;/younger&gt;</a:t>
            </a:r>
            <a:endParaRPr sz="1400">
              <a:solidFill>
                <a:schemeClr val="accent2"/>
              </a:solidFill>
            </a:endParaRPr>
          </a:p>
          <a:p>
            <a:pPr indent="0" lvl="0" marL="0" rtl="0" algn="l">
              <a:spcBef>
                <a:spcPts val="600"/>
              </a:spcBef>
              <a:spcAft>
                <a:spcPts val="0"/>
              </a:spcAft>
              <a:buNone/>
            </a:pPr>
            <a:r>
              <a:rPr lang="en" sz="1400">
                <a:solidFill>
                  <a:schemeClr val="accent2"/>
                </a:solidFill>
              </a:rPr>
              <a:t>  &lt;/books&gt;</a:t>
            </a:r>
            <a:endParaRPr sz="1400">
              <a:solidFill>
                <a:schemeClr val="accent2"/>
              </a:solidFill>
            </a:endParaRPr>
          </a:p>
          <a:p>
            <a:pPr indent="0" lvl="0" marL="0" rtl="0" algn="l">
              <a:spcBef>
                <a:spcPts val="600"/>
              </a:spcBef>
              <a:spcAft>
                <a:spcPts val="0"/>
              </a:spcAft>
              <a:buNone/>
            </a:pPr>
            <a:r>
              <a:t/>
            </a:r>
            <a:endParaRPr sz="1400">
              <a:solidFill>
                <a:schemeClr val="accent2"/>
              </a:solidFill>
            </a:endParaRPr>
          </a:p>
          <a:p>
            <a:pPr indent="0" lvl="0" marL="0" rtl="0" algn="l">
              <a:spcBef>
                <a:spcPts val="600"/>
              </a:spcBef>
              <a:spcAft>
                <a:spcPts val="0"/>
              </a:spcAft>
              <a:buNone/>
            </a:pPr>
            <a:r>
              <a:rPr lang="en" sz="1400"/>
              <a:t>El año menor:</a:t>
            </a:r>
            <a:endParaRPr sz="1400"/>
          </a:p>
          <a:p>
            <a:pPr indent="0" lvl="0" marL="0" rtl="0" algn="l">
              <a:spcBef>
                <a:spcPts val="600"/>
              </a:spcBef>
              <a:spcAft>
                <a:spcPts val="0"/>
              </a:spcAft>
              <a:buNone/>
            </a:pPr>
            <a:r>
              <a:rPr lang="en" sz="1400">
                <a:solidFill>
                  <a:schemeClr val="accent2"/>
                </a:solidFill>
              </a:rPr>
              <a:t>let $books :=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&lt;last_year&gt;{min($books/year)}&lt;/last_year&gt;</a:t>
            </a:r>
            <a:endParaRPr sz="1400">
              <a:solidFill>
                <a:schemeClr val="accent2"/>
              </a:solidFill>
            </a:endParaRPr>
          </a:p>
          <a:p>
            <a:pPr indent="0" lvl="0" marL="0" rtl="0" algn="l">
              <a:spcBef>
                <a:spcPts val="600"/>
              </a:spcBef>
              <a:spcAft>
                <a:spcPts val="0"/>
              </a:spcAft>
              <a:buNone/>
            </a:pPr>
            <a:r>
              <a:rPr lang="en" sz="1400"/>
              <a:t>Sumar los años:</a:t>
            </a:r>
            <a:endParaRPr sz="1400"/>
          </a:p>
          <a:p>
            <a:pPr indent="0" lvl="0" marL="0" rtl="0" algn="l">
              <a:spcBef>
                <a:spcPts val="600"/>
              </a:spcBef>
              <a:spcAft>
                <a:spcPts val="0"/>
              </a:spcAft>
              <a:buNone/>
            </a:pPr>
            <a:r>
              <a:rPr lang="en" sz="1400">
                <a:solidFill>
                  <a:schemeClr val="accent2"/>
                </a:solidFill>
              </a:rPr>
              <a:t>let $books := /bib/book</a:t>
            </a:r>
            <a:endParaRPr sz="1400">
              <a:solidFill>
                <a:schemeClr val="accent2"/>
              </a:solidFill>
            </a:endParaRPr>
          </a:p>
          <a:p>
            <a:pPr indent="0" lvl="0" marL="0" rtl="0" algn="l">
              <a:spcBef>
                <a:spcPts val="600"/>
              </a:spcBef>
              <a:spcAft>
                <a:spcPts val="0"/>
              </a:spcAft>
              <a:buNone/>
            </a:pPr>
            <a:r>
              <a:rPr lang="en" sz="1400">
                <a:solidFill>
                  <a:schemeClr val="accent2"/>
                </a:solidFill>
              </a:rPr>
              <a:t>return &lt;last_year&gt;{sum($books/year)}&lt;/last_year&gt;</a:t>
            </a:r>
            <a:endParaRPr sz="1400">
              <a:solidFill>
                <a:schemeClr val="accent2"/>
              </a:solidFill>
            </a:endParaRPr>
          </a:p>
          <a:p>
            <a:pPr indent="0" lvl="0" marL="0" rtl="0" algn="l">
              <a:spcBef>
                <a:spcPts val="600"/>
              </a:spcBef>
              <a:spcAft>
                <a:spcPts val="0"/>
              </a:spcAft>
              <a:buNone/>
            </a:pPr>
            <a:r>
              <a:t/>
            </a:r>
            <a:endParaRPr sz="1400">
              <a:solidFill>
                <a:schemeClr val="accent2"/>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89" name="Google Shape;689;p3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Ejemplo 4</a:t>
            </a:r>
            <a:endParaRPr/>
          </a:p>
        </p:txBody>
      </p:sp>
      <p:sp>
        <p:nvSpPr>
          <p:cNvPr id="695" name="Google Shape;695;p38"/>
          <p:cNvSpPr txBox="1"/>
          <p:nvPr>
            <p:ph idx="1" type="body"/>
          </p:nvPr>
        </p:nvSpPr>
        <p:spPr>
          <a:xfrm>
            <a:off x="855625" y="1599700"/>
            <a:ext cx="52110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El siguiente documento  XML “floristeria.xml” contiene información sobre las flores de una floristería.</a:t>
            </a:r>
            <a:endParaRPr sz="1400"/>
          </a:p>
          <a:p>
            <a:pPr indent="0" lvl="0" marL="0" rtl="0" algn="l">
              <a:spcBef>
                <a:spcPts val="600"/>
              </a:spcBef>
              <a:spcAft>
                <a:spcPts val="0"/>
              </a:spcAft>
              <a:buNone/>
            </a:pPr>
            <a:r>
              <a:rPr lang="en" sz="1400"/>
              <a:t>Se pide:</a:t>
            </a:r>
            <a:endParaRPr sz="1400"/>
          </a:p>
          <a:p>
            <a:pPr indent="0" lvl="0" marL="0" rtl="0" algn="l">
              <a:spcBef>
                <a:spcPts val="600"/>
              </a:spcBef>
              <a:spcAft>
                <a:spcPts val="0"/>
              </a:spcAft>
              <a:buNone/>
            </a:pPr>
            <a:r>
              <a:rPr lang="en" sz="1400"/>
              <a:t>Realiza las siguientes consultas al documento "floristeria.xml":</a:t>
            </a:r>
            <a:endParaRPr sz="1400"/>
          </a:p>
          <a:p>
            <a:pPr indent="-317500" lvl="0" marL="457200" rtl="0" algn="l">
              <a:spcBef>
                <a:spcPts val="600"/>
              </a:spcBef>
              <a:spcAft>
                <a:spcPts val="0"/>
              </a:spcAft>
              <a:buSzPts val="1400"/>
              <a:buChar char="●"/>
            </a:pPr>
            <a:r>
              <a:rPr lang="en" sz="1400"/>
              <a:t>Obtener la flor de precio mayor &lt;flor_cara&gt; y la más </a:t>
            </a:r>
            <a:r>
              <a:rPr lang="en" sz="1400"/>
              <a:t>económica</a:t>
            </a:r>
            <a:r>
              <a:rPr lang="en" sz="1400"/>
              <a:t> &lt;flor_barata&gt; </a:t>
            </a:r>
            <a:endParaRPr sz="1400"/>
          </a:p>
          <a:p>
            <a:pPr indent="0" lvl="0" marL="45720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Crear una etiqueta llamada flor con el nombre-origen de la flor</a:t>
            </a:r>
            <a:endParaRPr sz="1400"/>
          </a:p>
          <a:p>
            <a:pPr indent="0" lvl="0" marL="45720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Crear una nueva etiqueta &lt;plant&gt; dentro tiene la etiqueta &lt;name&gt; donde aparece la numeración de los nodos, nombre y temporada</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696" name="Google Shape;696;p3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97" name="Google Shape;697;p38"/>
          <p:cNvPicPr preferRelativeResize="0"/>
          <p:nvPr/>
        </p:nvPicPr>
        <p:blipFill>
          <a:blip r:embed="rId3">
            <a:alphaModFix/>
          </a:blip>
          <a:stretch>
            <a:fillRect/>
          </a:stretch>
        </p:blipFill>
        <p:spPr>
          <a:xfrm>
            <a:off x="6269896" y="1804759"/>
            <a:ext cx="2604125" cy="925775"/>
          </a:xfrm>
          <a:prstGeom prst="rect">
            <a:avLst/>
          </a:prstGeom>
          <a:noFill/>
          <a:ln>
            <a:noFill/>
          </a:ln>
        </p:spPr>
      </p:pic>
      <p:pic>
        <p:nvPicPr>
          <p:cNvPr id="698" name="Google Shape;698;p38"/>
          <p:cNvPicPr preferRelativeResize="0"/>
          <p:nvPr/>
        </p:nvPicPr>
        <p:blipFill>
          <a:blip r:embed="rId4">
            <a:alphaModFix/>
          </a:blip>
          <a:stretch>
            <a:fillRect/>
          </a:stretch>
        </p:blipFill>
        <p:spPr>
          <a:xfrm>
            <a:off x="6385295" y="2730520"/>
            <a:ext cx="2246825" cy="1007200"/>
          </a:xfrm>
          <a:prstGeom prst="rect">
            <a:avLst/>
          </a:prstGeom>
          <a:noFill/>
          <a:ln>
            <a:noFill/>
          </a:ln>
        </p:spPr>
      </p:pic>
      <p:pic>
        <p:nvPicPr>
          <p:cNvPr id="699" name="Google Shape;699;p38"/>
          <p:cNvPicPr preferRelativeResize="0"/>
          <p:nvPr/>
        </p:nvPicPr>
        <p:blipFill>
          <a:blip r:embed="rId5">
            <a:alphaModFix/>
          </a:blip>
          <a:stretch>
            <a:fillRect/>
          </a:stretch>
        </p:blipFill>
        <p:spPr>
          <a:xfrm>
            <a:off x="6269895" y="3944245"/>
            <a:ext cx="2683475" cy="120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Ejemplo 5</a:t>
            </a:r>
            <a:endParaRPr/>
          </a:p>
        </p:txBody>
      </p:sp>
      <p:sp>
        <p:nvSpPr>
          <p:cNvPr id="705" name="Google Shape;705;p39"/>
          <p:cNvSpPr txBox="1"/>
          <p:nvPr>
            <p:ph idx="1" type="body"/>
          </p:nvPr>
        </p:nvSpPr>
        <p:spPr>
          <a:xfrm>
            <a:off x="1199775" y="15997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Con las nuevas herramientas, realiza consultas para modificar el documento protectora.xml:</a:t>
            </a:r>
            <a:endParaRPr sz="1200"/>
          </a:p>
          <a:p>
            <a:pPr indent="0" lvl="0" marL="0" rtl="0" algn="l">
              <a:spcBef>
                <a:spcPts val="600"/>
              </a:spcBef>
              <a:spcAft>
                <a:spcPts val="0"/>
              </a:spcAft>
              <a:buNone/>
            </a:pPr>
            <a:r>
              <a:rPr lang="en" sz="1200"/>
              <a:t>CONSULTA 1: Cambiar la estructura del documento a :</a:t>
            </a:r>
            <a:endParaRPr sz="1200"/>
          </a:p>
          <a:p>
            <a:pPr indent="0" lvl="0" marL="0" rtl="0" algn="l">
              <a:spcBef>
                <a:spcPts val="600"/>
              </a:spcBef>
              <a:spcAft>
                <a:spcPts val="0"/>
              </a:spcAft>
              <a:buNone/>
            </a:pPr>
            <a:r>
              <a:t/>
            </a:r>
            <a:endParaRPr sz="1200"/>
          </a:p>
        </p:txBody>
      </p:sp>
      <p:sp>
        <p:nvSpPr>
          <p:cNvPr id="706" name="Google Shape;706;p3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707" name="Google Shape;707;p39"/>
          <p:cNvGraphicFramePr/>
          <p:nvPr/>
        </p:nvGraphicFramePr>
        <p:xfrm>
          <a:off x="952500" y="2381250"/>
          <a:ext cx="3000000" cy="3000000"/>
        </p:xfrm>
        <a:graphic>
          <a:graphicData uri="http://schemas.openxmlformats.org/drawingml/2006/table">
            <a:tbl>
              <a:tblPr>
                <a:noFill/>
                <a:tableStyleId>{89C76A61-0EC0-4EAE-B0E6-6F0CB0E3CF17}</a:tableStyleId>
              </a:tblPr>
              <a:tblGrid>
                <a:gridCol w="3619500"/>
                <a:gridCol w="3619500"/>
              </a:tblGrid>
              <a:tr h="381000">
                <a:tc>
                  <a:txBody>
                    <a:bodyPr/>
                    <a:lstStyle/>
                    <a:p>
                      <a:pPr indent="0" lvl="0" marL="0" rtl="0" algn="l">
                        <a:spcBef>
                          <a:spcPts val="0"/>
                        </a:spcBef>
                        <a:spcAft>
                          <a:spcPts val="0"/>
                        </a:spcAft>
                        <a:buNone/>
                      </a:pPr>
                      <a:r>
                        <a:rPr lang="en" sz="800"/>
                        <a:t>&lt;c_acogida&gt;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&lt;nombre&gt;Yogui&lt;/nombre&gt;</a:t>
                      </a:r>
                      <a:endParaRPr sz="800"/>
                    </a:p>
                    <a:p>
                      <a:pPr indent="0" lvl="0" marL="0" rtl="0" algn="l">
                        <a:spcBef>
                          <a:spcPts val="0"/>
                        </a:spcBef>
                        <a:spcAft>
                          <a:spcPts val="0"/>
                        </a:spcAft>
                        <a:buNone/>
                      </a:pPr>
                      <a:r>
                        <a:rPr lang="en" sz="800"/>
                        <a:t>    &lt;raza&gt;Fox Terrier&lt;/raza&gt;</a:t>
                      </a:r>
                      <a:endParaRPr sz="800"/>
                    </a:p>
                    <a:p>
                      <a:pPr indent="0" lvl="0" marL="0" rtl="0" algn="l">
                        <a:spcBef>
                          <a:spcPts val="0"/>
                        </a:spcBef>
                        <a:spcAft>
                          <a:spcPts val="0"/>
                        </a:spcAft>
                        <a:buNone/>
                      </a:pPr>
                      <a:r>
                        <a:rPr lang="en" sz="800"/>
                        <a:t>    &lt;tamaño&gt;pequeño&lt;/tamaño&gt;</a:t>
                      </a:r>
                      <a:endParaRPr sz="800"/>
                    </a:p>
                    <a:p>
                      <a:pPr indent="0" lvl="0" marL="0" rtl="0" algn="l">
                        <a:spcBef>
                          <a:spcPts val="0"/>
                        </a:spcBef>
                        <a:spcAft>
                          <a:spcPts val="0"/>
                        </a:spcAft>
                        <a:buNone/>
                      </a:pPr>
                      <a:r>
                        <a:rPr lang="en" sz="800"/>
                        <a:t>    &lt;peso&gt;8&lt;/peso&gt;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&lt;nombre&gt;Visi&lt;/nombre&gt;</a:t>
                      </a:r>
                      <a:endParaRPr sz="800"/>
                    </a:p>
                    <a:p>
                      <a:pPr indent="0" lvl="0" marL="0" rtl="0" algn="l">
                        <a:spcBef>
                          <a:spcPts val="0"/>
                        </a:spcBef>
                        <a:spcAft>
                          <a:spcPts val="0"/>
                        </a:spcAft>
                        <a:buNone/>
                      </a:pPr>
                      <a:r>
                        <a:rPr lang="en" sz="800"/>
                        <a:t>    &lt;raza&gt;Fox Terrier&lt;/raza&gt;</a:t>
                      </a:r>
                      <a:endParaRPr sz="800"/>
                    </a:p>
                    <a:p>
                      <a:pPr indent="0" lvl="0" marL="0" rtl="0" algn="l">
                        <a:spcBef>
                          <a:spcPts val="0"/>
                        </a:spcBef>
                        <a:spcAft>
                          <a:spcPts val="0"/>
                        </a:spcAft>
                        <a:buNone/>
                      </a:pPr>
                      <a:r>
                        <a:rPr lang="en" sz="800"/>
                        <a:t>    &lt;tamaño&gt;pequeño&lt;/tamaño&gt;</a:t>
                      </a:r>
                      <a:endParaRPr sz="800"/>
                    </a:p>
                    <a:p>
                      <a:pPr indent="0" lvl="0" marL="0" rtl="0" algn="l">
                        <a:spcBef>
                          <a:spcPts val="0"/>
                        </a:spcBef>
                        <a:spcAft>
                          <a:spcPts val="0"/>
                        </a:spcAft>
                        <a:buNone/>
                      </a:pPr>
                      <a:r>
                        <a:rPr lang="en" sz="800"/>
                        <a:t>    &lt;peso&gt;5&lt;/peso&gt;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&lt;nombre&gt;Marla&lt;/nombre&gt;</a:t>
                      </a:r>
                      <a:endParaRPr sz="800"/>
                    </a:p>
                    <a:p>
                      <a:pPr indent="0" lvl="0" marL="0" rtl="0" algn="l">
                        <a:spcBef>
                          <a:spcPts val="0"/>
                        </a:spcBef>
                        <a:spcAft>
                          <a:spcPts val="0"/>
                        </a:spcAft>
                        <a:buNone/>
                      </a:pPr>
                      <a:r>
                        <a:rPr lang="en" sz="800"/>
                        <a:t>    &lt;raza&gt;American Stanford&lt;/raza&gt;</a:t>
                      </a:r>
                      <a:endParaRPr sz="800"/>
                    </a:p>
                    <a:p>
                      <a:pPr indent="0" lvl="0" marL="0" rtl="0" algn="l">
                        <a:spcBef>
                          <a:spcPts val="0"/>
                        </a:spcBef>
                        <a:spcAft>
                          <a:spcPts val="0"/>
                        </a:spcAft>
                        <a:buNone/>
                      </a:pPr>
                      <a:r>
                        <a:rPr lang="en" sz="800"/>
                        <a:t>    &lt;tamaño&gt;mediano&lt;/tamaño&gt;</a:t>
                      </a:r>
                      <a:endParaRPr sz="800"/>
                    </a:p>
                    <a:p>
                      <a:pPr indent="0" lvl="0" marL="0" rtl="0" algn="l">
                        <a:spcBef>
                          <a:spcPts val="0"/>
                        </a:spcBef>
                        <a:spcAft>
                          <a:spcPts val="0"/>
                        </a:spcAft>
                        <a:buNone/>
                      </a:pPr>
                      <a:r>
                        <a:rPr lang="en" sz="800"/>
                        <a:t>    &lt;peso&gt;13&lt;/peso&gt;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&lt;nombre&gt;Laika&lt;/nombre&gt;</a:t>
                      </a:r>
                      <a:endParaRPr sz="800"/>
                    </a:p>
                    <a:p>
                      <a:pPr indent="0" lvl="0" marL="0" rtl="0" algn="l">
                        <a:spcBef>
                          <a:spcPts val="0"/>
                        </a:spcBef>
                        <a:spcAft>
                          <a:spcPts val="0"/>
                        </a:spcAft>
                        <a:buNone/>
                      </a:pPr>
                      <a:r>
                        <a:rPr lang="en" sz="800"/>
                        <a:t>    &lt;raza&gt;Fox Terrier&lt;/raza&gt;</a:t>
                      </a:r>
                      <a:endParaRPr sz="800"/>
                    </a:p>
                    <a:p>
                      <a:pPr indent="0" lvl="0" marL="0" rtl="0" algn="l">
                        <a:spcBef>
                          <a:spcPts val="0"/>
                        </a:spcBef>
                        <a:spcAft>
                          <a:spcPts val="0"/>
                        </a:spcAft>
                        <a:buNone/>
                      </a:pPr>
                      <a:r>
                        <a:rPr lang="en" sz="800"/>
                        <a:t>    &lt;tamaño&gt;pequeño&lt;/tamaño&gt;</a:t>
                      </a:r>
                      <a:endParaRPr sz="800"/>
                    </a:p>
                    <a:p>
                      <a:pPr indent="0" lvl="0" marL="0" rtl="0" algn="l">
                        <a:spcBef>
                          <a:spcPts val="0"/>
                        </a:spcBef>
                        <a:spcAft>
                          <a:spcPts val="0"/>
                        </a:spcAft>
                        <a:buNone/>
                      </a:pPr>
                      <a:r>
                        <a:rPr lang="en" sz="800"/>
                        <a:t>    &lt;peso&gt;7&lt;/peso&gt;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    &lt;nombre&gt;Bepo&lt;/nombre&gt;</a:t>
                      </a:r>
                      <a:endParaRPr sz="800"/>
                    </a:p>
                    <a:p>
                      <a:pPr indent="0" lvl="0" marL="0" rtl="0" algn="l">
                        <a:spcBef>
                          <a:spcPts val="0"/>
                        </a:spcBef>
                        <a:spcAft>
                          <a:spcPts val="0"/>
                        </a:spcAft>
                        <a:buNone/>
                      </a:pPr>
                      <a:r>
                        <a:rPr lang="en" sz="800"/>
                        <a:t>    &lt;raza&gt;schnauzer&lt;/raza&gt;</a:t>
                      </a:r>
                      <a:endParaRPr sz="800"/>
                    </a:p>
                    <a:p>
                      <a:pPr indent="0" lvl="0" marL="0" rtl="0" algn="l">
                        <a:spcBef>
                          <a:spcPts val="0"/>
                        </a:spcBef>
                        <a:spcAft>
                          <a:spcPts val="0"/>
                        </a:spcAft>
                        <a:buNone/>
                      </a:pPr>
                      <a:r>
                        <a:rPr lang="en" sz="800"/>
                        <a:t>    &lt;tamaño&gt;grande&lt;/tamaño&gt;</a:t>
                      </a:r>
                      <a:endParaRPr sz="800"/>
                    </a:p>
                    <a:p>
                      <a:pPr indent="0" lvl="0" marL="0" rtl="0" algn="l">
                        <a:spcBef>
                          <a:spcPts val="0"/>
                        </a:spcBef>
                        <a:spcAft>
                          <a:spcPts val="0"/>
                        </a:spcAft>
                        <a:buNone/>
                      </a:pPr>
                      <a:r>
                        <a:rPr lang="en" sz="800"/>
                        <a:t>    &lt;peso&gt;28&lt;/peso&gt;</a:t>
                      </a:r>
                      <a:endParaRPr sz="800"/>
                    </a:p>
                    <a:p>
                      <a:pPr indent="0" lvl="0" marL="0" rtl="0" algn="l">
                        <a:spcBef>
                          <a:spcPts val="0"/>
                        </a:spcBef>
                        <a:spcAft>
                          <a:spcPts val="0"/>
                        </a:spcAft>
                        <a:buNone/>
                      </a:pPr>
                      <a:r>
                        <a:rPr lang="en" sz="800"/>
                        <a:t>  &lt;/adopcion&gt;</a:t>
                      </a:r>
                      <a:endParaRPr sz="800"/>
                    </a:p>
                    <a:p>
                      <a:pPr indent="0" lvl="0" marL="0" rtl="0" algn="l">
                        <a:spcBef>
                          <a:spcPts val="0"/>
                        </a:spcBef>
                        <a:spcAft>
                          <a:spcPts val="0"/>
                        </a:spcAft>
                        <a:buNone/>
                      </a:pPr>
                      <a:r>
                        <a:rPr lang="en" sz="800"/>
                        <a:t>&lt;/c_acogida&gt;</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3" name="Google Shape;713;p40"/>
          <p:cNvSpPr txBox="1"/>
          <p:nvPr>
            <p:ph idx="4294967295" type="body"/>
          </p:nvPr>
        </p:nvSpPr>
        <p:spPr>
          <a:xfrm>
            <a:off x="1145600" y="3534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CONSULTA 2: Cambiar la estructura del documento  y extraer datos para los perros de más de 10Kg</a:t>
            </a:r>
            <a:endParaRPr sz="1200"/>
          </a:p>
          <a:p>
            <a:pPr indent="0" lvl="0" marL="0" rtl="0" algn="l">
              <a:spcBef>
                <a:spcPts val="600"/>
              </a:spcBef>
              <a:spcAft>
                <a:spcPts val="0"/>
              </a:spcAft>
              <a:buNone/>
            </a:pPr>
            <a:r>
              <a:t/>
            </a:r>
            <a:endParaRPr sz="1200"/>
          </a:p>
        </p:txBody>
      </p:sp>
      <p:graphicFrame>
        <p:nvGraphicFramePr>
          <p:cNvPr id="714" name="Google Shape;714;p40"/>
          <p:cNvGraphicFramePr/>
          <p:nvPr/>
        </p:nvGraphicFramePr>
        <p:xfrm>
          <a:off x="1145600" y="1676800"/>
          <a:ext cx="3000000" cy="3000000"/>
        </p:xfrm>
        <a:graphic>
          <a:graphicData uri="http://schemas.openxmlformats.org/drawingml/2006/table">
            <a:tbl>
              <a:tblPr>
                <a:noFill/>
                <a:tableStyleId>{89C76A61-0EC0-4EAE-B0E6-6F0CB0E3CF17}</a:tableStyleId>
              </a:tblPr>
              <a:tblGrid>
                <a:gridCol w="7239000"/>
              </a:tblGrid>
              <a:tr h="381000">
                <a:tc>
                  <a:txBody>
                    <a:bodyPr/>
                    <a:lstStyle/>
                    <a:p>
                      <a:pPr indent="0" lvl="0" marL="0" rtl="0" algn="l">
                        <a:spcBef>
                          <a:spcPts val="0"/>
                        </a:spcBef>
                        <a:spcAft>
                          <a:spcPts val="0"/>
                        </a:spcAft>
                        <a:buNone/>
                      </a:pPr>
                      <a:r>
                        <a:rPr lang="en"/>
                        <a:t>&lt;c_acogida&gt;</a:t>
                      </a:r>
                      <a:endParaRPr/>
                    </a:p>
                    <a:p>
                      <a:pPr indent="0" lvl="0" marL="0" rtl="0" algn="l">
                        <a:spcBef>
                          <a:spcPts val="0"/>
                        </a:spcBef>
                        <a:spcAft>
                          <a:spcPts val="0"/>
                        </a:spcAft>
                        <a:buNone/>
                      </a:pPr>
                      <a:r>
                        <a:rPr lang="en"/>
                        <a:t>  &lt;adopcion&gt;</a:t>
                      </a:r>
                      <a:endParaRPr/>
                    </a:p>
                    <a:p>
                      <a:pPr indent="0" lvl="0" marL="0" rtl="0" algn="l">
                        <a:spcBef>
                          <a:spcPts val="0"/>
                        </a:spcBef>
                        <a:spcAft>
                          <a:spcPts val="0"/>
                        </a:spcAft>
                        <a:buNone/>
                      </a:pPr>
                      <a:r>
                        <a:rPr lang="en"/>
                        <a:t>    &lt;nuevo_nombre&gt;Marla&lt;/nuevo_nombre&gt;</a:t>
                      </a:r>
                      <a:endParaRPr/>
                    </a:p>
                    <a:p>
                      <a:pPr indent="0" lvl="0" marL="0" rtl="0" algn="l">
                        <a:spcBef>
                          <a:spcPts val="0"/>
                        </a:spcBef>
                        <a:spcAft>
                          <a:spcPts val="0"/>
                        </a:spcAft>
                        <a:buNone/>
                      </a:pPr>
                      <a:r>
                        <a:rPr lang="en"/>
                        <a:t>    &lt;peso&gt;13&lt;/peso&gt;</a:t>
                      </a:r>
                      <a:endParaRPr/>
                    </a:p>
                    <a:p>
                      <a:pPr indent="0" lvl="0" marL="0" rtl="0" algn="l">
                        <a:spcBef>
                          <a:spcPts val="0"/>
                        </a:spcBef>
                        <a:spcAft>
                          <a:spcPts val="0"/>
                        </a:spcAft>
                        <a:buNone/>
                      </a:pPr>
                      <a:r>
                        <a:rPr lang="en"/>
                        <a:t>  &lt;/adopcion&gt;</a:t>
                      </a:r>
                      <a:endParaRPr/>
                    </a:p>
                    <a:p>
                      <a:pPr indent="0" lvl="0" marL="0" rtl="0" algn="l">
                        <a:spcBef>
                          <a:spcPts val="0"/>
                        </a:spcBef>
                        <a:spcAft>
                          <a:spcPts val="0"/>
                        </a:spcAft>
                        <a:buNone/>
                      </a:pPr>
                      <a:r>
                        <a:rPr lang="en"/>
                        <a:t>  &lt;adopcion&gt;</a:t>
                      </a:r>
                      <a:endParaRPr/>
                    </a:p>
                    <a:p>
                      <a:pPr indent="0" lvl="0" marL="0" rtl="0" algn="l">
                        <a:spcBef>
                          <a:spcPts val="0"/>
                        </a:spcBef>
                        <a:spcAft>
                          <a:spcPts val="0"/>
                        </a:spcAft>
                        <a:buNone/>
                      </a:pPr>
                      <a:r>
                        <a:rPr lang="en"/>
                        <a:t>    &lt;nuevo_nombre&gt;Bepo&lt;/nuevo_nombre&gt;</a:t>
                      </a:r>
                      <a:endParaRPr/>
                    </a:p>
                    <a:p>
                      <a:pPr indent="0" lvl="0" marL="0" rtl="0" algn="l">
                        <a:spcBef>
                          <a:spcPts val="0"/>
                        </a:spcBef>
                        <a:spcAft>
                          <a:spcPts val="0"/>
                        </a:spcAft>
                        <a:buNone/>
                      </a:pPr>
                      <a:r>
                        <a:rPr lang="en"/>
                        <a:t>    &lt;peso&gt;28&lt;/peso&gt;</a:t>
                      </a:r>
                      <a:endParaRPr/>
                    </a:p>
                    <a:p>
                      <a:pPr indent="0" lvl="0" marL="0" rtl="0" algn="l">
                        <a:spcBef>
                          <a:spcPts val="0"/>
                        </a:spcBef>
                        <a:spcAft>
                          <a:spcPts val="0"/>
                        </a:spcAft>
                        <a:buNone/>
                      </a:pPr>
                      <a:r>
                        <a:rPr lang="en"/>
                        <a:t>  &lt;/adopcion&gt;</a:t>
                      </a:r>
                      <a:endParaRPr/>
                    </a:p>
                    <a:p>
                      <a:pPr indent="0" lvl="0" marL="0" rtl="0" algn="l">
                        <a:spcBef>
                          <a:spcPts val="0"/>
                        </a:spcBef>
                        <a:spcAft>
                          <a:spcPts val="0"/>
                        </a:spcAft>
                        <a:buNone/>
                      </a:pPr>
                      <a:r>
                        <a:rPr lang="en"/>
                        <a:t>&lt;/c_acogida&gt;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0" name="Google Shape;720;p41"/>
          <p:cNvSpPr txBox="1"/>
          <p:nvPr>
            <p:ph idx="4294967295" type="body"/>
          </p:nvPr>
        </p:nvSpPr>
        <p:spPr>
          <a:xfrm>
            <a:off x="1145600" y="3534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CONSULTA 3: Juntar los datos de los perros y sus dueños del siguiente modo</a:t>
            </a:r>
            <a:endParaRPr sz="1200"/>
          </a:p>
          <a:p>
            <a:pPr indent="0" lvl="0" marL="0" rtl="0" algn="l">
              <a:spcBef>
                <a:spcPts val="600"/>
              </a:spcBef>
              <a:spcAft>
                <a:spcPts val="0"/>
              </a:spcAft>
              <a:buNone/>
            </a:pPr>
            <a:r>
              <a:t/>
            </a:r>
            <a:endParaRPr sz="1200"/>
          </a:p>
        </p:txBody>
      </p:sp>
      <p:graphicFrame>
        <p:nvGraphicFramePr>
          <p:cNvPr id="721" name="Google Shape;721;p41"/>
          <p:cNvGraphicFramePr/>
          <p:nvPr/>
        </p:nvGraphicFramePr>
        <p:xfrm>
          <a:off x="851450" y="1053675"/>
          <a:ext cx="3000000" cy="3000000"/>
        </p:xfrm>
        <a:graphic>
          <a:graphicData uri="http://schemas.openxmlformats.org/drawingml/2006/table">
            <a:tbl>
              <a:tblPr>
                <a:noFill/>
                <a:tableStyleId>{89C76A61-0EC0-4EAE-B0E6-6F0CB0E3CF17}</a:tableStyleId>
              </a:tblPr>
              <a:tblGrid>
                <a:gridCol w="3619500"/>
                <a:gridCol w="3619500"/>
              </a:tblGrid>
              <a:tr h="381000">
                <a:tc>
                  <a:txBody>
                    <a:bodyPr/>
                    <a:lstStyle/>
                    <a:p>
                      <a:pPr indent="0" lvl="0" marL="0" rtl="0" algn="l">
                        <a:spcBef>
                          <a:spcPts val="0"/>
                        </a:spcBef>
                        <a:spcAft>
                          <a:spcPts val="0"/>
                        </a:spcAft>
                        <a:buNone/>
                      </a:pPr>
                      <a:r>
                        <a:rPr lang="en"/>
                        <a:t>&lt;c_acogida&gt;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&lt;nombre_dueño&gt;Paz&lt;/nombre_dueño&gt;</a:t>
                      </a:r>
                      <a:endParaRPr/>
                    </a:p>
                    <a:p>
                      <a:pPr indent="0" lvl="0" marL="0" rtl="0" algn="l">
                        <a:spcBef>
                          <a:spcPts val="0"/>
                        </a:spcBef>
                        <a:spcAft>
                          <a:spcPts val="0"/>
                        </a:spcAft>
                        <a:buNone/>
                      </a:pPr>
                      <a:r>
                        <a:rPr lang="en"/>
                        <a:t>    &lt;ap_dueño&gt;Hernandez&lt;/ap_dueño&gt;</a:t>
                      </a:r>
                      <a:endParaRPr/>
                    </a:p>
                    <a:p>
                      <a:pPr indent="0" lvl="0" marL="0" rtl="0" algn="l">
                        <a:spcBef>
                          <a:spcPts val="0"/>
                        </a:spcBef>
                        <a:spcAft>
                          <a:spcPts val="0"/>
                        </a:spcAft>
                        <a:buNone/>
                      </a:pPr>
                      <a:r>
                        <a:rPr lang="en"/>
                        <a:t>    &lt;nombre_perro&gt;Yogui&lt;/nombre_perro&gt;</a:t>
                      </a:r>
                      <a:endParaRPr/>
                    </a:p>
                    <a:p>
                      <a:pPr indent="0" lvl="0" marL="0" rtl="0" algn="l">
                        <a:spcBef>
                          <a:spcPts val="0"/>
                        </a:spcBef>
                        <a:spcAft>
                          <a:spcPts val="0"/>
                        </a:spcAft>
                        <a:buNone/>
                      </a:pPr>
                      <a:r>
                        <a:rPr lang="en"/>
                        <a:t>    &lt;tamaño&gt;pequeño&lt;/tamaño&gt;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&lt;nombre_dueño&gt;Paz&lt;/nombre_dueño&gt;</a:t>
                      </a:r>
                      <a:endParaRPr/>
                    </a:p>
                    <a:p>
                      <a:pPr indent="0" lvl="0" marL="0" rtl="0" algn="l">
                        <a:spcBef>
                          <a:spcPts val="0"/>
                        </a:spcBef>
                        <a:spcAft>
                          <a:spcPts val="0"/>
                        </a:spcAft>
                        <a:buNone/>
                      </a:pPr>
                      <a:r>
                        <a:rPr lang="en"/>
                        <a:t>    &lt;ap_dueño&gt;Hernandez&lt;/ap_dueño&gt;</a:t>
                      </a:r>
                      <a:endParaRPr/>
                    </a:p>
                    <a:p>
                      <a:pPr indent="0" lvl="0" marL="0" rtl="0" algn="l">
                        <a:spcBef>
                          <a:spcPts val="0"/>
                        </a:spcBef>
                        <a:spcAft>
                          <a:spcPts val="0"/>
                        </a:spcAft>
                        <a:buNone/>
                      </a:pPr>
                      <a:r>
                        <a:rPr lang="en"/>
                        <a:t>    &lt;nombre_perro&gt;Visi&lt;/nombre_perro&gt;</a:t>
                      </a:r>
                      <a:endParaRPr/>
                    </a:p>
                    <a:p>
                      <a:pPr indent="0" lvl="0" marL="0" rtl="0" algn="l">
                        <a:spcBef>
                          <a:spcPts val="0"/>
                        </a:spcBef>
                        <a:spcAft>
                          <a:spcPts val="0"/>
                        </a:spcAft>
                        <a:buNone/>
                      </a:pPr>
                      <a:r>
                        <a:rPr lang="en"/>
                        <a:t>    &lt;tamaño&gt;pequeño&lt;/tamaño&gt;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&lt;nombre_dueño&gt;Noa&lt;/nombre_dueño&gt;</a:t>
                      </a:r>
                      <a:endParaRPr/>
                    </a:p>
                    <a:p>
                      <a:pPr indent="0" lvl="0" marL="0" rtl="0" algn="l">
                        <a:spcBef>
                          <a:spcPts val="0"/>
                        </a:spcBef>
                        <a:spcAft>
                          <a:spcPts val="0"/>
                        </a:spcAft>
                        <a:buNone/>
                      </a:pPr>
                      <a:r>
                        <a:rPr lang="en"/>
                        <a:t>    &lt;ap_dueño&gt;García&lt;/ap_dueño&gt;</a:t>
                      </a:r>
                      <a:endParaRPr/>
                    </a:p>
                    <a:p>
                      <a:pPr indent="0" lvl="0" marL="0" rtl="0" algn="l">
                        <a:spcBef>
                          <a:spcPts val="0"/>
                        </a:spcBef>
                        <a:spcAft>
                          <a:spcPts val="0"/>
                        </a:spcAft>
                        <a:buNone/>
                      </a:pPr>
                      <a:r>
                        <a:rPr lang="en"/>
                        <a:t>    &lt;nombre_perro&gt;Marla&lt;/nombre_perro&gt;</a:t>
                      </a:r>
                      <a:endParaRPr/>
                    </a:p>
                    <a:p>
                      <a:pPr indent="0" lvl="0" marL="0" rtl="0" algn="l">
                        <a:spcBef>
                          <a:spcPts val="0"/>
                        </a:spcBef>
                        <a:spcAft>
                          <a:spcPts val="0"/>
                        </a:spcAft>
                        <a:buNone/>
                      </a:pPr>
                      <a:r>
                        <a:rPr lang="en"/>
                        <a:t>    &lt;tamaño&gt;mediano&lt;/tamaño&gt;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&lt;nombre_dueño&gt;Pedro&lt;/nombre_dueño&gt;</a:t>
                      </a:r>
                      <a:endParaRPr/>
                    </a:p>
                    <a:p>
                      <a:pPr indent="0" lvl="0" marL="0" rtl="0" algn="l">
                        <a:spcBef>
                          <a:spcPts val="0"/>
                        </a:spcBef>
                        <a:spcAft>
                          <a:spcPts val="0"/>
                        </a:spcAft>
                        <a:buNone/>
                      </a:pPr>
                      <a:r>
                        <a:rPr lang="en"/>
                        <a:t>    &lt;ap_dueño&gt;Ríos&lt;/ap_dueño&gt;</a:t>
                      </a:r>
                      <a:endParaRPr/>
                    </a:p>
                    <a:p>
                      <a:pPr indent="0" lvl="0" marL="0" rtl="0" algn="l">
                        <a:spcBef>
                          <a:spcPts val="0"/>
                        </a:spcBef>
                        <a:spcAft>
                          <a:spcPts val="0"/>
                        </a:spcAft>
                        <a:buNone/>
                      </a:pPr>
                      <a:r>
                        <a:rPr lang="en"/>
                        <a:t>    &lt;nombre_perro&gt;Laika&lt;/nombre_perro&gt;</a:t>
                      </a:r>
                      <a:endParaRPr/>
                    </a:p>
                    <a:p>
                      <a:pPr indent="0" lvl="0" marL="0" rtl="0" algn="l">
                        <a:spcBef>
                          <a:spcPts val="0"/>
                        </a:spcBef>
                        <a:spcAft>
                          <a:spcPts val="0"/>
                        </a:spcAft>
                        <a:buNone/>
                      </a:pPr>
                      <a:r>
                        <a:rPr lang="en"/>
                        <a:t>    &lt;tamaño&gt;pequeño&lt;/tamaño&gt;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    &lt;nombre_dueño&gt;Pedro&lt;/nombre_dueño&gt;</a:t>
                      </a:r>
                      <a:endParaRPr/>
                    </a:p>
                    <a:p>
                      <a:pPr indent="0" lvl="0" marL="0" rtl="0" algn="l">
                        <a:spcBef>
                          <a:spcPts val="0"/>
                        </a:spcBef>
                        <a:spcAft>
                          <a:spcPts val="0"/>
                        </a:spcAft>
                        <a:buNone/>
                      </a:pPr>
                      <a:r>
                        <a:rPr lang="en"/>
                        <a:t>    &lt;ap_dueño&gt;Ríos&lt;/ap_dueño&gt;</a:t>
                      </a:r>
                      <a:endParaRPr/>
                    </a:p>
                    <a:p>
                      <a:pPr indent="0" lvl="0" marL="0" rtl="0" algn="l">
                        <a:spcBef>
                          <a:spcPts val="0"/>
                        </a:spcBef>
                        <a:spcAft>
                          <a:spcPts val="0"/>
                        </a:spcAft>
                        <a:buNone/>
                      </a:pPr>
                      <a:r>
                        <a:rPr lang="en"/>
                        <a:t>    &lt;nombre_perro&gt;Bepo&lt;/nombre_perro&gt;</a:t>
                      </a:r>
                      <a:endParaRPr/>
                    </a:p>
                    <a:p>
                      <a:pPr indent="0" lvl="0" marL="0" rtl="0" algn="l">
                        <a:spcBef>
                          <a:spcPts val="0"/>
                        </a:spcBef>
                        <a:spcAft>
                          <a:spcPts val="0"/>
                        </a:spcAft>
                        <a:buNone/>
                      </a:pPr>
                      <a:r>
                        <a:rPr lang="en"/>
                        <a:t>    &lt;tamaño&gt;grande&lt;/tamaño&gt;</a:t>
                      </a:r>
                      <a:endParaRPr/>
                    </a:p>
                    <a:p>
                      <a:pPr indent="0" lvl="0" marL="0" rtl="0" algn="l">
                        <a:spcBef>
                          <a:spcPts val="0"/>
                        </a:spcBef>
                        <a:spcAft>
                          <a:spcPts val="0"/>
                        </a:spcAft>
                        <a:buNone/>
                      </a:pPr>
                      <a:r>
                        <a:rPr lang="en"/>
                        <a:t>  &lt;/animal&gt;</a:t>
                      </a:r>
                      <a:endParaRPr/>
                    </a:p>
                    <a:p>
                      <a:pPr indent="0" lvl="0" marL="0" rtl="0" algn="l">
                        <a:spcBef>
                          <a:spcPts val="0"/>
                        </a:spcBef>
                        <a:spcAft>
                          <a:spcPts val="0"/>
                        </a:spcAft>
                        <a:buNone/>
                      </a:pPr>
                      <a:r>
                        <a:rPr lang="en"/>
                        <a:t>&lt;/c_acogida&gt;</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XQuery y XPath</a:t>
            </a:r>
            <a:endParaRPr/>
          </a:p>
        </p:txBody>
      </p:sp>
      <p:sp>
        <p:nvSpPr>
          <p:cNvPr id="529" name="Google Shape;529;p1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Las expresiones Path en XQuery están basadas en la sintaxis de XPATH:</a:t>
            </a:r>
            <a:endParaRPr sz="1400"/>
          </a:p>
          <a:p>
            <a:pPr indent="0" lvl="0" marL="0" rtl="0" algn="l">
              <a:spcBef>
                <a:spcPts val="600"/>
              </a:spcBef>
              <a:spcAft>
                <a:spcPts val="0"/>
              </a:spcAft>
              <a:buNone/>
            </a:pPr>
            <a:r>
              <a:rPr lang="en" sz="1400"/>
              <a:t>-	Está constituidas por una serie de pasos separados por “/” o “//”.</a:t>
            </a:r>
            <a:endParaRPr sz="1400"/>
          </a:p>
          <a:p>
            <a:pPr indent="0" lvl="0" marL="0" rtl="0" algn="l">
              <a:spcBef>
                <a:spcPts val="600"/>
              </a:spcBef>
              <a:spcAft>
                <a:spcPts val="0"/>
              </a:spcAft>
              <a:buNone/>
            </a:pPr>
            <a:r>
              <a:rPr lang="en" sz="1400"/>
              <a:t>-	El resultado de cada paso es una secuencia de nodos.</a:t>
            </a:r>
            <a:endParaRPr sz="1400"/>
          </a:p>
          <a:p>
            <a:pPr indent="0" lvl="0" marL="0" rtl="0" algn="l">
              <a:spcBef>
                <a:spcPts val="600"/>
              </a:spcBef>
              <a:spcAft>
                <a:spcPts val="0"/>
              </a:spcAft>
              <a:buNone/>
            </a:pPr>
            <a:r>
              <a:rPr lang="en" sz="1400"/>
              <a:t>-	Su valor es la secuencia de nodos que resultan del último paso en el path.</a:t>
            </a:r>
            <a:endParaRPr sz="1400"/>
          </a:p>
          <a:p>
            <a:pPr indent="0" lvl="0" marL="0" rtl="0" algn="l">
              <a:spcBef>
                <a:spcPts val="600"/>
              </a:spcBef>
              <a:spcAft>
                <a:spcPts val="0"/>
              </a:spcAft>
              <a:buNone/>
            </a:pPr>
            <a:r>
              <a:rPr lang="en" sz="1400"/>
              <a:t>Por ejemplo, para obtener todos los nodos de tipo “libro” del elemento “biblioteca” del documento “biblioteca.xml”, sería:</a:t>
            </a:r>
            <a:endParaRPr sz="1400"/>
          </a:p>
          <a:p>
            <a:pPr indent="0" lvl="0" marL="0" rtl="0" algn="l">
              <a:spcBef>
                <a:spcPts val="600"/>
              </a:spcBef>
              <a:spcAft>
                <a:spcPts val="0"/>
              </a:spcAft>
              <a:buNone/>
            </a:pPr>
            <a:r>
              <a:rPr lang="en" sz="1400"/>
              <a:t>document (“biblioteca.xml”)/biblioteca/libro</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530" name="Google Shape;530;p1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2"/>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Ejemplo 6</a:t>
            </a:r>
            <a:endParaRPr/>
          </a:p>
        </p:txBody>
      </p:sp>
      <p:sp>
        <p:nvSpPr>
          <p:cNvPr id="727" name="Google Shape;727;p42"/>
          <p:cNvSpPr txBox="1"/>
          <p:nvPr>
            <p:ph idx="1" type="body"/>
          </p:nvPr>
        </p:nvSpPr>
        <p:spPr>
          <a:xfrm>
            <a:off x="1199775" y="15997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Utilizando los siguientes documentos xml</a:t>
            </a:r>
            <a:endParaRPr sz="1200"/>
          </a:p>
          <a:p>
            <a:pPr indent="0" lvl="0" marL="0" rtl="0" algn="l">
              <a:spcBef>
                <a:spcPts val="600"/>
              </a:spcBef>
              <a:spcAft>
                <a:spcPts val="0"/>
              </a:spcAft>
              <a:buNone/>
            </a:pPr>
            <a:r>
              <a:t/>
            </a:r>
            <a:endParaRPr sz="1200"/>
          </a:p>
        </p:txBody>
      </p:sp>
      <p:sp>
        <p:nvSpPr>
          <p:cNvPr id="728" name="Google Shape;728;p4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729" name="Google Shape;729;p42"/>
          <p:cNvGraphicFramePr/>
          <p:nvPr/>
        </p:nvGraphicFramePr>
        <p:xfrm>
          <a:off x="905625" y="1853700"/>
          <a:ext cx="3000000" cy="3000000"/>
        </p:xfrm>
        <a:graphic>
          <a:graphicData uri="http://schemas.openxmlformats.org/drawingml/2006/table">
            <a:tbl>
              <a:tblPr>
                <a:noFill/>
                <a:tableStyleId>{89C76A61-0EC0-4EAE-B0E6-6F0CB0E3CF17}</a:tableStyleId>
              </a:tblPr>
              <a:tblGrid>
                <a:gridCol w="3619500"/>
                <a:gridCol w="3619500"/>
              </a:tblGrid>
              <a:tr h="381000">
                <a:tc>
                  <a:txBody>
                    <a:bodyPr/>
                    <a:lstStyle/>
                    <a:p>
                      <a:pPr indent="0" lvl="0" marL="0" rtl="0" algn="l">
                        <a:spcBef>
                          <a:spcPts val="0"/>
                        </a:spcBef>
                        <a:spcAft>
                          <a:spcPts val="0"/>
                        </a:spcAft>
                        <a:buNone/>
                      </a:pPr>
                      <a:r>
                        <a:rPr lang="en" sz="800"/>
                        <a:t>&lt;?xml version="1.0" encoding="UTF-8"?&gt;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&lt;modulos&gt;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&lt;modulo&gt;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&lt;codigo&gt;FOL&lt;/codigo&gt;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&lt;nombre&gt;Formacion y Orientacion Laboral&lt;/nombre&gt;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&lt;horas&gt;90&lt;/horas&gt;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&lt;/modulo&gt;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&lt;modulo&gt;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&lt;codigo&gt;LMS&lt;/codigo&gt;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&lt;nombre&gt;Lenguajes de Marcas y Sistemas de Gestión de Información&lt;/nombre&gt;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&lt;horas&gt;132&lt;/horas&gt;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&lt;/modulo&gt;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&lt;/modulos&gt;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&lt;dni&gt;22222222A&lt;/dni&gt;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&lt;nombre&gt;Ana&lt;/nombre&gt;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&lt;apellidos&gt;Cruz Perez&lt;/apellidos&gt;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&lt;dni&gt;11111111B&lt;/dni&gt;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&lt;nombre&gt;Luis&lt;/nombre&gt;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&lt;apellidos&gt;Fernandez Ruiz&lt;/apellidos&gt;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&lt;dni&gt;11000222C&lt;/dni&gt;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&lt;nombre&gt;Marta&lt;/nombre&gt;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&lt;apellidos&gt;Alonso Ruiz&lt;/apellidos&gt;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&lt;dni&gt;33000222C&lt;/dni&gt;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&lt;nombre&gt;Marcos&lt;/nombre&gt;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&lt;apellidos&gt;Sainz Martinez&lt;/apellidos&gt;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 dni="22222222A" mp="FOL"/&gt;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 dni="11111111B" mp="FOL"/&gt;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 dni="11000222C" mp="FOL"/&gt;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 dni="33000222C" mp="FOL"/&gt;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 dni="11111111B" mp="LMS"/&gt;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 dni="22222222A" mp="LMS"/&gt;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&lt;/matriculas&gt;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&lt;/ciclo&gt;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&lt;?xml version="1.0" encoding="UTF-8"?&gt;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-&lt;notas&gt;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 dni="22222222A"&gt;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&lt;tareas&gt;10&lt;/tareas&gt;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&lt;examen&gt;8&lt;/examen&gt;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&lt;final&gt;7&lt;/final&gt;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 dni="11111111B"&gt;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&lt;tareas&gt;8&lt;/tareas&gt;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&lt;examen&gt;6&lt;/examen&gt;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&lt;final&gt;6&lt;/final&gt;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&lt;/alumno&gt;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&lt;/notas</a:t>
                      </a:r>
                      <a:endParaRPr sz="800"/>
                    </a:p>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5" name="Google Shape;735;p43"/>
          <p:cNvSpPr txBox="1"/>
          <p:nvPr>
            <p:ph idx="4294967295" type="body"/>
          </p:nvPr>
        </p:nvSpPr>
        <p:spPr>
          <a:xfrm>
            <a:off x="1145600" y="3534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CONSULTA 1: Obtener</a:t>
            </a:r>
            <a:endParaRPr sz="1200"/>
          </a:p>
          <a:p>
            <a:pPr indent="0" lvl="0" marL="0" rtl="0" algn="l">
              <a:spcBef>
                <a:spcPts val="600"/>
              </a:spcBef>
              <a:spcAft>
                <a:spcPts val="0"/>
              </a:spcAft>
              <a:buNone/>
            </a:pPr>
            <a:r>
              <a:t/>
            </a:r>
            <a:endParaRPr sz="1200"/>
          </a:p>
        </p:txBody>
      </p:sp>
      <p:graphicFrame>
        <p:nvGraphicFramePr>
          <p:cNvPr id="736" name="Google Shape;736;p43"/>
          <p:cNvGraphicFramePr/>
          <p:nvPr/>
        </p:nvGraphicFramePr>
        <p:xfrm>
          <a:off x="851450" y="1053675"/>
          <a:ext cx="3000000" cy="3000000"/>
        </p:xfrm>
        <a:graphic>
          <a:graphicData uri="http://schemas.openxmlformats.org/drawingml/2006/table">
            <a:tbl>
              <a:tblPr>
                <a:noFill/>
                <a:tableStyleId>{89C76A61-0EC0-4EAE-B0E6-6F0CB0E3CF17}</a:tableStyleId>
              </a:tblPr>
              <a:tblGrid>
                <a:gridCol w="7720275"/>
              </a:tblGrid>
              <a:tr h="6156925">
                <a:tc>
                  <a:txBody>
                    <a:bodyPr/>
                    <a:lstStyle/>
                    <a:p>
                      <a:pPr indent="0" lvl="0" marL="0" rtl="0" algn="l">
                        <a:spcBef>
                          <a:spcPts val="0"/>
                        </a:spcBef>
                        <a:spcAft>
                          <a:spcPts val="0"/>
                        </a:spcAft>
                        <a:buNone/>
                      </a:pPr>
                      <a:r>
                        <a:rPr lang="en"/>
                        <a:t>&lt;ejemplar&gt;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    &lt;codigo xmlns:xsi="http://www.w3.org/2001/XMLSchema-instance"&gt;FOL&lt;/codigo&gt;</a:t>
                      </a:r>
                      <a:endParaRPr/>
                    </a:p>
                    <a:p>
                      <a:pPr indent="0" lvl="0" marL="0" rtl="0" algn="l">
                        <a:spcBef>
                          <a:spcPts val="0"/>
                        </a:spcBef>
                        <a:spcAft>
                          <a:spcPts val="0"/>
                        </a:spcAft>
                        <a:buNone/>
                      </a:pPr>
                      <a:r>
                        <a:rPr lang="en"/>
                        <a:t>    &lt;nombre xmlns:xsi="http://www.w3.org/2001/XMLSchema-instance"&gt;Formacion y Orientacion Laboral&lt;/nombre&gt;</a:t>
                      </a:r>
                      <a:endParaRPr/>
                    </a:p>
                    <a:p>
                      <a:pPr indent="0" lvl="0" marL="0" rtl="0" algn="l">
                        <a:spcBef>
                          <a:spcPts val="0"/>
                        </a:spcBef>
                        <a:spcAft>
                          <a:spcPts val="0"/>
                        </a:spcAft>
                        <a:buNone/>
                      </a:pPr>
                      <a:r>
                        <a:rPr lang="en"/>
                        <a:t>    &lt;horas xmlns:xsi="http://www.w3.org/2001/XMLSchema-instance"&gt;90&lt;/horas&gt;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    &lt;codigo xmlns:xsi="http://www.w3.org/2001/XMLSchema-instance"&gt;LMS&lt;/codigo&gt;</a:t>
                      </a:r>
                      <a:endParaRPr/>
                    </a:p>
                    <a:p>
                      <a:pPr indent="0" lvl="0" marL="0" rtl="0" algn="l">
                        <a:spcBef>
                          <a:spcPts val="0"/>
                        </a:spcBef>
                        <a:spcAft>
                          <a:spcPts val="0"/>
                        </a:spcAft>
                        <a:buNone/>
                      </a:pPr>
                      <a:r>
                        <a:rPr lang="en"/>
                        <a:t>    &lt;nombre xmlns:xsi="http://www.w3.org/2001/XMLSchema-instance"&gt;Lenguajes de Marcas y Sistemas de Gestión de Información&lt;/nombre&gt;</a:t>
                      </a:r>
                      <a:endParaRPr/>
                    </a:p>
                    <a:p>
                      <a:pPr indent="0" lvl="0" marL="0" rtl="0" algn="l">
                        <a:spcBef>
                          <a:spcPts val="0"/>
                        </a:spcBef>
                        <a:spcAft>
                          <a:spcPts val="0"/>
                        </a:spcAft>
                        <a:buNone/>
                      </a:pPr>
                      <a:r>
                        <a:rPr lang="en"/>
                        <a:t>    &lt;horas xmlns:xsi="http://www.w3.org/2001/XMLSchema-instance"&gt;132&lt;/horas&gt;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&lt;/ejemplar&gt;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2" name="Google Shape;742;p44"/>
          <p:cNvSpPr txBox="1"/>
          <p:nvPr>
            <p:ph idx="4294967295" type="body"/>
          </p:nvPr>
        </p:nvSpPr>
        <p:spPr>
          <a:xfrm>
            <a:off x="1145600" y="3534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CONSULTA 2: Obtener</a:t>
            </a:r>
            <a:endParaRPr sz="1200"/>
          </a:p>
          <a:p>
            <a:pPr indent="0" lvl="0" marL="0" rtl="0" algn="l">
              <a:spcBef>
                <a:spcPts val="600"/>
              </a:spcBef>
              <a:spcAft>
                <a:spcPts val="0"/>
              </a:spcAft>
              <a:buNone/>
            </a:pPr>
            <a:r>
              <a:t/>
            </a:r>
            <a:endParaRPr sz="1200"/>
          </a:p>
        </p:txBody>
      </p:sp>
      <p:graphicFrame>
        <p:nvGraphicFramePr>
          <p:cNvPr id="743" name="Google Shape;743;p44"/>
          <p:cNvGraphicFramePr/>
          <p:nvPr/>
        </p:nvGraphicFramePr>
        <p:xfrm>
          <a:off x="851450" y="1053675"/>
          <a:ext cx="3000000" cy="3000000"/>
        </p:xfrm>
        <a:graphic>
          <a:graphicData uri="http://schemas.openxmlformats.org/drawingml/2006/table">
            <a:tbl>
              <a:tblPr>
                <a:noFill/>
                <a:tableStyleId>{89C76A61-0EC0-4EAE-B0E6-6F0CB0E3CF17}</a:tableStyleId>
              </a:tblPr>
              <a:tblGrid>
                <a:gridCol w="7720275"/>
              </a:tblGrid>
              <a:tr h="6156925">
                <a:tc>
                  <a:txBody>
                    <a:bodyPr/>
                    <a:lstStyle/>
                    <a:p>
                      <a:pPr indent="0" lvl="0" marL="0" rtl="0" algn="l">
                        <a:spcBef>
                          <a:spcPts val="0"/>
                        </a:spcBef>
                        <a:spcAft>
                          <a:spcPts val="0"/>
                        </a:spcAft>
                        <a:buNone/>
                      </a:pPr>
                      <a:r>
                        <a:rPr lang="en"/>
                        <a:t>&lt;ejemplar&gt;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    &lt;codigo&gt;FOL&lt;/codigo&gt;</a:t>
                      </a:r>
                      <a:endParaRPr/>
                    </a:p>
                    <a:p>
                      <a:pPr indent="0" lvl="0" marL="0" rtl="0" algn="l">
                        <a:spcBef>
                          <a:spcPts val="0"/>
                        </a:spcBef>
                        <a:spcAft>
                          <a:spcPts val="0"/>
                        </a:spcAft>
                        <a:buNone/>
                      </a:pPr>
                      <a:r>
                        <a:rPr lang="en"/>
                        <a:t>    &lt;nombre&gt;Formacion y Orientacion Laboral&lt;/nombre&gt;</a:t>
                      </a:r>
                      <a:endParaRPr/>
                    </a:p>
                    <a:p>
                      <a:pPr indent="0" lvl="0" marL="0" rtl="0" algn="l">
                        <a:spcBef>
                          <a:spcPts val="0"/>
                        </a:spcBef>
                        <a:spcAft>
                          <a:spcPts val="0"/>
                        </a:spcAft>
                        <a:buNone/>
                      </a:pPr>
                      <a:r>
                        <a:rPr lang="en"/>
                        <a:t>    &lt;horas&gt;90&lt;/horas&gt;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    &lt;codigo&gt;LMS&lt;/codigo&gt;</a:t>
                      </a:r>
                      <a:endParaRPr/>
                    </a:p>
                    <a:p>
                      <a:pPr indent="0" lvl="0" marL="0" rtl="0" algn="l">
                        <a:spcBef>
                          <a:spcPts val="0"/>
                        </a:spcBef>
                        <a:spcAft>
                          <a:spcPts val="0"/>
                        </a:spcAft>
                        <a:buNone/>
                      </a:pPr>
                      <a:r>
                        <a:rPr lang="en"/>
                        <a:t>    &lt;nombre&gt;Lenguajes de Marcas y Sistemas de Gestión de Información&lt;/nombre&gt;</a:t>
                      </a:r>
                      <a:endParaRPr/>
                    </a:p>
                    <a:p>
                      <a:pPr indent="0" lvl="0" marL="0" rtl="0" algn="l">
                        <a:spcBef>
                          <a:spcPts val="0"/>
                        </a:spcBef>
                        <a:spcAft>
                          <a:spcPts val="0"/>
                        </a:spcAft>
                        <a:buNone/>
                      </a:pPr>
                      <a:r>
                        <a:rPr lang="en"/>
                        <a:t>    &lt;horas&gt;132&lt;/horas&gt;</a:t>
                      </a:r>
                      <a:endParaRPr/>
                    </a:p>
                    <a:p>
                      <a:pPr indent="0" lvl="0" marL="0" rtl="0" algn="l">
                        <a:spcBef>
                          <a:spcPts val="0"/>
                        </a:spcBef>
                        <a:spcAft>
                          <a:spcPts val="0"/>
                        </a:spcAft>
                        <a:buNone/>
                      </a:pPr>
                      <a:r>
                        <a:rPr lang="en"/>
                        <a:t>  &lt;/elmodulo&gt;</a:t>
                      </a:r>
                      <a:endParaRPr/>
                    </a:p>
                    <a:p>
                      <a:pPr indent="0" lvl="0" marL="0" rtl="0" algn="l">
                        <a:spcBef>
                          <a:spcPts val="0"/>
                        </a:spcBef>
                        <a:spcAft>
                          <a:spcPts val="0"/>
                        </a:spcAft>
                        <a:buNone/>
                      </a:pPr>
                      <a:r>
                        <a:rPr lang="en"/>
                        <a:t>&lt;/ejemplar&gt;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9" name="Google Shape;749;p45"/>
          <p:cNvSpPr txBox="1"/>
          <p:nvPr>
            <p:ph idx="4294967295" type="body"/>
          </p:nvPr>
        </p:nvSpPr>
        <p:spPr>
          <a:xfrm>
            <a:off x="1145600" y="353400"/>
            <a:ext cx="6650700" cy="86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CONSULTA 3: Obtener</a:t>
            </a:r>
            <a:endParaRPr sz="1200"/>
          </a:p>
          <a:p>
            <a:pPr indent="0" lvl="0" marL="0" rtl="0" algn="l">
              <a:spcBef>
                <a:spcPts val="600"/>
              </a:spcBef>
              <a:spcAft>
                <a:spcPts val="0"/>
              </a:spcAft>
              <a:buNone/>
            </a:pPr>
            <a:r>
              <a:t/>
            </a:r>
            <a:endParaRPr sz="1200"/>
          </a:p>
        </p:txBody>
      </p:sp>
      <p:graphicFrame>
        <p:nvGraphicFramePr>
          <p:cNvPr id="750" name="Google Shape;750;p45"/>
          <p:cNvGraphicFramePr/>
          <p:nvPr/>
        </p:nvGraphicFramePr>
        <p:xfrm>
          <a:off x="851450" y="1053675"/>
          <a:ext cx="3000000" cy="3000000"/>
        </p:xfrm>
        <a:graphic>
          <a:graphicData uri="http://schemas.openxmlformats.org/drawingml/2006/table">
            <a:tbl>
              <a:tblPr>
                <a:noFill/>
                <a:tableStyleId>{89C76A61-0EC0-4EAE-B0E6-6F0CB0E3CF17}</a:tableStyleId>
              </a:tblPr>
              <a:tblGrid>
                <a:gridCol w="7720275"/>
              </a:tblGrid>
              <a:tr h="6156925">
                <a:tc>
                  <a:txBody>
                    <a:bodyPr/>
                    <a:lstStyle/>
                    <a:p>
                      <a:pPr indent="0" lvl="0" marL="0" rtl="0" algn="l">
                        <a:spcBef>
                          <a:spcPts val="0"/>
                        </a:spcBef>
                        <a:spcAft>
                          <a:spcPts val="0"/>
                        </a:spcAft>
                        <a:buNone/>
                      </a:pPr>
                      <a:r>
                        <a:rPr lang="en"/>
                        <a:t>&lt;datos_alumno&gt;</a:t>
                      </a:r>
                      <a:endParaRPr/>
                    </a:p>
                    <a:p>
                      <a:pPr indent="0" lvl="0" marL="0" rtl="0" algn="l">
                        <a:spcBef>
                          <a:spcPts val="0"/>
                        </a:spcBef>
                        <a:spcAft>
                          <a:spcPts val="0"/>
                        </a:spcAft>
                        <a:buNone/>
                      </a:pPr>
                      <a:r>
                        <a:rPr lang="en"/>
                        <a:t>  &lt;alumno nombre="Ana" apellidos="Cruz Perez"&gt;</a:t>
                      </a:r>
                      <a:endParaRPr/>
                    </a:p>
                    <a:p>
                      <a:pPr indent="0" lvl="0" marL="0" rtl="0" algn="l">
                        <a:spcBef>
                          <a:spcPts val="0"/>
                        </a:spcBef>
                        <a:spcAft>
                          <a:spcPts val="0"/>
                        </a:spcAft>
                        <a:buNone/>
                      </a:pPr>
                      <a:r>
                        <a:rPr lang="en"/>
                        <a:t>    &lt;tareas&gt;10&lt;/tareas&gt;</a:t>
                      </a:r>
                      <a:endParaRPr/>
                    </a:p>
                    <a:p>
                      <a:pPr indent="0" lvl="0" marL="0" rtl="0" algn="l">
                        <a:spcBef>
                          <a:spcPts val="0"/>
                        </a:spcBef>
                        <a:spcAft>
                          <a:spcPts val="0"/>
                        </a:spcAft>
                        <a:buNone/>
                      </a:pPr>
                      <a:r>
                        <a:rPr lang="en"/>
                        <a:t>    &lt;final&gt;7&lt;/final&gt;</a:t>
                      </a:r>
                      <a:endParaRPr/>
                    </a:p>
                    <a:p>
                      <a:pPr indent="0" lvl="0" marL="0" rtl="0" algn="l">
                        <a:spcBef>
                          <a:spcPts val="0"/>
                        </a:spcBef>
                        <a:spcAft>
                          <a:spcPts val="0"/>
                        </a:spcAft>
                        <a:buNone/>
                      </a:pPr>
                      <a:r>
                        <a:rPr lang="en"/>
                        <a:t>  &lt;/alumno&gt;</a:t>
                      </a:r>
                      <a:endParaRPr/>
                    </a:p>
                    <a:p>
                      <a:pPr indent="0" lvl="0" marL="0" rtl="0" algn="l">
                        <a:spcBef>
                          <a:spcPts val="0"/>
                        </a:spcBef>
                        <a:spcAft>
                          <a:spcPts val="0"/>
                        </a:spcAft>
                        <a:buNone/>
                      </a:pPr>
                      <a:r>
                        <a:rPr lang="en"/>
                        <a:t>&lt;/datos_alumno&gt;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a:t>
            </a:r>
            <a:r>
              <a:rPr lang="en"/>
              <a:t>jemplo XML</a:t>
            </a:r>
            <a:endParaRPr/>
          </a:p>
        </p:txBody>
      </p:sp>
      <p:sp>
        <p:nvSpPr>
          <p:cNvPr id="536" name="Google Shape;536;p1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537" name="Google Shape;537;p16"/>
          <p:cNvGraphicFramePr/>
          <p:nvPr/>
        </p:nvGraphicFramePr>
        <p:xfrm>
          <a:off x="4773475" y="1318000"/>
          <a:ext cx="3000000" cy="3000000"/>
        </p:xfrm>
        <a:graphic>
          <a:graphicData uri="http://schemas.openxmlformats.org/drawingml/2006/table">
            <a:tbl>
              <a:tblPr>
                <a:noFill/>
                <a:tableStyleId>{89C76A61-0EC0-4EAE-B0E6-6F0CB0E3CF17}</a:tableStyleId>
              </a:tblPr>
              <a:tblGrid>
                <a:gridCol w="3619500"/>
              </a:tblGrid>
              <a:tr h="381000">
                <a:tc>
                  <a:txBody>
                    <a:bodyPr/>
                    <a:lstStyle/>
                    <a:p>
                      <a:pPr indent="0" lvl="0" marL="0" rtl="0" algn="l">
                        <a:spcBef>
                          <a:spcPts val="0"/>
                        </a:spcBef>
                        <a:spcAft>
                          <a:spcPts val="0"/>
                        </a:spcAft>
                        <a:buNone/>
                      </a:pPr>
                      <a:r>
                        <a:rPr lang="en" sz="1000"/>
                        <a:t>&lt;?xml version="1.0" encoding="utf-8"?&gt;</a:t>
                      </a:r>
                      <a:endParaRPr sz="1000"/>
                    </a:p>
                    <a:p>
                      <a:pPr indent="0" lvl="0" marL="0" rtl="0" algn="l">
                        <a:spcBef>
                          <a:spcPts val="0"/>
                        </a:spcBef>
                        <a:spcAft>
                          <a:spcPts val="0"/>
                        </a:spcAft>
                        <a:buNone/>
                      </a:pPr>
                      <a:r>
                        <a:rPr lang="en" sz="1000"/>
                        <a:t>&lt;catalogo&gt;</a:t>
                      </a:r>
                      <a:endParaRPr sz="1000"/>
                    </a:p>
                    <a:p>
                      <a:pPr indent="0" lvl="0" marL="0" rtl="0" algn="l">
                        <a:spcBef>
                          <a:spcPts val="0"/>
                        </a:spcBef>
                        <a:spcAft>
                          <a:spcPts val="0"/>
                        </a:spcAft>
                        <a:buNone/>
                      </a:pPr>
                      <a:r>
                        <a:rPr lang="en" sz="1000"/>
                        <a:t>  &lt;disco&gt;</a:t>
                      </a:r>
                      <a:endParaRPr sz="1000"/>
                    </a:p>
                    <a:p>
                      <a:pPr indent="0" lvl="0" marL="0" rtl="0" algn="l">
                        <a:spcBef>
                          <a:spcPts val="0"/>
                        </a:spcBef>
                        <a:spcAft>
                          <a:spcPts val="0"/>
                        </a:spcAft>
                        <a:buNone/>
                      </a:pPr>
                      <a:r>
                        <a:rPr lang="en" sz="1000"/>
                        <a:t>    &lt;titulo&gt;Album Negro&lt;/titulo&gt;</a:t>
                      </a:r>
                      <a:endParaRPr sz="1000"/>
                    </a:p>
                    <a:p>
                      <a:pPr indent="0" lvl="0" marL="0" rtl="0" algn="l">
                        <a:spcBef>
                          <a:spcPts val="0"/>
                        </a:spcBef>
                        <a:spcAft>
                          <a:spcPts val="0"/>
                        </a:spcAft>
                        <a:buNone/>
                      </a:pPr>
                      <a:r>
                        <a:rPr lang="en" sz="1000"/>
                        <a:t>    &lt;cantante&gt;Jose López&lt;/cantante&gt;</a:t>
                      </a:r>
                      <a:endParaRPr sz="1000"/>
                    </a:p>
                    <a:p>
                      <a:pPr indent="0" lvl="0" marL="0" rtl="0" algn="l">
                        <a:spcBef>
                          <a:spcPts val="0"/>
                        </a:spcBef>
                        <a:spcAft>
                          <a:spcPts val="0"/>
                        </a:spcAft>
                        <a:buNone/>
                      </a:pPr>
                      <a:r>
                        <a:rPr lang="en" sz="1000"/>
                        <a:t>    &lt;guitarra&gt;Ana pérez&lt;/guitarra&gt;</a:t>
                      </a:r>
                      <a:endParaRPr sz="1000"/>
                    </a:p>
                    <a:p>
                      <a:pPr indent="0" lvl="0" marL="0" rtl="0" algn="l">
                        <a:spcBef>
                          <a:spcPts val="0"/>
                        </a:spcBef>
                        <a:spcAft>
                          <a:spcPts val="0"/>
                        </a:spcAft>
                        <a:buNone/>
                      </a:pPr>
                      <a:r>
                        <a:rPr lang="en" sz="1000"/>
                        <a:t>    &lt;bateria&gt;Lola Díaz&lt;/bateria&gt;</a:t>
                      </a:r>
                      <a:endParaRPr sz="1000"/>
                    </a:p>
                    <a:p>
                      <a:pPr indent="0" lvl="0" marL="0" rtl="0" algn="l">
                        <a:spcBef>
                          <a:spcPts val="0"/>
                        </a:spcBef>
                        <a:spcAft>
                          <a:spcPts val="0"/>
                        </a:spcAft>
                        <a:buNone/>
                      </a:pPr>
                      <a:r>
                        <a:rPr lang="en" sz="1000"/>
                        <a:t>    &lt;año&gt;1986&lt;/año&gt;</a:t>
                      </a:r>
                      <a:endParaRPr sz="1000"/>
                    </a:p>
                    <a:p>
                      <a:pPr indent="0" lvl="0" marL="0" rtl="0" algn="l">
                        <a:spcBef>
                          <a:spcPts val="0"/>
                        </a:spcBef>
                        <a:spcAft>
                          <a:spcPts val="0"/>
                        </a:spcAft>
                        <a:buNone/>
                      </a:pPr>
                      <a:r>
                        <a:rPr lang="en" sz="1000"/>
                        <a:t>  &lt;/disco&gt;</a:t>
                      </a:r>
                      <a:endParaRPr sz="1000"/>
                    </a:p>
                    <a:p>
                      <a:pPr indent="0" lvl="0" marL="0" rtl="0" algn="l">
                        <a:spcBef>
                          <a:spcPts val="0"/>
                        </a:spcBef>
                        <a:spcAft>
                          <a:spcPts val="0"/>
                        </a:spcAft>
                        <a:buNone/>
                      </a:pPr>
                      <a:r>
                        <a:rPr lang="en" sz="1000"/>
                        <a:t>  &lt;disco&gt;</a:t>
                      </a:r>
                      <a:endParaRPr sz="1000"/>
                    </a:p>
                    <a:p>
                      <a:pPr indent="0" lvl="0" marL="0" rtl="0" algn="l">
                        <a:spcBef>
                          <a:spcPts val="0"/>
                        </a:spcBef>
                        <a:spcAft>
                          <a:spcPts val="0"/>
                        </a:spcAft>
                        <a:buNone/>
                      </a:pPr>
                      <a:r>
                        <a:rPr lang="en" sz="1000"/>
                        <a:t>    &lt;titulo&gt;Vacaciones en el Mar&lt;/titulo&gt;</a:t>
                      </a:r>
                      <a:endParaRPr sz="1000"/>
                    </a:p>
                    <a:p>
                      <a:pPr indent="0" lvl="0" marL="0" rtl="0" algn="l">
                        <a:spcBef>
                          <a:spcPts val="0"/>
                        </a:spcBef>
                        <a:spcAft>
                          <a:spcPts val="0"/>
                        </a:spcAft>
                        <a:buNone/>
                      </a:pPr>
                      <a:r>
                        <a:rPr lang="en" sz="1000"/>
                        <a:t>    &lt;cantante&gt;Pedro Ríos&lt;/cantante&gt;</a:t>
                      </a:r>
                      <a:endParaRPr sz="1000"/>
                    </a:p>
                    <a:p>
                      <a:pPr indent="0" lvl="0" marL="0" rtl="0" algn="l">
                        <a:spcBef>
                          <a:spcPts val="0"/>
                        </a:spcBef>
                        <a:spcAft>
                          <a:spcPts val="0"/>
                        </a:spcAft>
                        <a:buNone/>
                      </a:pPr>
                      <a:r>
                        <a:rPr lang="en" sz="1000"/>
                        <a:t>    &lt;guitarra&gt;Mara Fernández&lt;/guitarra&gt;</a:t>
                      </a:r>
                      <a:endParaRPr sz="1000"/>
                    </a:p>
                    <a:p>
                      <a:pPr indent="0" lvl="0" marL="0" rtl="0" algn="l">
                        <a:spcBef>
                          <a:spcPts val="0"/>
                        </a:spcBef>
                        <a:spcAft>
                          <a:spcPts val="0"/>
                        </a:spcAft>
                        <a:buNone/>
                      </a:pPr>
                      <a:r>
                        <a:rPr lang="en" sz="1000"/>
                        <a:t>    &lt;bateria&gt;José Paez&lt;/bateria&gt;</a:t>
                      </a:r>
                      <a:endParaRPr sz="1000"/>
                    </a:p>
                    <a:p>
                      <a:pPr indent="0" lvl="0" marL="0" rtl="0" algn="l">
                        <a:spcBef>
                          <a:spcPts val="0"/>
                        </a:spcBef>
                        <a:spcAft>
                          <a:spcPts val="0"/>
                        </a:spcAft>
                        <a:buNone/>
                      </a:pPr>
                      <a:r>
                        <a:rPr lang="en" sz="1000"/>
                        <a:t>    &lt;año&gt;2000&lt;/año&gt;</a:t>
                      </a:r>
                      <a:endParaRPr sz="1000"/>
                    </a:p>
                    <a:p>
                      <a:pPr indent="0" lvl="0" marL="0" rtl="0" algn="l">
                        <a:spcBef>
                          <a:spcPts val="0"/>
                        </a:spcBef>
                        <a:spcAft>
                          <a:spcPts val="0"/>
                        </a:spcAft>
                        <a:buNone/>
                      </a:pPr>
                      <a:r>
                        <a:rPr lang="en" sz="1000"/>
                        <a:t>  &lt;/disco&gt;</a:t>
                      </a:r>
                      <a:endParaRPr sz="1000"/>
                    </a:p>
                    <a:p>
                      <a:pPr indent="0" lvl="0" marL="0" rtl="0" algn="l">
                        <a:spcBef>
                          <a:spcPts val="0"/>
                        </a:spcBef>
                        <a:spcAft>
                          <a:spcPts val="0"/>
                        </a:spcAft>
                        <a:buNone/>
                      </a:pPr>
                      <a:r>
                        <a:rPr lang="en" sz="1000"/>
                        <a:t>  &lt;disco&gt;</a:t>
                      </a:r>
                      <a:endParaRPr sz="1000"/>
                    </a:p>
                    <a:p>
                      <a:pPr indent="0" lvl="0" marL="0" rtl="0" algn="l">
                        <a:spcBef>
                          <a:spcPts val="0"/>
                        </a:spcBef>
                        <a:spcAft>
                          <a:spcPts val="0"/>
                        </a:spcAft>
                        <a:buNone/>
                      </a:pPr>
                      <a:r>
                        <a:rPr lang="en" sz="1000"/>
                        <a:t>    &lt;titulo&gt;Fiesta&lt;/titulo&gt;</a:t>
                      </a:r>
                      <a:endParaRPr sz="1000"/>
                    </a:p>
                    <a:p>
                      <a:pPr indent="0" lvl="0" marL="0" rtl="0" algn="l">
                        <a:spcBef>
                          <a:spcPts val="0"/>
                        </a:spcBef>
                        <a:spcAft>
                          <a:spcPts val="0"/>
                        </a:spcAft>
                        <a:buNone/>
                      </a:pPr>
                      <a:r>
                        <a:rPr lang="en" sz="1000"/>
                        <a:t>    &lt;cantante&gt;Manu Laso&lt;/cantante&gt;</a:t>
                      </a:r>
                      <a:endParaRPr sz="1000"/>
                    </a:p>
                    <a:p>
                      <a:pPr indent="0" lvl="0" marL="0" rtl="0" algn="l">
                        <a:spcBef>
                          <a:spcPts val="0"/>
                        </a:spcBef>
                        <a:spcAft>
                          <a:spcPts val="0"/>
                        </a:spcAft>
                        <a:buNone/>
                      </a:pPr>
                      <a:r>
                        <a:rPr lang="en" sz="1000"/>
                        <a:t>    &lt;guitarra&gt;Laura Lisa&lt;/guitarra&gt;</a:t>
                      </a:r>
                      <a:endParaRPr sz="1000"/>
                    </a:p>
                    <a:p>
                      <a:pPr indent="0" lvl="0" marL="0" rtl="0" algn="l">
                        <a:spcBef>
                          <a:spcPts val="0"/>
                        </a:spcBef>
                        <a:spcAft>
                          <a:spcPts val="0"/>
                        </a:spcAft>
                        <a:buNone/>
                      </a:pPr>
                      <a:r>
                        <a:rPr lang="en" sz="1000"/>
                        <a:t>    &lt;bateria&gt;Nano Meng&lt;/bateria&gt;</a:t>
                      </a:r>
                      <a:endParaRPr sz="1000"/>
                    </a:p>
                    <a:p>
                      <a:pPr indent="0" lvl="0" marL="0" rtl="0" algn="l">
                        <a:spcBef>
                          <a:spcPts val="0"/>
                        </a:spcBef>
                        <a:spcAft>
                          <a:spcPts val="0"/>
                        </a:spcAft>
                        <a:buNone/>
                      </a:pPr>
                      <a:r>
                        <a:rPr lang="en" sz="1000"/>
                        <a:t>    &lt;año&gt;2010&lt;/año&gt;</a:t>
                      </a:r>
                      <a:endParaRPr sz="1000"/>
                    </a:p>
                    <a:p>
                      <a:pPr indent="0" lvl="0" marL="0" rtl="0" algn="l">
                        <a:spcBef>
                          <a:spcPts val="0"/>
                        </a:spcBef>
                        <a:spcAft>
                          <a:spcPts val="0"/>
                        </a:spcAft>
                        <a:buNone/>
                      </a:pPr>
                      <a:r>
                        <a:rPr lang="en" sz="1000"/>
                        <a:t>  &lt;/disco&gt;</a:t>
                      </a:r>
                      <a:endParaRPr sz="1000"/>
                    </a:p>
                    <a:p>
                      <a:pPr indent="0" lvl="0" marL="0" rtl="0" algn="l">
                        <a:spcBef>
                          <a:spcPts val="0"/>
                        </a:spcBef>
                        <a:spcAft>
                          <a:spcPts val="0"/>
                        </a:spcAft>
                        <a:buNone/>
                      </a:pPr>
                      <a:r>
                        <a:rPr lang="en" sz="1000"/>
                        <a:t>&lt;/catalogo&gt;</a:t>
                      </a:r>
                      <a:endParaRPr sz="1000"/>
                    </a:p>
                    <a:p>
                      <a:pPr indent="0" lvl="0" marL="0" rtl="0" algn="l">
                        <a:spcBef>
                          <a:spcPts val="0"/>
                        </a:spcBef>
                        <a:spcAft>
                          <a:spcPts val="0"/>
                        </a:spcAft>
                        <a:buNone/>
                      </a:pPr>
                      <a:r>
                        <a:t/>
                      </a:r>
                      <a:endParaRPr sz="1000"/>
                    </a:p>
                  </a:txBody>
                  <a:tcPr marT="91425" marB="91425" marR="91425" marL="91425"/>
                </a:tc>
              </a:tr>
            </a:tbl>
          </a:graphicData>
        </a:graphic>
      </p:graphicFrame>
      <p:sp>
        <p:nvSpPr>
          <p:cNvPr id="538" name="Google Shape;538;p16"/>
          <p:cNvSpPr txBox="1"/>
          <p:nvPr/>
        </p:nvSpPr>
        <p:spPr>
          <a:xfrm>
            <a:off x="923200" y="1698025"/>
            <a:ext cx="313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Vamos a realizar el ejemplo con el siguiente documento catalogo.xml:</a:t>
            </a:r>
            <a:endParaRPr>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4" name="Google Shape;544;p17"/>
          <p:cNvSpPr txBox="1"/>
          <p:nvPr/>
        </p:nvSpPr>
        <p:spPr>
          <a:xfrm>
            <a:off x="1453350" y="465525"/>
            <a:ext cx="6880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Creamos una base de datos (documento.xml):</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Busco el documento .xml</a:t>
            </a:r>
            <a:endParaRPr>
              <a:latin typeface="Barlow Light"/>
              <a:ea typeface="Barlow Light"/>
              <a:cs typeface="Barlow Light"/>
              <a:sym typeface="Barlow Light"/>
            </a:endParaRPr>
          </a:p>
          <a:p>
            <a:pPr indent="0" lvl="0" marL="457200" rtl="0" algn="l">
              <a:spcBef>
                <a:spcPts val="0"/>
              </a:spcBef>
              <a:spcAft>
                <a:spcPts val="0"/>
              </a:spcAft>
              <a:buNone/>
            </a:pPr>
            <a:r>
              <a:rPr lang="en">
                <a:latin typeface="Barlow Light"/>
                <a:ea typeface="Barlow Light"/>
                <a:cs typeface="Barlow Light"/>
                <a:sym typeface="Barlow Light"/>
              </a:rPr>
              <a:t>Marcar:</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545" name="Google Shape;545;p17"/>
          <p:cNvPicPr preferRelativeResize="0"/>
          <p:nvPr/>
        </p:nvPicPr>
        <p:blipFill>
          <a:blip r:embed="rId3">
            <a:alphaModFix/>
          </a:blip>
          <a:stretch>
            <a:fillRect/>
          </a:stretch>
        </p:blipFill>
        <p:spPr>
          <a:xfrm>
            <a:off x="2105325" y="972375"/>
            <a:ext cx="2675500" cy="932250"/>
          </a:xfrm>
          <a:prstGeom prst="rect">
            <a:avLst/>
          </a:prstGeom>
          <a:noFill/>
          <a:ln>
            <a:noFill/>
          </a:ln>
        </p:spPr>
      </p:pic>
      <p:sp>
        <p:nvSpPr>
          <p:cNvPr id="546" name="Google Shape;546;p17"/>
          <p:cNvSpPr/>
          <p:nvPr/>
        </p:nvSpPr>
        <p:spPr>
          <a:xfrm>
            <a:off x="2022150" y="1296588"/>
            <a:ext cx="465600" cy="2838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7" name="Google Shape;547;p17"/>
          <p:cNvPicPr preferRelativeResize="0"/>
          <p:nvPr/>
        </p:nvPicPr>
        <p:blipFill>
          <a:blip r:embed="rId4">
            <a:alphaModFix/>
          </a:blip>
          <a:stretch>
            <a:fillRect/>
          </a:stretch>
        </p:blipFill>
        <p:spPr>
          <a:xfrm>
            <a:off x="3577370" y="2370595"/>
            <a:ext cx="5018949" cy="2678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53" name="Google Shape;553;p18"/>
          <p:cNvSpPr txBox="1"/>
          <p:nvPr/>
        </p:nvSpPr>
        <p:spPr>
          <a:xfrm>
            <a:off x="1226275" y="420100"/>
            <a:ext cx="72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Light"/>
              <a:buAutoNum type="arabicPeriod" startAt="3"/>
            </a:pPr>
            <a:r>
              <a:rPr lang="en">
                <a:latin typeface="Barlow Light"/>
                <a:ea typeface="Barlow Light"/>
                <a:cs typeface="Barlow Light"/>
                <a:sym typeface="Barlow Light"/>
              </a:rPr>
              <a:t>Si cambiamos algún dato en la base de datos (documento xml) hay que volverlo a cargar en BaseX</a:t>
            </a:r>
            <a:endParaRPr>
              <a:latin typeface="Barlow Light"/>
              <a:ea typeface="Barlow Light"/>
              <a:cs typeface="Barlow Light"/>
              <a:sym typeface="Barlow Light"/>
            </a:endParaRPr>
          </a:p>
        </p:txBody>
      </p:sp>
      <p:pic>
        <p:nvPicPr>
          <p:cNvPr id="554" name="Google Shape;554;p18"/>
          <p:cNvPicPr preferRelativeResize="0"/>
          <p:nvPr/>
        </p:nvPicPr>
        <p:blipFill>
          <a:blip r:embed="rId3">
            <a:alphaModFix/>
          </a:blip>
          <a:stretch>
            <a:fillRect/>
          </a:stretch>
        </p:blipFill>
        <p:spPr>
          <a:xfrm>
            <a:off x="1166213" y="1146300"/>
            <a:ext cx="7236629" cy="3802999"/>
          </a:xfrm>
          <a:prstGeom prst="rect">
            <a:avLst/>
          </a:prstGeom>
          <a:noFill/>
          <a:ln>
            <a:noFill/>
          </a:ln>
        </p:spPr>
      </p:pic>
      <p:sp>
        <p:nvSpPr>
          <p:cNvPr id="555" name="Google Shape;555;p18"/>
          <p:cNvSpPr/>
          <p:nvPr/>
        </p:nvSpPr>
        <p:spPr>
          <a:xfrm>
            <a:off x="1166225" y="1493975"/>
            <a:ext cx="6767100" cy="431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txBox="1"/>
          <p:nvPr/>
        </p:nvSpPr>
        <p:spPr>
          <a:xfrm>
            <a:off x="3701500" y="1509575"/>
            <a:ext cx="11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Barlow"/>
                <a:ea typeface="Barlow"/>
                <a:cs typeface="Barlow"/>
                <a:sym typeface="Barlow"/>
              </a:rPr>
              <a:t>XPATH</a:t>
            </a:r>
            <a:endParaRPr b="1">
              <a:solidFill>
                <a:schemeClr val="accent4"/>
              </a:solidFill>
              <a:latin typeface="Barlow"/>
              <a:ea typeface="Barlow"/>
              <a:cs typeface="Barlow"/>
              <a:sym typeface="Barlow"/>
            </a:endParaRPr>
          </a:p>
        </p:txBody>
      </p:sp>
      <p:sp>
        <p:nvSpPr>
          <p:cNvPr id="557" name="Google Shape;557;p18"/>
          <p:cNvSpPr/>
          <p:nvPr/>
        </p:nvSpPr>
        <p:spPr>
          <a:xfrm>
            <a:off x="2293575" y="1925375"/>
            <a:ext cx="2543400" cy="14583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txBox="1"/>
          <p:nvPr/>
        </p:nvSpPr>
        <p:spPr>
          <a:xfrm>
            <a:off x="2888775" y="2752000"/>
            <a:ext cx="11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Barlow"/>
                <a:ea typeface="Barlow"/>
                <a:cs typeface="Barlow"/>
                <a:sym typeface="Barlow"/>
              </a:rPr>
              <a:t>XQUERY</a:t>
            </a:r>
            <a:endParaRPr b="1">
              <a:solidFill>
                <a:schemeClr val="accent4"/>
              </a:solidFill>
              <a:latin typeface="Barlow"/>
              <a:ea typeface="Barlow"/>
              <a:cs typeface="Barlow"/>
              <a:sym typeface="Barlow"/>
            </a:endParaRPr>
          </a:p>
        </p:txBody>
      </p:sp>
      <p:sp>
        <p:nvSpPr>
          <p:cNvPr id="559" name="Google Shape;559;p18"/>
          <p:cNvSpPr txBox="1"/>
          <p:nvPr/>
        </p:nvSpPr>
        <p:spPr>
          <a:xfrm>
            <a:off x="2925775" y="4089600"/>
            <a:ext cx="11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Barlow"/>
                <a:ea typeface="Barlow"/>
                <a:cs typeface="Barlow"/>
                <a:sym typeface="Barlow"/>
              </a:rPr>
              <a:t>Resultados</a:t>
            </a:r>
            <a:endParaRPr b="1">
              <a:solidFill>
                <a:schemeClr val="accent4"/>
              </a:solidFill>
              <a:latin typeface="Barlow"/>
              <a:ea typeface="Barlow"/>
              <a:cs typeface="Barlow"/>
              <a:sym typeface="Barlow"/>
            </a:endParaRPr>
          </a:p>
        </p:txBody>
      </p:sp>
      <p:sp>
        <p:nvSpPr>
          <p:cNvPr id="560" name="Google Shape;560;p18"/>
          <p:cNvSpPr/>
          <p:nvPr/>
        </p:nvSpPr>
        <p:spPr>
          <a:xfrm>
            <a:off x="1226775" y="3449375"/>
            <a:ext cx="3610200" cy="14583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66" name="Google Shape;566;p1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FLWOR</a:t>
            </a:r>
            <a:endParaRPr/>
          </a:p>
        </p:txBody>
      </p:sp>
      <p:sp>
        <p:nvSpPr>
          <p:cNvPr id="567" name="Google Shape;567;p19"/>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01625" lvl="0" marL="457200" rtl="0" algn="l">
              <a:spcBef>
                <a:spcPts val="110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For - selecciona una secuencia de nodos.</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Let - enlaza una secuencia a una variable</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Where - filtra los nodos</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Order by - ordena los nodos</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Return - qué devolver (se evalúa una vez para cada nodo)</a:t>
            </a:r>
            <a:endParaRPr sz="1150">
              <a:solidFill>
                <a:srgbClr val="000000"/>
              </a:solidFill>
              <a:highlight>
                <a:srgbClr val="FFFFFF"/>
              </a:highlight>
              <a:latin typeface="Verdana"/>
              <a:ea typeface="Verdana"/>
              <a:cs typeface="Verdana"/>
              <a:sym typeface="Verdana"/>
            </a:endParaRPr>
          </a:p>
          <a:p>
            <a:pPr indent="0" lvl="0" marL="457200" rtl="0" algn="l">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600"/>
              </a:spcBef>
              <a:spcAft>
                <a:spcPts val="0"/>
              </a:spcAft>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73" name="Google Shape;573;p20"/>
          <p:cNvSpPr txBox="1"/>
          <p:nvPr/>
        </p:nvSpPr>
        <p:spPr>
          <a:xfrm>
            <a:off x="851575" y="374700"/>
            <a:ext cx="3531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EJEMPLOS:</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Selecciona el </a:t>
            </a:r>
            <a:r>
              <a:rPr lang="en">
                <a:latin typeface="Barlow Light"/>
                <a:ea typeface="Barlow Light"/>
                <a:cs typeface="Barlow Light"/>
                <a:sym typeface="Barlow Light"/>
              </a:rPr>
              <a:t>título</a:t>
            </a:r>
            <a:r>
              <a:rPr lang="en">
                <a:latin typeface="Barlow Light"/>
                <a:ea typeface="Barlow Light"/>
                <a:cs typeface="Barlow Light"/>
                <a:sym typeface="Barlow Light"/>
              </a:rPr>
              <a:t> de los discos:</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for-&gt; recorrer</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$variable</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Selecciona </a:t>
            </a:r>
            <a:r>
              <a:rPr lang="en">
                <a:latin typeface="Barlow Light"/>
                <a:ea typeface="Barlow Light"/>
                <a:cs typeface="Barlow Light"/>
                <a:sym typeface="Barlow Light"/>
              </a:rPr>
              <a:t>títulos publicados en el </a:t>
            </a:r>
            <a:r>
              <a:rPr lang="en">
                <a:latin typeface="Barlow Light"/>
                <a:ea typeface="Barlow Light"/>
                <a:cs typeface="Barlow Light"/>
                <a:sym typeface="Barlow Light"/>
              </a:rPr>
              <a:t>año 2000 o </a:t>
            </a:r>
            <a:r>
              <a:rPr lang="en">
                <a:latin typeface="Barlow Light"/>
                <a:ea typeface="Barlow Light"/>
                <a:cs typeface="Barlow Light"/>
                <a:sym typeface="Barlow Light"/>
              </a:rPr>
              <a:t>después</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p:txBody>
      </p:sp>
      <p:sp>
        <p:nvSpPr>
          <p:cNvPr id="574" name="Google Shape;574;p20"/>
          <p:cNvSpPr txBox="1"/>
          <p:nvPr/>
        </p:nvSpPr>
        <p:spPr>
          <a:xfrm>
            <a:off x="4637300" y="374700"/>
            <a:ext cx="4189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SOLUCiONES:</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for $disco in doc("catalogo")//disco</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return $disco/titulo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575" name="Google Shape;575;p20"/>
          <p:cNvSpPr txBox="1"/>
          <p:nvPr/>
        </p:nvSpPr>
        <p:spPr>
          <a:xfrm>
            <a:off x="4637300" y="2146675"/>
            <a:ext cx="4363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OPCIÓN A (XPATH):</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for $disco in doc("catalogo")//disco[año&gt;=2000]</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return $disco/titulo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OPCIÓN B (XQUERY):</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for $disco in doc("catalogo")//disco</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where $disco/año&gt;=2000</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return $disco/titulo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81" name="Google Shape;581;p21"/>
          <p:cNvSpPr txBox="1"/>
          <p:nvPr/>
        </p:nvSpPr>
        <p:spPr>
          <a:xfrm>
            <a:off x="851575" y="374700"/>
            <a:ext cx="3531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EJEMPLOS:</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startAt="3"/>
            </a:pPr>
            <a:r>
              <a:rPr lang="en">
                <a:latin typeface="Barlow Light"/>
                <a:ea typeface="Barlow Light"/>
                <a:cs typeface="Barlow Light"/>
                <a:sym typeface="Barlow Light"/>
              </a:rPr>
              <a:t>Selecciona el </a:t>
            </a:r>
            <a:r>
              <a:rPr lang="en">
                <a:latin typeface="Barlow Light"/>
                <a:ea typeface="Barlow Light"/>
                <a:cs typeface="Barlow Light"/>
                <a:sym typeface="Barlow Light"/>
              </a:rPr>
              <a:t>título</a:t>
            </a:r>
            <a:r>
              <a:rPr lang="en">
                <a:latin typeface="Barlow Light"/>
                <a:ea typeface="Barlow Light"/>
                <a:cs typeface="Barlow Light"/>
                <a:sym typeface="Barlow Light"/>
              </a:rPr>
              <a:t> de los discos y </a:t>
            </a:r>
            <a:r>
              <a:rPr lang="en">
                <a:latin typeface="Barlow Light"/>
                <a:ea typeface="Barlow Light"/>
                <a:cs typeface="Barlow Light"/>
                <a:sym typeface="Barlow Light"/>
              </a:rPr>
              <a:t>ordenarlos</a:t>
            </a:r>
            <a:r>
              <a:rPr lang="en">
                <a:latin typeface="Barlow Light"/>
                <a:ea typeface="Barlow Light"/>
                <a:cs typeface="Barlow Light"/>
                <a:sym typeface="Barlow Light"/>
              </a:rPr>
              <a:t> en función al título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startAt="3"/>
            </a:pPr>
            <a:r>
              <a:rPr lang="en">
                <a:latin typeface="Barlow Light"/>
                <a:ea typeface="Barlow Light"/>
                <a:cs typeface="Barlow Light"/>
                <a:sym typeface="Barlow Light"/>
              </a:rPr>
              <a:t>Selecciona el título de los discos y ordenarlos en función al año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p:txBody>
      </p:sp>
      <p:sp>
        <p:nvSpPr>
          <p:cNvPr id="582" name="Google Shape;582;p21"/>
          <p:cNvSpPr txBox="1"/>
          <p:nvPr/>
        </p:nvSpPr>
        <p:spPr>
          <a:xfrm>
            <a:off x="5003075" y="374700"/>
            <a:ext cx="3357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SOLUCIONES:</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for $disco in doc("catalogo")//disco</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order by $disco/titulo</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return $disco/titulo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for $disco in doc("catalogo")//disco</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order by $disco/año</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return $disco/titulo</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