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5" r:id="rId6"/>
    <p:sldId id="356" r:id="rId7"/>
    <p:sldId id="357" r:id="rId8"/>
    <p:sldId id="358" r:id="rId9"/>
    <p:sldId id="360" r:id="rId10"/>
    <p:sldId id="359" r:id="rId11"/>
    <p:sldId id="362" r:id="rId12"/>
    <p:sldId id="361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226" autoAdjust="0"/>
  </p:normalViewPr>
  <p:slideViewPr>
    <p:cSldViewPr snapToGrid="0">
      <p:cViewPr varScale="1">
        <p:scale>
          <a:sx n="66" d="100"/>
          <a:sy n="66" d="100"/>
        </p:scale>
        <p:origin x="4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18/05/2023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32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88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87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45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16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872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70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63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18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18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18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18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18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18 de mayo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18 de mayo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18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18 de mayo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18 de mayo de 2023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s-ES" dirty="0" err="1"/>
              <a:t>XQuery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s-ES" dirty="0">
                <a:latin typeface="+mj-lt"/>
              </a:rPr>
              <a:t>Apuntes de apoyo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12" y="1455568"/>
            <a:ext cx="3341648" cy="657317"/>
          </a:xfrm>
        </p:spPr>
        <p:txBody>
          <a:bodyPr rtlCol="0">
            <a:normAutofit/>
          </a:bodyPr>
          <a:lstStyle/>
          <a:p>
            <a:pPr rtl="0"/>
            <a:r>
              <a:rPr lang="es-ES" sz="3500" u="sng" dirty="0"/>
              <a:t>¿Qué es </a:t>
            </a:r>
            <a:r>
              <a:rPr lang="es-ES" sz="3500" u="sng" dirty="0" err="1"/>
              <a:t>Xquery</a:t>
            </a:r>
            <a:r>
              <a:rPr lang="es-ES" sz="3500" u="sng" dirty="0"/>
              <a:t>?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4DE2639-D8DF-1A70-0CDB-F8A78AC6F98D}"/>
              </a:ext>
            </a:extLst>
          </p:cNvPr>
          <p:cNvSpPr txBox="1">
            <a:spLocks/>
          </p:cNvSpPr>
          <p:nvPr/>
        </p:nvSpPr>
        <p:spPr>
          <a:xfrm>
            <a:off x="823457" y="2238282"/>
            <a:ext cx="10655369" cy="401159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Es el lenguaje de consulta de los datos XML.</a:t>
            </a:r>
          </a:p>
          <a:p>
            <a:endParaRPr lang="es-E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Es a XML como SQL a bases de datos.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Está construido con expresiones </a:t>
            </a:r>
            <a:r>
              <a:rPr lang="es-ES" dirty="0" err="1"/>
              <a:t>Xpath</a:t>
            </a:r>
            <a:r>
              <a:rPr lang="es-E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Es soportado por la mayor parte de las bases de datos.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Es una recomendación W3C.</a:t>
            </a: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136" y="1455568"/>
            <a:ext cx="6967102" cy="657317"/>
          </a:xfrm>
        </p:spPr>
        <p:txBody>
          <a:bodyPr rtlCol="0">
            <a:noAutofit/>
          </a:bodyPr>
          <a:lstStyle/>
          <a:p>
            <a:pPr rtl="0"/>
            <a:r>
              <a:rPr lang="es-ES" sz="3500" u="sng" dirty="0"/>
              <a:t>Expresiones FLWOR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4DE2639-D8DF-1A70-0CDB-F8A78AC6F98D}"/>
              </a:ext>
            </a:extLst>
          </p:cNvPr>
          <p:cNvSpPr txBox="1">
            <a:spLocks/>
          </p:cNvSpPr>
          <p:nvPr/>
        </p:nvSpPr>
        <p:spPr>
          <a:xfrm>
            <a:off x="823457" y="2238282"/>
            <a:ext cx="10655369" cy="401159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FOR – selecciona una secuencia de nodos.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LET – enlaza una secuencia a una variable.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WHERE – filtra nodos.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ORDER BY – ordena nodos.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RETURN – indica qué tiene que devolver (se evalúa una vez por cada nodo).</a:t>
            </a:r>
          </a:p>
        </p:txBody>
      </p:sp>
    </p:spTree>
    <p:extLst>
      <p:ext uri="{BB962C8B-B14F-4D97-AF65-F5344CB8AC3E}">
        <p14:creationId xmlns:p14="http://schemas.microsoft.com/office/powerpoint/2010/main" val="419254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11" y="1455568"/>
            <a:ext cx="9469671" cy="657317"/>
          </a:xfrm>
        </p:spPr>
        <p:txBody>
          <a:bodyPr rtlCol="0">
            <a:noAutofit/>
          </a:bodyPr>
          <a:lstStyle/>
          <a:p>
            <a:pPr rtl="0"/>
            <a:r>
              <a:rPr lang="es-ES" sz="3500" u="sng" dirty="0"/>
              <a:t>Selección de nodos de un documento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4DE2639-D8DF-1A70-0CDB-F8A78AC6F98D}"/>
              </a:ext>
            </a:extLst>
          </p:cNvPr>
          <p:cNvSpPr txBox="1">
            <a:spLocks/>
          </p:cNvSpPr>
          <p:nvPr/>
        </p:nvSpPr>
        <p:spPr>
          <a:xfrm>
            <a:off x="823457" y="2238282"/>
            <a:ext cx="10655369" cy="401159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Podemos seleccionar el XML al que hacemos referencia.</a:t>
            </a:r>
          </a:p>
          <a:p>
            <a:endParaRPr lang="es-ES" b="1" dirty="0"/>
          </a:p>
          <a:p>
            <a:r>
              <a:rPr lang="es-ES" dirty="0"/>
              <a:t>Ejemplo:</a:t>
            </a:r>
          </a:p>
          <a:p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$x in </a:t>
            </a:r>
            <a:r>
              <a:rPr lang="es-ES" dirty="0" err="1"/>
              <a:t>doc</a:t>
            </a:r>
            <a:r>
              <a:rPr lang="es-ES" dirty="0"/>
              <a:t>(“librería.xml”)/librería/libro</a:t>
            </a:r>
          </a:p>
          <a:p>
            <a:r>
              <a:rPr lang="es-ES" dirty="0"/>
              <a:t>	</a:t>
            </a:r>
            <a:r>
              <a:rPr lang="es-ES" dirty="0" err="1"/>
              <a:t>where</a:t>
            </a:r>
            <a:r>
              <a:rPr lang="es-ES" dirty="0"/>
              <a:t> $x/precio&gt;30</a:t>
            </a:r>
          </a:p>
          <a:p>
            <a:r>
              <a:rPr lang="es-ES" dirty="0"/>
              <a:t>	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$x/titulo</a:t>
            </a:r>
          </a:p>
          <a:p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$x/titulo</a:t>
            </a:r>
          </a:p>
        </p:txBody>
      </p:sp>
    </p:spTree>
    <p:extLst>
      <p:ext uri="{BB962C8B-B14F-4D97-AF65-F5344CB8AC3E}">
        <p14:creationId xmlns:p14="http://schemas.microsoft.com/office/powerpoint/2010/main" val="254337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11" y="1455568"/>
            <a:ext cx="7400239" cy="657317"/>
          </a:xfrm>
        </p:spPr>
        <p:txBody>
          <a:bodyPr rtlCol="0">
            <a:normAutofit/>
          </a:bodyPr>
          <a:lstStyle/>
          <a:p>
            <a:pPr rtl="0"/>
            <a:r>
              <a:rPr lang="es-ES" sz="3500" u="sng" dirty="0"/>
              <a:t>Mostrar resultado con XML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4DE2639-D8DF-1A70-0CDB-F8A78AC6F98D}"/>
              </a:ext>
            </a:extLst>
          </p:cNvPr>
          <p:cNvSpPr txBox="1">
            <a:spLocks/>
          </p:cNvSpPr>
          <p:nvPr/>
        </p:nvSpPr>
        <p:spPr>
          <a:xfrm>
            <a:off x="823457" y="2238282"/>
            <a:ext cx="10655369" cy="401159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Podemos intercalar etiquetas HTML con expresiones </a:t>
            </a:r>
            <a:r>
              <a:rPr lang="es-ES" b="1" dirty="0" err="1"/>
              <a:t>Xquery</a:t>
            </a:r>
            <a:r>
              <a:rPr lang="es-ES" b="1" dirty="0"/>
              <a:t>.</a:t>
            </a:r>
          </a:p>
          <a:p>
            <a:r>
              <a:rPr lang="es-ES" dirty="0"/>
              <a:t>	&lt;</a:t>
            </a:r>
            <a:r>
              <a:rPr lang="es-ES" dirty="0" err="1"/>
              <a:t>ul</a:t>
            </a:r>
            <a:r>
              <a:rPr lang="es-ES" dirty="0"/>
              <a:t>&gt;</a:t>
            </a:r>
          </a:p>
          <a:p>
            <a:r>
              <a:rPr lang="es-ES" dirty="0"/>
              <a:t>	{</a:t>
            </a:r>
          </a:p>
          <a:p>
            <a:r>
              <a:rPr lang="es-ES" dirty="0"/>
              <a:t>		</a:t>
            </a:r>
            <a:r>
              <a:rPr lang="es-ES" dirty="0" err="1"/>
              <a:t>for</a:t>
            </a:r>
            <a:r>
              <a:rPr lang="es-ES" dirty="0"/>
              <a:t> $x in </a:t>
            </a:r>
            <a:r>
              <a:rPr lang="es-ES" dirty="0" err="1"/>
              <a:t>doc</a:t>
            </a:r>
            <a:r>
              <a:rPr lang="es-ES" dirty="0"/>
              <a:t>(“librería.xml”)/librería/libro</a:t>
            </a:r>
          </a:p>
          <a:p>
            <a:r>
              <a:rPr lang="es-ES" dirty="0"/>
              <a:t>		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$x/titulo</a:t>
            </a:r>
          </a:p>
          <a:p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&lt;</a:t>
            </a:r>
            <a:r>
              <a:rPr lang="es-ES" dirty="0" err="1"/>
              <a:t>li</a:t>
            </a:r>
            <a:r>
              <a:rPr lang="es-ES" dirty="0"/>
              <a:t>&gt; $x/titulo&lt;/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	}</a:t>
            </a:r>
          </a:p>
          <a:p>
            <a:r>
              <a:rPr lang="es-ES" dirty="0"/>
              <a:t>	&lt;/</a:t>
            </a:r>
            <a:r>
              <a:rPr lang="es-ES" dirty="0" err="1"/>
              <a:t>ul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606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11" y="1455568"/>
            <a:ext cx="7400239" cy="657317"/>
          </a:xfrm>
        </p:spPr>
        <p:txBody>
          <a:bodyPr rtlCol="0">
            <a:normAutofit/>
          </a:bodyPr>
          <a:lstStyle/>
          <a:p>
            <a:pPr rtl="0"/>
            <a:r>
              <a:rPr lang="es-ES" sz="3500" u="sng" dirty="0"/>
              <a:t>Mostrar resultado con XML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4DE2639-D8DF-1A70-0CDB-F8A78AC6F98D}"/>
              </a:ext>
            </a:extLst>
          </p:cNvPr>
          <p:cNvSpPr txBox="1">
            <a:spLocks/>
          </p:cNvSpPr>
          <p:nvPr/>
        </p:nvSpPr>
        <p:spPr>
          <a:xfrm>
            <a:off x="823457" y="2238282"/>
            <a:ext cx="10655369" cy="401159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Podemos extraer el valor de los elementos mediante data().</a:t>
            </a:r>
          </a:p>
          <a:p>
            <a:r>
              <a:rPr lang="es-ES" dirty="0"/>
              <a:t>	&lt;</a:t>
            </a:r>
            <a:r>
              <a:rPr lang="es-ES" dirty="0" err="1"/>
              <a:t>ul</a:t>
            </a:r>
            <a:r>
              <a:rPr lang="es-ES" dirty="0"/>
              <a:t>&gt;</a:t>
            </a:r>
          </a:p>
          <a:p>
            <a:r>
              <a:rPr lang="es-ES" dirty="0"/>
              <a:t>	{</a:t>
            </a:r>
          </a:p>
          <a:p>
            <a:r>
              <a:rPr lang="es-ES" dirty="0"/>
              <a:t>		</a:t>
            </a:r>
            <a:r>
              <a:rPr lang="es-ES" dirty="0" err="1"/>
              <a:t>for</a:t>
            </a:r>
            <a:r>
              <a:rPr lang="es-ES" dirty="0"/>
              <a:t> $x in </a:t>
            </a:r>
            <a:r>
              <a:rPr lang="es-ES" dirty="0" err="1"/>
              <a:t>doc</a:t>
            </a:r>
            <a:r>
              <a:rPr lang="es-ES" dirty="0"/>
              <a:t>(“librería.xml”)/librería/libro</a:t>
            </a:r>
          </a:p>
          <a:p>
            <a:r>
              <a:rPr lang="es-ES" dirty="0"/>
              <a:t>		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$x/titulo</a:t>
            </a:r>
          </a:p>
          <a:p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&lt;</a:t>
            </a:r>
            <a:r>
              <a:rPr lang="es-ES" dirty="0" err="1"/>
              <a:t>li</a:t>
            </a:r>
            <a:r>
              <a:rPr lang="es-ES" dirty="0"/>
              <a:t>&gt; {data($x)}&lt;/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	}</a:t>
            </a:r>
          </a:p>
          <a:p>
            <a:r>
              <a:rPr lang="es-ES" dirty="0"/>
              <a:t>	&lt;/</a:t>
            </a:r>
            <a:r>
              <a:rPr lang="es-ES" dirty="0" err="1"/>
              <a:t>ul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186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11" y="1455568"/>
            <a:ext cx="7400239" cy="657317"/>
          </a:xfrm>
        </p:spPr>
        <p:txBody>
          <a:bodyPr rtlCol="0">
            <a:normAutofit/>
          </a:bodyPr>
          <a:lstStyle/>
          <a:p>
            <a:pPr rtl="0"/>
            <a:r>
              <a:rPr lang="es-ES" sz="3500" u="sng" dirty="0"/>
              <a:t>Expresiones condicionales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4DE2639-D8DF-1A70-0CDB-F8A78AC6F98D}"/>
              </a:ext>
            </a:extLst>
          </p:cNvPr>
          <p:cNvSpPr txBox="1">
            <a:spLocks/>
          </p:cNvSpPr>
          <p:nvPr/>
        </p:nvSpPr>
        <p:spPr>
          <a:xfrm>
            <a:off x="327259" y="2238282"/>
            <a:ext cx="11151567" cy="401159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Podemos introducir expresiones de tipo </a:t>
            </a:r>
            <a:r>
              <a:rPr lang="es-ES" b="1" dirty="0" err="1"/>
              <a:t>if-then-else</a:t>
            </a:r>
            <a:r>
              <a:rPr lang="es-ES" b="1" dirty="0"/>
              <a:t> (Creando XML).</a:t>
            </a:r>
          </a:p>
          <a:p>
            <a:endParaRPr lang="es-ES" b="1" dirty="0"/>
          </a:p>
          <a:p>
            <a:r>
              <a:rPr lang="es-ES" dirty="0"/>
              <a:t>Ejemplo:</a:t>
            </a:r>
          </a:p>
          <a:p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$x in </a:t>
            </a:r>
            <a:r>
              <a:rPr lang="es-ES" dirty="0" err="1"/>
              <a:t>doc</a:t>
            </a:r>
            <a:r>
              <a:rPr lang="es-ES" dirty="0"/>
              <a:t>(“librería.xml”)/librería/libro</a:t>
            </a:r>
          </a:p>
          <a:p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($x/@categoria=“niños”)</a:t>
            </a:r>
          </a:p>
          <a:p>
            <a:r>
              <a:rPr lang="es-ES" dirty="0"/>
              <a:t>	</a:t>
            </a:r>
            <a:r>
              <a:rPr lang="es-ES" dirty="0" err="1"/>
              <a:t>then</a:t>
            </a:r>
            <a:r>
              <a:rPr lang="es-ES" dirty="0"/>
              <a:t> &lt;niño&gt;{data($x/titulo)}&lt;/niño&gt;</a:t>
            </a:r>
          </a:p>
          <a:p>
            <a:r>
              <a:rPr lang="es-ES" dirty="0"/>
              <a:t>	</a:t>
            </a:r>
            <a:r>
              <a:rPr lang="es-ES" dirty="0" err="1"/>
              <a:t>else</a:t>
            </a:r>
            <a:r>
              <a:rPr lang="es-ES" dirty="0"/>
              <a:t> &lt;adulto&gt;{data($x/titulo)}&lt;/adulto&gt;</a:t>
            </a:r>
          </a:p>
        </p:txBody>
      </p:sp>
    </p:spTree>
    <p:extLst>
      <p:ext uri="{BB962C8B-B14F-4D97-AF65-F5344CB8AC3E}">
        <p14:creationId xmlns:p14="http://schemas.microsoft.com/office/powerpoint/2010/main" val="204692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11" y="1455568"/>
            <a:ext cx="7400239" cy="657317"/>
          </a:xfrm>
        </p:spPr>
        <p:txBody>
          <a:bodyPr rtlCol="0">
            <a:normAutofit/>
          </a:bodyPr>
          <a:lstStyle/>
          <a:p>
            <a:pPr rtl="0"/>
            <a:r>
              <a:rPr lang="es-ES" sz="3500" u="sng" dirty="0"/>
              <a:t>Expresiones condicionales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4DE2639-D8DF-1A70-0CDB-F8A78AC6F98D}"/>
              </a:ext>
            </a:extLst>
          </p:cNvPr>
          <p:cNvSpPr txBox="1">
            <a:spLocks/>
          </p:cNvSpPr>
          <p:nvPr/>
        </p:nvSpPr>
        <p:spPr>
          <a:xfrm>
            <a:off x="327259" y="2238282"/>
            <a:ext cx="11151567" cy="401159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Podemos introducir expresiones de tipo </a:t>
            </a:r>
            <a:r>
              <a:rPr lang="es-ES" b="1" dirty="0" err="1"/>
              <a:t>if-then-else</a:t>
            </a:r>
            <a:r>
              <a:rPr lang="es-ES" b="1" dirty="0"/>
              <a:t> (Creando HTML).</a:t>
            </a:r>
          </a:p>
          <a:p>
            <a:endParaRPr lang="es-ES" b="1" dirty="0"/>
          </a:p>
          <a:p>
            <a:r>
              <a:rPr lang="es-ES" dirty="0"/>
              <a:t>Ejemplo:</a:t>
            </a:r>
          </a:p>
          <a:p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$x in </a:t>
            </a:r>
            <a:r>
              <a:rPr lang="es-ES" dirty="0" err="1"/>
              <a:t>doc</a:t>
            </a:r>
            <a:r>
              <a:rPr lang="es-ES" dirty="0"/>
              <a:t>(“librería.xml”)/librería/libro</a:t>
            </a:r>
          </a:p>
          <a:p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($x/@categoria=“niños”)</a:t>
            </a:r>
          </a:p>
          <a:p>
            <a:r>
              <a:rPr lang="es-ES" dirty="0"/>
              <a:t>	</a:t>
            </a:r>
            <a:r>
              <a:rPr lang="es-ES" dirty="0" err="1"/>
              <a:t>then</a:t>
            </a:r>
            <a:r>
              <a:rPr lang="es-ES" dirty="0"/>
              <a:t> &lt;b&gt;{data($x/titulo)}&lt;/b&gt;</a:t>
            </a:r>
          </a:p>
          <a:p>
            <a:r>
              <a:rPr lang="es-ES" dirty="0"/>
              <a:t>	</a:t>
            </a:r>
            <a:r>
              <a:rPr lang="es-ES" dirty="0" err="1"/>
              <a:t>else</a:t>
            </a:r>
            <a:r>
              <a:rPr lang="es-ES" dirty="0"/>
              <a:t> &lt;i&gt;{data($x/titulo)}&lt;/i&gt;</a:t>
            </a:r>
          </a:p>
        </p:txBody>
      </p:sp>
    </p:spTree>
    <p:extLst>
      <p:ext uri="{BB962C8B-B14F-4D97-AF65-F5344CB8AC3E}">
        <p14:creationId xmlns:p14="http://schemas.microsoft.com/office/powerpoint/2010/main" val="167898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11" y="1455568"/>
            <a:ext cx="7400239" cy="657317"/>
          </a:xfrm>
        </p:spPr>
        <p:txBody>
          <a:bodyPr rtlCol="0">
            <a:normAutofit/>
          </a:bodyPr>
          <a:lstStyle/>
          <a:p>
            <a:pPr rtl="0"/>
            <a:r>
              <a:rPr lang="es-ES" sz="3500" u="sng" dirty="0"/>
              <a:t>Bucles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4DE2639-D8DF-1A70-0CDB-F8A78AC6F98D}"/>
              </a:ext>
            </a:extLst>
          </p:cNvPr>
          <p:cNvSpPr txBox="1">
            <a:spLocks/>
          </p:cNvSpPr>
          <p:nvPr/>
        </p:nvSpPr>
        <p:spPr>
          <a:xfrm>
            <a:off x="823457" y="2238282"/>
            <a:ext cx="10655369" cy="401159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Es posible crear bucles utilizando distintas opciones:</a:t>
            </a:r>
          </a:p>
          <a:p>
            <a:endParaRPr lang="es-ES" b="1" dirty="0"/>
          </a:p>
          <a:p>
            <a:r>
              <a:rPr lang="es-ES" dirty="0"/>
              <a:t>Utilizando </a:t>
            </a:r>
            <a:r>
              <a:rPr lang="es-ES" dirty="0" err="1"/>
              <a:t>for</a:t>
            </a:r>
            <a:r>
              <a:rPr lang="es-ES" dirty="0"/>
              <a:t>-in:</a:t>
            </a:r>
          </a:p>
          <a:p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$x in </a:t>
            </a:r>
            <a:r>
              <a:rPr lang="es-ES" dirty="0" err="1"/>
              <a:t>doc</a:t>
            </a:r>
            <a:r>
              <a:rPr lang="es-ES" dirty="0"/>
              <a:t>(“librería.xml”)/librería/libro</a:t>
            </a:r>
          </a:p>
          <a:p>
            <a:r>
              <a:rPr lang="es-ES" dirty="0"/>
              <a:t>	</a:t>
            </a:r>
            <a:r>
              <a:rPr lang="es-ES" dirty="0" err="1"/>
              <a:t>where</a:t>
            </a:r>
            <a:r>
              <a:rPr lang="es-ES" dirty="0"/>
              <a:t> $x/precio&gt;30</a:t>
            </a:r>
          </a:p>
          <a:p>
            <a:r>
              <a:rPr lang="es-ES" dirty="0"/>
              <a:t>	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$x/titulo</a:t>
            </a:r>
          </a:p>
          <a:p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$x/titulo</a:t>
            </a:r>
          </a:p>
          <a:p>
            <a:endParaRPr lang="es-ES" b="1" dirty="0"/>
          </a:p>
          <a:p>
            <a:r>
              <a:rPr lang="es-ES" dirty="0"/>
              <a:t>Utilizando dos o más condiciones en el bucle:</a:t>
            </a:r>
          </a:p>
          <a:p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$x in (10,20),$y in (100,200)</a:t>
            </a:r>
          </a:p>
          <a:p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&lt;test&gt;x={$x} and y={$y} &lt;/test&gt;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2198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{CCD70257-7E04-4B67-9018-AA0B57534A3A}tf78853419_win32</Template>
  <TotalTime>19</TotalTime>
  <Words>495</Words>
  <Application>Microsoft Office PowerPoint</Application>
  <PresentationFormat>Panorámica</PresentationFormat>
  <Paragraphs>79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</vt:lpstr>
      <vt:lpstr>Tema1</vt:lpstr>
      <vt:lpstr>XQuery</vt:lpstr>
      <vt:lpstr>¿Qué es Xquery?</vt:lpstr>
      <vt:lpstr>Expresiones FLWOR</vt:lpstr>
      <vt:lpstr>Selección de nodos de un documento</vt:lpstr>
      <vt:lpstr>Mostrar resultado con XML</vt:lpstr>
      <vt:lpstr>Mostrar resultado con XML</vt:lpstr>
      <vt:lpstr>Expresiones condicionales</vt:lpstr>
      <vt:lpstr>Expresiones condicionales</vt:lpstr>
      <vt:lpstr>Bucles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XQuery</dc:title>
  <dc:creator>Paula Calva Villegas</dc:creator>
  <cp:lastModifiedBy>Paula Calva Villegas</cp:lastModifiedBy>
  <cp:revision>2</cp:revision>
  <dcterms:created xsi:type="dcterms:W3CDTF">2023-05-18T16:59:49Z</dcterms:created>
  <dcterms:modified xsi:type="dcterms:W3CDTF">2023-05-18T17:19:14Z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