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2" r:id="rId7"/>
    <p:sldId id="263" r:id="rId8"/>
    <p:sldId id="264" r:id="rId9"/>
    <p:sldId id="266" r:id="rId10"/>
    <p:sldId id="267" r:id="rId11"/>
    <p:sldId id="268" r:id="rId12"/>
    <p:sldId id="260"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C8B5D-7E93-82AA-CB9C-EDC6B59CA6B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B48E370-D772-2788-D0F7-C9112E2B0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950DA74-FB06-62A0-4130-B70363F7CD5B}"/>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5" name="Marcador de pie de página 4">
            <a:extLst>
              <a:ext uri="{FF2B5EF4-FFF2-40B4-BE49-F238E27FC236}">
                <a16:creationId xmlns:a16="http://schemas.microsoft.com/office/drawing/2014/main" id="{DF2B7349-D0BC-430A-CDCC-BE7BF126795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43EF0A4-FEDD-1F57-1B79-C98F669158FE}"/>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126087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D9120-AA4F-D163-08A2-69A46887836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D910A55-D2DA-F44B-70EE-DCB8BCA2BAD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9727528-3619-92A2-2CEE-D288DB656FB6}"/>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5" name="Marcador de pie de página 4">
            <a:extLst>
              <a:ext uri="{FF2B5EF4-FFF2-40B4-BE49-F238E27FC236}">
                <a16:creationId xmlns:a16="http://schemas.microsoft.com/office/drawing/2014/main" id="{7D7BF8D1-E064-E3F9-D8A6-11CDDCCA3B6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9A60384-90D2-6FF7-06FE-E7F0F850F2ED}"/>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246146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F22D7E4-7F3C-405E-C039-55C5BF1D74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37BBD0C-91F2-D714-7B01-34C8466C4EA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117E08A-EA41-8A4A-D321-62CC7A8282B3}"/>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5" name="Marcador de pie de página 4">
            <a:extLst>
              <a:ext uri="{FF2B5EF4-FFF2-40B4-BE49-F238E27FC236}">
                <a16:creationId xmlns:a16="http://schemas.microsoft.com/office/drawing/2014/main" id="{703E1260-5D3F-66D5-1574-50CA85936DC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3423318-B825-69FD-09CA-24F4A4F07882}"/>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3933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C8346-705F-D7D1-F8A8-A66273A8AF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269A53-0434-C180-80E3-3B84ED00C62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EB5476E-3BB2-63DF-EB72-4821A12EB952}"/>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5" name="Marcador de pie de página 4">
            <a:extLst>
              <a:ext uri="{FF2B5EF4-FFF2-40B4-BE49-F238E27FC236}">
                <a16:creationId xmlns:a16="http://schemas.microsoft.com/office/drawing/2014/main" id="{BB76BDC0-8848-7120-E40E-D7EA1637A31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E8A32CD-20E6-84A6-F0A2-3D1FD02A065C}"/>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304776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5BD7E-C473-D2AC-323C-285210D43D2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E9BD383-C586-6647-F60A-62BC0B40C1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6AD66B7-16D7-9914-99B3-7AAD2A6C318F}"/>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5" name="Marcador de pie de página 4">
            <a:extLst>
              <a:ext uri="{FF2B5EF4-FFF2-40B4-BE49-F238E27FC236}">
                <a16:creationId xmlns:a16="http://schemas.microsoft.com/office/drawing/2014/main" id="{A1069586-AB87-E025-6FE2-088F772ACAD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7FD0FF8-C0C8-7149-9EDC-FF700622DEAC}"/>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261022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70230-0A9B-F4A7-CBA6-7462FF17845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5CEA018-FB19-0B41-FF82-F62C5EAB4D0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280AEAA-DB1B-06DA-75E0-2C9EE6AA6F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BEB7F78-D249-6FA4-BE96-8565005F1D2D}"/>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6" name="Marcador de pie de página 5">
            <a:extLst>
              <a:ext uri="{FF2B5EF4-FFF2-40B4-BE49-F238E27FC236}">
                <a16:creationId xmlns:a16="http://schemas.microsoft.com/office/drawing/2014/main" id="{94484153-11B5-F05A-C2C5-9AFE3177251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7399047-9569-26B9-80DE-AA1EECCE84ED}"/>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419738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EA778-2C1B-7078-820C-AB84B659CD0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52BA63B-8F2F-10D7-6928-88A85F7A9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12F5A58-C240-CC3F-9773-44A13E1C3B5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93ED663-3514-CCC6-9DBD-22DB2FC85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5B572FB-0E36-110E-7CDC-01B6C0453E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05C84E1-502F-C0BC-B34B-EDEB9C037DD4}"/>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8" name="Marcador de pie de página 7">
            <a:extLst>
              <a:ext uri="{FF2B5EF4-FFF2-40B4-BE49-F238E27FC236}">
                <a16:creationId xmlns:a16="http://schemas.microsoft.com/office/drawing/2014/main" id="{63D93E11-988D-8851-8F8C-2A1E955DFA3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9F3C7BB-0274-7970-8BA6-EC05851545A0}"/>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403359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88A96-AEC8-F02E-8F3B-05F704AB707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7CAAE24-010F-03F0-C615-76C9E0E6EDA5}"/>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4" name="Marcador de pie de página 3">
            <a:extLst>
              <a:ext uri="{FF2B5EF4-FFF2-40B4-BE49-F238E27FC236}">
                <a16:creationId xmlns:a16="http://schemas.microsoft.com/office/drawing/2014/main" id="{3C35F9BC-462E-D8C7-1749-19C5E030188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ED80954-A51A-DFF9-B8AA-86ED9E911160}"/>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406235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798A3E3-BCAD-B7B0-5325-EFA1602D9C9A}"/>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3" name="Marcador de pie de página 2">
            <a:extLst>
              <a:ext uri="{FF2B5EF4-FFF2-40B4-BE49-F238E27FC236}">
                <a16:creationId xmlns:a16="http://schemas.microsoft.com/office/drawing/2014/main" id="{4B097746-EC5F-1786-D66D-C06F8FD5735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A9255E6-55DD-10B7-64AE-2DC763C795E6}"/>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360605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B65DE-17F1-1BB0-17D8-4F824D84667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1C9979-2909-FE03-91EF-33FD49196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C4596AB-E880-9809-D569-C4C1BB923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D5DCCD-3795-0B7A-5B39-3CC4A19E9AE4}"/>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6" name="Marcador de pie de página 5">
            <a:extLst>
              <a:ext uri="{FF2B5EF4-FFF2-40B4-BE49-F238E27FC236}">
                <a16:creationId xmlns:a16="http://schemas.microsoft.com/office/drawing/2014/main" id="{29DB4FC3-08DB-FD12-6119-C2A06A069E1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FD2050A-A643-55FF-93F3-E3A54550EE7D}"/>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140655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25AF0-3675-4B7C-02D5-D196475FED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524F398-347E-1396-4309-6934304F2C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D91A630-C580-4E7E-DE59-A1F5D4C56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4A389E0-56CE-A4BA-75D5-B46413A0FC44}"/>
              </a:ext>
            </a:extLst>
          </p:cNvPr>
          <p:cNvSpPr>
            <a:spLocks noGrp="1"/>
          </p:cNvSpPr>
          <p:nvPr>
            <p:ph type="dt" sz="half" idx="10"/>
          </p:nvPr>
        </p:nvSpPr>
        <p:spPr/>
        <p:txBody>
          <a:bodyPr/>
          <a:lstStyle/>
          <a:p>
            <a:fld id="{089BA713-8062-4EF7-8820-87EE93BC6374}" type="datetimeFigureOut">
              <a:rPr lang="es-CO" smtClean="0"/>
              <a:t>09/03/2024</a:t>
            </a:fld>
            <a:endParaRPr lang="es-CO"/>
          </a:p>
        </p:txBody>
      </p:sp>
      <p:sp>
        <p:nvSpPr>
          <p:cNvPr id="6" name="Marcador de pie de página 5">
            <a:extLst>
              <a:ext uri="{FF2B5EF4-FFF2-40B4-BE49-F238E27FC236}">
                <a16:creationId xmlns:a16="http://schemas.microsoft.com/office/drawing/2014/main" id="{80BD1E21-9EB0-281B-CFE8-71ED9793A81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A55D2DC-47F0-5CEB-81E0-E984179BF8AD}"/>
              </a:ext>
            </a:extLst>
          </p:cNvPr>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159670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46ECE75-2FA3-0D06-F4A0-41E5113E8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434C9C-893A-F9C6-44E5-304FFEDFB1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96ED0D4-A18F-EC5C-C341-44E4FD18C5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9BA713-8062-4EF7-8820-87EE93BC6374}" type="datetimeFigureOut">
              <a:rPr lang="es-CO" smtClean="0"/>
              <a:t>09/03/2024</a:t>
            </a:fld>
            <a:endParaRPr lang="es-CO"/>
          </a:p>
        </p:txBody>
      </p:sp>
      <p:sp>
        <p:nvSpPr>
          <p:cNvPr id="5" name="Marcador de pie de página 4">
            <a:extLst>
              <a:ext uri="{FF2B5EF4-FFF2-40B4-BE49-F238E27FC236}">
                <a16:creationId xmlns:a16="http://schemas.microsoft.com/office/drawing/2014/main" id="{B2D0BAB7-2530-1944-C50B-413296828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0A1F1860-A7BA-24AA-5FF8-17342100E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04F97D-D1B3-45EF-931F-62AC0D5DBB86}" type="slidenum">
              <a:rPr lang="es-CO" smtClean="0"/>
              <a:t>‹Nº›</a:t>
            </a:fld>
            <a:endParaRPr lang="es-CO"/>
          </a:p>
        </p:txBody>
      </p:sp>
    </p:spTree>
    <p:extLst>
      <p:ext uri="{BB962C8B-B14F-4D97-AF65-F5344CB8AC3E}">
        <p14:creationId xmlns:p14="http://schemas.microsoft.com/office/powerpoint/2010/main" val="3624785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scholar.google.es/scholar?hl=es&amp;as_sdt=0%2C5&amp;q=reconocimiento+facial&amp;btnG=&amp;oq=reconocimiento"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890EB3-B0F2-8C13-72AF-A65879D91FED}"/>
              </a:ext>
            </a:extLst>
          </p:cNvPr>
          <p:cNvSpPr>
            <a:spLocks noGrp="1"/>
          </p:cNvSpPr>
          <p:nvPr>
            <p:ph type="ctrTitle"/>
          </p:nvPr>
        </p:nvSpPr>
        <p:spPr/>
        <p:txBody>
          <a:bodyPr/>
          <a:lstStyle/>
          <a:p>
            <a:endParaRPr lang="es-CO"/>
          </a:p>
        </p:txBody>
      </p:sp>
      <p:sp>
        <p:nvSpPr>
          <p:cNvPr id="3" name="Subtítulo 2">
            <a:extLst>
              <a:ext uri="{FF2B5EF4-FFF2-40B4-BE49-F238E27FC236}">
                <a16:creationId xmlns:a16="http://schemas.microsoft.com/office/drawing/2014/main" id="{E98135D0-6C15-703F-0CD9-8DFBAFEEE542}"/>
              </a:ext>
            </a:extLst>
          </p:cNvPr>
          <p:cNvSpPr>
            <a:spLocks noGrp="1"/>
          </p:cNvSpPr>
          <p:nvPr>
            <p:ph type="subTitle" idx="1"/>
          </p:nvPr>
        </p:nvSpPr>
        <p:spPr/>
        <p:txBody>
          <a:bodyPr/>
          <a:lstStyle/>
          <a:p>
            <a:endParaRPr lang="es-CO"/>
          </a:p>
        </p:txBody>
      </p:sp>
      <p:pic>
        <p:nvPicPr>
          <p:cNvPr id="6" name="Imagen 5" descr="Imagen que contiene pasto, verde, firmar, campo&#10;&#10;Descripción generada automáticamente">
            <a:extLst>
              <a:ext uri="{FF2B5EF4-FFF2-40B4-BE49-F238E27FC236}">
                <a16:creationId xmlns:a16="http://schemas.microsoft.com/office/drawing/2014/main" id="{729E98FC-D2D9-10A5-561D-CC13CEB2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8290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0785A-ED14-F2D4-D797-23D515E642A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a:t>CONCLUSIONES</a:t>
            </a:r>
            <a:endParaRPr lang="es-CO" dirty="0"/>
          </a:p>
        </p:txBody>
      </p:sp>
      <p:sp>
        <p:nvSpPr>
          <p:cNvPr id="3" name="Marcador de contenido 2">
            <a:extLst>
              <a:ext uri="{FF2B5EF4-FFF2-40B4-BE49-F238E27FC236}">
                <a16:creationId xmlns:a16="http://schemas.microsoft.com/office/drawing/2014/main" id="{45B28769-6EC4-2B2C-B18B-57CA1629365B}"/>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0" i="0" dirty="0">
                <a:solidFill>
                  <a:srgbClr val="0D0D0D"/>
                </a:solidFill>
                <a:effectLst/>
                <a:latin typeface="Söhne"/>
              </a:rPr>
              <a:t>La implementación de un sistema de reconocimiento facial utilizando Python y OpenCV ofrece una solución versátil y eficaz para identificar personas a partir de características faciales únicas.</a:t>
            </a:r>
          </a:p>
          <a:p>
            <a:r>
              <a:rPr lang="es-ES" b="0" i="0" dirty="0">
                <a:solidFill>
                  <a:srgbClr val="0D0D0D"/>
                </a:solidFill>
                <a:effectLst/>
                <a:latin typeface="Söhne"/>
              </a:rPr>
              <a:t>La combinación de algoritmos avanzados de procesamiento de imágenes, técnicas de aprendizaje automático y el uso de bibliotecas como OpenCV, </a:t>
            </a:r>
            <a:r>
              <a:rPr lang="es-ES" b="0" i="0" dirty="0" err="1">
                <a:solidFill>
                  <a:srgbClr val="0D0D0D"/>
                </a:solidFill>
                <a:effectLst/>
                <a:latin typeface="Söhne"/>
              </a:rPr>
              <a:t>dlib</a:t>
            </a:r>
            <a:r>
              <a:rPr lang="es-ES" b="0" i="0" dirty="0">
                <a:solidFill>
                  <a:srgbClr val="0D0D0D"/>
                </a:solidFill>
                <a:effectLst/>
                <a:latin typeface="Söhne"/>
              </a:rPr>
              <a:t> y </a:t>
            </a:r>
            <a:r>
              <a:rPr lang="es-ES" b="0" i="0" dirty="0" err="1">
                <a:solidFill>
                  <a:srgbClr val="0D0D0D"/>
                </a:solidFill>
                <a:effectLst/>
                <a:latin typeface="Söhne"/>
              </a:rPr>
              <a:t>face_recognition</a:t>
            </a:r>
            <a:r>
              <a:rPr lang="es-ES" b="0" i="0" dirty="0">
                <a:solidFill>
                  <a:srgbClr val="0D0D0D"/>
                </a:solidFill>
                <a:effectLst/>
                <a:latin typeface="Söhne"/>
              </a:rPr>
              <a:t> permite desarrollar sistemas robustos y precisos de reconocimiento facial</a:t>
            </a:r>
          </a:p>
          <a:p>
            <a:r>
              <a:rPr lang="es-ES" b="0" i="0" dirty="0">
                <a:solidFill>
                  <a:srgbClr val="0D0D0D"/>
                </a:solidFill>
                <a:effectLst/>
                <a:latin typeface="Söhne"/>
              </a:rPr>
              <a:t>El reconocimiento facial es una tecnología prometedora con aplicaciones en una variedad de campos, incluyendo seguridad, comercio electrónico y personalización de experiencias en línea</a:t>
            </a:r>
            <a:endParaRPr lang="es-CO" dirty="0"/>
          </a:p>
        </p:txBody>
      </p:sp>
    </p:spTree>
    <p:extLst>
      <p:ext uri="{BB962C8B-B14F-4D97-AF65-F5344CB8AC3E}">
        <p14:creationId xmlns:p14="http://schemas.microsoft.com/office/powerpoint/2010/main" val="331313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25631-7EEB-E704-9BBE-56A7C2B14654}"/>
              </a:ext>
            </a:extLst>
          </p:cNvPr>
          <p:cNvSpPr txBox="1">
            <a:spLocks/>
          </p:cNvSpPr>
          <p:nvPr/>
        </p:nvSpPr>
        <p:spPr>
          <a:xfrm>
            <a:off x="838200" y="78141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t>REFERENCIAS BIBLIOGRÁFICAS</a:t>
            </a:r>
          </a:p>
        </p:txBody>
      </p:sp>
      <p:sp>
        <p:nvSpPr>
          <p:cNvPr id="3" name="Marcador de contenido 2">
            <a:extLst>
              <a:ext uri="{FF2B5EF4-FFF2-40B4-BE49-F238E27FC236}">
                <a16:creationId xmlns:a16="http://schemas.microsoft.com/office/drawing/2014/main" id="{D6175C1F-4D7D-24E8-7260-025889DA578B}"/>
              </a:ext>
            </a:extLst>
          </p:cNvPr>
          <p:cNvSpPr txBox="1">
            <a:spLocks/>
          </p:cNvSpPr>
          <p:nvPr/>
        </p:nvSpPr>
        <p:spPr>
          <a:xfrm>
            <a:off x="838200" y="2106979"/>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b="0" i="0" dirty="0">
                <a:solidFill>
                  <a:srgbClr val="222222"/>
                </a:solidFill>
                <a:effectLst/>
                <a:latin typeface="Arial" panose="020B0604020202020204" pitchFamily="34" charset="0"/>
              </a:rPr>
              <a:t>Espinoza Olguín, D. E. (2015). Reconocimiento facial.</a:t>
            </a:r>
          </a:p>
          <a:p>
            <a:r>
              <a:rPr lang="es-ES" sz="1050" b="0" i="0" dirty="0">
                <a:solidFill>
                  <a:srgbClr val="222222"/>
                </a:solidFill>
                <a:effectLst/>
                <a:latin typeface="Arial" panose="020B0604020202020204" pitchFamily="34" charset="0"/>
              </a:rPr>
              <a:t>Moreano, J. A. C., </a:t>
            </a:r>
            <a:r>
              <a:rPr lang="es-ES" sz="1050" b="0" i="0" dirty="0" err="1">
                <a:solidFill>
                  <a:srgbClr val="222222"/>
                </a:solidFill>
                <a:effectLst/>
                <a:latin typeface="Arial" panose="020B0604020202020204" pitchFamily="34" charset="0"/>
              </a:rPr>
              <a:t>Pulloquinga</a:t>
            </a:r>
            <a:r>
              <a:rPr lang="es-ES" sz="1050" b="0" i="0" dirty="0">
                <a:solidFill>
                  <a:srgbClr val="222222"/>
                </a:solidFill>
                <a:effectLst/>
                <a:latin typeface="Arial" panose="020B0604020202020204" pitchFamily="34" charset="0"/>
              </a:rPr>
              <a:t>, R. H. M., </a:t>
            </a:r>
            <a:r>
              <a:rPr lang="es-ES" sz="1050" b="0" i="0" dirty="0" err="1">
                <a:solidFill>
                  <a:srgbClr val="222222"/>
                </a:solidFill>
                <a:effectLst/>
                <a:latin typeface="Arial" panose="020B0604020202020204" pitchFamily="34" charset="0"/>
              </a:rPr>
              <a:t>Lagla</a:t>
            </a:r>
            <a:r>
              <a:rPr lang="es-ES" sz="1050" b="0" i="0" dirty="0">
                <a:solidFill>
                  <a:srgbClr val="222222"/>
                </a:solidFill>
                <a:effectLst/>
                <a:latin typeface="Arial" panose="020B0604020202020204" pitchFamily="34" charset="0"/>
              </a:rPr>
              <a:t>, G. A. F., </a:t>
            </a:r>
            <a:r>
              <a:rPr lang="es-ES" sz="1050" b="0" i="0" dirty="0" err="1">
                <a:solidFill>
                  <a:srgbClr val="222222"/>
                </a:solidFill>
                <a:effectLst/>
                <a:latin typeface="Arial" panose="020B0604020202020204" pitchFamily="34" charset="0"/>
              </a:rPr>
              <a:t>Chisag</a:t>
            </a:r>
            <a:r>
              <a:rPr lang="es-ES" sz="1050" b="0" i="0" dirty="0">
                <a:solidFill>
                  <a:srgbClr val="222222"/>
                </a:solidFill>
                <a:effectLst/>
                <a:latin typeface="Arial" panose="020B0604020202020204" pitchFamily="34" charset="0"/>
              </a:rPr>
              <a:t>, J. C. C., &amp; Pico, O. A. G. (2017). Reconocimiento facial con base en imágenes. </a:t>
            </a:r>
            <a:r>
              <a:rPr lang="es-ES" sz="1050" b="0" i="1" dirty="0">
                <a:solidFill>
                  <a:srgbClr val="222222"/>
                </a:solidFill>
                <a:effectLst/>
                <a:latin typeface="Arial" panose="020B0604020202020204" pitchFamily="34" charset="0"/>
              </a:rPr>
              <a:t>Revista Boletín </a:t>
            </a:r>
            <a:r>
              <a:rPr lang="es-ES" sz="1050" b="0" i="1" dirty="0" err="1">
                <a:solidFill>
                  <a:srgbClr val="222222"/>
                </a:solidFill>
                <a:effectLst/>
                <a:latin typeface="Arial" panose="020B0604020202020204" pitchFamily="34" charset="0"/>
              </a:rPr>
              <a:t>Redipe</a:t>
            </a:r>
            <a:r>
              <a:rPr lang="es-ES" sz="1050" b="0" i="0" dirty="0">
                <a:solidFill>
                  <a:srgbClr val="222222"/>
                </a:solidFill>
                <a:effectLst/>
                <a:latin typeface="Arial" panose="020B0604020202020204" pitchFamily="34" charset="0"/>
              </a:rPr>
              <a:t>, </a:t>
            </a:r>
            <a:r>
              <a:rPr lang="es-ES" sz="1050" b="0" i="1" dirty="0">
                <a:solidFill>
                  <a:srgbClr val="222222"/>
                </a:solidFill>
                <a:effectLst/>
                <a:latin typeface="Arial" panose="020B0604020202020204" pitchFamily="34" charset="0"/>
              </a:rPr>
              <a:t>6</a:t>
            </a:r>
            <a:r>
              <a:rPr lang="es-ES" sz="1050" b="0" i="0" dirty="0">
                <a:solidFill>
                  <a:srgbClr val="222222"/>
                </a:solidFill>
                <a:effectLst/>
                <a:latin typeface="Arial" panose="020B0604020202020204" pitchFamily="34" charset="0"/>
              </a:rPr>
              <a:t>(5), 143-151.</a:t>
            </a:r>
            <a:endParaRPr lang="es-ES" sz="1400" b="0" i="0" dirty="0">
              <a:solidFill>
                <a:srgbClr val="222222"/>
              </a:solidFill>
              <a:effectLst/>
              <a:latin typeface="Arial" panose="020B0604020202020204" pitchFamily="34" charset="0"/>
            </a:endParaRPr>
          </a:p>
          <a:p>
            <a:pPr marL="0" indent="0">
              <a:buNone/>
            </a:pPr>
            <a:r>
              <a:rPr lang="es-ES" sz="2000" dirty="0">
                <a:latin typeface="Arial" panose="020B0604020202020204" pitchFamily="34" charset="0"/>
                <a:cs typeface="Arial" panose="020B0604020202020204" pitchFamily="34" charset="0"/>
                <a:hlinkClick r:id="rId2"/>
              </a:rPr>
              <a:t>https://scholar.google.es/scholar?hl=es&amp;as_sdt=0%2C5&amp;q=reconocimiento+facial&amp;btnG=&amp;oq=reconocimiento</a:t>
            </a:r>
            <a:r>
              <a:rPr lang="es-ES" sz="2000" dirty="0">
                <a:latin typeface="Arial" panose="020B0604020202020204" pitchFamily="34" charset="0"/>
                <a:cs typeface="Arial" panose="020B0604020202020204" pitchFamily="34" charset="0"/>
              </a:rPr>
              <a:t>+</a:t>
            </a:r>
          </a:p>
          <a:p>
            <a:pPr marL="0" indent="0">
              <a:buNone/>
            </a:pP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542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Imagen 2" descr="Aplicación&#10;&#10;Descripción generada automáticamente con confianza media">
            <a:extLst>
              <a:ext uri="{FF2B5EF4-FFF2-40B4-BE49-F238E27FC236}">
                <a16:creationId xmlns:a16="http://schemas.microsoft.com/office/drawing/2014/main" id="{2286F002-6CC1-7A56-248C-930E23B90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3115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3969F99-744B-2505-B1BD-5A0A99DBFD68}"/>
              </a:ext>
            </a:extLst>
          </p:cNvPr>
          <p:cNvSpPr>
            <a:spLocks noGrp="1"/>
          </p:cNvSpPr>
          <p:nvPr>
            <p:ph type="title"/>
          </p:nvPr>
        </p:nvSpPr>
        <p:spPr>
          <a:xfrm>
            <a:off x="831850" y="1287708"/>
            <a:ext cx="10515600" cy="2852737"/>
          </a:xfrm>
        </p:spPr>
        <p:txBody>
          <a:bodyPr anchor="b">
            <a:normAutofit/>
          </a:bodyPr>
          <a:lstStyle/>
          <a:p>
            <a:pPr algn="ctr"/>
            <a:r>
              <a:rPr lang="es-ES" dirty="0"/>
              <a:t>Desarrollo de un Sistema de Reconocimiento Facial para Identificar Individuos a partir de Fotografías Utilizando Visión por Computadora con Python y OpenCV</a:t>
            </a:r>
          </a:p>
        </p:txBody>
      </p:sp>
      <p:sp>
        <p:nvSpPr>
          <p:cNvPr id="5" name="Subtítulo 2">
            <a:extLst>
              <a:ext uri="{FF2B5EF4-FFF2-40B4-BE49-F238E27FC236}">
                <a16:creationId xmlns:a16="http://schemas.microsoft.com/office/drawing/2014/main" id="{790C1205-ECFE-B5DF-8032-A8204B616E80}"/>
              </a:ext>
            </a:extLst>
          </p:cNvPr>
          <p:cNvSpPr txBox="1">
            <a:spLocks/>
          </p:cNvSpPr>
          <p:nvPr/>
        </p:nvSpPr>
        <p:spPr>
          <a:xfrm>
            <a:off x="831850" y="4589463"/>
            <a:ext cx="105156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dirty="0"/>
              <a:t>Daniel Francisco Calderón Lebro</a:t>
            </a:r>
          </a:p>
          <a:p>
            <a:r>
              <a:rPr lang="es-CO" dirty="0"/>
              <a:t>Politécnico Jaime Isaza Cadavid </a:t>
            </a:r>
          </a:p>
          <a:p>
            <a:r>
              <a:rPr lang="es-CO" dirty="0"/>
              <a:t>Facultad de Ingeniería</a:t>
            </a:r>
          </a:p>
        </p:txBody>
      </p:sp>
    </p:spTree>
    <p:extLst>
      <p:ext uri="{BB962C8B-B14F-4D97-AF65-F5344CB8AC3E}">
        <p14:creationId xmlns:p14="http://schemas.microsoft.com/office/powerpoint/2010/main" val="145994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3">
            <a:extLst>
              <a:ext uri="{FF2B5EF4-FFF2-40B4-BE49-F238E27FC236}">
                <a16:creationId xmlns:a16="http://schemas.microsoft.com/office/drawing/2014/main" id="{52E9690D-127F-2639-B7C2-3913C2B39AFC}"/>
              </a:ext>
            </a:extLst>
          </p:cNvPr>
          <p:cNvSpPr>
            <a:spLocks noGrp="1"/>
          </p:cNvSpPr>
          <p:nvPr>
            <p:ph type="title"/>
          </p:nvPr>
        </p:nvSpPr>
        <p:spPr>
          <a:xfrm>
            <a:off x="838200" y="365125"/>
            <a:ext cx="10515600" cy="1325563"/>
          </a:xfrm>
        </p:spPr>
        <p:txBody>
          <a:bodyPr/>
          <a:lstStyle/>
          <a:p>
            <a:r>
              <a:rPr lang="es-CO" dirty="0"/>
              <a:t>CONTEXTO</a:t>
            </a:r>
          </a:p>
        </p:txBody>
      </p:sp>
      <p:sp>
        <p:nvSpPr>
          <p:cNvPr id="7" name="Marcador de contenido 4">
            <a:extLst>
              <a:ext uri="{FF2B5EF4-FFF2-40B4-BE49-F238E27FC236}">
                <a16:creationId xmlns:a16="http://schemas.microsoft.com/office/drawing/2014/main" id="{4E4CF715-9367-4BC8-D28A-E472E319B15C}"/>
              </a:ext>
            </a:extLst>
          </p:cNvPr>
          <p:cNvSpPr>
            <a:spLocks noGrp="1"/>
          </p:cNvSpPr>
          <p:nvPr>
            <p:ph sz="half" idx="1"/>
          </p:nvPr>
        </p:nvSpPr>
        <p:spPr>
          <a:xfrm>
            <a:off x="838200" y="1686863"/>
            <a:ext cx="5181600" cy="4351338"/>
          </a:xfrm>
        </p:spPr>
        <p:txBody>
          <a:bodyPr/>
          <a:lstStyle/>
          <a:p>
            <a:r>
              <a:rPr lang="es-ES" dirty="0"/>
              <a:t>En un mundo cada vez más digitalizado, el reconocimiento facial se ha convertido en una tecnología clave con una amplia gama de aplicaciones, desde la seguridad y el control de acceso hasta la gestión de identidades y la mejora de la experiencia del usuario Garcés Núñez (2017).</a:t>
            </a:r>
            <a:endParaRPr lang="es-CO" dirty="0"/>
          </a:p>
        </p:txBody>
      </p:sp>
      <p:pic>
        <p:nvPicPr>
          <p:cNvPr id="1026" name="Picture 2" descr="Domina el Reconocimiento Facial con Python: Algoritmos, Código y  Aplicaciones Prácticas con OpenCV - Elemenblog">
            <a:extLst>
              <a:ext uri="{FF2B5EF4-FFF2-40B4-BE49-F238E27FC236}">
                <a16:creationId xmlns:a16="http://schemas.microsoft.com/office/drawing/2014/main" id="{77D4B343-3FA3-94D7-B076-9E876D767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374" y="1617589"/>
            <a:ext cx="5434233" cy="362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8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B2C60EF-54A9-1CDB-A0A3-19036A06AD2E}"/>
              </a:ext>
            </a:extLst>
          </p:cNvPr>
          <p:cNvSpPr>
            <a:spLocks noGrp="1"/>
          </p:cNvSpPr>
          <p:nvPr>
            <p:ph type="title"/>
          </p:nvPr>
        </p:nvSpPr>
        <p:spPr>
          <a:xfrm>
            <a:off x="1105486" y="632411"/>
            <a:ext cx="10515600" cy="1325563"/>
          </a:xfrm>
        </p:spPr>
        <p:txBody>
          <a:bodyPr/>
          <a:lstStyle/>
          <a:p>
            <a:r>
              <a:rPr lang="es-CO" dirty="0"/>
              <a:t>AGENDA</a:t>
            </a:r>
          </a:p>
        </p:txBody>
      </p:sp>
      <p:sp>
        <p:nvSpPr>
          <p:cNvPr id="5" name="Marcador de contenido 3">
            <a:extLst>
              <a:ext uri="{FF2B5EF4-FFF2-40B4-BE49-F238E27FC236}">
                <a16:creationId xmlns:a16="http://schemas.microsoft.com/office/drawing/2014/main" id="{79321187-A85F-30A2-B7F3-7176353118FC}"/>
              </a:ext>
            </a:extLst>
          </p:cNvPr>
          <p:cNvSpPr>
            <a:spLocks noGrp="1"/>
          </p:cNvSpPr>
          <p:nvPr>
            <p:ph sz="half" idx="1"/>
          </p:nvPr>
        </p:nvSpPr>
        <p:spPr>
          <a:xfrm>
            <a:off x="1105486" y="1586474"/>
            <a:ext cx="5181600" cy="4351338"/>
          </a:xfrm>
        </p:spPr>
        <p:txBody>
          <a:bodyPr/>
          <a:lstStyle/>
          <a:p>
            <a:r>
              <a:rPr lang="es-CO" dirty="0"/>
              <a:t>INTRODUCCIÓN</a:t>
            </a:r>
          </a:p>
          <a:p>
            <a:r>
              <a:rPr lang="es-CO" dirty="0"/>
              <a:t>PROBLEMA</a:t>
            </a:r>
          </a:p>
          <a:p>
            <a:r>
              <a:rPr lang="es-CO" dirty="0"/>
              <a:t>OBJETIVOS</a:t>
            </a:r>
          </a:p>
          <a:p>
            <a:r>
              <a:rPr lang="es-ES" dirty="0"/>
              <a:t>ANTECEDENTES O ESTADO DEL ARTE</a:t>
            </a:r>
          </a:p>
          <a:p>
            <a:r>
              <a:rPr lang="es-CO" dirty="0"/>
              <a:t>SOLUCIÓN PROPUESTA</a:t>
            </a:r>
          </a:p>
          <a:p>
            <a:r>
              <a:rPr lang="es-CO" dirty="0"/>
              <a:t>CONCLUSIONES</a:t>
            </a:r>
          </a:p>
          <a:p>
            <a:r>
              <a:rPr lang="es-CO" dirty="0"/>
              <a:t>BIBLIOGRAFÍA</a:t>
            </a:r>
          </a:p>
          <a:p>
            <a:endParaRPr lang="es-CO" dirty="0"/>
          </a:p>
          <a:p>
            <a:endParaRPr lang="es-CO" dirty="0"/>
          </a:p>
        </p:txBody>
      </p:sp>
      <p:pic>
        <p:nvPicPr>
          <p:cNvPr id="6" name="Picture 2" descr="Agenda ilustración del vector. Ilustración de recordatorio - 101328553">
            <a:extLst>
              <a:ext uri="{FF2B5EF4-FFF2-40B4-BE49-F238E27FC236}">
                <a16:creationId xmlns:a16="http://schemas.microsoft.com/office/drawing/2014/main" id="{943F4D16-C34A-A422-AD3B-89E0F2CDED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27"/>
          <a:stretch/>
        </p:blipFill>
        <p:spPr bwMode="auto">
          <a:xfrm>
            <a:off x="7358575" y="1675984"/>
            <a:ext cx="3530650" cy="350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13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58D3C055-3972-B9B4-AFBD-191112321F25}"/>
              </a:ext>
            </a:extLst>
          </p:cNvPr>
          <p:cNvSpPr>
            <a:spLocks noGrp="1"/>
          </p:cNvSpPr>
          <p:nvPr>
            <p:ph type="title"/>
          </p:nvPr>
        </p:nvSpPr>
        <p:spPr/>
        <p:txBody>
          <a:bodyPr/>
          <a:lstStyle/>
          <a:p>
            <a:r>
              <a:rPr lang="es-CO" dirty="0"/>
              <a:t>INTRODUCCIÓN</a:t>
            </a:r>
          </a:p>
        </p:txBody>
      </p:sp>
      <p:sp>
        <p:nvSpPr>
          <p:cNvPr id="9" name="Marcador de contenido 2">
            <a:extLst>
              <a:ext uri="{FF2B5EF4-FFF2-40B4-BE49-F238E27FC236}">
                <a16:creationId xmlns:a16="http://schemas.microsoft.com/office/drawing/2014/main" id="{965D8BA3-2A42-59FE-BE2A-BC109243E37C}"/>
              </a:ext>
            </a:extLst>
          </p:cNvPr>
          <p:cNvSpPr>
            <a:spLocks noGrp="1"/>
          </p:cNvSpPr>
          <p:nvPr>
            <p:ph sz="half" idx="1"/>
          </p:nvPr>
        </p:nvSpPr>
        <p:spPr>
          <a:xfrm>
            <a:off x="838200" y="1825625"/>
            <a:ext cx="6040902" cy="4351338"/>
          </a:xfrm>
        </p:spPr>
        <p:txBody>
          <a:bodyPr vert="horz" lIns="91440" tIns="45720" rIns="91440" bIns="45720" rtlCol="0">
            <a:normAutofit fontScale="92500" lnSpcReduction="10000"/>
          </a:bodyPr>
          <a:lstStyle/>
          <a:p>
            <a:pPr marL="0" indent="0">
              <a:buNone/>
            </a:pPr>
            <a:r>
              <a:rPr lang="es-ES" dirty="0"/>
              <a:t>Hoy en día, gracias al avance tecnológico, es más fácil para el medio educativo desarrollar sistemas que reconocen caras usando Python y OpenCV. Esto se debe a que la tecnología ha avanzado mucho en este campo. Ahora podemos identificar personas en tiempo real comparando sus caras con imágenes guardadas. Esto tiene muchas aplicaciones útiles, como en seguridad, control de acceso y personalización de experiencias en internet.</a:t>
            </a:r>
          </a:p>
        </p:txBody>
      </p:sp>
      <p:pic>
        <p:nvPicPr>
          <p:cNvPr id="2050" name="Picture 2" descr="Python para no matemáticos: De 0 hasta reconocimiento facial | Udemy">
            <a:extLst>
              <a:ext uri="{FF2B5EF4-FFF2-40B4-BE49-F238E27FC236}">
                <a16:creationId xmlns:a16="http://schemas.microsoft.com/office/drawing/2014/main" id="{CA7D455A-EEA7-904F-12C2-C865654ADA1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70340" y="2128704"/>
            <a:ext cx="4623280" cy="260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82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77B80CF-F5A6-6561-B5AB-EDC5AC2AF36F}"/>
              </a:ext>
            </a:extLst>
          </p:cNvPr>
          <p:cNvSpPr txBox="1">
            <a:spLocks/>
          </p:cNvSpPr>
          <p:nvPr/>
        </p:nvSpPr>
        <p:spPr>
          <a:xfrm>
            <a:off x="838200" y="74495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a:t>PROBLEMA</a:t>
            </a:r>
            <a:endParaRPr lang="es-CO" dirty="0"/>
          </a:p>
        </p:txBody>
      </p:sp>
      <p:sp>
        <p:nvSpPr>
          <p:cNvPr id="6" name="Marcador de contenido 2">
            <a:extLst>
              <a:ext uri="{FF2B5EF4-FFF2-40B4-BE49-F238E27FC236}">
                <a16:creationId xmlns:a16="http://schemas.microsoft.com/office/drawing/2014/main" id="{5953A842-56DF-7753-F13C-6E8C708A2A64}"/>
              </a:ext>
            </a:extLst>
          </p:cNvPr>
          <p:cNvSpPr txBox="1">
            <a:spLocks/>
          </p:cNvSpPr>
          <p:nvPr/>
        </p:nvSpPr>
        <p:spPr>
          <a:xfrm>
            <a:off x="838200" y="140773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0" i="0" dirty="0">
                <a:solidFill>
                  <a:srgbClr val="0D0D0D"/>
                </a:solidFill>
                <a:effectLst/>
                <a:latin typeface="Söhne"/>
              </a:rPr>
              <a:t>El desafío principal es desarrollar un software capaz de analizar patrones físicos y reconocer características faciales específicas en una fotografía. Esto permitiría identificar de manera precisa a la persona representada en la imagen. Para lograrlo, se requiere crear algoritmos y modelos de reconocimiento facial eficientes que puedan comparar la imagen con una base de datos previamente almacenada, garantizando así una identificación precisa y confiable</a:t>
            </a:r>
            <a:endParaRPr lang="es-CO" dirty="0"/>
          </a:p>
        </p:txBody>
      </p:sp>
      <p:pic>
        <p:nvPicPr>
          <p:cNvPr id="3074" name="Picture 2" descr="Reconocimiento Facial con JavaFX, OpenCV y BD SQLite | Udemy">
            <a:extLst>
              <a:ext uri="{FF2B5EF4-FFF2-40B4-BE49-F238E27FC236}">
                <a16:creationId xmlns:a16="http://schemas.microsoft.com/office/drawing/2014/main" id="{FD2DC750-F5E5-C035-28C6-CF9E9D0B8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859" y="4116422"/>
            <a:ext cx="7576479" cy="268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0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9EC19-807F-FAF7-88D5-4349744B4EFF}"/>
              </a:ext>
            </a:extLst>
          </p:cNvPr>
          <p:cNvSpPr txBox="1">
            <a:spLocks/>
          </p:cNvSpPr>
          <p:nvPr/>
        </p:nvSpPr>
        <p:spPr>
          <a:xfrm>
            <a:off x="838200" y="843427"/>
            <a:ext cx="10515600" cy="8024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t>OBJETIVOS</a:t>
            </a:r>
          </a:p>
        </p:txBody>
      </p:sp>
      <p:sp>
        <p:nvSpPr>
          <p:cNvPr id="3" name="Marcador de contenido 2">
            <a:extLst>
              <a:ext uri="{FF2B5EF4-FFF2-40B4-BE49-F238E27FC236}">
                <a16:creationId xmlns:a16="http://schemas.microsoft.com/office/drawing/2014/main" id="{016BF818-EAD7-7421-6FBA-29BFF6E618B7}"/>
              </a:ext>
            </a:extLst>
          </p:cNvPr>
          <p:cNvSpPr txBox="1">
            <a:spLocks/>
          </p:cNvSpPr>
          <p:nvPr/>
        </p:nvSpPr>
        <p:spPr>
          <a:xfrm>
            <a:off x="838200" y="154427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0" i="0" dirty="0">
                <a:solidFill>
                  <a:srgbClr val="0D0D0D"/>
                </a:solidFill>
                <a:effectLst/>
                <a:latin typeface="Söhne"/>
              </a:rPr>
              <a:t>Desarrollar un sistema de reconocimiento facial utilizando Python y OpenCV que sea capaz de identificar personas en imágenes de manera precisa y confiable</a:t>
            </a:r>
            <a:endParaRPr lang="es-CO" dirty="0"/>
          </a:p>
          <a:p>
            <a:r>
              <a:rPr lang="es-ES" b="0" i="0" dirty="0">
                <a:solidFill>
                  <a:srgbClr val="0D0D0D"/>
                </a:solidFill>
                <a:effectLst/>
                <a:latin typeface="Söhne"/>
              </a:rPr>
              <a:t>Implementar algoritmos de procesamiento de imágenes utilizando OpenCV para detectar y extraer características faciales clave, como ojos, nariz y boca.</a:t>
            </a:r>
          </a:p>
          <a:p>
            <a:r>
              <a:rPr lang="es-ES" b="0" i="0" dirty="0">
                <a:solidFill>
                  <a:srgbClr val="0D0D0D"/>
                </a:solidFill>
                <a:effectLst/>
                <a:latin typeface="Söhne"/>
              </a:rPr>
              <a:t>Desarrollar un modelo de reconocimiento facial utilizando técnicas de aprendizaje automático o visión por computadora para identificar y reconocer patrones faciales únicos.</a:t>
            </a:r>
          </a:p>
          <a:p>
            <a:r>
              <a:rPr lang="es-ES" b="0" i="0" dirty="0">
                <a:solidFill>
                  <a:srgbClr val="0D0D0D"/>
                </a:solidFill>
                <a:effectLst/>
                <a:latin typeface="Söhne"/>
              </a:rPr>
              <a:t>Validar la precisión y confiabilidad del sistema mediante pruebas rigurosas utilizando conjuntos de datos variados y escenarios de prueba realistas</a:t>
            </a:r>
          </a:p>
        </p:txBody>
      </p:sp>
    </p:spTree>
    <p:extLst>
      <p:ext uri="{BB962C8B-B14F-4D97-AF65-F5344CB8AC3E}">
        <p14:creationId xmlns:p14="http://schemas.microsoft.com/office/powerpoint/2010/main" val="161657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B4498-EB5C-9060-F127-87B985FCC831}"/>
              </a:ext>
            </a:extLst>
          </p:cNvPr>
          <p:cNvSpPr txBox="1">
            <a:spLocks/>
          </p:cNvSpPr>
          <p:nvPr/>
        </p:nvSpPr>
        <p:spPr>
          <a:xfrm>
            <a:off x="838200" y="64647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t>ANTECEDENTES O ESTADO DEL ARTE</a:t>
            </a:r>
          </a:p>
        </p:txBody>
      </p:sp>
      <p:sp>
        <p:nvSpPr>
          <p:cNvPr id="3" name="Marcador de contenido 2">
            <a:extLst>
              <a:ext uri="{FF2B5EF4-FFF2-40B4-BE49-F238E27FC236}">
                <a16:creationId xmlns:a16="http://schemas.microsoft.com/office/drawing/2014/main" id="{E1B8D5E8-712B-BD73-CDC1-938273C610BC}"/>
              </a:ext>
            </a:extLst>
          </p:cNvPr>
          <p:cNvSpPr txBox="1">
            <a:spLocks/>
          </p:cNvSpPr>
          <p:nvPr/>
        </p:nvSpPr>
        <p:spPr>
          <a:xfrm>
            <a:off x="838200" y="2106979"/>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0" i="0" dirty="0">
                <a:solidFill>
                  <a:srgbClr val="0D0D0D"/>
                </a:solidFill>
                <a:effectLst/>
                <a:latin typeface="Söhne"/>
              </a:rPr>
              <a:t>El reconocimiento facial ha evolucionado rápidamente gracias a avances en visión por computadora y aprendizaje automático. OpenCV es una herramienta clave en este campo.</a:t>
            </a:r>
          </a:p>
          <a:p>
            <a:pPr marL="0" indent="0">
              <a:buNone/>
            </a:pPr>
            <a:r>
              <a:rPr lang="es-ES" b="0" i="0" dirty="0">
                <a:solidFill>
                  <a:srgbClr val="0D0D0D"/>
                </a:solidFill>
                <a:effectLst/>
                <a:latin typeface="Söhne"/>
              </a:rPr>
              <a:t>Se utiliza en seguridad, control de acceso y personalización de experiencias en línea. Aunque ha mejorado, aún enfrenta desafíos como la precisión en diferentes condiciones de iluminación y la privacidad de datos</a:t>
            </a:r>
            <a:endParaRPr lang="es-CO" dirty="0"/>
          </a:p>
        </p:txBody>
      </p:sp>
    </p:spTree>
    <p:extLst>
      <p:ext uri="{BB962C8B-B14F-4D97-AF65-F5344CB8AC3E}">
        <p14:creationId xmlns:p14="http://schemas.microsoft.com/office/powerpoint/2010/main" val="411475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DAB45CB-2F5A-379F-9A9F-9332A27B8251}"/>
              </a:ext>
            </a:extLst>
          </p:cNvPr>
          <p:cNvSpPr txBox="1">
            <a:spLocks/>
          </p:cNvSpPr>
          <p:nvPr/>
        </p:nvSpPr>
        <p:spPr>
          <a:xfrm>
            <a:off x="838200" y="85749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a:t>SOLUCIÓN PROPUESTA</a:t>
            </a:r>
            <a:endParaRPr lang="es-CO" dirty="0"/>
          </a:p>
        </p:txBody>
      </p:sp>
      <p:sp>
        <p:nvSpPr>
          <p:cNvPr id="6" name="Marcador de contenido 2">
            <a:extLst>
              <a:ext uri="{FF2B5EF4-FFF2-40B4-BE49-F238E27FC236}">
                <a16:creationId xmlns:a16="http://schemas.microsoft.com/office/drawing/2014/main" id="{DE4CBBDF-2D7D-AF25-5DAC-BDCD8D63BC00}"/>
              </a:ext>
            </a:extLst>
          </p:cNvPr>
          <p:cNvSpPr txBox="1">
            <a:spLocks/>
          </p:cNvSpPr>
          <p:nvPr/>
        </p:nvSpPr>
        <p:spPr>
          <a:xfrm>
            <a:off x="838200" y="231799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t>Para desarrollar nuestro sistema de reconocimiento facial, utilizaremos las siguientes librerías:</a:t>
            </a:r>
          </a:p>
          <a:p>
            <a:r>
              <a:rPr lang="es-ES" sz="2000" dirty="0"/>
              <a:t>OpenCV (Open </a:t>
            </a:r>
            <a:r>
              <a:rPr lang="es-ES" sz="2000" dirty="0" err="1"/>
              <a:t>Source</a:t>
            </a:r>
            <a:r>
              <a:rPr lang="es-ES" sz="2000" dirty="0"/>
              <a:t> </a:t>
            </a:r>
            <a:r>
              <a:rPr lang="es-ES" sz="2000" dirty="0" err="1"/>
              <a:t>Computer</a:t>
            </a:r>
            <a:r>
              <a:rPr lang="es-ES" sz="2000" dirty="0"/>
              <a:t> </a:t>
            </a:r>
            <a:r>
              <a:rPr lang="es-ES" sz="2000" dirty="0" err="1"/>
              <a:t>Vision</a:t>
            </a:r>
            <a:r>
              <a:rPr lang="es-ES" sz="2000" dirty="0"/>
              <a:t> Library)</a:t>
            </a:r>
          </a:p>
          <a:p>
            <a:r>
              <a:rPr lang="es-ES" sz="2000" dirty="0" err="1"/>
              <a:t>dlib</a:t>
            </a:r>
            <a:r>
              <a:rPr lang="es-ES" sz="2000" dirty="0"/>
              <a:t>: Una biblioteca de aprendizaje automático y visión por computadora que incluye herramientas para la detección y el reconocimiento facial, así como para la alineación de rostros y la estimación de puntos clave faciales.</a:t>
            </a:r>
          </a:p>
          <a:p>
            <a:r>
              <a:rPr lang="es-ES" sz="2000" dirty="0" err="1"/>
              <a:t>face_recognition</a:t>
            </a:r>
            <a:r>
              <a:rPr lang="es-ES" sz="2000" dirty="0"/>
              <a:t>: Una biblioteca de Python que utiliza </a:t>
            </a:r>
            <a:r>
              <a:rPr lang="es-ES" sz="2000" dirty="0" err="1"/>
              <a:t>dlib</a:t>
            </a:r>
            <a:r>
              <a:rPr lang="es-ES" sz="2000" dirty="0"/>
              <a:t> y otras herramientas para proporcionar una interfaz sencilla para el reconocimiento facial. Permite la detección y el reconocimiento de caras en imágenes y videos, así como la comparación de caras para la identificación de personas.</a:t>
            </a:r>
            <a:endParaRPr lang="es-CO" sz="2000" dirty="0"/>
          </a:p>
        </p:txBody>
      </p:sp>
    </p:spTree>
    <p:extLst>
      <p:ext uri="{BB962C8B-B14F-4D97-AF65-F5344CB8AC3E}">
        <p14:creationId xmlns:p14="http://schemas.microsoft.com/office/powerpoint/2010/main" val="900018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704</Words>
  <Application>Microsoft Office PowerPoint</Application>
  <PresentationFormat>Panorámica</PresentationFormat>
  <Paragraphs>39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Aptos</vt:lpstr>
      <vt:lpstr>Aptos Display</vt:lpstr>
      <vt:lpstr>Arial</vt:lpstr>
      <vt:lpstr>Söhne</vt:lpstr>
      <vt:lpstr>Tema de Office</vt:lpstr>
      <vt:lpstr>Presentación de PowerPoint</vt:lpstr>
      <vt:lpstr>Desarrollo de un Sistema de Reconocimiento Facial para Identificar Individuos a partir de Fotografías Utilizando Visión por Computadora con Python y OpenCV</vt:lpstr>
      <vt:lpstr>CONTEXTO</vt:lpstr>
      <vt:lpstr>AGENDA</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Milé MuñozClaros</dc:creator>
  <cp:lastModifiedBy>Viviana Galvis</cp:lastModifiedBy>
  <cp:revision>5</cp:revision>
  <dcterms:created xsi:type="dcterms:W3CDTF">2024-02-20T19:43:22Z</dcterms:created>
  <dcterms:modified xsi:type="dcterms:W3CDTF">2024-03-10T02:52:18Z</dcterms:modified>
</cp:coreProperties>
</file>