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20" r:id="rId3"/>
    <p:sldId id="258" r:id="rId4"/>
    <p:sldId id="265" r:id="rId5"/>
    <p:sldId id="263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edoka One" panose="02000000000000000000" pitchFamily="2" charset="0"/>
      <p:regular r:id="rId13"/>
    </p:embeddedFont>
    <p:embeddedFont>
      <p:font typeface="Poppins" panose="00000500000000000000" pitchFamily="2" charset="0"/>
      <p:regular r:id="rId14"/>
      <p:bold r:id="rId15"/>
    </p:embeddedFont>
    <p:embeddedFont>
      <p:font typeface="Times New Roman" panose="020206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89F38-239F-40A9-938F-33A189263E01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6B3D-3368-4FBF-916A-BCCA5DA2F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58698"/>
            <a:ext cx="18288000" cy="1145464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68631" y="1976770"/>
            <a:ext cx="14950738" cy="293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000000"/>
                </a:solidFill>
                <a:latin typeface="Fredoka One"/>
              </a:rPr>
              <a:t>CLASSIFICATION CHALLENGE ON ALZHEIMER’S DISEASE USING MRIS AND GENE EXPRESSION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74260" y="6198750"/>
            <a:ext cx="9907094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Presentation by:</a:t>
            </a:r>
          </a:p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Daniel Tweneboah Anyimadu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5079914" cy="1828769"/>
          </a:xfrm>
          <a:custGeom>
            <a:avLst/>
            <a:gdLst/>
            <a:ahLst/>
            <a:cxnLst/>
            <a:rect l="l" t="t" r="r" b="b"/>
            <a:pathLst>
              <a:path w="5079914" h="1828769">
                <a:moveTo>
                  <a:pt x="0" y="0"/>
                </a:moveTo>
                <a:lnTo>
                  <a:pt x="5079914" y="0"/>
                </a:lnTo>
                <a:lnTo>
                  <a:pt x="5079914" y="1828769"/>
                </a:lnTo>
                <a:lnTo>
                  <a:pt x="0" y="1828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12730" y="0"/>
            <a:ext cx="3413279" cy="1919969"/>
          </a:xfrm>
          <a:custGeom>
            <a:avLst/>
            <a:gdLst/>
            <a:ahLst/>
            <a:cxnLst/>
            <a:rect l="l" t="t" r="r" b="b"/>
            <a:pathLst>
              <a:path w="3413279" h="1919969">
                <a:moveTo>
                  <a:pt x="0" y="0"/>
                </a:moveTo>
                <a:lnTo>
                  <a:pt x="3413278" y="0"/>
                </a:lnTo>
                <a:lnTo>
                  <a:pt x="3413278" y="1919969"/>
                </a:lnTo>
                <a:lnTo>
                  <a:pt x="0" y="1919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4740349"/>
            <a:ext cx="3333419" cy="3333419"/>
          </a:xfrm>
          <a:custGeom>
            <a:avLst/>
            <a:gdLst/>
            <a:ahLst/>
            <a:cxnLst/>
            <a:rect l="l" t="t" r="r" b="b"/>
            <a:pathLst>
              <a:path w="3333419" h="3333419">
                <a:moveTo>
                  <a:pt x="0" y="0"/>
                </a:moveTo>
                <a:lnTo>
                  <a:pt x="3333419" y="0"/>
                </a:lnTo>
                <a:lnTo>
                  <a:pt x="3333419" y="3333419"/>
                </a:lnTo>
                <a:lnTo>
                  <a:pt x="0" y="3333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22195" y="5724117"/>
            <a:ext cx="3614844" cy="2349651"/>
          </a:xfrm>
          <a:custGeom>
            <a:avLst/>
            <a:gdLst/>
            <a:ahLst/>
            <a:cxnLst/>
            <a:rect l="l" t="t" r="r" b="b"/>
            <a:pathLst>
              <a:path w="3614844" h="2349651">
                <a:moveTo>
                  <a:pt x="0" y="0"/>
                </a:moveTo>
                <a:lnTo>
                  <a:pt x="3614844" y="0"/>
                </a:lnTo>
                <a:lnTo>
                  <a:pt x="3614844" y="2349651"/>
                </a:lnTo>
                <a:lnTo>
                  <a:pt x="0" y="23496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64" r="-298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9220279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85751" y="9220280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360" y="207728"/>
            <a:ext cx="6622092" cy="936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4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548361" y="1125543"/>
            <a:ext cx="7089570" cy="461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project aims to classify Alzheimer's Disease (AD) into three stages: controls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CTL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mild cognitive impairment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 and 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using MRI and Gene Expression (GE) data.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Various algorithms, including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K-NN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SVM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leveraged for the classification tasks,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MCI 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MCI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GB" sz="21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9060492" y="160972"/>
            <a:ext cx="8928848" cy="543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study employs a statistical learning approach involving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learning model training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using 10-fold cross-validation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models are evaluated based on several evaluation metrics. However,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MCC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are utilized for performance evaluation of the model.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best performing model,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SVM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achieved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scores of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0.9047619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0.8213423</a:t>
            </a:r>
            <a:r>
              <a:rPr lang="en-US" sz="24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respectively 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ADCTL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test dataset,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0.7886364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0.5792508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ADMCI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0.7911255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0.5822511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MCICTL. </a:t>
            </a:r>
            <a:endParaRPr lang="en-GB" sz="2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A996E71-BDC8-9A6B-D6B1-851DECA75742}"/>
              </a:ext>
            </a:extLst>
          </p:cNvPr>
          <p:cNvSpPr/>
          <p:nvPr/>
        </p:nvSpPr>
        <p:spPr>
          <a:xfrm>
            <a:off x="-2133600" y="-126341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DF826B-3800-567F-27A3-7799A4C0B821}"/>
              </a:ext>
            </a:extLst>
          </p:cNvPr>
          <p:cNvSpPr/>
          <p:nvPr/>
        </p:nvSpPr>
        <p:spPr>
          <a:xfrm>
            <a:off x="16291738" y="9076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D120-18A0-9D94-7548-B613AA02A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5705552"/>
            <a:ext cx="15468600" cy="44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602293"/>
            <a:ext cx="16916400" cy="907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Split:</a:t>
            </a: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train-test split by creating subsets of the original training data (ADCTL, ADMCI, MCICTL).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split into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80% training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while the remaining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formed the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dataset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1234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(ADCTL, MCICTL)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 (ADMCI) were set to ensure consistent randomization.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Feature Engineering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Normalization: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standard scaling to normalize the feature variables.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to facilitate a fair comparison across different features.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Dimensionality Reduction: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Applied principal component analysis (PCA) to reduce data dimensionality.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PCA components of 50 (ADCTL), 10 (ADMCI) and 70 (MCICTL) were  respectively selected from each dataset.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also helped minimize reconstruction error by selecting most informative features for the task.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Train-Test Split &amp; Feature Engineering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2063401"/>
            <a:ext cx="8458200" cy="6432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Models:</a:t>
            </a:r>
          </a:p>
          <a:p>
            <a:pPr marL="45720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adjusts the model parameters to minimize the difference between the predicted and actual labels of the target variable. 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Non-linear algorithms: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Classification and Regression Trees (CART)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K-Nearest Neighbors (KNN)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Support Vector Machines (SVM), with radial kernel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Machine Learning (Model Training)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78F17-6165-63AA-1F8B-890C7D4D1B73}"/>
              </a:ext>
            </a:extLst>
          </p:cNvPr>
          <p:cNvSpPr txBox="1"/>
          <p:nvPr/>
        </p:nvSpPr>
        <p:spPr>
          <a:xfrm>
            <a:off x="9922804" y="2659987"/>
            <a:ext cx="748670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algorithms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Random Forest (RF)</a:t>
            </a:r>
          </a:p>
          <a:p>
            <a:pPr marL="171450">
              <a:spcBef>
                <a:spcPts val="1200"/>
              </a:spcBef>
            </a:pPr>
            <a:endParaRPr lang="en-US" sz="1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Linear algorithms:</a:t>
            </a:r>
            <a:endParaRPr lang="en-US" sz="32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42835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Performance Evaluation (AUC, MCC)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2D8033FD-537F-BD19-0AB6-15C073E0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90348"/>
              </p:ext>
            </p:extLst>
          </p:nvPr>
        </p:nvGraphicFramePr>
        <p:xfrm>
          <a:off x="620614" y="2349088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0.8125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0.8235294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0.8484848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0.6888467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0.6764706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0.5625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0.7777778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0.6923077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0.6206897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0.3495011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0.7647059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0.8333333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0.7894737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0.5282214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112F0D-CD91-7D93-8804-E2A31EAF3F70}"/>
              </a:ext>
            </a:extLst>
          </p:cNvPr>
          <p:cNvSpPr txBox="1"/>
          <p:nvPr/>
        </p:nvSpPr>
        <p:spPr>
          <a:xfrm>
            <a:off x="620614" y="1788994"/>
            <a:ext cx="735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VALIDATION DATASET (20%)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39798-AC48-361B-6E83-6586658908C7}"/>
              </a:ext>
            </a:extLst>
          </p:cNvPr>
          <p:cNvSpPr txBox="1"/>
          <p:nvPr/>
        </p:nvSpPr>
        <p:spPr>
          <a:xfrm>
            <a:off x="514350" y="5939933"/>
            <a:ext cx="581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TEST DATASET</a:t>
            </a:r>
            <a:endParaRPr lang="en-GB" dirty="0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57F05582-E635-425F-6433-174FD56C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827"/>
              </p:ext>
            </p:extLst>
          </p:nvPr>
        </p:nvGraphicFramePr>
        <p:xfrm>
          <a:off x="620614" y="6508060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0.902439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0.8947368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0.8213423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0.7857143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0.7272727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0.7391304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0.5792508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0.7727273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0.5822511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5D40EC2-5527-73DA-0337-61DCE5C21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59826CE2-ECAC-C9EC-4285-241EA23FE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754496C8-CF0D-4532-4997-B30FD39F6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4874572" cy="48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70F0A8BE-55B8-2F13-DFD0-D3C4DAD9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80553"/>
            <a:ext cx="8069165" cy="5936819"/>
          </a:xfrm>
          <a:prstGeom prst="rect">
            <a:avLst/>
          </a:prstGeom>
        </p:spPr>
      </p:pic>
      <p:sp>
        <p:nvSpPr>
          <p:cNvPr id="17" name="Google Shape;280;p34">
            <a:extLst>
              <a:ext uri="{FF2B5EF4-FFF2-40B4-BE49-F238E27FC236}">
                <a16:creationId xmlns:a16="http://schemas.microsoft.com/office/drawing/2014/main" id="{4BCE780A-1E40-D39E-B3F2-7608DD0276EC}"/>
              </a:ext>
            </a:extLst>
          </p:cNvPr>
          <p:cNvSpPr txBox="1">
            <a:spLocks/>
          </p:cNvSpPr>
          <p:nvPr/>
        </p:nvSpPr>
        <p:spPr>
          <a:xfrm>
            <a:off x="514350" y="3055647"/>
            <a:ext cx="7936835" cy="4123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results of the </a:t>
            </a: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SVM with radial function kernel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on the 20% validation and actual test data outperformed all other models.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engineering (scaling and PCA)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seem to have a significant impact in improving the model’s performance as it helps to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facilitate a fair comparison across different features while also selecting most informative features for classification tasks.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45E656E-1B20-8DB8-EAAD-7E5AECBFFB31}"/>
              </a:ext>
            </a:extLst>
          </p:cNvPr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698</Words>
  <Application>Microsoft Office PowerPoint</Application>
  <PresentationFormat>Custom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Fredoka One</vt:lpstr>
      <vt:lpstr>Wingdings</vt:lpstr>
      <vt:lpstr>Poppins</vt:lpstr>
      <vt:lpstr>Fredoka One Bold</vt:lpstr>
      <vt:lpstr>Arial</vt:lpstr>
      <vt:lpstr>Courier New</vt:lpstr>
      <vt:lpstr>Times New Roman</vt:lpstr>
      <vt:lpstr>Calibri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Daniel Anyimadu Tweneboah</dc:creator>
  <cp:lastModifiedBy>Daniel Anyimadu Tweneboah</cp:lastModifiedBy>
  <cp:revision>28</cp:revision>
  <dcterms:created xsi:type="dcterms:W3CDTF">2006-08-16T00:00:00Z</dcterms:created>
  <dcterms:modified xsi:type="dcterms:W3CDTF">2023-07-13T19:09:04Z</dcterms:modified>
  <dc:identifier>DAFjGT2ZZJY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2023-07-12T16:39:41Z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57340050-4512-4393-9f3e-dfa0f46d04f3</vt:lpwstr>
  </property>
  <property fmtid="{D5CDD505-2E9C-101B-9397-08002B2CF9AE}" pid="8" name="MSIP_Label_defa4170-0d19-0005-0004-bc88714345d2_ContentBits">
    <vt:lpwstr>0</vt:lpwstr>
  </property>
</Properties>
</file>