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332" r:id="rId2"/>
    <p:sldId id="320" r:id="rId3"/>
    <p:sldId id="305" r:id="rId4"/>
    <p:sldId id="327" r:id="rId5"/>
    <p:sldId id="333" r:id="rId6"/>
    <p:sldId id="329" r:id="rId7"/>
  </p:sldIdLst>
  <p:sldSz cx="9144000" cy="5143500" type="screen16x9"/>
  <p:notesSz cx="6858000" cy="9144000"/>
  <p:embeddedFontLst>
    <p:embeddedFont>
      <p:font typeface="Cabin" panose="020B0604020202020204" charset="0"/>
      <p:regular r:id="rId9"/>
      <p:bold r:id="rId10"/>
      <p:italic r:id="rId11"/>
      <p:boldItalic r:id="rId12"/>
    </p:embeddedFont>
    <p:embeddedFont>
      <p:font typeface="Poppins" panose="000005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2D6"/>
    <a:srgbClr val="FF5B5B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5A0DA4-013D-41A7-9210-6B0052F0DA22}">
  <a:tblStyle styleId="{D35A0DA4-013D-41A7-9210-6B0052F0D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نمط متوسط 3 - تميي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69" autoAdjust="0"/>
  </p:normalViewPr>
  <p:slideViewPr>
    <p:cSldViewPr snapToGrid="0">
      <p:cViewPr varScale="1">
        <p:scale>
          <a:sx n="71" d="100"/>
          <a:sy n="71" d="100"/>
        </p:scale>
        <p:origin x="11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3319b7f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3319b7f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7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99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76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40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16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5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156688"/>
            <a:ext cx="35739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-95250" y="3243525"/>
            <a:ext cx="5390100" cy="6171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38050" y="2450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245100" y="2451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6"/>
          <p:cNvCxnSpPr/>
          <p:nvPr/>
        </p:nvCxnSpPr>
        <p:spPr>
          <a:xfrm>
            <a:off x="8108450" y="41173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6"/>
          <p:cNvGrpSpPr/>
          <p:nvPr/>
        </p:nvGrpSpPr>
        <p:grpSpPr>
          <a:xfrm rot="10800000" flipH="1">
            <a:off x="-1292178" y="298575"/>
            <a:ext cx="3852019" cy="4546340"/>
            <a:chOff x="6338372" y="352067"/>
            <a:chExt cx="3852019" cy="4546340"/>
          </a:xfrm>
        </p:grpSpPr>
        <p:sp>
          <p:nvSpPr>
            <p:cNvPr id="204" name="Google Shape;204;p26"/>
            <p:cNvSpPr/>
            <p:nvPr/>
          </p:nvSpPr>
          <p:spPr>
            <a:xfrm rot="10800000" flipH="1">
              <a:off x="6677300" y="3651554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 rot="10800000" flipH="1">
              <a:off x="6338372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 rot="10800000" flipH="1">
              <a:off x="6912478" y="1880849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7" name="Google Shape;207;p26"/>
          <p:cNvCxnSpPr/>
          <p:nvPr/>
        </p:nvCxnSpPr>
        <p:spPr>
          <a:xfrm rot="-5400000">
            <a:off x="7389150" y="175485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7"/>
          <p:cNvGrpSpPr/>
          <p:nvPr/>
        </p:nvGrpSpPr>
        <p:grpSpPr>
          <a:xfrm rot="5400000">
            <a:off x="-42748" y="-1714997"/>
            <a:ext cx="3138193" cy="3999782"/>
            <a:chOff x="658327" y="477161"/>
            <a:chExt cx="3567344" cy="4546757"/>
          </a:xfrm>
        </p:grpSpPr>
        <p:sp>
          <p:nvSpPr>
            <p:cNvPr id="210" name="Google Shape;210;p27"/>
            <p:cNvSpPr/>
            <p:nvPr/>
          </p:nvSpPr>
          <p:spPr>
            <a:xfrm>
              <a:off x="831982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58327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47884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3" name="Google Shape;213;p27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8108450" y="-5359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ctrTitle"/>
          </p:nvPr>
        </p:nvSpPr>
        <p:spPr>
          <a:xfrm>
            <a:off x="542192" y="1415914"/>
            <a:ext cx="8059615" cy="2311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Enhancing Multiclass Skin Lesion Classification: A Deep Learning vs. Hybrid Deep Learning-Machine Learning Comparison</a:t>
            </a:r>
            <a:b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</a:b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1"/>
          </p:nvPr>
        </p:nvSpPr>
        <p:spPr>
          <a:xfrm>
            <a:off x="182412" y="4288529"/>
            <a:ext cx="3093733" cy="6249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450"/>
              </a:spcBef>
            </a:pPr>
            <a:r>
              <a:rPr lang="en-GB" sz="1400" b="1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Presentation by: </a:t>
            </a:r>
          </a:p>
          <a:p>
            <a:pPr algn="l">
              <a:spcBef>
                <a:spcPts val="450"/>
              </a:spcBef>
            </a:pPr>
            <a:r>
              <a:rPr lang="en-GB" sz="1400" b="1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Daniel Tweneboah Anyimadu</a:t>
            </a:r>
          </a:p>
        </p:txBody>
      </p:sp>
      <p:sp>
        <p:nvSpPr>
          <p:cNvPr id="230" name="Google Shape;230;p30"/>
          <p:cNvSpPr/>
          <p:nvPr/>
        </p:nvSpPr>
        <p:spPr>
          <a:xfrm>
            <a:off x="-1082176" y="219862"/>
            <a:ext cx="783000" cy="7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0" name="Picture 6" descr="MAIA | Erasmus Mundus Joint Master Degree in MedicAl Imaging and  Applications">
            <a:extLst>
              <a:ext uri="{FF2B5EF4-FFF2-40B4-BE49-F238E27FC236}">
                <a16:creationId xmlns:a16="http://schemas.microsoft.com/office/drawing/2014/main" id="{9EF8A3B4-2B81-6BAE-674B-15CFB55A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0" y="230040"/>
            <a:ext cx="2003439" cy="7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6BA0AF-D90E-8B88-D5D9-BA0C6FBA4136}"/>
              </a:ext>
            </a:extLst>
          </p:cNvPr>
          <p:cNvSpPr txBox="1"/>
          <p:nvPr/>
        </p:nvSpPr>
        <p:spPr>
          <a:xfrm>
            <a:off x="169420" y="1029707"/>
            <a:ext cx="309373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ISIC 2017 SKIN LESION CLASSIFICATION CHALLENGE:</a:t>
            </a:r>
            <a:endParaRPr lang="en-GB" sz="900" b="1" dirty="0"/>
          </a:p>
        </p:txBody>
      </p:sp>
      <p:pic>
        <p:nvPicPr>
          <p:cNvPr id="17" name="Picture 16" descr="A logo with orange letters&#10;&#10;Description automatically generated">
            <a:extLst>
              <a:ext uri="{FF2B5EF4-FFF2-40B4-BE49-F238E27FC236}">
                <a16:creationId xmlns:a16="http://schemas.microsoft.com/office/drawing/2014/main" id="{09648FD2-9BDA-EABB-525B-48D7494A1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020" y="4249900"/>
            <a:ext cx="663560" cy="6635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 descr="A picture containing emblem, symbol, logo, text&#10;&#10;Description automatically generated">
            <a:extLst>
              <a:ext uri="{FF2B5EF4-FFF2-40B4-BE49-F238E27FC236}">
                <a16:creationId xmlns:a16="http://schemas.microsoft.com/office/drawing/2014/main" id="{8D45EA5C-339D-89BC-F1CD-ACC8EAA593F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647460" y="4249900"/>
            <a:ext cx="663560" cy="6635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E2B00B-811A-2E0D-255F-2E804279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23" y="4612741"/>
            <a:ext cx="1111137" cy="3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0;p50">
            <a:extLst>
              <a:ext uri="{FF2B5EF4-FFF2-40B4-BE49-F238E27FC236}">
                <a16:creationId xmlns:a16="http://schemas.microsoft.com/office/drawing/2014/main" id="{79245D93-742B-9D54-400D-1B208BE205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180" y="103864"/>
            <a:ext cx="3311046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ABSTRACT</a:t>
            </a:r>
            <a:endParaRPr sz="24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5BCC2-335C-80F3-B691-5ABDA3593E54}"/>
              </a:ext>
            </a:extLst>
          </p:cNvPr>
          <p:cNvSpPr txBox="1"/>
          <p:nvPr/>
        </p:nvSpPr>
        <p:spPr>
          <a:xfrm>
            <a:off x="274180" y="562771"/>
            <a:ext cx="3544785" cy="21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This study presents a multiclass skin lesion classification challenge and leverages two distinct approaches: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pure deep learning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and </a:t>
            </a:r>
            <a:r>
              <a:rPr lang="en-GB" sz="105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hybrid deep learning-machine learning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to </a:t>
            </a:r>
            <a:r>
              <a:rPr lang="en-GB" sz="105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assess by comparing their performance on this challenge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aim is to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enhance multiclass skin lesion classification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leveraging these 2 approaches.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440AC-7F5B-534B-7D34-4501E9184646}"/>
              </a:ext>
            </a:extLst>
          </p:cNvPr>
          <p:cNvSpPr txBox="1"/>
          <p:nvPr/>
        </p:nvSpPr>
        <p:spPr>
          <a:xfrm>
            <a:off x="8279922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2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AD734-A699-3E07-FB09-2B9546E415BD}"/>
              </a:ext>
            </a:extLst>
          </p:cNvPr>
          <p:cNvSpPr txBox="1"/>
          <p:nvPr/>
        </p:nvSpPr>
        <p:spPr>
          <a:xfrm>
            <a:off x="4530246" y="80486"/>
            <a:ext cx="4464424" cy="294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experiment is conducted</a:t>
            </a:r>
            <a:r>
              <a:rPr lang="en-GB" sz="105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on the </a:t>
            </a:r>
            <a:r>
              <a:rPr lang="en-GB" sz="105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ISIC 2017 skin lesion classification</a:t>
            </a:r>
            <a:r>
              <a:rPr lang="en-GB" sz="105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dataset. 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project involves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data acquisition </a:t>
            </a:r>
            <a:r>
              <a:rPr lang="en-GB" sz="105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and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preprocessing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development of CNN architecture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classification </a:t>
            </a:r>
            <a:r>
              <a:rPr lang="en-GB" sz="105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and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feature extraction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training </a:t>
            </a:r>
            <a:r>
              <a:rPr lang="en-GB" sz="105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and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fine-tuning of machine learning models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and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evaluation of performance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models are evaluated based on their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overall accuracy 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and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Balanced Multiclass Accuracy 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on a test dataset. </a:t>
            </a:r>
          </a:p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hybrid model 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outperforms the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pure deep learning approach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achieving an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86.67%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accuracy and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83.56%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BMA compared to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76.83%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accuracy and …% BMA for pure deep learning. </a:t>
            </a:r>
          </a:p>
        </p:txBody>
      </p:sp>
    </p:spTree>
    <p:extLst>
      <p:ext uri="{BB962C8B-B14F-4D97-AF65-F5344CB8AC3E}">
        <p14:creationId xmlns:p14="http://schemas.microsoft.com/office/powerpoint/2010/main" val="86400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210999" y="445582"/>
            <a:ext cx="7489683" cy="501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Exploratory Data Analysis (EDA) &amp; Resampling</a:t>
            </a:r>
            <a:endParaRPr sz="24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210999" y="939809"/>
            <a:ext cx="3007330" cy="619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Distribution Plot: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3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280;p34">
            <a:extLst>
              <a:ext uri="{FF2B5EF4-FFF2-40B4-BE49-F238E27FC236}">
                <a16:creationId xmlns:a16="http://schemas.microsoft.com/office/drawing/2014/main" id="{0DFEC6AB-10A2-66F0-BA9C-DAFBADD8D273}"/>
              </a:ext>
            </a:extLst>
          </p:cNvPr>
          <p:cNvSpPr txBox="1">
            <a:spLocks/>
          </p:cNvSpPr>
          <p:nvPr/>
        </p:nvSpPr>
        <p:spPr>
          <a:xfrm>
            <a:off x="4572000" y="947288"/>
            <a:ext cx="2939760" cy="604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Resampling Plot:</a:t>
            </a:r>
          </a:p>
        </p:txBody>
      </p:sp>
      <p:sp>
        <p:nvSpPr>
          <p:cNvPr id="12" name="Google Shape;280;p34">
            <a:extLst>
              <a:ext uri="{FF2B5EF4-FFF2-40B4-BE49-F238E27FC236}">
                <a16:creationId xmlns:a16="http://schemas.microsoft.com/office/drawing/2014/main" id="{0D8A5626-6FDF-9CFA-51E1-C42764BC775C}"/>
              </a:ext>
            </a:extLst>
          </p:cNvPr>
          <p:cNvSpPr txBox="1">
            <a:spLocks/>
          </p:cNvSpPr>
          <p:nvPr/>
        </p:nvSpPr>
        <p:spPr>
          <a:xfrm>
            <a:off x="210999" y="4092870"/>
            <a:ext cx="8027565" cy="104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visualization of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imbalance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shown in the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distribution plot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Resampling technique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was utilized to address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imbalance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maintaining real-world skin lesion case distribution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depicted in the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resampling plot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4" name="Picture 3" descr="A blue and white rectangles&#10;&#10;Description automatically generated">
            <a:extLst>
              <a:ext uri="{FF2B5EF4-FFF2-40B4-BE49-F238E27FC236}">
                <a16:creationId xmlns:a16="http://schemas.microsoft.com/office/drawing/2014/main" id="{E038D0EE-996D-95D5-FCE9-4466E2CCF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0" y="1481408"/>
            <a:ext cx="3974489" cy="280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skin lesion dataset&#10;&#10;Description automatically generated">
            <a:extLst>
              <a:ext uri="{FF2B5EF4-FFF2-40B4-BE49-F238E27FC236}">
                <a16:creationId xmlns:a16="http://schemas.microsoft.com/office/drawing/2014/main" id="{00B472AA-4484-B779-2CD1-EB69725B0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513" y="1559271"/>
            <a:ext cx="3540028" cy="245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47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170142"/>
            <a:ext cx="6699705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 Pure Deep Learning Approach</a:t>
            </a:r>
            <a:endParaRPr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149330" y="580682"/>
            <a:ext cx="8845340" cy="439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Convolutional Neural Network Architecture: </a:t>
            </a:r>
            <a:endParaRPr lang="en-GB" sz="1800" dirty="0">
              <a:solidFill>
                <a:srgbClr val="0070C0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GB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This is designed to </a:t>
            </a:r>
            <a:r>
              <a:rPr lang="en-GB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automatically </a:t>
            </a:r>
            <a:r>
              <a:rPr lang="en-GB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capture </a:t>
            </a:r>
            <a:r>
              <a:rPr lang="en-GB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skin lesion features </a:t>
            </a:r>
            <a:r>
              <a:rPr lang="en-GB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for multiclassification task.</a:t>
            </a:r>
            <a:endParaRPr lang="en-US" sz="1800" dirty="0">
              <a:latin typeface="NimbusRomNo9L-Regu"/>
              <a:cs typeface="Poppins" panose="00000500000000000000" pitchFamily="2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4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1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170142"/>
            <a:ext cx="8515754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Hybrid Deep Learning-Machine Learning Approach</a:t>
            </a:r>
            <a:endParaRPr sz="24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149330" y="580682"/>
            <a:ext cx="8845340" cy="439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Convolutional Neural Network: </a:t>
            </a:r>
            <a:endParaRPr lang="en-GB" sz="1800" dirty="0">
              <a:solidFill>
                <a:srgbClr val="0070C0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same CNN architecture was used to extract features as input for the ML models.</a:t>
            </a:r>
          </a:p>
          <a:p>
            <a:pPr algn="just">
              <a:spcBef>
                <a:spcPts val="1200"/>
              </a:spcBef>
            </a:pPr>
            <a:endParaRPr lang="en-US" sz="18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 Models: </a:t>
            </a:r>
            <a:endParaRPr lang="en-GB" sz="1800" dirty="0">
              <a:solidFill>
                <a:srgbClr val="0070C0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Different ML models, including </a:t>
            </a:r>
            <a:r>
              <a:rPr lang="en-US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random forest classifiers </a:t>
            </a: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(RF), </a:t>
            </a:r>
            <a:r>
              <a:rPr lang="en-US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k-nearest neighbors </a:t>
            </a: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(KNN), </a:t>
            </a:r>
            <a:r>
              <a:rPr lang="en-US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logistic regression </a:t>
            </a: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(LR), and </a:t>
            </a:r>
            <a:r>
              <a:rPr lang="en-US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support vector machines </a:t>
            </a: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(SVM), were trained using a </a:t>
            </a:r>
            <a:r>
              <a:rPr lang="en-US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supervised learning approach</a:t>
            </a: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rf</a:t>
            </a:r>
            <a:r>
              <a:rPr lang="en-US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model outperformed others making it the chosen final ML multiclassification model. </a:t>
            </a:r>
          </a:p>
          <a:p>
            <a:pPr algn="just">
              <a:spcBef>
                <a:spcPts val="1200"/>
              </a:spcBef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5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035BBB-3870-85CA-55B1-B0AA8DD14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77153"/>
              </p:ext>
            </p:extLst>
          </p:nvPr>
        </p:nvGraphicFramePr>
        <p:xfrm>
          <a:off x="382662" y="3541351"/>
          <a:ext cx="7691717" cy="1516380"/>
        </p:xfrm>
        <a:graphic>
          <a:graphicData uri="http://schemas.openxmlformats.org/drawingml/2006/table">
            <a:tbl>
              <a:tblPr firstRow="1" firstCol="1" bandRow="1">
                <a:tableStyleId>{D35A0DA4-013D-41A7-9210-6B0052F0DA22}</a:tableStyleId>
              </a:tblPr>
              <a:tblGrid>
                <a:gridCol w="1640330">
                  <a:extLst>
                    <a:ext uri="{9D8B030D-6E8A-4147-A177-3AD203B41FA5}">
                      <a16:colId xmlns:a16="http://schemas.microsoft.com/office/drawing/2014/main" val="3699568137"/>
                    </a:ext>
                  </a:extLst>
                </a:gridCol>
                <a:gridCol w="1014212">
                  <a:extLst>
                    <a:ext uri="{9D8B030D-6E8A-4147-A177-3AD203B41FA5}">
                      <a16:colId xmlns:a16="http://schemas.microsoft.com/office/drawing/2014/main" val="2368135602"/>
                    </a:ext>
                  </a:extLst>
                </a:gridCol>
                <a:gridCol w="1026315">
                  <a:extLst>
                    <a:ext uri="{9D8B030D-6E8A-4147-A177-3AD203B41FA5}">
                      <a16:colId xmlns:a16="http://schemas.microsoft.com/office/drawing/2014/main" val="3918463178"/>
                    </a:ext>
                  </a:extLst>
                </a:gridCol>
                <a:gridCol w="1002110">
                  <a:extLst>
                    <a:ext uri="{9D8B030D-6E8A-4147-A177-3AD203B41FA5}">
                      <a16:colId xmlns:a16="http://schemas.microsoft.com/office/drawing/2014/main" val="2058294934"/>
                    </a:ext>
                  </a:extLst>
                </a:gridCol>
                <a:gridCol w="1002110">
                  <a:extLst>
                    <a:ext uri="{9D8B030D-6E8A-4147-A177-3AD203B41FA5}">
                      <a16:colId xmlns:a16="http://schemas.microsoft.com/office/drawing/2014/main" val="1568190761"/>
                    </a:ext>
                  </a:extLst>
                </a:gridCol>
                <a:gridCol w="1005337">
                  <a:extLst>
                    <a:ext uri="{9D8B030D-6E8A-4147-A177-3AD203B41FA5}">
                      <a16:colId xmlns:a16="http://schemas.microsoft.com/office/drawing/2014/main" val="3043403607"/>
                    </a:ext>
                  </a:extLst>
                </a:gridCol>
                <a:gridCol w="1001303">
                  <a:extLst>
                    <a:ext uri="{9D8B030D-6E8A-4147-A177-3AD203B41FA5}">
                      <a16:colId xmlns:a16="http://schemas.microsoft.com/office/drawing/2014/main" val="20624370"/>
                    </a:ext>
                  </a:extLst>
                </a:gridCol>
              </a:tblGrid>
              <a:tr h="4601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EVAL. METRIC / MODEL</a:t>
                      </a:r>
                      <a:endParaRPr lang="en-GB" sz="1200" b="1" dirty="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</a:t>
                      </a:r>
                      <a:endParaRPr lang="en-GB" sz="1200" b="1" dirty="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en-GB" sz="1200" b="1" dirty="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recall</a:t>
                      </a:r>
                      <a:endParaRPr lang="en-GB" sz="1200" b="1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F1-score</a:t>
                      </a:r>
                      <a:endParaRPr lang="en-GB" sz="1200" b="1" dirty="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roc_auc</a:t>
                      </a:r>
                      <a:endParaRPr lang="en-GB" sz="1200" b="1" dirty="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bma</a:t>
                      </a:r>
                      <a:endParaRPr lang="en-GB" sz="1200" b="1" dirty="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026241"/>
                  </a:ext>
                </a:extLst>
              </a:tr>
              <a:tr h="2169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rf </a:t>
                      </a:r>
                      <a:endParaRPr lang="en-GB" sz="1200" dirty="0">
                        <a:solidFill>
                          <a:srgbClr val="0070C0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0.8667</a:t>
                      </a:r>
                      <a:endParaRPr lang="en-GB" sz="1200" dirty="0">
                        <a:solidFill>
                          <a:srgbClr val="0070C0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0.8780</a:t>
                      </a:r>
                      <a:endParaRPr lang="en-GB" sz="1200" dirty="0">
                        <a:solidFill>
                          <a:srgbClr val="0070C0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0.8667</a:t>
                      </a:r>
                      <a:endParaRPr lang="en-GB" sz="1200" dirty="0">
                        <a:solidFill>
                          <a:srgbClr val="0070C0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0.8628</a:t>
                      </a:r>
                      <a:endParaRPr lang="en-GB" sz="1200" dirty="0">
                        <a:solidFill>
                          <a:srgbClr val="0070C0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0.9291</a:t>
                      </a:r>
                      <a:endParaRPr lang="en-GB" sz="1200" dirty="0">
                        <a:solidFill>
                          <a:srgbClr val="0070C0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0.8356</a:t>
                      </a:r>
                      <a:endParaRPr lang="en-GB" sz="1200" dirty="0">
                        <a:solidFill>
                          <a:srgbClr val="0070C0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0559873"/>
                  </a:ext>
                </a:extLst>
              </a:tr>
              <a:tr h="2169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0.645</a:t>
                      </a:r>
                      <a:endParaRPr lang="en-GB" sz="1200" dirty="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0.6523</a:t>
                      </a:r>
                      <a:endParaRPr lang="en-GB" sz="1200" dirty="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0.645</a:t>
                      </a:r>
                      <a:endParaRPr lang="en-GB" sz="1200" dirty="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0.6165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0.5778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536153"/>
                  </a:ext>
                </a:extLst>
              </a:tr>
              <a:tr h="2169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KNN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0.6517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0.6404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0.6517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0.6400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0.8113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0.6133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580309"/>
                  </a:ext>
                </a:extLst>
              </a:tr>
              <a:tr h="2169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lm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0.6483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0.6484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0.6483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0.6245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0.7865</a:t>
                      </a:r>
                      <a:endParaRPr lang="en-GB" sz="120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0.5878</a:t>
                      </a:r>
                      <a:endParaRPr lang="en-GB" sz="1200" dirty="0"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002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37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222095"/>
            <a:ext cx="6977611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COMPARATIVE ANALYSIS (ACCURACY, BMA)</a:t>
            </a:r>
            <a:endParaRPr sz="24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279922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6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9BB5B8-8FE9-F41C-2711-9A3793F33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48269"/>
              </p:ext>
            </p:extLst>
          </p:nvPr>
        </p:nvGraphicFramePr>
        <p:xfrm>
          <a:off x="4666826" y="1471242"/>
          <a:ext cx="4087905" cy="1600200"/>
        </p:xfrm>
        <a:graphic>
          <a:graphicData uri="http://schemas.openxmlformats.org/drawingml/2006/table">
            <a:tbl>
              <a:tblPr firstRow="1" bandRow="1">
                <a:tableStyleId>{D35A0DA4-013D-41A7-9210-6B0052F0DA22}</a:tableStyleId>
              </a:tblPr>
              <a:tblGrid>
                <a:gridCol w="1362635">
                  <a:extLst>
                    <a:ext uri="{9D8B030D-6E8A-4147-A177-3AD203B41FA5}">
                      <a16:colId xmlns:a16="http://schemas.microsoft.com/office/drawing/2014/main" val="71184747"/>
                    </a:ext>
                  </a:extLst>
                </a:gridCol>
                <a:gridCol w="1362635">
                  <a:extLst>
                    <a:ext uri="{9D8B030D-6E8A-4147-A177-3AD203B41FA5}">
                      <a16:colId xmlns:a16="http://schemas.microsoft.com/office/drawing/2014/main" val="3450025626"/>
                    </a:ext>
                  </a:extLst>
                </a:gridCol>
                <a:gridCol w="1362635">
                  <a:extLst>
                    <a:ext uri="{9D8B030D-6E8A-4147-A177-3AD203B41FA5}">
                      <a16:colId xmlns:a16="http://schemas.microsoft.com/office/drawing/2014/main" val="939421588"/>
                    </a:ext>
                  </a:extLst>
                </a:gridCol>
              </a:tblGrid>
              <a:tr h="274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 (TEST)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BMA (TEST)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3663199"/>
                  </a:ext>
                </a:extLst>
              </a:tr>
              <a:tr h="381763"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sym typeface="Arial"/>
                        </a:rPr>
                        <a:t>Pure Deep-Learning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0.7683</a:t>
                      </a:r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535523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sym typeface="Arial"/>
                        </a:rPr>
                        <a:t>Hybrid Deep Learning-Machine Learning (rf)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0.8667</a:t>
                      </a:r>
                      <a:endParaRPr lang="en-US" sz="1100" b="0" i="0" u="none" strike="noStrike" cap="none" dirty="0">
                        <a:solidFill>
                          <a:srgbClr val="0070C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0.8356</a:t>
                      </a:r>
                      <a:endParaRPr lang="en-US" sz="1100" b="0" i="0" u="none" strike="noStrike" cap="none" dirty="0">
                        <a:solidFill>
                          <a:srgbClr val="0070C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683335"/>
                  </a:ext>
                </a:extLst>
              </a:tr>
            </a:tbl>
          </a:graphicData>
        </a:graphic>
      </p:graphicFrame>
      <p:sp>
        <p:nvSpPr>
          <p:cNvPr id="7" name="Google Shape;280;p34">
            <a:extLst>
              <a:ext uri="{FF2B5EF4-FFF2-40B4-BE49-F238E27FC236}">
                <a16:creationId xmlns:a16="http://schemas.microsoft.com/office/drawing/2014/main" id="{172891EA-8278-05B1-7C19-CF7E134EF883}"/>
              </a:ext>
            </a:extLst>
          </p:cNvPr>
          <p:cNvSpPr txBox="1">
            <a:spLocks/>
          </p:cNvSpPr>
          <p:nvPr/>
        </p:nvSpPr>
        <p:spPr>
          <a:xfrm>
            <a:off x="149330" y="3852589"/>
            <a:ext cx="7936835" cy="1187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results of the </a:t>
            </a:r>
            <a:r>
              <a:rPr lang="en-GB" sz="110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hybrid model </a:t>
            </a:r>
            <a:r>
              <a:rPr lang="en-GB" sz="1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outperforms the </a:t>
            </a:r>
            <a:r>
              <a:rPr lang="en-GB" sz="110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pure deep learning approach</a:t>
            </a:r>
            <a:r>
              <a:rPr lang="en-GB" sz="1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achieving an </a:t>
            </a:r>
            <a:r>
              <a:rPr lang="en-GB" sz="110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86.67%</a:t>
            </a:r>
            <a:r>
              <a:rPr lang="en-GB" sz="1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accuracy and </a:t>
            </a:r>
            <a:r>
              <a:rPr lang="en-GB" sz="110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83.56%</a:t>
            </a:r>
            <a:r>
              <a:rPr lang="en-GB" sz="1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BMA compared to </a:t>
            </a:r>
            <a:r>
              <a:rPr lang="en-GB" sz="110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76.83%</a:t>
            </a:r>
            <a:r>
              <a:rPr lang="en-GB" sz="1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accuracy and …% BMA for pure deep learning. </a:t>
            </a:r>
            <a:endParaRPr lang="en-US" sz="11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sz="11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hybrid approach</a:t>
            </a: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combining </a:t>
            </a:r>
            <a:r>
              <a:rPr lang="en-US" sz="11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CNNs </a:t>
            </a: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11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 Forest Classifier</a:t>
            </a: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reliably classifies skin lesions (benign, seborrheic keratosis, and melanoma), showing promising potential for accurate medical diagnosis.</a:t>
            </a:r>
          </a:p>
        </p:txBody>
      </p:sp>
    </p:spTree>
    <p:extLst>
      <p:ext uri="{BB962C8B-B14F-4D97-AF65-F5344CB8AC3E}">
        <p14:creationId xmlns:p14="http://schemas.microsoft.com/office/powerpoint/2010/main" val="4004610146"/>
      </p:ext>
    </p:extLst>
  </p:cSld>
  <p:clrMapOvr>
    <a:masterClrMapping/>
  </p:clrMapOvr>
</p:sld>
</file>

<file path=ppt/theme/theme1.xml><?xml version="1.0" encoding="utf-8"?>
<a:theme xmlns:a="http://schemas.openxmlformats.org/drawingml/2006/main" name=" Brain Cancer by Slidesgo">
  <a:themeElements>
    <a:clrScheme name="Simple Light">
      <a:dk1>
        <a:srgbClr val="434343"/>
      </a:dk1>
      <a:lt1>
        <a:srgbClr val="F3F3F3"/>
      </a:lt1>
      <a:dk2>
        <a:srgbClr val="FF5B5B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36835</TotalTime>
  <Words>466</Words>
  <Application>Microsoft Office PowerPoint</Application>
  <PresentationFormat>On-screen Show (16:9)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Poppins</vt:lpstr>
      <vt:lpstr>Spartan</vt:lpstr>
      <vt:lpstr>Wingdings</vt:lpstr>
      <vt:lpstr>Cabin</vt:lpstr>
      <vt:lpstr>Arial</vt:lpstr>
      <vt:lpstr>Courier New</vt:lpstr>
      <vt:lpstr>NimbusRomNo9L-Regu</vt:lpstr>
      <vt:lpstr> Brain Cancer by Slidesgo</vt:lpstr>
      <vt:lpstr>  Enhancing Multiclass Skin Lesion Classification: A Deep Learning vs. Hybrid Deep Learning-Machine Learning Comparison </vt:lpstr>
      <vt:lpstr>ABSTRACT</vt:lpstr>
      <vt:lpstr>Exploratory Data Analysis (EDA) &amp; Resampling</vt:lpstr>
      <vt:lpstr>A Pure Deep Learning Approach</vt:lpstr>
      <vt:lpstr>Hybrid Deep Learning-Machine Learning Approach</vt:lpstr>
      <vt:lpstr>COMPARATIVE ANALYSIS (ACCURACY, BMA)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Lesions Segmentation  A Review on ML VS. DL</dc:title>
  <dc:creator>Husam Nujaim</dc:creator>
  <cp:lastModifiedBy>Daniel Anyimadu Tweneboah</cp:lastModifiedBy>
  <cp:revision>150</cp:revision>
  <dcterms:modified xsi:type="dcterms:W3CDTF">2023-07-27T21:02:17Z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2023-07-11T18:48:22Z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3cb9f188-dd0a-4ac3-922c-b38eb89d7b2f</vt:lpwstr>
  </property>
  <property fmtid="{D5CDD505-2E9C-101B-9397-08002B2CF9AE}" pid="7" name="MSIP_Label_defa4170-0d19-0005-0004-bc88714345d2_ActionId">
    <vt:lpwstr>77332a88-3170-40c3-8b7f-4829568e7bd4</vt:lpwstr>
  </property>
  <property fmtid="{D5CDD505-2E9C-101B-9397-08002B2CF9AE}" pid="8" name="MSIP_Label_defa4170-0d19-0005-0004-bc88714345d2_ContentBits">
    <vt:lpwstr>0</vt:lpwstr>
  </property>
</Properties>
</file>