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5" r:id="rId1"/>
  </p:sldMasterIdLst>
  <p:notesMasterIdLst>
    <p:notesMasterId r:id="rId8"/>
  </p:notesMasterIdLst>
  <p:sldIdLst>
    <p:sldId id="332" r:id="rId2"/>
    <p:sldId id="320" r:id="rId3"/>
    <p:sldId id="305" r:id="rId4"/>
    <p:sldId id="327" r:id="rId5"/>
    <p:sldId id="334" r:id="rId6"/>
    <p:sldId id="329" r:id="rId7"/>
  </p:sldIdLst>
  <p:sldSz cx="9144000" cy="5143500" type="screen16x9"/>
  <p:notesSz cx="6858000" cy="9144000"/>
  <p:embeddedFontLst>
    <p:embeddedFont>
      <p:font typeface="Cabin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Poppins" panose="00000500000000000000" pitchFamily="2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2D6"/>
    <a:srgbClr val="FF5B5B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5A0DA4-013D-41A7-9210-6B0052F0DA22}">
  <a:tblStyle styleId="{D35A0DA4-013D-41A7-9210-6B0052F0DA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بلا نمط، شبكة جدول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نمط متوسط 3 - تميي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النمط المتوس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769" autoAdjust="0"/>
  </p:normalViewPr>
  <p:slideViewPr>
    <p:cSldViewPr snapToGrid="0">
      <p:cViewPr varScale="1">
        <p:scale>
          <a:sx n="71" d="100"/>
          <a:sy n="71" d="100"/>
        </p:scale>
        <p:origin x="11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83319b7f9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83319b7f9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572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620c9c670_0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620c9c670_0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3999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620c9c670_0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620c9c670_0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3768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620c9c670_0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620c9c670_0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640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620c9c670_0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620c9c670_0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9211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620c9c670_0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620c9c670_0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95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1156688"/>
            <a:ext cx="3573900" cy="17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-95250" y="3243525"/>
            <a:ext cx="5390100" cy="6171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238050" y="4914900"/>
            <a:ext cx="3019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238050" y="245000"/>
            <a:ext cx="3019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3" name="Google Shape;33;p6"/>
          <p:cNvCxnSpPr/>
          <p:nvPr/>
        </p:nvCxnSpPr>
        <p:spPr>
          <a:xfrm>
            <a:off x="245100" y="245100"/>
            <a:ext cx="3019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34;p6"/>
          <p:cNvCxnSpPr/>
          <p:nvPr/>
        </p:nvCxnSpPr>
        <p:spPr>
          <a:xfrm>
            <a:off x="8108450" y="4117350"/>
            <a:ext cx="0" cy="1562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6"/>
          <p:cNvGrpSpPr/>
          <p:nvPr/>
        </p:nvGrpSpPr>
        <p:grpSpPr>
          <a:xfrm rot="10800000" flipH="1">
            <a:off x="-1292178" y="298575"/>
            <a:ext cx="3852019" cy="4546340"/>
            <a:chOff x="6338372" y="352067"/>
            <a:chExt cx="3852019" cy="4546340"/>
          </a:xfrm>
        </p:grpSpPr>
        <p:sp>
          <p:nvSpPr>
            <p:cNvPr id="204" name="Google Shape;204;p26"/>
            <p:cNvSpPr/>
            <p:nvPr/>
          </p:nvSpPr>
          <p:spPr>
            <a:xfrm rot="10800000" flipH="1">
              <a:off x="6677300" y="3651554"/>
              <a:ext cx="2920739" cy="1246853"/>
            </a:xfrm>
            <a:custGeom>
              <a:avLst/>
              <a:gdLst/>
              <a:ahLst/>
              <a:cxnLst/>
              <a:rect l="l" t="t" r="r" b="b"/>
              <a:pathLst>
                <a:path w="68150" h="29093" fill="none" extrusionOk="0">
                  <a:moveTo>
                    <a:pt x="68149" y="29092"/>
                  </a:moveTo>
                  <a:lnTo>
                    <a:pt x="0" y="29092"/>
                  </a:lnTo>
                  <a:cubicBezTo>
                    <a:pt x="0" y="13020"/>
                    <a:pt x="15266" y="1"/>
                    <a:pt x="34084" y="1"/>
                  </a:cubicBezTo>
                  <a:cubicBezTo>
                    <a:pt x="52883" y="1"/>
                    <a:pt x="68149" y="13020"/>
                    <a:pt x="68149" y="2909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92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 rot="10800000" flipH="1">
              <a:off x="6338372" y="352067"/>
              <a:ext cx="2413777" cy="1344783"/>
            </a:xfrm>
            <a:custGeom>
              <a:avLst/>
              <a:gdLst/>
              <a:ahLst/>
              <a:cxnLst/>
              <a:rect l="l" t="t" r="r" b="b"/>
              <a:pathLst>
                <a:path w="56321" h="31378" fill="none" extrusionOk="0">
                  <a:moveTo>
                    <a:pt x="0" y="1"/>
                  </a:moveTo>
                  <a:lnTo>
                    <a:pt x="56321" y="1"/>
                  </a:lnTo>
                  <a:cubicBezTo>
                    <a:pt x="56321" y="17341"/>
                    <a:pt x="43705" y="31377"/>
                    <a:pt x="28170" y="31377"/>
                  </a:cubicBezTo>
                  <a:cubicBezTo>
                    <a:pt x="12616" y="31377"/>
                    <a:pt x="0" y="17341"/>
                    <a:pt x="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92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 rot="10800000" flipH="1">
              <a:off x="6912478" y="1880849"/>
              <a:ext cx="3277913" cy="1586713"/>
            </a:xfrm>
            <a:custGeom>
              <a:avLst/>
              <a:gdLst/>
              <a:ahLst/>
              <a:cxnLst/>
              <a:rect l="l" t="t" r="r" b="b"/>
              <a:pathLst>
                <a:path w="76484" h="37023" fill="none" extrusionOk="0">
                  <a:moveTo>
                    <a:pt x="72489" y="1"/>
                  </a:moveTo>
                  <a:cubicBezTo>
                    <a:pt x="75389" y="5972"/>
                    <a:pt x="76483" y="26922"/>
                    <a:pt x="63771" y="37023"/>
                  </a:cubicBezTo>
                  <a:lnTo>
                    <a:pt x="13673" y="37023"/>
                  </a:lnTo>
                  <a:cubicBezTo>
                    <a:pt x="4532" y="32875"/>
                    <a:pt x="0" y="13173"/>
                    <a:pt x="434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92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07" name="Google Shape;207;p26"/>
          <p:cNvCxnSpPr/>
          <p:nvPr/>
        </p:nvCxnSpPr>
        <p:spPr>
          <a:xfrm rot="-5400000">
            <a:off x="7389150" y="1754850"/>
            <a:ext cx="3019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7"/>
          <p:cNvGrpSpPr/>
          <p:nvPr/>
        </p:nvGrpSpPr>
        <p:grpSpPr>
          <a:xfrm rot="5400000">
            <a:off x="-42748" y="-1714997"/>
            <a:ext cx="3138193" cy="3999782"/>
            <a:chOff x="658327" y="477161"/>
            <a:chExt cx="3567344" cy="4546757"/>
          </a:xfrm>
        </p:grpSpPr>
        <p:sp>
          <p:nvSpPr>
            <p:cNvPr id="210" name="Google Shape;210;p27"/>
            <p:cNvSpPr/>
            <p:nvPr/>
          </p:nvSpPr>
          <p:spPr>
            <a:xfrm>
              <a:off x="831982" y="477161"/>
              <a:ext cx="2919841" cy="1246801"/>
            </a:xfrm>
            <a:custGeom>
              <a:avLst/>
              <a:gdLst/>
              <a:ahLst/>
              <a:cxnLst/>
              <a:rect l="l" t="t" r="r" b="b"/>
              <a:pathLst>
                <a:path w="62207" h="26563" fill="none" extrusionOk="0">
                  <a:moveTo>
                    <a:pt x="62206" y="26562"/>
                  </a:moveTo>
                  <a:lnTo>
                    <a:pt x="1" y="26562"/>
                  </a:lnTo>
                  <a:cubicBezTo>
                    <a:pt x="1" y="11888"/>
                    <a:pt x="13922" y="0"/>
                    <a:pt x="31104" y="0"/>
                  </a:cubicBezTo>
                  <a:cubicBezTo>
                    <a:pt x="48286" y="0"/>
                    <a:pt x="62206" y="11888"/>
                    <a:pt x="62206" y="2656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75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658327" y="3679159"/>
              <a:ext cx="2413714" cy="1344759"/>
            </a:xfrm>
            <a:custGeom>
              <a:avLst/>
              <a:gdLst/>
              <a:ahLst/>
              <a:cxnLst/>
              <a:rect l="l" t="t" r="r" b="b"/>
              <a:pathLst>
                <a:path w="51424" h="28650" fill="none" extrusionOk="0">
                  <a:moveTo>
                    <a:pt x="0" y="1"/>
                  </a:moveTo>
                  <a:lnTo>
                    <a:pt x="51424" y="1"/>
                  </a:lnTo>
                  <a:cubicBezTo>
                    <a:pt x="51424" y="15815"/>
                    <a:pt x="39922" y="28649"/>
                    <a:pt x="25721" y="28649"/>
                  </a:cubicBezTo>
                  <a:cubicBezTo>
                    <a:pt x="11519" y="28649"/>
                    <a:pt x="0" y="15815"/>
                    <a:pt x="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75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947884" y="1908224"/>
              <a:ext cx="3277786" cy="1586675"/>
            </a:xfrm>
            <a:custGeom>
              <a:avLst/>
              <a:gdLst/>
              <a:ahLst/>
              <a:cxnLst/>
              <a:rect l="l" t="t" r="r" b="b"/>
              <a:pathLst>
                <a:path w="69833" h="33804" fill="none" extrusionOk="0">
                  <a:moveTo>
                    <a:pt x="66186" y="1"/>
                  </a:moveTo>
                  <a:cubicBezTo>
                    <a:pt x="68833" y="5453"/>
                    <a:pt x="69833" y="24599"/>
                    <a:pt x="58226" y="33804"/>
                  </a:cubicBezTo>
                  <a:lnTo>
                    <a:pt x="12483" y="33804"/>
                  </a:lnTo>
                  <a:cubicBezTo>
                    <a:pt x="4138" y="30017"/>
                    <a:pt x="0" y="12028"/>
                    <a:pt x="396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75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3" name="Google Shape;213;p27"/>
          <p:cNvCxnSpPr/>
          <p:nvPr/>
        </p:nvCxnSpPr>
        <p:spPr>
          <a:xfrm>
            <a:off x="5879400" y="4914900"/>
            <a:ext cx="3019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7"/>
          <p:cNvCxnSpPr/>
          <p:nvPr/>
        </p:nvCxnSpPr>
        <p:spPr>
          <a:xfrm>
            <a:off x="8108450" y="-535950"/>
            <a:ext cx="0" cy="1562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sz="2800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71" r:id="rId4"/>
    <p:sldLayoutId id="2147483672" r:id="rId5"/>
    <p:sldLayoutId id="214748367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>
            <a:spLocks noGrp="1"/>
          </p:cNvSpPr>
          <p:nvPr>
            <p:ph type="ctrTitle"/>
          </p:nvPr>
        </p:nvSpPr>
        <p:spPr>
          <a:xfrm>
            <a:off x="477284" y="1623381"/>
            <a:ext cx="8189432" cy="23558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50000"/>
              </a:lnSpc>
            </a:pPr>
            <a:br>
              <a:rPr lang="en-US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Semantic Nuclei Segmentation for Medical Image Analysis using U-Net: An Exploration and Evaluation</a:t>
            </a:r>
            <a:b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</a:b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1"/>
          </p:nvPr>
        </p:nvSpPr>
        <p:spPr>
          <a:xfrm>
            <a:off x="182412" y="4288529"/>
            <a:ext cx="3093733" cy="62493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spcBef>
                <a:spcPts val="450"/>
              </a:spcBef>
            </a:pPr>
            <a:r>
              <a:rPr lang="en-GB" sz="1400" b="1" dirty="0">
                <a:solidFill>
                  <a:srgbClr val="002060"/>
                </a:solidFill>
                <a:latin typeface="Poppins"/>
                <a:ea typeface="Poppins"/>
                <a:cs typeface="Poppins"/>
                <a:sym typeface="Poppins"/>
              </a:rPr>
              <a:t>Presentation by: </a:t>
            </a:r>
          </a:p>
          <a:p>
            <a:pPr algn="l">
              <a:spcBef>
                <a:spcPts val="450"/>
              </a:spcBef>
            </a:pPr>
            <a:r>
              <a:rPr lang="en-GB" sz="1400" b="1" dirty="0">
                <a:solidFill>
                  <a:srgbClr val="002060"/>
                </a:solidFill>
                <a:latin typeface="Poppins"/>
                <a:ea typeface="Poppins"/>
                <a:cs typeface="Poppins"/>
                <a:sym typeface="Poppins"/>
              </a:rPr>
              <a:t>Daniel Tweneboah Anyimadu</a:t>
            </a:r>
          </a:p>
        </p:txBody>
      </p:sp>
      <p:sp>
        <p:nvSpPr>
          <p:cNvPr id="230" name="Google Shape;230;p30"/>
          <p:cNvSpPr/>
          <p:nvPr/>
        </p:nvSpPr>
        <p:spPr>
          <a:xfrm>
            <a:off x="-1082176" y="219862"/>
            <a:ext cx="783000" cy="78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30" name="Picture 6" descr="MAIA | Erasmus Mundus Joint Master Degree in MedicAl Imaging and  Applications">
            <a:extLst>
              <a:ext uri="{FF2B5EF4-FFF2-40B4-BE49-F238E27FC236}">
                <a16:creationId xmlns:a16="http://schemas.microsoft.com/office/drawing/2014/main" id="{9EF8A3B4-2B81-6BAE-674B-15CFB55AD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20" y="230040"/>
            <a:ext cx="2003439" cy="72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6BA0AF-D90E-8B88-D5D9-BA0C6FBA4136}"/>
              </a:ext>
            </a:extLst>
          </p:cNvPr>
          <p:cNvSpPr txBox="1"/>
          <p:nvPr/>
        </p:nvSpPr>
        <p:spPr>
          <a:xfrm>
            <a:off x="169419" y="1029707"/>
            <a:ext cx="390952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00B0F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2018 DATA SCIENCE BOWL – NUCLEI  SEGMENTATION CHALLENGE:</a:t>
            </a:r>
            <a:endParaRPr lang="en-GB" sz="900" b="1" dirty="0"/>
          </a:p>
        </p:txBody>
      </p:sp>
      <p:pic>
        <p:nvPicPr>
          <p:cNvPr id="17" name="Picture 16" descr="A logo with orange letters&#10;&#10;Description automatically generated">
            <a:extLst>
              <a:ext uri="{FF2B5EF4-FFF2-40B4-BE49-F238E27FC236}">
                <a16:creationId xmlns:a16="http://schemas.microsoft.com/office/drawing/2014/main" id="{09648FD2-9BDA-EABB-525B-48D7494A1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020" y="4249900"/>
            <a:ext cx="663560" cy="66356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Picture 17" descr="A picture containing emblem, symbol, logo, text&#10;&#10;Description automatically generated">
            <a:extLst>
              <a:ext uri="{FF2B5EF4-FFF2-40B4-BE49-F238E27FC236}">
                <a16:creationId xmlns:a16="http://schemas.microsoft.com/office/drawing/2014/main" id="{8D45EA5C-339D-89BC-F1CD-ACC8EAA593F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647460" y="4249900"/>
            <a:ext cx="663560" cy="66356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0E2B00B-811A-2E0D-255F-2E804279A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323" y="4612741"/>
            <a:ext cx="1111137" cy="30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66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60;p50">
            <a:extLst>
              <a:ext uri="{FF2B5EF4-FFF2-40B4-BE49-F238E27FC236}">
                <a16:creationId xmlns:a16="http://schemas.microsoft.com/office/drawing/2014/main" id="{79245D93-742B-9D54-400D-1B208BE205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180" y="232630"/>
            <a:ext cx="3311046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ABSTRACT</a:t>
            </a:r>
            <a:endParaRPr sz="2400" dirty="0">
              <a:solidFill>
                <a:srgbClr val="0070C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45BCC2-335C-80F3-B691-5ABDA3593E54}"/>
              </a:ext>
            </a:extLst>
          </p:cNvPr>
          <p:cNvSpPr txBox="1"/>
          <p:nvPr/>
        </p:nvSpPr>
        <p:spPr>
          <a:xfrm>
            <a:off x="274180" y="700630"/>
            <a:ext cx="3544785" cy="2111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This study presents a comprehensive </a:t>
            </a:r>
            <a:r>
              <a:rPr lang="en-US" sz="1050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exploration</a:t>
            </a:r>
            <a:r>
              <a:rPr lang="en-US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and </a:t>
            </a:r>
            <a:r>
              <a:rPr lang="en-US" sz="1050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evaluation</a:t>
            </a:r>
            <a:r>
              <a:rPr lang="en-US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of a </a:t>
            </a:r>
            <a:r>
              <a:rPr lang="en-US" sz="1050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Semantic Nuclei Segmentation framework </a:t>
            </a:r>
            <a:r>
              <a:rPr lang="en-US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utilizing </a:t>
            </a:r>
            <a:r>
              <a:rPr lang="en-US" sz="1050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U-Net architecture</a:t>
            </a:r>
            <a:r>
              <a:rPr lang="en-US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for </a:t>
            </a:r>
            <a:r>
              <a:rPr lang="en-US" sz="1050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medical image analysis</a:t>
            </a:r>
            <a:r>
              <a:rPr lang="en-US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. </a:t>
            </a:r>
          </a:p>
          <a:p>
            <a:pPr marL="171450" indent="-1714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05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 </a:t>
            </a:r>
            <a:r>
              <a:rPr lang="en-US" sz="1050" b="0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primary goal </a:t>
            </a:r>
            <a:r>
              <a:rPr lang="en-US" sz="105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is to </a:t>
            </a:r>
            <a:r>
              <a:rPr lang="en-US" sz="1050" b="0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automate nucleus detection</a:t>
            </a:r>
            <a:r>
              <a:rPr lang="en-US" sz="105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50" b="0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</a:t>
            </a:r>
            <a:r>
              <a:rPr lang="en-US" sz="105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50" b="0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medical images</a:t>
            </a:r>
            <a:r>
              <a:rPr lang="en-US" sz="105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with potential implications </a:t>
            </a:r>
            <a:r>
              <a:rPr lang="en-US" sz="1050" b="0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for accelerating disease research </a:t>
            </a:r>
            <a:r>
              <a:rPr lang="en-US" sz="105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and</a:t>
            </a:r>
            <a:r>
              <a:rPr lang="en-US" sz="1050" b="0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drug development. </a:t>
            </a:r>
            <a:endParaRPr lang="en-GB" sz="1050" dirty="0">
              <a:solidFill>
                <a:srgbClr val="0070C0"/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440AC-7F5B-534B-7D34-4501E9184646}"/>
              </a:ext>
            </a:extLst>
          </p:cNvPr>
          <p:cNvSpPr txBox="1"/>
          <p:nvPr/>
        </p:nvSpPr>
        <p:spPr>
          <a:xfrm>
            <a:off x="8279922" y="4670304"/>
            <a:ext cx="71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2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DAD734-A699-3E07-FB09-2B9546E415BD}"/>
              </a:ext>
            </a:extLst>
          </p:cNvPr>
          <p:cNvSpPr txBox="1"/>
          <p:nvPr/>
        </p:nvSpPr>
        <p:spPr>
          <a:xfrm>
            <a:off x="4141694" y="466630"/>
            <a:ext cx="4852976" cy="2213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The studies is carried out</a:t>
            </a:r>
            <a:r>
              <a:rPr lang="en-GB" sz="105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on the </a:t>
            </a:r>
            <a:r>
              <a:rPr lang="en-GB" sz="1050" dirty="0">
                <a:solidFill>
                  <a:srgbClr val="0070C0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2018 data science bowl dataset</a:t>
            </a:r>
            <a:r>
              <a:rPr lang="en-GB" sz="1050" dirty="0">
                <a:solidFill>
                  <a:schemeClr val="tx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.</a:t>
            </a:r>
            <a:r>
              <a:rPr lang="en-GB" sz="105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GB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The project involves </a:t>
            </a:r>
            <a:r>
              <a:rPr lang="en-GB" sz="1050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data acquisition </a:t>
            </a:r>
            <a:r>
              <a:rPr lang="en-GB" sz="105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and</a:t>
            </a:r>
            <a:r>
              <a:rPr lang="en-GB" sz="1050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exploration</a:t>
            </a:r>
            <a:r>
              <a:rPr lang="en-GB" sz="105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,</a:t>
            </a:r>
            <a:r>
              <a:rPr lang="en-GB" sz="1050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preprocessing</a:t>
            </a:r>
            <a:r>
              <a:rPr lang="en-GB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, </a:t>
            </a:r>
            <a:r>
              <a:rPr lang="en-GB" sz="1050" dirty="0">
                <a:solidFill>
                  <a:srgbClr val="0070C0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U-Net</a:t>
            </a:r>
            <a:r>
              <a:rPr lang="en-GB" sz="1050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architecture</a:t>
            </a:r>
            <a:r>
              <a:rPr lang="en-GB" sz="1050" dirty="0">
                <a:solidFill>
                  <a:srgbClr val="0070C0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implementation </a:t>
            </a:r>
            <a:r>
              <a:rPr lang="en-GB" sz="1050" dirty="0">
                <a:solidFill>
                  <a:schemeClr val="tx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for</a:t>
            </a:r>
            <a:r>
              <a:rPr lang="en-GB" sz="1050" dirty="0">
                <a:solidFill>
                  <a:srgbClr val="0070C0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image segmentation</a:t>
            </a:r>
            <a:r>
              <a:rPr lang="en-GB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, and </a:t>
            </a:r>
            <a:r>
              <a:rPr lang="en-GB" sz="1050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performance evaluation</a:t>
            </a:r>
            <a:r>
              <a:rPr lang="en-GB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. </a:t>
            </a:r>
          </a:p>
          <a:p>
            <a:pPr marL="171450" indent="-1714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sz="105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V</a:t>
            </a:r>
            <a:r>
              <a:rPr lang="en-GB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alidation dataset results are assessed using </a:t>
            </a:r>
            <a:r>
              <a:rPr lang="en-GB" sz="1050" dirty="0">
                <a:solidFill>
                  <a:srgbClr val="0070C0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intersection over union (</a:t>
            </a:r>
            <a:r>
              <a:rPr lang="en-GB" sz="1050" dirty="0" err="1">
                <a:solidFill>
                  <a:srgbClr val="0070C0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IoU</a:t>
            </a:r>
            <a:r>
              <a:rPr lang="en-GB" sz="1050" dirty="0">
                <a:solidFill>
                  <a:srgbClr val="0070C0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)</a:t>
            </a:r>
            <a:r>
              <a:rPr lang="en-GB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, </a:t>
            </a:r>
            <a:r>
              <a:rPr lang="en-GB" sz="1050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average precision (AP)</a:t>
            </a:r>
            <a:r>
              <a:rPr lang="en-GB" sz="1050" dirty="0">
                <a:solidFill>
                  <a:srgbClr val="0070C0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GB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and </a:t>
            </a:r>
            <a:r>
              <a:rPr lang="en-GB" sz="1050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accuracy</a:t>
            </a:r>
            <a:r>
              <a:rPr lang="en-GB" sz="105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. </a:t>
            </a:r>
          </a:p>
          <a:p>
            <a:pPr marL="171450" indent="-1714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sz="105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The obtained results are as follows: </a:t>
            </a:r>
            <a:r>
              <a:rPr lang="en-GB" sz="1050" dirty="0" err="1">
                <a:solidFill>
                  <a:srgbClr val="0070C0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IoU</a:t>
            </a:r>
            <a:r>
              <a:rPr lang="en-GB" sz="1050" dirty="0">
                <a:solidFill>
                  <a:schemeClr val="tx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: </a:t>
            </a:r>
            <a:r>
              <a:rPr lang="en-GB" sz="1050" dirty="0">
                <a:solidFill>
                  <a:srgbClr val="0070C0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0.8624</a:t>
            </a:r>
            <a:r>
              <a:rPr lang="en-GB" sz="1050" dirty="0">
                <a:solidFill>
                  <a:schemeClr val="tx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, </a:t>
            </a:r>
            <a:r>
              <a:rPr lang="en-GB" sz="1050" dirty="0" err="1">
                <a:solidFill>
                  <a:srgbClr val="0070C0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</a:t>
            </a:r>
            <a:r>
              <a:rPr lang="en-GB" sz="1050" dirty="0" err="1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AP</a:t>
            </a:r>
            <a:r>
              <a:rPr lang="en-GB" sz="105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: </a:t>
            </a:r>
            <a:r>
              <a:rPr lang="en-GB" sz="1050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0.7746</a:t>
            </a:r>
            <a:r>
              <a:rPr lang="en-GB" sz="105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and </a:t>
            </a:r>
            <a:r>
              <a:rPr lang="en-GB" sz="1050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accuracy</a:t>
            </a:r>
            <a:r>
              <a:rPr lang="en-GB" sz="105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: </a:t>
            </a:r>
            <a:r>
              <a:rPr lang="en-GB" sz="1050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0.9668</a:t>
            </a:r>
          </a:p>
        </p:txBody>
      </p:sp>
    </p:spTree>
    <p:extLst>
      <p:ext uri="{BB962C8B-B14F-4D97-AF65-F5344CB8AC3E}">
        <p14:creationId xmlns:p14="http://schemas.microsoft.com/office/powerpoint/2010/main" val="86400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0"/>
          <p:cNvSpPr txBox="1">
            <a:spLocks noGrp="1"/>
          </p:cNvSpPr>
          <p:nvPr>
            <p:ph type="title"/>
          </p:nvPr>
        </p:nvSpPr>
        <p:spPr>
          <a:xfrm>
            <a:off x="210999" y="243566"/>
            <a:ext cx="5230577" cy="501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Exploratory Data Analysis (EDA) </a:t>
            </a:r>
            <a:endParaRPr sz="2400" dirty="0">
              <a:solidFill>
                <a:srgbClr val="0070C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Google Shape;280;p34">
            <a:extLst>
              <a:ext uri="{FF2B5EF4-FFF2-40B4-BE49-F238E27FC236}">
                <a16:creationId xmlns:a16="http://schemas.microsoft.com/office/drawing/2014/main" id="{0BE19ADF-4ABB-E7B6-000D-2DE81A66A693}"/>
              </a:ext>
            </a:extLst>
          </p:cNvPr>
          <p:cNvSpPr txBox="1">
            <a:spLocks/>
          </p:cNvSpPr>
          <p:nvPr/>
        </p:nvSpPr>
        <p:spPr>
          <a:xfrm>
            <a:off x="755769" y="837220"/>
            <a:ext cx="6064295" cy="501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visualization of Input &amp; Mask (Groundtruth) Images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463AD-3094-3685-CABE-05C4DC6E4747}"/>
              </a:ext>
            </a:extLst>
          </p:cNvPr>
          <p:cNvSpPr txBox="1"/>
          <p:nvPr/>
        </p:nvSpPr>
        <p:spPr>
          <a:xfrm>
            <a:off x="8307710" y="4670304"/>
            <a:ext cx="71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3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Google Shape;280;p34">
            <a:extLst>
              <a:ext uri="{FF2B5EF4-FFF2-40B4-BE49-F238E27FC236}">
                <a16:creationId xmlns:a16="http://schemas.microsoft.com/office/drawing/2014/main" id="{0DFEC6AB-10A2-66F0-BA9C-DAFBADD8D273}"/>
              </a:ext>
            </a:extLst>
          </p:cNvPr>
          <p:cNvSpPr txBox="1">
            <a:spLocks/>
          </p:cNvSpPr>
          <p:nvPr/>
        </p:nvSpPr>
        <p:spPr>
          <a:xfrm>
            <a:off x="210999" y="2621831"/>
            <a:ext cx="3576918" cy="619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0070C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3F1F333-B6A5-55A3-10AC-DF3CF29C6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41" y="1439452"/>
            <a:ext cx="6548717" cy="186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5B7E594-5F55-3D69-41D8-3F2FE8796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41" y="3360719"/>
            <a:ext cx="6548717" cy="177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47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0"/>
          <p:cNvSpPr txBox="1">
            <a:spLocks noGrp="1"/>
          </p:cNvSpPr>
          <p:nvPr>
            <p:ph type="title"/>
          </p:nvPr>
        </p:nvSpPr>
        <p:spPr>
          <a:xfrm>
            <a:off x="149330" y="170142"/>
            <a:ext cx="6717635" cy="493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U-Net Architecture Implementation</a:t>
            </a:r>
            <a:endParaRPr dirty="0">
              <a:solidFill>
                <a:srgbClr val="0070C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Google Shape;280;p34">
            <a:extLst>
              <a:ext uri="{FF2B5EF4-FFF2-40B4-BE49-F238E27FC236}">
                <a16:creationId xmlns:a16="http://schemas.microsoft.com/office/drawing/2014/main" id="{0BE19ADF-4ABB-E7B6-000D-2DE81A66A693}"/>
              </a:ext>
            </a:extLst>
          </p:cNvPr>
          <p:cNvSpPr txBox="1">
            <a:spLocks/>
          </p:cNvSpPr>
          <p:nvPr/>
        </p:nvSpPr>
        <p:spPr>
          <a:xfrm>
            <a:off x="149330" y="580682"/>
            <a:ext cx="8845340" cy="4392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U-Net Architecture: </a:t>
            </a:r>
            <a:endParaRPr lang="en-GB" sz="1800" dirty="0">
              <a:solidFill>
                <a:srgbClr val="0070C0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GB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This is designed to </a:t>
            </a:r>
            <a:r>
              <a:rPr lang="en-US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automate the </a:t>
            </a:r>
            <a:r>
              <a:rPr lang="en-US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classification</a:t>
            </a:r>
            <a:r>
              <a:rPr lang="en-US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and </a:t>
            </a:r>
            <a:r>
              <a:rPr lang="en-US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segmentation</a:t>
            </a:r>
            <a:r>
              <a:rPr lang="en-US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of </a:t>
            </a:r>
            <a:r>
              <a:rPr lang="en-US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individual nucleus </a:t>
            </a:r>
            <a:r>
              <a:rPr lang="en-US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within </a:t>
            </a:r>
            <a:r>
              <a:rPr lang="en-US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input images </a:t>
            </a:r>
            <a:r>
              <a:rPr lang="en-US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containing </a:t>
            </a:r>
            <a:r>
              <a:rPr lang="en-US" dirty="0">
                <a:solidFill>
                  <a:srgbClr val="0070C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multiple nuclei</a:t>
            </a:r>
            <a:r>
              <a:rPr lang="en-US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.</a:t>
            </a:r>
            <a:endParaRPr lang="en-US" sz="1800" dirty="0">
              <a:latin typeface="NimbusRomNo9L-Regu"/>
              <a:cs typeface="Poppins" panose="00000500000000000000" pitchFamily="2" charset="0"/>
            </a:endParaRPr>
          </a:p>
          <a:p>
            <a:pPr>
              <a:spcBef>
                <a:spcPts val="1200"/>
              </a:spcBef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463AD-3094-3685-CABE-05C4DC6E4747}"/>
              </a:ext>
            </a:extLst>
          </p:cNvPr>
          <p:cNvSpPr txBox="1"/>
          <p:nvPr/>
        </p:nvSpPr>
        <p:spPr>
          <a:xfrm>
            <a:off x="8307710" y="4670304"/>
            <a:ext cx="71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4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17BBDA73-1B93-27F4-48B0-39501CDC5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670" y="1870500"/>
            <a:ext cx="4912659" cy="327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1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0"/>
          <p:cNvSpPr txBox="1">
            <a:spLocks noGrp="1"/>
          </p:cNvSpPr>
          <p:nvPr>
            <p:ph type="title"/>
          </p:nvPr>
        </p:nvSpPr>
        <p:spPr>
          <a:xfrm>
            <a:off x="210998" y="243566"/>
            <a:ext cx="8811459" cy="877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Comparative Analysis of Input Image, Groundtruth Mask &amp; Predicted Mask</a:t>
            </a:r>
            <a:endParaRPr sz="2400" dirty="0">
              <a:solidFill>
                <a:srgbClr val="0070C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463AD-3094-3685-CABE-05C4DC6E4747}"/>
              </a:ext>
            </a:extLst>
          </p:cNvPr>
          <p:cNvSpPr txBox="1"/>
          <p:nvPr/>
        </p:nvSpPr>
        <p:spPr>
          <a:xfrm>
            <a:off x="8307710" y="4670304"/>
            <a:ext cx="71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5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Google Shape;280;p34">
            <a:extLst>
              <a:ext uri="{FF2B5EF4-FFF2-40B4-BE49-F238E27FC236}">
                <a16:creationId xmlns:a16="http://schemas.microsoft.com/office/drawing/2014/main" id="{0DFEC6AB-10A2-66F0-BA9C-DAFBADD8D273}"/>
              </a:ext>
            </a:extLst>
          </p:cNvPr>
          <p:cNvSpPr txBox="1">
            <a:spLocks/>
          </p:cNvSpPr>
          <p:nvPr/>
        </p:nvSpPr>
        <p:spPr>
          <a:xfrm>
            <a:off x="210999" y="2621831"/>
            <a:ext cx="3576918" cy="619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0070C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1C48530-333C-23C2-5091-2E23BCEED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6" y="1395353"/>
            <a:ext cx="6887682" cy="167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26FF049-0973-E395-6426-3F1A3136B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6" y="3345933"/>
            <a:ext cx="6887682" cy="145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280;p34">
            <a:extLst>
              <a:ext uri="{FF2B5EF4-FFF2-40B4-BE49-F238E27FC236}">
                <a16:creationId xmlns:a16="http://schemas.microsoft.com/office/drawing/2014/main" id="{169A8F7F-79BC-E38A-4DB8-9F9B570AC244}"/>
              </a:ext>
            </a:extLst>
          </p:cNvPr>
          <p:cNvSpPr txBox="1">
            <a:spLocks/>
          </p:cNvSpPr>
          <p:nvPr/>
        </p:nvSpPr>
        <p:spPr>
          <a:xfrm>
            <a:off x="821966" y="941860"/>
            <a:ext cx="2220513" cy="4534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Training Images :</a:t>
            </a:r>
          </a:p>
        </p:txBody>
      </p:sp>
      <p:sp>
        <p:nvSpPr>
          <p:cNvPr id="6" name="Google Shape;280;p34">
            <a:extLst>
              <a:ext uri="{FF2B5EF4-FFF2-40B4-BE49-F238E27FC236}">
                <a16:creationId xmlns:a16="http://schemas.microsoft.com/office/drawing/2014/main" id="{AA08EFEC-B03F-32A6-4C80-65C3458021BF}"/>
              </a:ext>
            </a:extLst>
          </p:cNvPr>
          <p:cNvSpPr txBox="1">
            <a:spLocks/>
          </p:cNvSpPr>
          <p:nvPr/>
        </p:nvSpPr>
        <p:spPr>
          <a:xfrm>
            <a:off x="821965" y="2896596"/>
            <a:ext cx="2220513" cy="4534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Validation Images :</a:t>
            </a:r>
          </a:p>
        </p:txBody>
      </p:sp>
    </p:spTree>
    <p:extLst>
      <p:ext uri="{BB962C8B-B14F-4D97-AF65-F5344CB8AC3E}">
        <p14:creationId xmlns:p14="http://schemas.microsoft.com/office/powerpoint/2010/main" val="2267241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0"/>
          <p:cNvSpPr txBox="1">
            <a:spLocks noGrp="1"/>
          </p:cNvSpPr>
          <p:nvPr>
            <p:ph type="title"/>
          </p:nvPr>
        </p:nvSpPr>
        <p:spPr>
          <a:xfrm>
            <a:off x="149330" y="256608"/>
            <a:ext cx="7147941" cy="468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PERFORMANCE EVALUATION OF U-NET MODEL</a:t>
            </a:r>
            <a:endParaRPr sz="2400" dirty="0">
              <a:solidFill>
                <a:srgbClr val="0070C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463AD-3094-3685-CABE-05C4DC6E4747}"/>
              </a:ext>
            </a:extLst>
          </p:cNvPr>
          <p:cNvSpPr txBox="1"/>
          <p:nvPr/>
        </p:nvSpPr>
        <p:spPr>
          <a:xfrm>
            <a:off x="8279922" y="4670304"/>
            <a:ext cx="71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NimbusRomNo9L-Regu"/>
              </a:rPr>
              <a:t>6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39BB5B8-8FE9-F41C-2711-9A3793F33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239584"/>
              </p:ext>
            </p:extLst>
          </p:nvPr>
        </p:nvGraphicFramePr>
        <p:xfrm>
          <a:off x="364483" y="3553667"/>
          <a:ext cx="7510261" cy="541251"/>
        </p:xfrm>
        <a:graphic>
          <a:graphicData uri="http://schemas.openxmlformats.org/drawingml/2006/table">
            <a:tbl>
              <a:tblPr firstRow="1" bandRow="1">
                <a:tableStyleId>{D35A0DA4-013D-41A7-9210-6B0052F0DA22}</a:tableStyleId>
              </a:tblPr>
              <a:tblGrid>
                <a:gridCol w="1512183">
                  <a:extLst>
                    <a:ext uri="{9D8B030D-6E8A-4147-A177-3AD203B41FA5}">
                      <a16:colId xmlns:a16="http://schemas.microsoft.com/office/drawing/2014/main" val="71184747"/>
                    </a:ext>
                  </a:extLst>
                </a:gridCol>
                <a:gridCol w="1512183">
                  <a:extLst>
                    <a:ext uri="{9D8B030D-6E8A-4147-A177-3AD203B41FA5}">
                      <a16:colId xmlns:a16="http://schemas.microsoft.com/office/drawing/2014/main" val="3450025626"/>
                    </a:ext>
                  </a:extLst>
                </a:gridCol>
                <a:gridCol w="1461529">
                  <a:extLst>
                    <a:ext uri="{9D8B030D-6E8A-4147-A177-3AD203B41FA5}">
                      <a16:colId xmlns:a16="http://schemas.microsoft.com/office/drawing/2014/main" val="939421588"/>
                    </a:ext>
                  </a:extLst>
                </a:gridCol>
                <a:gridCol w="1512183">
                  <a:extLst>
                    <a:ext uri="{9D8B030D-6E8A-4147-A177-3AD203B41FA5}">
                      <a16:colId xmlns:a16="http://schemas.microsoft.com/office/drawing/2014/main" val="944185444"/>
                    </a:ext>
                  </a:extLst>
                </a:gridCol>
                <a:gridCol w="1512183">
                  <a:extLst>
                    <a:ext uri="{9D8B030D-6E8A-4147-A177-3AD203B41FA5}">
                      <a16:colId xmlns:a16="http://schemas.microsoft.com/office/drawing/2014/main" val="2107330067"/>
                    </a:ext>
                  </a:extLst>
                </a:gridCol>
              </a:tblGrid>
              <a:tr h="208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MODEL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1" dirty="0" err="1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IoU</a:t>
                      </a:r>
                      <a:r>
                        <a:rPr lang="en-US" sz="1050" b="1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(TEST)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PRECISION (TEST)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dirty="0" err="1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mAP</a:t>
                      </a:r>
                      <a:r>
                        <a:rPr lang="en-US" sz="1050" b="1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(TEST)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ACCURACY (TEST)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843663199"/>
                  </a:ext>
                </a:extLst>
              </a:tr>
              <a:tr h="289791">
                <a:tc>
                  <a:txBody>
                    <a:bodyPr/>
                    <a:lstStyle/>
                    <a:p>
                      <a:pPr fontAlgn="base"/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  <a:sym typeface="Arial"/>
                        </a:rPr>
                        <a:t>U-Net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0.8624</a:t>
                      </a:r>
                      <a:endParaRPr lang="en-US" sz="1100" b="0" i="0" u="none" strike="noStrike" cap="none" dirty="0">
                        <a:solidFill>
                          <a:srgbClr val="FF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  <a:sym typeface="Arial"/>
                        </a:rPr>
                        <a:t>0.7746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  <a:sym typeface="Arial"/>
                        </a:rPr>
                        <a:t>0.7746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  <a:sym typeface="Arial"/>
                        </a:rPr>
                        <a:t>0.9668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7535523"/>
                  </a:ext>
                </a:extLst>
              </a:tr>
            </a:tbl>
          </a:graphicData>
        </a:graphic>
      </p:graphicFrame>
      <p:sp>
        <p:nvSpPr>
          <p:cNvPr id="7" name="Google Shape;280;p34">
            <a:extLst>
              <a:ext uri="{FF2B5EF4-FFF2-40B4-BE49-F238E27FC236}">
                <a16:creationId xmlns:a16="http://schemas.microsoft.com/office/drawing/2014/main" id="{172891EA-8278-05B1-7C19-CF7E134EF883}"/>
              </a:ext>
            </a:extLst>
          </p:cNvPr>
          <p:cNvSpPr txBox="1">
            <a:spLocks/>
          </p:cNvSpPr>
          <p:nvPr/>
        </p:nvSpPr>
        <p:spPr>
          <a:xfrm>
            <a:off x="32229" y="4247545"/>
            <a:ext cx="7936835" cy="8455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Semantic nuclei segmentation </a:t>
            </a:r>
            <a:r>
              <a:rPr lang="en-US" sz="11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with </a:t>
            </a:r>
            <a:r>
              <a:rPr lang="en-US" sz="11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U-Net </a:t>
            </a:r>
            <a:r>
              <a:rPr lang="en-US" sz="11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holds promise for transforming medical research as attested by the obtained results.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4A1E136-638B-77A6-28E7-C02CCB657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20" y="724795"/>
            <a:ext cx="3648075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4835AAF-469A-E706-325A-A0C2B808B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409" y="724795"/>
            <a:ext cx="369570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610146"/>
      </p:ext>
    </p:extLst>
  </p:cSld>
  <p:clrMapOvr>
    <a:masterClrMapping/>
  </p:clrMapOvr>
</p:sld>
</file>

<file path=ppt/theme/theme1.xml><?xml version="1.0" encoding="utf-8"?>
<a:theme xmlns:a="http://schemas.openxmlformats.org/drawingml/2006/main" name=" Brain Cancer by Slidesgo">
  <a:themeElements>
    <a:clrScheme name="Simple Light">
      <a:dk1>
        <a:srgbClr val="434343"/>
      </a:dk1>
      <a:lt1>
        <a:srgbClr val="F3F3F3"/>
      </a:lt1>
      <a:dk2>
        <a:srgbClr val="FF5B5B"/>
      </a:dk2>
      <a:lt2>
        <a:srgbClr val="66666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41251</TotalTime>
  <Words>260</Words>
  <Application>Microsoft Office PowerPoint</Application>
  <PresentationFormat>On-screen Show (16:9)</PresentationFormat>
  <Paragraphs>35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Spartan</vt:lpstr>
      <vt:lpstr>NimbusRomNo9L-Regu</vt:lpstr>
      <vt:lpstr>Cabin</vt:lpstr>
      <vt:lpstr>Wingdings</vt:lpstr>
      <vt:lpstr>Courier New</vt:lpstr>
      <vt:lpstr>Calibri</vt:lpstr>
      <vt:lpstr>Arial</vt:lpstr>
      <vt:lpstr>Poppins</vt:lpstr>
      <vt:lpstr> Brain Cancer by Slidesgo</vt:lpstr>
      <vt:lpstr>   Semantic Nuclei Segmentation for Medical Image Analysis using U-Net: An Exploration and Evaluation </vt:lpstr>
      <vt:lpstr>ABSTRACT</vt:lpstr>
      <vt:lpstr>Exploratory Data Analysis (EDA) </vt:lpstr>
      <vt:lpstr>U-Net Architecture Implementation</vt:lpstr>
      <vt:lpstr>Comparative Analysis of Input Image, Groundtruth Mask &amp; Predicted Mask</vt:lpstr>
      <vt:lpstr>PERFORMANCE EVALUATION OF U-NET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Lesions Segmentation  A Review on ML VS. DL</dc:title>
  <dc:creator>Husam Nujaim</dc:creator>
  <cp:lastModifiedBy>Daniel Anyimadu Tweneboah</cp:lastModifiedBy>
  <cp:revision>183</cp:revision>
  <dcterms:modified xsi:type="dcterms:W3CDTF">2023-08-30T20:51:52Z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2023-07-11T18:48:22Z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3cb9f188-dd0a-4ac3-922c-b38eb89d7b2f</vt:lpwstr>
  </property>
  <property fmtid="{D5CDD505-2E9C-101B-9397-08002B2CF9AE}" pid="7" name="MSIP_Label_defa4170-0d19-0005-0004-bc88714345d2_ActionId">
    <vt:lpwstr>77332a88-3170-40c3-8b7f-4829568e7bd4</vt:lpwstr>
  </property>
  <property fmtid="{D5CDD505-2E9C-101B-9397-08002B2CF9AE}" pid="8" name="MSIP_Label_defa4170-0d19-0005-0004-bc88714345d2_ContentBits">
    <vt:lpwstr>0</vt:lpwstr>
  </property>
</Properties>
</file>