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332" r:id="rId2"/>
    <p:sldId id="320" r:id="rId3"/>
    <p:sldId id="305" r:id="rId4"/>
    <p:sldId id="331" r:id="rId5"/>
    <p:sldId id="327" r:id="rId6"/>
    <p:sldId id="329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5B5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A0DA4-013D-41A7-9210-6B0052F0DA22}">
  <a:tblStyle styleId="{D35A0DA4-013D-41A7-9210-6B0052F0D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 snapToGrid="0">
      <p:cViewPr varScale="1">
        <p:scale>
          <a:sx n="71" d="100"/>
          <a:sy n="71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3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0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542192" y="1415914"/>
            <a:ext cx="8059615" cy="2311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 Comparative Analysis Of Parametric &amp; Non-parametric Model: Linear Regression Vs. KNN</a:t>
            </a: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182412" y="4288529"/>
            <a:ext cx="3093733" cy="6249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Presentation by: </a:t>
            </a:r>
          </a:p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Daniel Tweneboah Anyimadu</a:t>
            </a:r>
          </a:p>
        </p:txBody>
      </p:sp>
      <p:sp>
        <p:nvSpPr>
          <p:cNvPr id="230" name="Google Shape;230;p30"/>
          <p:cNvSpPr/>
          <p:nvPr/>
        </p:nvSpPr>
        <p:spPr>
          <a:xfrm>
            <a:off x="-1082176" y="219862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9EF8A3B4-2B81-6BAE-674B-15CFB55A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" y="230040"/>
            <a:ext cx="2003439" cy="7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6BA0AF-D90E-8B88-D5D9-BA0C6FBA4136}"/>
              </a:ext>
            </a:extLst>
          </p:cNvPr>
          <p:cNvSpPr txBox="1"/>
          <p:nvPr/>
        </p:nvSpPr>
        <p:spPr>
          <a:xfrm>
            <a:off x="169420" y="1029707"/>
            <a:ext cx="309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REGRESSION CHALLENGE:</a:t>
            </a:r>
            <a:endParaRPr lang="en-GB" b="1" dirty="0"/>
          </a:p>
        </p:txBody>
      </p:sp>
      <p:pic>
        <p:nvPicPr>
          <p:cNvPr id="17" name="Picture 16" descr="A logo with orange letters&#10;&#10;Description automatically generated">
            <a:extLst>
              <a:ext uri="{FF2B5EF4-FFF2-40B4-BE49-F238E27FC236}">
                <a16:creationId xmlns:a16="http://schemas.microsoft.com/office/drawing/2014/main" id="{09648FD2-9BDA-EABB-525B-48D7494A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20" y="4249900"/>
            <a:ext cx="663560" cy="663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A picture containing emblem, symbol, logo, text&#10;&#10;Description automatically generated">
            <a:extLst>
              <a:ext uri="{FF2B5EF4-FFF2-40B4-BE49-F238E27FC236}">
                <a16:creationId xmlns:a16="http://schemas.microsoft.com/office/drawing/2014/main" id="{8D45EA5C-339D-89BC-F1CD-ACC8EAA593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7460" y="4249900"/>
            <a:ext cx="663560" cy="663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E2B00B-811A-2E0D-255F-2E804279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23" y="4612741"/>
            <a:ext cx="1111137" cy="3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80" y="103864"/>
            <a:ext cx="3311046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274180" y="562771"/>
            <a:ext cx="3544785" cy="186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study presents a regression challenge and explores two different approaches,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parametric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non-parametric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to solve the problem.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aim is to compare the performance of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linear regression (</a:t>
            </a:r>
            <a:r>
              <a:rPr lang="en-GB" sz="1050" dirty="0" err="1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lm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k-nearest </a:t>
            </a:r>
            <a:r>
              <a:rPr lang="en-GB" sz="1050" dirty="0" err="1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neighbors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(KNN)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models in predicting a target variable based on a set of independent variables.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440AC-7F5B-534B-7D34-4501E9184646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9" descr="A diagram of a machine&#10;&#10;Description automatically generated">
            <a:extLst>
              <a:ext uri="{FF2B5EF4-FFF2-40B4-BE49-F238E27FC236}">
                <a16:creationId xmlns:a16="http://schemas.microsoft.com/office/drawing/2014/main" id="{D8245CBA-0518-DDEE-A16D-817D828D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7" y="2712076"/>
            <a:ext cx="7505700" cy="2327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4530246" y="80486"/>
            <a:ext cx="4464424" cy="2455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data is subjected to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exploratory data analysis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feature engineering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model training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using 10-fold cross-validation.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models are evaluated based on their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root mean squared error (RMSE)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values on a test dataset.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GB" sz="1050" dirty="0" err="1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lm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KNN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models achieved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RMSE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of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0.00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1.73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respectively on the test dataset. The findings provide insights into the strengths and limitations of each approach and offer practical implications for regression modeling.</a:t>
            </a:r>
          </a:p>
        </p:txBody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211000" y="445582"/>
            <a:ext cx="5444646" cy="501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Exploratory Data Analysis (EDA)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211000" y="939809"/>
            <a:ext cx="2032620" cy="61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Scatter Plot: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3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280;p34">
            <a:extLst>
              <a:ext uri="{FF2B5EF4-FFF2-40B4-BE49-F238E27FC236}">
                <a16:creationId xmlns:a16="http://schemas.microsoft.com/office/drawing/2014/main" id="{0DFEC6AB-10A2-66F0-BA9C-DAFBADD8D273}"/>
              </a:ext>
            </a:extLst>
          </p:cNvPr>
          <p:cNvSpPr txBox="1">
            <a:spLocks/>
          </p:cNvSpPr>
          <p:nvPr/>
        </p:nvSpPr>
        <p:spPr>
          <a:xfrm>
            <a:off x="4572000" y="947288"/>
            <a:ext cx="2939760" cy="604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 Matrix :</a:t>
            </a:r>
          </a:p>
        </p:txBody>
      </p:sp>
      <p:sp>
        <p:nvSpPr>
          <p:cNvPr id="12" name="Google Shape;280;p34">
            <a:extLst>
              <a:ext uri="{FF2B5EF4-FFF2-40B4-BE49-F238E27FC236}">
                <a16:creationId xmlns:a16="http://schemas.microsoft.com/office/drawing/2014/main" id="{0D8A5626-6FDF-9CFA-51E1-C42764BC775C}"/>
              </a:ext>
            </a:extLst>
          </p:cNvPr>
          <p:cNvSpPr txBox="1">
            <a:spLocks/>
          </p:cNvSpPr>
          <p:nvPr/>
        </p:nvSpPr>
        <p:spPr>
          <a:xfrm>
            <a:off x="211000" y="4096871"/>
            <a:ext cx="7727891" cy="94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Only </a:t>
            </a:r>
            <a:r>
              <a:rPr lang="en-US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v3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has a linear relationship with </a:t>
            </a:r>
            <a:r>
              <a:rPr lang="en-US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as shown in the scatter plot.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 collinearity exists between </a:t>
            </a:r>
            <a:r>
              <a:rPr lang="en-US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v1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v5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v7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depicted in the correlation matrix.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2DDA-C778-E6E8-FF1A-7659F172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0" y="1557900"/>
            <a:ext cx="3632558" cy="2660652"/>
          </a:xfrm>
          <a:prstGeom prst="rect">
            <a:avLst/>
          </a:prstGeom>
        </p:spPr>
      </p:pic>
      <p:pic>
        <p:nvPicPr>
          <p:cNvPr id="13" name="Picture 12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CB65BFE2-A080-F964-DDCD-5C904A744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51791"/>
            <a:ext cx="3632558" cy="26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29190" y="167677"/>
            <a:ext cx="8885620" cy="50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Split, </a:t>
            </a:r>
            <a:r>
              <a:rPr lang="en-US" sz="23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 Engineering &amp; Feature Selection</a:t>
            </a:r>
            <a:endParaRPr sz="23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0" y="492771"/>
            <a:ext cx="9144000" cy="465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Performed train-test split by creating subsets of the original training data.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This was split into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80% training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while the remaining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formed the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dataset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123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was set for reproducibility, ensuring consistent randomization of data.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Engineering:</a:t>
            </a:r>
          </a:p>
          <a:p>
            <a:pPr marL="460375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provided code applies transformations (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square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logarithm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) to specific variables.</a:t>
            </a:r>
          </a:p>
          <a:p>
            <a:pPr marL="174625">
              <a:spcBef>
                <a:spcPts val="1200"/>
              </a:spcBef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~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v3_sq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= v3^2,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v3_log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= log(v3 + 1) : To capture non-linear relationships.</a:t>
            </a:r>
          </a:p>
          <a:p>
            <a:pPr marL="174625"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60375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Selection: </a:t>
            </a:r>
          </a:p>
          <a:p>
            <a:pPr marL="460375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Creates a subset of features based on a predefined set of variables.</a:t>
            </a:r>
          </a:p>
          <a:p>
            <a:pPr marL="460375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includes v1, v2, v3, v4, v5, v6, v7, v3_sq, v3_log, and the target variable Y.</a:t>
            </a:r>
          </a:p>
          <a:p>
            <a:pPr marL="174625">
              <a:spcBef>
                <a:spcPts val="1200"/>
              </a:spcBef>
            </a:pPr>
            <a:endParaRPr lang="en-US" sz="1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4625"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4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170142"/>
            <a:ext cx="669970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Learning (Model Training)</a:t>
            </a:r>
            <a:endParaRPr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580682"/>
            <a:ext cx="8845340" cy="439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Models: </a:t>
            </a:r>
            <a:endParaRPr lang="en-GB" sz="18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adjusts the model parameters to minimize the difference between the </a:t>
            </a:r>
            <a:r>
              <a:rPr lang="en-GB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predicted</a:t>
            </a: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actual</a:t>
            </a: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values of the </a:t>
            </a:r>
            <a:r>
              <a:rPr lang="en-GB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target</a:t>
            </a: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variable. 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Linear Regression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&amp; 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models were trained.</a:t>
            </a:r>
            <a:endParaRPr lang="en-US" sz="1800" dirty="0">
              <a:latin typeface="NimbusRomNo9L-Regu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5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0B7C890F-BFDC-D140-B0A3-9D474CA82ECF}"/>
              </a:ext>
            </a:extLst>
          </p:cNvPr>
          <p:cNvSpPr txBox="1">
            <a:spLocks/>
          </p:cNvSpPr>
          <p:nvPr/>
        </p:nvSpPr>
        <p:spPr>
          <a:xfrm>
            <a:off x="149330" y="1877148"/>
            <a:ext cx="4182732" cy="316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Linear Regression  (Parametric model):</a:t>
            </a: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goal is to estimate the coefficients that best fit the data based on a specific functional form. </a:t>
            </a:r>
          </a:p>
          <a:p>
            <a:pPr algn="just">
              <a:spcBef>
                <a:spcPts val="1200"/>
              </a:spcBef>
            </a:pPr>
            <a:endParaRPr lang="en-GB" sz="12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A linear equation is of the form: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 Y = β0 + β1X1 + β2X2 + ... + βn*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Xn</a:t>
            </a: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+ </a:t>
            </a:r>
            <a:r>
              <a:rPr lang="el-GR" sz="1200" i="0" dirty="0">
                <a:solidFill>
                  <a:srgbClr val="000000"/>
                </a:solidFill>
                <a:effectLst/>
                <a:cs typeface="Poppins" panose="00000500000000000000" pitchFamily="2" charset="0"/>
              </a:rPr>
              <a:t>ε</a:t>
            </a:r>
            <a:r>
              <a:rPr lang="en-GB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where:</a:t>
            </a:r>
          </a:p>
          <a:p>
            <a:pPr algn="just"/>
            <a:endParaRPr lang="en-US" sz="12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Y is the dependent variable.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β0 is the intercept term.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β1, β2, ..., βn are the regression coefficients.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X1, X2, ...,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Xn</a:t>
            </a: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are the independent variables.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    ε is the error term (also known as the residual).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GB" sz="12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6" name="Google Shape;280;p34">
            <a:extLst>
              <a:ext uri="{FF2B5EF4-FFF2-40B4-BE49-F238E27FC236}">
                <a16:creationId xmlns:a16="http://schemas.microsoft.com/office/drawing/2014/main" id="{CCF63462-9E72-E538-451A-32CCBFF938B6}"/>
              </a:ext>
            </a:extLst>
          </p:cNvPr>
          <p:cNvSpPr txBox="1">
            <a:spLocks/>
          </p:cNvSpPr>
          <p:nvPr/>
        </p:nvSpPr>
        <p:spPr>
          <a:xfrm>
            <a:off x="4482353" y="1877148"/>
            <a:ext cx="4182731" cy="316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KNN(Non-Parametric model):</a:t>
            </a:r>
          </a:p>
          <a:p>
            <a:pPr marL="171450" indent="-1714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model makes predictions based on the similarity between the input features and the </a:t>
            </a:r>
            <a:r>
              <a:rPr lang="en-GB" sz="12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neighboring</a:t>
            </a: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data points in the training set.</a:t>
            </a:r>
          </a:p>
          <a:p>
            <a:pPr marL="171450" indent="-1714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training process involves finding the optimal value of K</a:t>
            </a:r>
            <a:r>
              <a:rPr lang="en-GB" sz="1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171450" indent="-1714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final value used for the model was k = 3.</a:t>
            </a:r>
            <a:endParaRPr lang="en-GB" sz="12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indent="-1714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represents the number of </a:t>
            </a:r>
            <a:r>
              <a:rPr lang="en-GB" sz="12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neighbors</a:t>
            </a:r>
            <a:r>
              <a:rPr lang="en-GB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considered for prediction. </a:t>
            </a:r>
          </a:p>
          <a:p>
            <a:pPr marL="171450" indent="-1714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GB" sz="12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1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22095"/>
            <a:ext cx="618871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PERFORMANCE EVALUATION (RMSE)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6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17341"/>
              </p:ext>
            </p:extLst>
          </p:nvPr>
        </p:nvGraphicFramePr>
        <p:xfrm>
          <a:off x="4666826" y="835069"/>
          <a:ext cx="4087905" cy="301752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362635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74869">
                <a:tc>
                  <a:txBody>
                    <a:bodyPr/>
                    <a:lstStyle/>
                    <a:p>
                      <a:pPr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RMSE (VALIDATION)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RMSE (TEST)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381763"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Linear Regression with original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14.78256</a:t>
                      </a:r>
                      <a:endParaRPr lang="en-US" sz="1050" b="0" i="0" u="none" strike="noStrike" cap="none" dirty="0">
                        <a:solidFill>
                          <a:srgbClr val="FF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218.437</a:t>
                      </a:r>
                      <a:endParaRPr lang="en-US" sz="1050" b="0" i="0" u="none" strike="noStrike" cap="none" dirty="0">
                        <a:solidFill>
                          <a:srgbClr val="FF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Linear Regression with subset of original and engineered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0.01255</a:t>
                      </a:r>
                      <a:endParaRPr lang="en-US" sz="1050" b="0" i="0" u="none" strike="noStrike" cap="none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0.00014</a:t>
                      </a:r>
                      <a:endParaRPr lang="en-US" sz="1050" b="0" i="0" u="none" strike="noStrike" cap="none" dirty="0">
                        <a:solidFill>
                          <a:srgbClr val="0070C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  <a:tr h="274869">
                <a:tc>
                  <a:txBody>
                    <a:bodyPr/>
                    <a:lstStyle/>
                    <a:p>
                      <a:pPr fontAlgn="base"/>
                      <a:r>
                        <a:rPr lang="en-US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KNN with original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6.67115</a:t>
                      </a:r>
                      <a:endParaRPr lang="en-US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44.49397</a:t>
                      </a:r>
                      <a:endParaRPr lang="en-US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11402"/>
                  </a:ext>
                </a:extLst>
              </a:tr>
              <a:tr h="4886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KNN with </a:t>
                      </a:r>
                      <a:r>
                        <a:rPr lang="en-US" sz="1050" b="0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subset of original and engineered features</a:t>
                      </a:r>
                      <a:endParaRPr lang="en-US" sz="105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0.92752</a:t>
                      </a:r>
                      <a:endParaRPr lang="en-US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05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1.73112</a:t>
                      </a:r>
                      <a:endParaRPr lang="en-US" sz="105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75609"/>
                  </a:ext>
                </a:extLst>
              </a:tr>
            </a:tbl>
          </a:graphicData>
        </a:graphic>
      </p:graphicFrame>
      <p:pic>
        <p:nvPicPr>
          <p:cNvPr id="5" name="Picture 4" descr="A graph with a bar&#10;&#10;Description automatically generated">
            <a:extLst>
              <a:ext uri="{FF2B5EF4-FFF2-40B4-BE49-F238E27FC236}">
                <a16:creationId xmlns:a16="http://schemas.microsoft.com/office/drawing/2014/main" id="{4BF4BDAE-6F6F-5C87-1D00-3D12D17E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0" y="835069"/>
            <a:ext cx="3983399" cy="2437050"/>
          </a:xfrm>
          <a:prstGeom prst="rect">
            <a:avLst/>
          </a:prstGeom>
        </p:spPr>
      </p:pic>
      <p:sp>
        <p:nvSpPr>
          <p:cNvPr id="7" name="Google Shape;280;p34">
            <a:extLst>
              <a:ext uri="{FF2B5EF4-FFF2-40B4-BE49-F238E27FC236}">
                <a16:creationId xmlns:a16="http://schemas.microsoft.com/office/drawing/2014/main" id="{172891EA-8278-05B1-7C19-CF7E134EF883}"/>
              </a:ext>
            </a:extLst>
          </p:cNvPr>
          <p:cNvSpPr txBox="1">
            <a:spLocks/>
          </p:cNvSpPr>
          <p:nvPr/>
        </p:nvSpPr>
        <p:spPr>
          <a:xfrm>
            <a:off x="149330" y="3852589"/>
            <a:ext cx="7936835" cy="118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results of the </a:t>
            </a:r>
            <a:r>
              <a:rPr lang="en-US" sz="1100" b="0" i="0" u="none" strike="noStrike" cap="non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Linear Regression with subset of original and engineered features</a:t>
            </a:r>
            <a:r>
              <a:rPr lang="en-US" sz="1100" b="0" i="0" u="none" strike="noStrike" cap="none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on the 20% validation and actual test data outperformed all other models of linear regression and KNN.</a:t>
            </a:r>
          </a:p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Nonlinear transformations 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seem to have a significant impact in improving the model’s performance as it helps to capture non-linear relationship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04610146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36436</TotalTime>
  <Words>657</Words>
  <Application>Microsoft Office PowerPoint</Application>
  <PresentationFormat>On-screen Show (16:9)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Spartan</vt:lpstr>
      <vt:lpstr>Arial</vt:lpstr>
      <vt:lpstr>Poppins</vt:lpstr>
      <vt:lpstr>Courier New</vt:lpstr>
      <vt:lpstr>NimbusRomNo9L-Regu</vt:lpstr>
      <vt:lpstr>Cabin</vt:lpstr>
      <vt:lpstr>Wingdings</vt:lpstr>
      <vt:lpstr> Brain Cancer by Slidesgo</vt:lpstr>
      <vt:lpstr>  A Comparative Analysis Of Parametric &amp; Non-parametric Model: Linear Regression Vs. KNN</vt:lpstr>
      <vt:lpstr>ABSTRACT</vt:lpstr>
      <vt:lpstr>Exploratory Data Analysis (EDA)</vt:lpstr>
      <vt:lpstr>Train-Test Split, Feature Engineering &amp; Feature Selection</vt:lpstr>
      <vt:lpstr>Machine Learning (Model Training)</vt:lpstr>
      <vt:lpstr>PERFORMANCE EVALUATION (RMSE)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Lesions Segmentation  A Review on ML VS. DL</dc:title>
  <dc:creator>Husam Nujaim</dc:creator>
  <cp:lastModifiedBy>Daniel Anyimadu Tweneboah</cp:lastModifiedBy>
  <cp:revision>128</cp:revision>
  <dcterms:modified xsi:type="dcterms:W3CDTF">2023-07-11T23:15:57Z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2023-07-11T18:48:22Z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77332a88-3170-40c3-8b7f-4829568e7bd4</vt:lpwstr>
  </property>
  <property fmtid="{D5CDD505-2E9C-101B-9397-08002B2CF9AE}" pid="8" name="MSIP_Label_defa4170-0d19-0005-0004-bc88714345d2_ContentBits">
    <vt:lpwstr>0</vt:lpwstr>
  </property>
</Properties>
</file>