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D5C4D21-A3B6-4F46-B17C-F6920438B520}">
  <a:tblStyle styleId="{7D5C4D21-A3B6-4F46-B17C-F6920438B5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4cb89dc6e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4cb89dc6e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4c8f9dc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4c8f9dc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4cb89dc6e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4cb89dc6e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4cb89dc6e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4cb89dc6e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4cb89dc6e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4cb89dc6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4cb89dc6e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4cb89dc6e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cb89dc6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cb89dc6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4cb89dc6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4cb89dc6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4c8f9dc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4c8f9dc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4c8f9dc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4c8f9dc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4cb89dc6e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4cb89dc6e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4cb89dc6e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4cb89dc6e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76830b6d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76830b6d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4cb89dc6e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4cb89dc6e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Social Networks and Image Recognition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Daniel Kraft and Steven Stuglia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Algorithm using the Weight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663" y="1038400"/>
            <a:ext cx="3820976" cy="3847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0375" y="1038400"/>
            <a:ext cx="3847575" cy="38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Algorithm using the Graph Laplacian 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663" y="1038400"/>
            <a:ext cx="3820976" cy="3847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3662" y="1051700"/>
            <a:ext cx="382097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Spectral Algorithm using the Symmetric Normalized Weighted Graph Laplacian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663" y="1038400"/>
            <a:ext cx="3820976" cy="3847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3675" y="1051700"/>
            <a:ext cx="382097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Weight Matrix SDP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663" y="1038400"/>
            <a:ext cx="3820976" cy="3847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0375" y="1038400"/>
            <a:ext cx="3847575" cy="38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663" y="1038400"/>
            <a:ext cx="3820976" cy="384756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Graph Laplacian SDP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3662" y="1051700"/>
            <a:ext cx="382097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</a:t>
            </a:r>
            <a:r>
              <a:rPr lang="en"/>
              <a:t>eighted Graph Laplacian SDP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663" y="1038400"/>
            <a:ext cx="3820976" cy="3847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3675" y="1051700"/>
            <a:ext cx="382097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Uses of Community Detection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049" y="134225"/>
            <a:ext cx="2445899" cy="195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8500" y="3112250"/>
            <a:ext cx="1986996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511" y="1298750"/>
            <a:ext cx="5688975" cy="19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7013" y="3627875"/>
            <a:ext cx="1091975" cy="10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1652" y="3469875"/>
            <a:ext cx="1323475" cy="132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Erdos-Renyi Random Graph Model Testing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70650" y="1185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3714475" y="172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{7D5C4D21-A3B6-4F46-B17C-F6920438B520}</a:tableStyleId>
              </a:tblPr>
              <a:tblGrid>
                <a:gridCol w="1715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Estimated p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0.2768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475" y="1017725"/>
            <a:ext cx="1715050" cy="6072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" name="Google Shape;80;p16"/>
          <p:cNvGraphicFramePr/>
          <p:nvPr/>
        </p:nvGraphicFramePr>
        <p:xfrm>
          <a:off x="284400" y="346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{7D5C4D21-A3B6-4F46-B17C-F6920438B520}</a:tableStyleId>
              </a:tblPr>
              <a:tblGrid>
                <a:gridCol w="1813300"/>
                <a:gridCol w="1616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Estimated 3-Cliques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3-Cliques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3,786,100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9,552,971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1" name="Google Shape;81;p16"/>
          <p:cNvGraphicFramePr/>
          <p:nvPr/>
        </p:nvGraphicFramePr>
        <p:xfrm>
          <a:off x="5350925" y="346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{7D5C4D21-A3B6-4F46-B17C-F6920438B520}</a:tableStyleId>
              </a:tblPr>
              <a:tblGrid>
                <a:gridCol w="1813300"/>
                <a:gridCol w="1616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Estimated 4-Cliques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Actual 4-Cliques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20,505,000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417,952,847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488" y="4475450"/>
            <a:ext cx="2707925" cy="4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6071" y="2779863"/>
            <a:ext cx="3369750" cy="54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Erdos Renyi Random Graph 4-Clique Prediction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068" y="1967912"/>
            <a:ext cx="2987899" cy="240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912" y="2004212"/>
            <a:ext cx="2947075" cy="23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5142675" y="1479975"/>
            <a:ext cx="36927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Log-Log Plot (With Edges : X</a:t>
            </a:r>
            <a:r>
              <a:rPr baseline="-25000" lang="en" sz="1800">
                <a:solidFill>
                  <a:schemeClr val="dk1"/>
                </a:solidFill>
              </a:rPr>
              <a:t>4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highlight>
                  <a:srgbClr val="FFFFFF"/>
                </a:highlight>
              </a:rPr>
              <a:t>≥</a:t>
            </a:r>
            <a:r>
              <a:rPr lang="en" sz="1800">
                <a:solidFill>
                  <a:schemeClr val="dk1"/>
                </a:solidFill>
              </a:rPr>
              <a:t> 1)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0550" y="1120463"/>
            <a:ext cx="2805600" cy="25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557750" y="4467200"/>
            <a:ext cx="3137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ER</a:t>
            </a:r>
            <a:r>
              <a:rPr i="1"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= 6.0            </a:t>
            </a:r>
            <a:r>
              <a:rPr i="1" lang="en" sz="19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ER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= -54.471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463325" y="4467200"/>
            <a:ext cx="31374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ER</a:t>
            </a:r>
            <a:r>
              <a:rPr i="1"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= 6.0            </a:t>
            </a:r>
            <a:r>
              <a:rPr i="1" lang="en" sz="19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en" sz="1900">
                <a:latin typeface="Times New Roman"/>
                <a:ea typeface="Times New Roman"/>
                <a:cs typeface="Times New Roman"/>
                <a:sym typeface="Times New Roman"/>
              </a:rPr>
              <a:t>ER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= -54.471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23000" y="1479975"/>
            <a:ext cx="36069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Log-Log Plot (With All Edges)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Block Graph Model Testing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1458850"/>
            <a:ext cx="55816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6825" y="2239900"/>
            <a:ext cx="110490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5825" y="2258950"/>
            <a:ext cx="16002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1637950" y="2941350"/>
            <a:ext cx="58629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</a:t>
            </a:r>
            <a:r>
              <a:rPr lang="en" sz="1600"/>
              <a:t> = # edges	n = # nodes	t = # 3 cliques = (1/6)trace(A^3) </a:t>
            </a:r>
            <a:endParaRPr sz="1600"/>
          </a:p>
        </p:txBody>
      </p:sp>
      <p:sp>
        <p:nvSpPr>
          <p:cNvPr id="106" name="Google Shape;106;p18"/>
          <p:cNvSpPr txBox="1"/>
          <p:nvPr/>
        </p:nvSpPr>
        <p:spPr>
          <a:xfrm>
            <a:off x="3006450" y="3593650"/>
            <a:ext cx="3131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= 0.5954		b = 0.0417</a:t>
            </a:r>
            <a:endParaRPr sz="1700"/>
          </a:p>
        </p:txBody>
      </p:sp>
      <p:sp>
        <p:nvSpPr>
          <p:cNvPr id="107" name="Google Shape;107;p18"/>
          <p:cNvSpPr txBox="1"/>
          <p:nvPr/>
        </p:nvSpPr>
        <p:spPr>
          <a:xfrm>
            <a:off x="1984150" y="4288725"/>
            <a:ext cx="51282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X</a:t>
            </a:r>
            <a:r>
              <a:rPr baseline="-25000" lang="en"/>
              <a:t>4</a:t>
            </a:r>
            <a:r>
              <a:rPr lang="en"/>
              <a:t> = 2.5325 x 10</a:t>
            </a:r>
            <a:r>
              <a:rPr baseline="30000" lang="en" sz="1500"/>
              <a:t>8</a:t>
            </a:r>
            <a:r>
              <a:rPr lang="en" sz="1500"/>
              <a:t> 		Actual X</a:t>
            </a:r>
            <a:r>
              <a:rPr baseline="-25000" lang="en" sz="1500"/>
              <a:t>4</a:t>
            </a:r>
            <a:r>
              <a:rPr lang="en" sz="1500"/>
              <a:t> = 4.1795 x 10</a:t>
            </a:r>
            <a:r>
              <a:rPr baseline="30000" lang="en" sz="1500"/>
              <a:t>8</a:t>
            </a:r>
            <a:r>
              <a:rPr lang="en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9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Block Model Graph 4-Clique Prediction 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1727576"/>
            <a:ext cx="3191076" cy="239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026" y="1727575"/>
            <a:ext cx="3191076" cy="2393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424863" y="1337375"/>
            <a:ext cx="3732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Log-Log Plot of Estimated 4-Cliques</a:t>
            </a:r>
            <a:endParaRPr sz="1600"/>
          </a:p>
        </p:txBody>
      </p:sp>
      <p:sp>
        <p:nvSpPr>
          <p:cNvPr id="116" name="Google Shape;116;p19"/>
          <p:cNvSpPr txBox="1"/>
          <p:nvPr/>
        </p:nvSpPr>
        <p:spPr>
          <a:xfrm>
            <a:off x="5197225" y="1337375"/>
            <a:ext cx="27375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Log-Log Plot of 4-Cliques</a:t>
            </a:r>
            <a:endParaRPr sz="1600"/>
          </a:p>
        </p:txBody>
      </p:sp>
      <p:sp>
        <p:nvSpPr>
          <p:cNvPr id="117" name="Google Shape;117;p19"/>
          <p:cNvSpPr txBox="1"/>
          <p:nvPr/>
        </p:nvSpPr>
        <p:spPr>
          <a:xfrm>
            <a:off x="4851113" y="4224575"/>
            <a:ext cx="3293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aseline="-25000" lang="en"/>
              <a:t>0</a:t>
            </a:r>
            <a:r>
              <a:rPr lang="en"/>
              <a:t> = 2.130547		b</a:t>
            </a:r>
            <a:r>
              <a:rPr baseline="-25000" lang="en"/>
              <a:t>0</a:t>
            </a:r>
            <a:r>
              <a:rPr lang="en"/>
              <a:t> = -5.2078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545625" y="4235225"/>
            <a:ext cx="349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aseline="-25000" lang="en"/>
              <a:t>SSBM</a:t>
            </a:r>
            <a:r>
              <a:rPr lang="en"/>
              <a:t> =4.7631		b</a:t>
            </a:r>
            <a:r>
              <a:rPr baseline="-25000" lang="en"/>
              <a:t>SSBM</a:t>
            </a:r>
            <a:r>
              <a:rPr lang="en"/>
              <a:t> = -37.1215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3296725" y="778400"/>
            <a:ext cx="3128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5">
            <a:alphaModFix/>
          </a:blip>
          <a:srcRect b="27678" l="74162" r="5580" t="66963"/>
          <a:stretch/>
        </p:blipFill>
        <p:spPr>
          <a:xfrm>
            <a:off x="2719724" y="666675"/>
            <a:ext cx="384974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and SDP Partitions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375" y="1633602"/>
            <a:ext cx="4994125" cy="21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Resolution Noisy Phantom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712" y="1084575"/>
            <a:ext cx="379457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