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63" r:id="rId1"/>
  </p:sldMasterIdLst>
  <p:notesMasterIdLst>
    <p:notesMasterId r:id="rId55"/>
  </p:notesMasterIdLst>
  <p:sldIdLst>
    <p:sldId id="359" r:id="rId2"/>
    <p:sldId id="449" r:id="rId3"/>
    <p:sldId id="473" r:id="rId4"/>
    <p:sldId id="416" r:id="rId5"/>
    <p:sldId id="396" r:id="rId6"/>
    <p:sldId id="417" r:id="rId7"/>
    <p:sldId id="418" r:id="rId8"/>
    <p:sldId id="420" r:id="rId9"/>
    <p:sldId id="421" r:id="rId10"/>
    <p:sldId id="422" r:id="rId11"/>
    <p:sldId id="423" r:id="rId12"/>
    <p:sldId id="424" r:id="rId13"/>
    <p:sldId id="425" r:id="rId14"/>
    <p:sldId id="427" r:id="rId15"/>
    <p:sldId id="426" r:id="rId16"/>
    <p:sldId id="428" r:id="rId17"/>
    <p:sldId id="429" r:id="rId18"/>
    <p:sldId id="474" r:id="rId19"/>
    <p:sldId id="431" r:id="rId20"/>
    <p:sldId id="475" r:id="rId21"/>
    <p:sldId id="433" r:id="rId22"/>
    <p:sldId id="434" r:id="rId23"/>
    <p:sldId id="476" r:id="rId24"/>
    <p:sldId id="437" r:id="rId25"/>
    <p:sldId id="438" r:id="rId26"/>
    <p:sldId id="440" r:id="rId27"/>
    <p:sldId id="441" r:id="rId28"/>
    <p:sldId id="413" r:id="rId29"/>
    <p:sldId id="442" r:id="rId30"/>
    <p:sldId id="443" r:id="rId31"/>
    <p:sldId id="444" r:id="rId32"/>
    <p:sldId id="445" r:id="rId33"/>
    <p:sldId id="447" r:id="rId34"/>
    <p:sldId id="450" r:id="rId35"/>
    <p:sldId id="451" r:id="rId36"/>
    <p:sldId id="453" r:id="rId37"/>
    <p:sldId id="452" r:id="rId38"/>
    <p:sldId id="454" r:id="rId39"/>
    <p:sldId id="455" r:id="rId40"/>
    <p:sldId id="457" r:id="rId41"/>
    <p:sldId id="459" r:id="rId42"/>
    <p:sldId id="462" r:id="rId43"/>
    <p:sldId id="460" r:id="rId44"/>
    <p:sldId id="461" r:id="rId45"/>
    <p:sldId id="463" r:id="rId46"/>
    <p:sldId id="464" r:id="rId47"/>
    <p:sldId id="465" r:id="rId48"/>
    <p:sldId id="466" r:id="rId49"/>
    <p:sldId id="467" r:id="rId50"/>
    <p:sldId id="468" r:id="rId51"/>
    <p:sldId id="469" r:id="rId52"/>
    <p:sldId id="471" r:id="rId53"/>
    <p:sldId id="47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Hill" initials="DH" lastIdx="2" clrIdx="0">
    <p:extLst>
      <p:ext uri="{19B8F6BF-5375-455C-9EA6-DF929625EA0E}">
        <p15:presenceInfo xmlns:p15="http://schemas.microsoft.com/office/powerpoint/2012/main" userId="Daniel Hi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B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4"/>
  </p:normalViewPr>
  <p:slideViewPr>
    <p:cSldViewPr snapToGrid="0" snapToObjects="1">
      <p:cViewPr varScale="1">
        <p:scale>
          <a:sx n="111" d="100"/>
          <a:sy n="111" d="100"/>
        </p:scale>
        <p:origin x="594" y="9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29399-3EBA-764B-96BD-86D9325B912D}" type="datetimeFigureOut">
              <a:rPr lang="en-US" smtClean="0"/>
              <a:t>6/28/2024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A89CD0-4C84-4F4B-A3AE-EE87FEF5DDE1}" type="slidenum">
              <a:rPr lang="en-US" smtClean="0"/>
              <a:t>‹#›</a:t>
            </a:fld>
            <a:endParaRPr lang="en-US" dirty="0"/>
          </a:p>
        </p:txBody>
      </p:sp>
    </p:spTree>
    <p:extLst>
      <p:ext uri="{BB962C8B-B14F-4D97-AF65-F5344CB8AC3E}">
        <p14:creationId xmlns:p14="http://schemas.microsoft.com/office/powerpoint/2010/main" val="1215886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Versio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661F55-B599-8744-B67C-834A9ED3993E}"/>
              </a:ext>
            </a:extLst>
          </p:cNvPr>
          <p:cNvPicPr>
            <a:picLocks noChangeAspect="1"/>
          </p:cNvPicPr>
          <p:nvPr userDrawn="1"/>
        </p:nvPicPr>
        <p:blipFill rotWithShape="1">
          <a:blip r:embed="rId2"/>
          <a:srcRect t="14413" b="14413"/>
          <a:stretch/>
        </p:blipFill>
        <p:spPr>
          <a:xfrm>
            <a:off x="1" y="6392476"/>
            <a:ext cx="12192000" cy="465524"/>
          </a:xfrm>
          <a:prstGeom prst="rect">
            <a:avLst/>
          </a:prstGeom>
        </p:spPr>
      </p:pic>
      <p:sp>
        <p:nvSpPr>
          <p:cNvPr id="12" name="Date Placeholder 3">
            <a:extLst>
              <a:ext uri="{FF2B5EF4-FFF2-40B4-BE49-F238E27FC236}">
                <a16:creationId xmlns:a16="http://schemas.microsoft.com/office/drawing/2014/main" id="{4338137C-8F38-F944-B46C-AF868760AE19}"/>
              </a:ext>
            </a:extLst>
          </p:cNvPr>
          <p:cNvSpPr>
            <a:spLocks noGrp="1"/>
          </p:cNvSpPr>
          <p:nvPr>
            <p:ph type="dt" sz="half" idx="2"/>
          </p:nvPr>
        </p:nvSpPr>
        <p:spPr>
          <a:xfrm>
            <a:off x="4724400" y="4127964"/>
            <a:ext cx="27432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10" name="Title 8">
            <a:extLst>
              <a:ext uri="{FF2B5EF4-FFF2-40B4-BE49-F238E27FC236}">
                <a16:creationId xmlns:a16="http://schemas.microsoft.com/office/drawing/2014/main" id="{651E477C-0C43-4743-8D6F-2955225F9A15}"/>
              </a:ext>
            </a:extLst>
          </p:cNvPr>
          <p:cNvSpPr>
            <a:spLocks noGrp="1"/>
          </p:cNvSpPr>
          <p:nvPr>
            <p:ph type="ctrTitle"/>
          </p:nvPr>
        </p:nvSpPr>
        <p:spPr>
          <a:xfrm>
            <a:off x="622851" y="1970030"/>
            <a:ext cx="10899913" cy="1078189"/>
          </a:xfrm>
        </p:spPr>
        <p:txBody>
          <a:bodyPr>
            <a:normAutofit/>
          </a:bodyPr>
          <a:lstStyle>
            <a:lvl1pPr algn="ctr">
              <a:defRPr sz="5000" baseline="0"/>
            </a:lvl1pPr>
          </a:lstStyle>
          <a:p>
            <a:r>
              <a:rPr lang="en-US" dirty="0">
                <a:latin typeface="Arial" panose="020B0604020202020204" pitchFamily="34" charset="0"/>
                <a:ea typeface="Helvetica Neue" panose="02000503000000020004" pitchFamily="2" charset="0"/>
                <a:cs typeface="Arial" panose="020B0604020202020204" pitchFamily="34" charset="0"/>
              </a:rPr>
              <a:t>Presentation Title Here</a:t>
            </a:r>
          </a:p>
        </p:txBody>
      </p:sp>
      <p:sp>
        <p:nvSpPr>
          <p:cNvPr id="11" name="Subtitle 9">
            <a:extLst>
              <a:ext uri="{FF2B5EF4-FFF2-40B4-BE49-F238E27FC236}">
                <a16:creationId xmlns:a16="http://schemas.microsoft.com/office/drawing/2014/main" id="{DBA46E2F-F428-AA4A-8DB6-AC7311B8F344}"/>
              </a:ext>
            </a:extLst>
          </p:cNvPr>
          <p:cNvSpPr>
            <a:spLocks noGrp="1"/>
          </p:cNvSpPr>
          <p:nvPr>
            <p:ph type="subTitle" idx="1"/>
          </p:nvPr>
        </p:nvSpPr>
        <p:spPr>
          <a:xfrm>
            <a:off x="1524000" y="3140295"/>
            <a:ext cx="9144000" cy="830814"/>
          </a:xfrm>
        </p:spPr>
        <p:txBody>
          <a:bodyPr/>
          <a:lstStyle>
            <a:lvl1pPr marL="0" indent="0" algn="ctr">
              <a:buFontTx/>
              <a:buNone/>
              <a:defRPr/>
            </a:lvl1pPr>
          </a:lstStyle>
          <a:p>
            <a:r>
              <a:rPr lang="en-US" dirty="0">
                <a:latin typeface="Arial" panose="020B0604020202020204" pitchFamily="34" charset="0"/>
                <a:ea typeface="Helvetica Neue" panose="02000503000000020004" pitchFamily="2" charset="0"/>
                <a:cs typeface="Arial" panose="020B0604020202020204" pitchFamily="34" charset="0"/>
              </a:rPr>
              <a:t>And subtitle here</a:t>
            </a:r>
            <a:br>
              <a:rPr lang="en-US" dirty="0">
                <a:latin typeface="Arial" panose="020B0604020202020204" pitchFamily="34" charset="0"/>
                <a:ea typeface="Helvetica Neue" panose="02000503000000020004" pitchFamily="2" charset="0"/>
                <a:cs typeface="Arial" panose="020B0604020202020204" pitchFamily="34" charset="0"/>
              </a:rPr>
            </a:br>
            <a:r>
              <a:rPr lang="en-US" dirty="0">
                <a:latin typeface="Arial" panose="020B0604020202020204" pitchFamily="34" charset="0"/>
                <a:ea typeface="Helvetica Neue" panose="02000503000000020004" pitchFamily="2" charset="0"/>
                <a:cs typeface="Arial" panose="020B0604020202020204" pitchFamily="34" charset="0"/>
              </a:rPr>
              <a:t>Second line here if needed</a:t>
            </a:r>
          </a:p>
        </p:txBody>
      </p:sp>
      <p:sp>
        <p:nvSpPr>
          <p:cNvPr id="15" name="Text Placeholder 14">
            <a:extLst>
              <a:ext uri="{FF2B5EF4-FFF2-40B4-BE49-F238E27FC236}">
                <a16:creationId xmlns:a16="http://schemas.microsoft.com/office/drawing/2014/main" id="{A50F0E4A-4E7B-DD4C-BA35-D78E465E53D0}"/>
              </a:ext>
            </a:extLst>
          </p:cNvPr>
          <p:cNvSpPr>
            <a:spLocks noGrp="1"/>
          </p:cNvSpPr>
          <p:nvPr>
            <p:ph type="body" sz="quarter" idx="13" hasCustomPrompt="1"/>
          </p:nvPr>
        </p:nvSpPr>
        <p:spPr>
          <a:xfrm>
            <a:off x="4724400" y="5743223"/>
            <a:ext cx="2743200" cy="206292"/>
          </a:xfrm>
        </p:spPr>
        <p:txBody>
          <a:bodyPr>
            <a:normAutofit/>
          </a:bodyPr>
          <a:lstStyle>
            <a:lvl5pPr marL="0" indent="0" algn="ctr">
              <a:spcBef>
                <a:spcPts val="0"/>
              </a:spcBef>
              <a:buFontTx/>
              <a:buNone/>
              <a:defRPr sz="800" baseline="0"/>
            </a:lvl5pPr>
          </a:lstStyle>
          <a:p>
            <a:pPr lvl="4"/>
            <a:r>
              <a:rPr lang="en-US" dirty="0"/>
              <a:t>TRIM A00/000</a:t>
            </a:r>
          </a:p>
        </p:txBody>
      </p:sp>
      <p:sp>
        <p:nvSpPr>
          <p:cNvPr id="9" name="Slide Number Placeholder 5">
            <a:extLst>
              <a:ext uri="{FF2B5EF4-FFF2-40B4-BE49-F238E27FC236}">
                <a16:creationId xmlns:a16="http://schemas.microsoft.com/office/drawing/2014/main" id="{AEC3DA51-96D8-DA44-8589-C448CD05EB85}"/>
              </a:ext>
            </a:extLst>
          </p:cNvPr>
          <p:cNvSpPr>
            <a:spLocks noGrp="1"/>
          </p:cNvSpPr>
          <p:nvPr>
            <p:ph type="sldNum" sz="quarter" idx="12"/>
          </p:nvPr>
        </p:nvSpPr>
        <p:spPr>
          <a:xfrm>
            <a:off x="4724400" y="6510320"/>
            <a:ext cx="2743200" cy="229835"/>
          </a:xfrm>
        </p:spPr>
        <p:txBody>
          <a:bodyPr/>
          <a:lstStyle>
            <a:lvl1pPr algn="ctr">
              <a:defRPr sz="1000" baseline="0">
                <a:solidFill>
                  <a:schemeClr val="bg1"/>
                </a:solidFill>
              </a:defRPr>
            </a:lvl1pPr>
          </a:lstStyle>
          <a:p>
            <a:fld id="{ACADE19B-5A62-A442-958F-6378CC73CF75}" type="slidenum">
              <a:rPr lang="en-US" smtClean="0"/>
              <a:pPr/>
              <a:t>‹#›</a:t>
            </a:fld>
            <a:endParaRPr lang="en-US" dirty="0"/>
          </a:p>
        </p:txBody>
      </p:sp>
    </p:spTree>
    <p:extLst>
      <p:ext uri="{BB962C8B-B14F-4D97-AF65-F5344CB8AC3E}">
        <p14:creationId xmlns:p14="http://schemas.microsoft.com/office/powerpoint/2010/main" val="124849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Version 2">
    <p:spTree>
      <p:nvGrpSpPr>
        <p:cNvPr id="1" name=""/>
        <p:cNvGrpSpPr/>
        <p:nvPr/>
      </p:nvGrpSpPr>
      <p:grpSpPr>
        <a:xfrm>
          <a:off x="0" y="0"/>
          <a:ext cx="0" cy="0"/>
          <a:chOff x="0" y="0"/>
          <a:chExt cx="0" cy="0"/>
        </a:xfrm>
      </p:grpSpPr>
      <p:sp>
        <p:nvSpPr>
          <p:cNvPr id="16" name="Date Placeholder 3">
            <a:extLst>
              <a:ext uri="{FF2B5EF4-FFF2-40B4-BE49-F238E27FC236}">
                <a16:creationId xmlns:a16="http://schemas.microsoft.com/office/drawing/2014/main" id="{DF292FDC-0B22-7444-A7E2-B7EF4B4C6214}"/>
              </a:ext>
            </a:extLst>
          </p:cNvPr>
          <p:cNvSpPr>
            <a:spLocks noGrp="1"/>
          </p:cNvSpPr>
          <p:nvPr>
            <p:ph type="dt" sz="half" idx="2"/>
          </p:nvPr>
        </p:nvSpPr>
        <p:spPr>
          <a:xfrm>
            <a:off x="1060172" y="5117718"/>
            <a:ext cx="2743200" cy="365125"/>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14" name="Subtitle 9">
            <a:extLst>
              <a:ext uri="{FF2B5EF4-FFF2-40B4-BE49-F238E27FC236}">
                <a16:creationId xmlns:a16="http://schemas.microsoft.com/office/drawing/2014/main" id="{521D9E0B-010A-0B48-BA1F-3786055B81FE}"/>
              </a:ext>
            </a:extLst>
          </p:cNvPr>
          <p:cNvSpPr>
            <a:spLocks noGrp="1"/>
          </p:cNvSpPr>
          <p:nvPr>
            <p:ph type="subTitle" idx="1"/>
          </p:nvPr>
        </p:nvSpPr>
        <p:spPr>
          <a:xfrm>
            <a:off x="1060172" y="4020603"/>
            <a:ext cx="10008046" cy="830814"/>
          </a:xfrm>
        </p:spPr>
        <p:txBody>
          <a:bodyPr/>
          <a:lstStyle>
            <a:lvl1pPr marL="0" indent="0" algn="l">
              <a:buFontTx/>
              <a:buNone/>
              <a:defRPr/>
            </a:lvl1pPr>
          </a:lstStyle>
          <a:p>
            <a:r>
              <a:rPr lang="en-US" dirty="0">
                <a:latin typeface="Arial" panose="020B0604020202020204" pitchFamily="34" charset="0"/>
                <a:ea typeface="Helvetica Neue" panose="02000503000000020004" pitchFamily="2" charset="0"/>
                <a:cs typeface="Arial" panose="020B0604020202020204" pitchFamily="34" charset="0"/>
              </a:rPr>
              <a:t>And subtitle here</a:t>
            </a:r>
            <a:br>
              <a:rPr lang="en-US" dirty="0">
                <a:latin typeface="Arial" panose="020B0604020202020204" pitchFamily="34" charset="0"/>
                <a:ea typeface="Helvetica Neue" panose="02000503000000020004" pitchFamily="2" charset="0"/>
                <a:cs typeface="Arial" panose="020B0604020202020204" pitchFamily="34" charset="0"/>
              </a:rPr>
            </a:br>
            <a:r>
              <a:rPr lang="en-US" dirty="0">
                <a:latin typeface="Arial" panose="020B0604020202020204" pitchFamily="34" charset="0"/>
                <a:ea typeface="Helvetica Neue" panose="02000503000000020004" pitchFamily="2" charset="0"/>
                <a:cs typeface="Arial" panose="020B0604020202020204" pitchFamily="34" charset="0"/>
              </a:rPr>
              <a:t>Second line here if needed</a:t>
            </a:r>
          </a:p>
        </p:txBody>
      </p:sp>
      <p:sp>
        <p:nvSpPr>
          <p:cNvPr id="13" name="Title 8">
            <a:extLst>
              <a:ext uri="{FF2B5EF4-FFF2-40B4-BE49-F238E27FC236}">
                <a16:creationId xmlns:a16="http://schemas.microsoft.com/office/drawing/2014/main" id="{EB190FE8-5F21-E846-A103-1D793A2B7B49}"/>
              </a:ext>
            </a:extLst>
          </p:cNvPr>
          <p:cNvSpPr>
            <a:spLocks noGrp="1"/>
          </p:cNvSpPr>
          <p:nvPr>
            <p:ph type="ctrTitle"/>
          </p:nvPr>
        </p:nvSpPr>
        <p:spPr>
          <a:xfrm>
            <a:off x="1060173" y="2959006"/>
            <a:ext cx="10008044" cy="1078189"/>
          </a:xfrm>
        </p:spPr>
        <p:txBody>
          <a:bodyPr>
            <a:normAutofit/>
          </a:bodyPr>
          <a:lstStyle>
            <a:lvl1pPr algn="l">
              <a:defRPr sz="5000" baseline="0"/>
            </a:lvl1pPr>
          </a:lstStyle>
          <a:p>
            <a:r>
              <a:rPr lang="en-US" dirty="0">
                <a:latin typeface="Arial" panose="020B0604020202020204" pitchFamily="34" charset="0"/>
                <a:ea typeface="Helvetica Neue" panose="02000503000000020004" pitchFamily="2" charset="0"/>
                <a:cs typeface="Arial" panose="020B0604020202020204" pitchFamily="34" charset="0"/>
              </a:rPr>
              <a:t>Presentation Title Here</a:t>
            </a:r>
          </a:p>
        </p:txBody>
      </p:sp>
      <p:sp>
        <p:nvSpPr>
          <p:cNvPr id="17" name="Text Placeholder 14">
            <a:extLst>
              <a:ext uri="{FF2B5EF4-FFF2-40B4-BE49-F238E27FC236}">
                <a16:creationId xmlns:a16="http://schemas.microsoft.com/office/drawing/2014/main" id="{DDD067BD-E4E6-934E-886A-2E5E52E10D54}"/>
              </a:ext>
            </a:extLst>
          </p:cNvPr>
          <p:cNvSpPr>
            <a:spLocks noGrp="1"/>
          </p:cNvSpPr>
          <p:nvPr>
            <p:ph type="body" sz="quarter" idx="13" hasCustomPrompt="1"/>
          </p:nvPr>
        </p:nvSpPr>
        <p:spPr>
          <a:xfrm>
            <a:off x="8325017" y="5197135"/>
            <a:ext cx="2743200" cy="206292"/>
          </a:xfrm>
        </p:spPr>
        <p:txBody>
          <a:bodyPr>
            <a:normAutofit/>
          </a:bodyPr>
          <a:lstStyle>
            <a:lvl5pPr marL="0" indent="0" algn="r">
              <a:spcBef>
                <a:spcPts val="0"/>
              </a:spcBef>
              <a:buFontTx/>
              <a:buNone/>
              <a:defRPr sz="800" baseline="0"/>
            </a:lvl5pPr>
          </a:lstStyle>
          <a:p>
            <a:pPr lvl="4"/>
            <a:r>
              <a:rPr lang="en-US" dirty="0"/>
              <a:t>TRIM A00/000</a:t>
            </a:r>
          </a:p>
        </p:txBody>
      </p:sp>
      <p:pic>
        <p:nvPicPr>
          <p:cNvPr id="8" name="Picture 7">
            <a:extLst>
              <a:ext uri="{FF2B5EF4-FFF2-40B4-BE49-F238E27FC236}">
                <a16:creationId xmlns:a16="http://schemas.microsoft.com/office/drawing/2014/main" id="{B378B1A7-C6C1-B848-A67C-FAE16E102A6D}"/>
              </a:ext>
            </a:extLst>
          </p:cNvPr>
          <p:cNvPicPr>
            <a:picLocks noChangeAspect="1"/>
          </p:cNvPicPr>
          <p:nvPr userDrawn="1"/>
        </p:nvPicPr>
        <p:blipFill rotWithShape="1">
          <a:blip r:embed="rId2"/>
          <a:srcRect t="14413" b="14413"/>
          <a:stretch/>
        </p:blipFill>
        <p:spPr>
          <a:xfrm>
            <a:off x="1" y="6392476"/>
            <a:ext cx="12192000" cy="465524"/>
          </a:xfrm>
          <a:prstGeom prst="rect">
            <a:avLst/>
          </a:prstGeom>
        </p:spPr>
      </p:pic>
      <p:sp>
        <p:nvSpPr>
          <p:cNvPr id="9" name="Slide Number Placeholder 5">
            <a:extLst>
              <a:ext uri="{FF2B5EF4-FFF2-40B4-BE49-F238E27FC236}">
                <a16:creationId xmlns:a16="http://schemas.microsoft.com/office/drawing/2014/main" id="{D1CAB23F-0477-654B-8324-DDFA6230D411}"/>
              </a:ext>
            </a:extLst>
          </p:cNvPr>
          <p:cNvSpPr>
            <a:spLocks noGrp="1"/>
          </p:cNvSpPr>
          <p:nvPr>
            <p:ph type="sldNum" sz="quarter" idx="12"/>
          </p:nvPr>
        </p:nvSpPr>
        <p:spPr>
          <a:xfrm>
            <a:off x="4724400" y="6510320"/>
            <a:ext cx="2743200" cy="229835"/>
          </a:xfrm>
        </p:spPr>
        <p:txBody>
          <a:bodyPr/>
          <a:lstStyle>
            <a:lvl1pPr algn="ctr">
              <a:defRPr sz="1000" baseline="0">
                <a:solidFill>
                  <a:schemeClr val="bg1"/>
                </a:solidFill>
              </a:defRPr>
            </a:lvl1pPr>
          </a:lstStyle>
          <a:p>
            <a:fld id="{ACADE19B-5A62-A442-958F-6378CC73CF75}" type="slidenum">
              <a:rPr lang="en-US" smtClean="0"/>
              <a:pPr/>
              <a:t>‹#›</a:t>
            </a:fld>
            <a:endParaRPr lang="en-US" dirty="0"/>
          </a:p>
        </p:txBody>
      </p:sp>
    </p:spTree>
    <p:extLst>
      <p:ext uri="{BB962C8B-B14F-4D97-AF65-F5344CB8AC3E}">
        <p14:creationId xmlns:p14="http://schemas.microsoft.com/office/powerpoint/2010/main" val="125908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Version 3">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AB409A-B897-9349-A472-D4357464DD59}"/>
              </a:ext>
            </a:extLst>
          </p:cNvPr>
          <p:cNvPicPr>
            <a:picLocks noChangeAspect="1"/>
          </p:cNvPicPr>
          <p:nvPr userDrawn="1"/>
        </p:nvPicPr>
        <p:blipFill>
          <a:blip r:embed="rId2"/>
          <a:stretch>
            <a:fillRect/>
          </a:stretch>
        </p:blipFill>
        <p:spPr>
          <a:xfrm>
            <a:off x="4357008" y="4160824"/>
            <a:ext cx="2598147" cy="992788"/>
          </a:xfrm>
          <a:prstGeom prst="rect">
            <a:avLst/>
          </a:prstGeom>
        </p:spPr>
      </p:pic>
      <p:sp>
        <p:nvSpPr>
          <p:cNvPr id="17" name="Date Placeholder 3">
            <a:extLst>
              <a:ext uri="{FF2B5EF4-FFF2-40B4-BE49-F238E27FC236}">
                <a16:creationId xmlns:a16="http://schemas.microsoft.com/office/drawing/2014/main" id="{610217E7-20B8-6D42-9BE6-18977B6FBD0A}"/>
              </a:ext>
            </a:extLst>
          </p:cNvPr>
          <p:cNvSpPr>
            <a:spLocks noGrp="1"/>
          </p:cNvSpPr>
          <p:nvPr>
            <p:ph type="dt" sz="half" idx="2"/>
          </p:nvPr>
        </p:nvSpPr>
        <p:spPr>
          <a:xfrm>
            <a:off x="4256470" y="3529397"/>
            <a:ext cx="2743200" cy="365125"/>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15" name="Subtitle 9">
            <a:extLst>
              <a:ext uri="{FF2B5EF4-FFF2-40B4-BE49-F238E27FC236}">
                <a16:creationId xmlns:a16="http://schemas.microsoft.com/office/drawing/2014/main" id="{8D20F976-72DA-0B4E-839E-FF9ACF635EA6}"/>
              </a:ext>
            </a:extLst>
          </p:cNvPr>
          <p:cNvSpPr>
            <a:spLocks noGrp="1"/>
          </p:cNvSpPr>
          <p:nvPr>
            <p:ph type="subTitle" idx="1"/>
          </p:nvPr>
        </p:nvSpPr>
        <p:spPr>
          <a:xfrm>
            <a:off x="4256470" y="2432281"/>
            <a:ext cx="6811747" cy="830814"/>
          </a:xfrm>
        </p:spPr>
        <p:txBody>
          <a:bodyPr/>
          <a:lstStyle>
            <a:lvl1pPr marL="0" indent="0" algn="l">
              <a:buFontTx/>
              <a:buNone/>
              <a:defRPr/>
            </a:lvl1pPr>
          </a:lstStyle>
          <a:p>
            <a:r>
              <a:rPr lang="en-US" dirty="0">
                <a:latin typeface="Arial" panose="020B0604020202020204" pitchFamily="34" charset="0"/>
                <a:ea typeface="Helvetica Neue" panose="02000503000000020004" pitchFamily="2" charset="0"/>
                <a:cs typeface="Arial" panose="020B0604020202020204" pitchFamily="34" charset="0"/>
              </a:rPr>
              <a:t>And subtitle here</a:t>
            </a:r>
            <a:br>
              <a:rPr lang="en-US" dirty="0">
                <a:latin typeface="Arial" panose="020B0604020202020204" pitchFamily="34" charset="0"/>
                <a:ea typeface="Helvetica Neue" panose="02000503000000020004" pitchFamily="2" charset="0"/>
                <a:cs typeface="Arial" panose="020B0604020202020204" pitchFamily="34" charset="0"/>
              </a:rPr>
            </a:br>
            <a:r>
              <a:rPr lang="en-US" dirty="0">
                <a:latin typeface="Arial" panose="020B0604020202020204" pitchFamily="34" charset="0"/>
                <a:ea typeface="Helvetica Neue" panose="02000503000000020004" pitchFamily="2" charset="0"/>
                <a:cs typeface="Arial" panose="020B0604020202020204" pitchFamily="34" charset="0"/>
              </a:rPr>
              <a:t>Second line here if needed</a:t>
            </a:r>
          </a:p>
        </p:txBody>
      </p:sp>
      <p:sp>
        <p:nvSpPr>
          <p:cNvPr id="16" name="Title 8">
            <a:extLst>
              <a:ext uri="{FF2B5EF4-FFF2-40B4-BE49-F238E27FC236}">
                <a16:creationId xmlns:a16="http://schemas.microsoft.com/office/drawing/2014/main" id="{29164645-6FED-4B45-8D91-B167CFFF7448}"/>
              </a:ext>
            </a:extLst>
          </p:cNvPr>
          <p:cNvSpPr>
            <a:spLocks noGrp="1"/>
          </p:cNvSpPr>
          <p:nvPr>
            <p:ph type="ctrTitle"/>
          </p:nvPr>
        </p:nvSpPr>
        <p:spPr>
          <a:xfrm>
            <a:off x="4256470" y="1370684"/>
            <a:ext cx="6811747" cy="1078189"/>
          </a:xfrm>
        </p:spPr>
        <p:txBody>
          <a:bodyPr>
            <a:normAutofit/>
          </a:bodyPr>
          <a:lstStyle>
            <a:lvl1pPr algn="l">
              <a:defRPr sz="5000" baseline="0"/>
            </a:lvl1pPr>
          </a:lstStyle>
          <a:p>
            <a:r>
              <a:rPr lang="en-US" dirty="0">
                <a:latin typeface="Arial" panose="020B0604020202020204" pitchFamily="34" charset="0"/>
                <a:ea typeface="Helvetica Neue" panose="02000503000000020004" pitchFamily="2" charset="0"/>
                <a:cs typeface="Arial" panose="020B0604020202020204" pitchFamily="34" charset="0"/>
              </a:rPr>
              <a:t>Presentation Title Here</a:t>
            </a:r>
          </a:p>
        </p:txBody>
      </p:sp>
      <p:sp>
        <p:nvSpPr>
          <p:cNvPr id="18" name="Text Placeholder 14">
            <a:extLst>
              <a:ext uri="{FF2B5EF4-FFF2-40B4-BE49-F238E27FC236}">
                <a16:creationId xmlns:a16="http://schemas.microsoft.com/office/drawing/2014/main" id="{99587A3E-5FE1-5D4B-B9BF-34527DA08A9D}"/>
              </a:ext>
            </a:extLst>
          </p:cNvPr>
          <p:cNvSpPr>
            <a:spLocks noGrp="1"/>
          </p:cNvSpPr>
          <p:nvPr>
            <p:ph type="body" sz="quarter" idx="13" hasCustomPrompt="1"/>
          </p:nvPr>
        </p:nvSpPr>
        <p:spPr>
          <a:xfrm>
            <a:off x="4256470" y="5621666"/>
            <a:ext cx="2743200" cy="206292"/>
          </a:xfrm>
        </p:spPr>
        <p:txBody>
          <a:bodyPr>
            <a:normAutofit/>
          </a:bodyPr>
          <a:lstStyle>
            <a:lvl5pPr marL="0" indent="0" algn="l">
              <a:spcBef>
                <a:spcPts val="0"/>
              </a:spcBef>
              <a:buFontTx/>
              <a:buNone/>
              <a:defRPr sz="800" baseline="0"/>
            </a:lvl5pPr>
          </a:lstStyle>
          <a:p>
            <a:pPr lvl="4"/>
            <a:r>
              <a:rPr lang="en-US" dirty="0"/>
              <a:t>TRIM A00/000</a:t>
            </a:r>
          </a:p>
        </p:txBody>
      </p:sp>
    </p:spTree>
    <p:extLst>
      <p:ext uri="{BB962C8B-B14F-4D97-AF65-F5344CB8AC3E}">
        <p14:creationId xmlns:p14="http://schemas.microsoft.com/office/powerpoint/2010/main" val="179586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age with Tit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745470-6DCE-0C41-B661-2EF3D597F50A}"/>
              </a:ext>
            </a:extLst>
          </p:cNvPr>
          <p:cNvSpPr/>
          <p:nvPr userDrawn="1"/>
        </p:nvSpPr>
        <p:spPr>
          <a:xfrm>
            <a:off x="1" y="0"/>
            <a:ext cx="12192000" cy="465524"/>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62D3A445-9A7B-334F-9365-078BC5D7F22B}"/>
              </a:ext>
            </a:extLst>
          </p:cNvPr>
          <p:cNvPicPr>
            <a:picLocks noChangeAspect="1"/>
          </p:cNvPicPr>
          <p:nvPr userDrawn="1"/>
        </p:nvPicPr>
        <p:blipFill rotWithShape="1">
          <a:blip r:embed="rId2"/>
          <a:srcRect t="14413" b="14413"/>
          <a:stretch/>
        </p:blipFill>
        <p:spPr>
          <a:xfrm>
            <a:off x="1" y="6392476"/>
            <a:ext cx="12192000" cy="465524"/>
          </a:xfrm>
          <a:prstGeom prst="rect">
            <a:avLst/>
          </a:prstGeom>
        </p:spPr>
      </p:pic>
      <p:sp>
        <p:nvSpPr>
          <p:cNvPr id="6" name="Slide Number Placeholder 5">
            <a:extLst>
              <a:ext uri="{FF2B5EF4-FFF2-40B4-BE49-F238E27FC236}">
                <a16:creationId xmlns:a16="http://schemas.microsoft.com/office/drawing/2014/main" id="{6F2EA8C8-411B-6841-94CA-6E422BB9C939}"/>
              </a:ext>
            </a:extLst>
          </p:cNvPr>
          <p:cNvSpPr>
            <a:spLocks noGrp="1"/>
          </p:cNvSpPr>
          <p:nvPr>
            <p:ph type="sldNum" sz="quarter" idx="12"/>
          </p:nvPr>
        </p:nvSpPr>
        <p:spPr>
          <a:xfrm>
            <a:off x="10137913" y="5913783"/>
            <a:ext cx="1497496" cy="249904"/>
          </a:xfrm>
        </p:spPr>
        <p:txBody>
          <a:bodyPr/>
          <a:lstStyle>
            <a:lvl1pPr algn="r">
              <a:defRPr sz="1000" baseline="0">
                <a:solidFill>
                  <a:schemeClr val="bg2">
                    <a:lumMod val="50000"/>
                  </a:schemeClr>
                </a:solidFill>
              </a:defRPr>
            </a:lvl1pPr>
          </a:lstStyle>
          <a:p>
            <a:fld id="{ACADE19B-5A62-A442-958F-6378CC73CF75}" type="slidenum">
              <a:rPr lang="en-US" smtClean="0"/>
              <a:pPr/>
              <a:t>‹#›</a:t>
            </a:fld>
            <a:endParaRPr lang="en-US" dirty="0"/>
          </a:p>
        </p:txBody>
      </p:sp>
    </p:spTree>
    <p:extLst>
      <p:ext uri="{BB962C8B-B14F-4D97-AF65-F5344CB8AC3E}">
        <p14:creationId xmlns:p14="http://schemas.microsoft.com/office/powerpoint/2010/main" val="866678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cknowledgement of Countr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E28E0E-B35C-2148-9334-04FE837E1062}"/>
              </a:ext>
            </a:extLst>
          </p:cNvPr>
          <p:cNvPicPr>
            <a:picLocks noChangeAspect="1"/>
          </p:cNvPicPr>
          <p:nvPr userDrawn="1"/>
        </p:nvPicPr>
        <p:blipFill rotWithShape="1">
          <a:blip r:embed="rId2"/>
          <a:srcRect l="2112" t="225" r="2794"/>
          <a:stretch/>
        </p:blipFill>
        <p:spPr>
          <a:xfrm>
            <a:off x="1" y="465524"/>
            <a:ext cx="6095998" cy="5926951"/>
          </a:xfrm>
          <a:prstGeom prst="rect">
            <a:avLst/>
          </a:prstGeom>
        </p:spPr>
      </p:pic>
      <p:sp>
        <p:nvSpPr>
          <p:cNvPr id="10" name="Subtitle 9">
            <a:extLst>
              <a:ext uri="{FF2B5EF4-FFF2-40B4-BE49-F238E27FC236}">
                <a16:creationId xmlns:a16="http://schemas.microsoft.com/office/drawing/2014/main" id="{EEC5231D-11D0-DC45-A611-4669F3D74FC0}"/>
              </a:ext>
            </a:extLst>
          </p:cNvPr>
          <p:cNvSpPr txBox="1">
            <a:spLocks/>
          </p:cNvSpPr>
          <p:nvPr userDrawn="1"/>
        </p:nvSpPr>
        <p:spPr>
          <a:xfrm>
            <a:off x="6469583" y="2761192"/>
            <a:ext cx="5098303" cy="156935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AU" sz="1200" dirty="0">
                <a:latin typeface="Arial" panose="020B0604020202020204" pitchFamily="34" charset="0"/>
                <a:cs typeface="Arial" panose="020B0604020202020204" pitchFamily="34" charset="0"/>
              </a:rPr>
              <a:t>The University of New England respects and acknowledges that its people, courses and facilities are built on land, and surrounded by a sense of belonging, both ancient and contemporary, of the world’s oldest living culture. In doing so, UNE values and respects Indigenous knowledge systems as a vital part of the knowledge capital of Australia. </a:t>
            </a:r>
          </a:p>
          <a:p>
            <a:pPr marL="0" indent="0">
              <a:buNone/>
            </a:pPr>
            <a:r>
              <a:rPr lang="en-AU" sz="1200" dirty="0">
                <a:latin typeface="Arial" panose="020B0604020202020204" pitchFamily="34" charset="0"/>
                <a:cs typeface="Arial" panose="020B0604020202020204" pitchFamily="34" charset="0"/>
              </a:rPr>
              <a:t>We recognise the strength, resilience and capacity of the Aboriginal community and pay our respects to the Elders past, present and future.</a:t>
            </a:r>
          </a:p>
        </p:txBody>
      </p:sp>
      <p:sp>
        <p:nvSpPr>
          <p:cNvPr id="11" name="TextBox 10">
            <a:extLst>
              <a:ext uri="{FF2B5EF4-FFF2-40B4-BE49-F238E27FC236}">
                <a16:creationId xmlns:a16="http://schemas.microsoft.com/office/drawing/2014/main" id="{E9EAFD80-620F-FC43-93D4-A5317B0DC542}"/>
              </a:ext>
            </a:extLst>
          </p:cNvPr>
          <p:cNvSpPr txBox="1"/>
          <p:nvPr userDrawn="1"/>
        </p:nvSpPr>
        <p:spPr>
          <a:xfrm>
            <a:off x="6469583" y="1291926"/>
            <a:ext cx="3603647" cy="1077218"/>
          </a:xfrm>
          <a:prstGeom prst="rect">
            <a:avLst/>
          </a:prstGeom>
          <a:noFill/>
        </p:spPr>
        <p:txBody>
          <a:bodyPr wrap="square" rtlCol="0">
            <a:spAutoFit/>
          </a:bodyPr>
          <a:lstStyle/>
          <a:p>
            <a:r>
              <a:rPr lang="en-US" sz="3200" dirty="0">
                <a:latin typeface="Arial" panose="020B0604020202020204" pitchFamily="34" charset="0"/>
                <a:ea typeface="Helvetica Neue" panose="02000503000000020004" pitchFamily="2" charset="0"/>
                <a:cs typeface="Arial" panose="020B0604020202020204" pitchFamily="34" charset="0"/>
              </a:rPr>
              <a:t>Acknowledgement of Country</a:t>
            </a:r>
          </a:p>
        </p:txBody>
      </p:sp>
      <p:cxnSp>
        <p:nvCxnSpPr>
          <p:cNvPr id="12" name="Straight Connector 11">
            <a:extLst>
              <a:ext uri="{FF2B5EF4-FFF2-40B4-BE49-F238E27FC236}">
                <a16:creationId xmlns:a16="http://schemas.microsoft.com/office/drawing/2014/main" id="{4F7E8A83-F15A-DE43-86BD-05D96DA646F0}"/>
              </a:ext>
            </a:extLst>
          </p:cNvPr>
          <p:cNvCxnSpPr>
            <a:cxnSpLocks/>
          </p:cNvCxnSpPr>
          <p:nvPr userDrawn="1"/>
        </p:nvCxnSpPr>
        <p:spPr>
          <a:xfrm>
            <a:off x="6567714" y="2524853"/>
            <a:ext cx="5072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987F0F4-65CE-B346-92D5-5B4D4D5F3161}"/>
              </a:ext>
            </a:extLst>
          </p:cNvPr>
          <p:cNvPicPr>
            <a:picLocks noChangeAspect="1"/>
          </p:cNvPicPr>
          <p:nvPr userDrawn="1"/>
        </p:nvPicPr>
        <p:blipFill>
          <a:blip r:embed="rId3"/>
          <a:stretch>
            <a:fillRect/>
          </a:stretch>
        </p:blipFill>
        <p:spPr>
          <a:xfrm>
            <a:off x="6567714" y="4330543"/>
            <a:ext cx="734786" cy="489857"/>
          </a:xfrm>
          <a:prstGeom prst="rect">
            <a:avLst/>
          </a:prstGeom>
        </p:spPr>
      </p:pic>
      <p:sp>
        <p:nvSpPr>
          <p:cNvPr id="14" name="TextBox 13">
            <a:extLst>
              <a:ext uri="{FF2B5EF4-FFF2-40B4-BE49-F238E27FC236}">
                <a16:creationId xmlns:a16="http://schemas.microsoft.com/office/drawing/2014/main" id="{D8EB5162-A592-DB40-9A1B-DD5F3F923A47}"/>
              </a:ext>
            </a:extLst>
          </p:cNvPr>
          <p:cNvSpPr txBox="1"/>
          <p:nvPr userDrawn="1"/>
        </p:nvSpPr>
        <p:spPr>
          <a:xfrm>
            <a:off x="6469583" y="5095427"/>
            <a:ext cx="3435394" cy="369332"/>
          </a:xfrm>
          <a:prstGeom prst="rect">
            <a:avLst/>
          </a:prstGeom>
          <a:noFill/>
        </p:spPr>
        <p:txBody>
          <a:bodyPr wrap="square" rtlCol="0">
            <a:spAutoFit/>
          </a:bodyPr>
          <a:lstStyle/>
          <a:p>
            <a:r>
              <a:rPr lang="en-AU" sz="900" dirty="0">
                <a:latin typeface="Arial" panose="020B0604020202020204" pitchFamily="34" charset="0"/>
                <a:cs typeface="Arial" panose="020B0604020202020204" pitchFamily="34" charset="0"/>
              </a:rPr>
              <a:t>Pictured: </a:t>
            </a:r>
            <a:r>
              <a:rPr lang="en-AU" sz="900" b="1" dirty="0">
                <a:latin typeface="Arial" panose="020B0604020202020204" pitchFamily="34" charset="0"/>
                <a:cs typeface="Arial" panose="020B0604020202020204" pitchFamily="34" charset="0"/>
              </a:rPr>
              <a:t>Warwick Keen</a:t>
            </a:r>
            <a:r>
              <a:rPr lang="en-AU" sz="900" dirty="0">
                <a:latin typeface="Arial" panose="020B0604020202020204" pitchFamily="34" charset="0"/>
                <a:cs typeface="Arial" panose="020B0604020202020204" pitchFamily="34" charset="0"/>
              </a:rPr>
              <a:t> “Always was, always will be” 2008</a:t>
            </a:r>
          </a:p>
          <a:p>
            <a:r>
              <a:rPr lang="en-AU" sz="900" dirty="0">
                <a:latin typeface="Arial" panose="020B0604020202020204" pitchFamily="34" charset="0"/>
                <a:cs typeface="Arial" panose="020B0604020202020204" pitchFamily="34" charset="0"/>
              </a:rPr>
              <a:t>Gifted by the artist to UNE in 2008</a:t>
            </a:r>
          </a:p>
        </p:txBody>
      </p:sp>
      <p:pic>
        <p:nvPicPr>
          <p:cNvPr id="15" name="Picture 14">
            <a:extLst>
              <a:ext uri="{FF2B5EF4-FFF2-40B4-BE49-F238E27FC236}">
                <a16:creationId xmlns:a16="http://schemas.microsoft.com/office/drawing/2014/main" id="{9184AD7F-2D51-5E46-AE65-C2934A800E42}"/>
              </a:ext>
            </a:extLst>
          </p:cNvPr>
          <p:cNvPicPr>
            <a:picLocks noChangeAspect="1"/>
          </p:cNvPicPr>
          <p:nvPr userDrawn="1"/>
        </p:nvPicPr>
        <p:blipFill rotWithShape="1">
          <a:blip r:embed="rId4"/>
          <a:srcRect t="14413" b="14413"/>
          <a:stretch/>
        </p:blipFill>
        <p:spPr>
          <a:xfrm>
            <a:off x="1" y="6392476"/>
            <a:ext cx="12192000" cy="465524"/>
          </a:xfrm>
          <a:prstGeom prst="rect">
            <a:avLst/>
          </a:prstGeom>
        </p:spPr>
      </p:pic>
      <p:sp>
        <p:nvSpPr>
          <p:cNvPr id="17" name="Rectangle 16">
            <a:extLst>
              <a:ext uri="{FF2B5EF4-FFF2-40B4-BE49-F238E27FC236}">
                <a16:creationId xmlns:a16="http://schemas.microsoft.com/office/drawing/2014/main" id="{2162EC92-AB58-064B-B149-1A574C913874}"/>
              </a:ext>
            </a:extLst>
          </p:cNvPr>
          <p:cNvSpPr/>
          <p:nvPr userDrawn="1"/>
        </p:nvSpPr>
        <p:spPr>
          <a:xfrm>
            <a:off x="1" y="0"/>
            <a:ext cx="12192000" cy="465524"/>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Slide Number Placeholder 5">
            <a:extLst>
              <a:ext uri="{FF2B5EF4-FFF2-40B4-BE49-F238E27FC236}">
                <a16:creationId xmlns:a16="http://schemas.microsoft.com/office/drawing/2014/main" id="{60236497-B53C-5C4A-83E8-854CE2AE5888}"/>
              </a:ext>
            </a:extLst>
          </p:cNvPr>
          <p:cNvSpPr>
            <a:spLocks noGrp="1"/>
          </p:cNvSpPr>
          <p:nvPr>
            <p:ph type="sldNum" sz="quarter" idx="12"/>
          </p:nvPr>
        </p:nvSpPr>
        <p:spPr>
          <a:xfrm>
            <a:off x="10137913" y="5913783"/>
            <a:ext cx="1497496" cy="249904"/>
          </a:xfrm>
        </p:spPr>
        <p:txBody>
          <a:bodyPr/>
          <a:lstStyle>
            <a:lvl1pPr algn="r">
              <a:defRPr sz="1000" baseline="0">
                <a:solidFill>
                  <a:schemeClr val="bg2">
                    <a:lumMod val="50000"/>
                  </a:schemeClr>
                </a:solidFill>
              </a:defRPr>
            </a:lvl1pPr>
          </a:lstStyle>
          <a:p>
            <a:fld id="{ACADE19B-5A62-A442-958F-6378CC73CF75}" type="slidenum">
              <a:rPr lang="en-US" smtClean="0"/>
              <a:pPr/>
              <a:t>‹#›</a:t>
            </a:fld>
            <a:endParaRPr lang="en-US" dirty="0"/>
          </a:p>
        </p:txBody>
      </p:sp>
    </p:spTree>
    <p:extLst>
      <p:ext uri="{BB962C8B-B14F-4D97-AF65-F5344CB8AC3E}">
        <p14:creationId xmlns:p14="http://schemas.microsoft.com/office/powerpoint/2010/main" val="37879626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DE19B-5A62-A442-958F-6378CC73CF75}" type="slidenum">
              <a:rPr lang="en-US" smtClean="0"/>
              <a:t>‹#›</a:t>
            </a:fld>
            <a:endParaRPr lang="en-US" dirty="0"/>
          </a:p>
        </p:txBody>
      </p:sp>
    </p:spTree>
    <p:extLst>
      <p:ext uri="{BB962C8B-B14F-4D97-AF65-F5344CB8AC3E}">
        <p14:creationId xmlns:p14="http://schemas.microsoft.com/office/powerpoint/2010/main" val="98443877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4" r:id="rId4"/>
    <p:sldLayoutId id="2147483662" r:id="rId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1A7D837-429D-773C-AA42-9C7C84F7A9F4}"/>
              </a:ext>
            </a:extLst>
          </p:cNvPr>
          <p:cNvSpPr txBox="1"/>
          <p:nvPr/>
        </p:nvSpPr>
        <p:spPr>
          <a:xfrm>
            <a:off x="4316856" y="3881319"/>
            <a:ext cx="2743200" cy="1322455"/>
          </a:xfrm>
          <a:prstGeom prst="rect">
            <a:avLst/>
          </a:prstGeom>
          <a:solidFill>
            <a:schemeClr val="bg1"/>
          </a:solidFill>
        </p:spPr>
        <p:txBody>
          <a:bodyPr wrap="square" rtlCol="0">
            <a:spAutoFit/>
          </a:bodyPr>
          <a:lstStyle/>
          <a:p>
            <a:endParaRPr lang="en-AU" dirty="0"/>
          </a:p>
        </p:txBody>
      </p:sp>
      <p:sp>
        <p:nvSpPr>
          <p:cNvPr id="4" name="Title 3">
            <a:extLst>
              <a:ext uri="{FF2B5EF4-FFF2-40B4-BE49-F238E27FC236}">
                <a16:creationId xmlns:a16="http://schemas.microsoft.com/office/drawing/2014/main" id="{3D75EEDB-9C09-4F11-BD1D-18A97E0AF39F}"/>
              </a:ext>
            </a:extLst>
          </p:cNvPr>
          <p:cNvSpPr>
            <a:spLocks noGrp="1"/>
          </p:cNvSpPr>
          <p:nvPr>
            <p:ph type="ctrTitle"/>
          </p:nvPr>
        </p:nvSpPr>
        <p:spPr>
          <a:xfrm>
            <a:off x="3081109" y="2262533"/>
            <a:ext cx="8270658" cy="1882364"/>
          </a:xfrm>
        </p:spPr>
        <p:txBody>
          <a:bodyPr>
            <a:noAutofit/>
          </a:bodyPr>
          <a:lstStyle/>
          <a:p>
            <a:r>
              <a:rPr lang="en-AU" sz="2800" b="1" kern="0" dirty="0">
                <a:effectLst/>
                <a:ea typeface="DengXian Light" panose="02010600030101010101" pitchFamily="2" charset="-122"/>
                <a:cs typeface="Times New Roman" panose="02020603050405020304" pitchFamily="18" charset="0"/>
              </a:rPr>
              <a:t>Measurement of extensive and intensive smallholder inclusion in high value markets. </a:t>
            </a:r>
            <a:endParaRPr lang="en-AU" sz="2800" dirty="0"/>
          </a:p>
        </p:txBody>
      </p:sp>
      <p:pic>
        <p:nvPicPr>
          <p:cNvPr id="6" name="Picture 5">
            <a:extLst>
              <a:ext uri="{FF2B5EF4-FFF2-40B4-BE49-F238E27FC236}">
                <a16:creationId xmlns:a16="http://schemas.microsoft.com/office/drawing/2014/main" id="{63285015-4AEC-4B15-B192-7B561AE9627C}"/>
              </a:ext>
            </a:extLst>
          </p:cNvPr>
          <p:cNvPicPr>
            <a:picLocks noChangeAspect="1"/>
          </p:cNvPicPr>
          <p:nvPr/>
        </p:nvPicPr>
        <p:blipFill rotWithShape="1">
          <a:blip r:embed="rId2"/>
          <a:srcRect r="59187"/>
          <a:stretch/>
        </p:blipFill>
        <p:spPr>
          <a:xfrm>
            <a:off x="416142" y="201151"/>
            <a:ext cx="1650685" cy="1715845"/>
          </a:xfrm>
          <a:prstGeom prst="rect">
            <a:avLst/>
          </a:prstGeom>
        </p:spPr>
      </p:pic>
    </p:spTree>
    <p:extLst>
      <p:ext uri="{BB962C8B-B14F-4D97-AF65-F5344CB8AC3E}">
        <p14:creationId xmlns:p14="http://schemas.microsoft.com/office/powerpoint/2010/main" val="2388482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10</a:t>
            </a:fld>
            <a:endParaRPr lang="en-US" sz="1050" dirty="0"/>
          </a:p>
        </p:txBody>
      </p:sp>
      <p:sp>
        <p:nvSpPr>
          <p:cNvPr id="2" name="Rectangle 1">
            <a:extLst>
              <a:ext uri="{FF2B5EF4-FFF2-40B4-BE49-F238E27FC236}">
                <a16:creationId xmlns:a16="http://schemas.microsoft.com/office/drawing/2014/main" id="{A51E5072-34B7-5951-3AB6-DB4C573FD749}"/>
              </a:ext>
            </a:extLst>
          </p:cNvPr>
          <p:cNvSpPr/>
          <p:nvPr/>
        </p:nvSpPr>
        <p:spPr>
          <a:xfrm>
            <a:off x="0" y="472441"/>
            <a:ext cx="6990080" cy="591311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288000" tIns="180000" rIns="288000" bIns="216000" rtlCol="0" anchor="ctr"/>
          <a:lstStyle/>
          <a:p>
            <a:pPr algn="ctr"/>
            <a:endParaRPr lang="en-AU" dirty="0"/>
          </a:p>
        </p:txBody>
      </p:sp>
      <p:sp>
        <p:nvSpPr>
          <p:cNvPr id="5" name="TextBox 4">
            <a:extLst>
              <a:ext uri="{FF2B5EF4-FFF2-40B4-BE49-F238E27FC236}">
                <a16:creationId xmlns:a16="http://schemas.microsoft.com/office/drawing/2014/main" id="{80CFE260-1416-3396-B1CE-A2AB33269FF8}"/>
              </a:ext>
            </a:extLst>
          </p:cNvPr>
          <p:cNvSpPr txBox="1"/>
          <p:nvPr/>
        </p:nvSpPr>
        <p:spPr>
          <a:xfrm>
            <a:off x="447040" y="1743033"/>
            <a:ext cx="6096000" cy="2215991"/>
          </a:xfrm>
          <a:prstGeom prst="rect">
            <a:avLst/>
          </a:prstGeom>
          <a:noFill/>
        </p:spPr>
        <p:txBody>
          <a:bodyPr wrap="square" rtlCol="0">
            <a:spAutoFit/>
          </a:bodyPr>
          <a:lstStyle/>
          <a:p>
            <a:endParaRPr lang="en-AU" sz="2400" dirty="0">
              <a:latin typeface="+mj-lt"/>
            </a:endParaRPr>
          </a:p>
          <a:p>
            <a:r>
              <a:rPr lang="en-AU" sz="2400" dirty="0"/>
              <a:t>A buyer enters a new region and selects a small number of smallholder farmers ‘at random’ to participate. All these smallholders participate. </a:t>
            </a:r>
          </a:p>
          <a:p>
            <a:endParaRPr lang="en-AU" dirty="0">
              <a:latin typeface="+mj-lt"/>
              <a:ea typeface="Calibri" panose="020F0502020204030204" pitchFamily="34" charset="0"/>
            </a:endParaRPr>
          </a:p>
        </p:txBody>
      </p:sp>
      <p:sp>
        <p:nvSpPr>
          <p:cNvPr id="4" name="TextBox 3">
            <a:extLst>
              <a:ext uri="{FF2B5EF4-FFF2-40B4-BE49-F238E27FC236}">
                <a16:creationId xmlns:a16="http://schemas.microsoft.com/office/drawing/2014/main" id="{52C1AFF8-25BE-04C8-7A3B-156CF7DF7A0A}"/>
              </a:ext>
            </a:extLst>
          </p:cNvPr>
          <p:cNvSpPr txBox="1"/>
          <p:nvPr/>
        </p:nvSpPr>
        <p:spPr>
          <a:xfrm>
            <a:off x="7182928" y="674821"/>
            <a:ext cx="3936521" cy="461665"/>
          </a:xfrm>
          <a:prstGeom prst="rect">
            <a:avLst/>
          </a:prstGeom>
          <a:noFill/>
        </p:spPr>
        <p:txBody>
          <a:bodyPr wrap="square" rtlCol="0">
            <a:spAutoFit/>
          </a:bodyPr>
          <a:lstStyle/>
          <a:p>
            <a:r>
              <a:rPr lang="en-AU" sz="2400" dirty="0">
                <a:latin typeface="+mj-lt"/>
              </a:rPr>
              <a:t>Inclusive or exclusive?</a:t>
            </a:r>
          </a:p>
        </p:txBody>
      </p:sp>
      <p:sp>
        <p:nvSpPr>
          <p:cNvPr id="6" name="TextBox 5">
            <a:extLst>
              <a:ext uri="{FF2B5EF4-FFF2-40B4-BE49-F238E27FC236}">
                <a16:creationId xmlns:a16="http://schemas.microsoft.com/office/drawing/2014/main" id="{C0977B5A-C880-59E4-3FF0-47A564CF3F63}"/>
              </a:ext>
            </a:extLst>
          </p:cNvPr>
          <p:cNvSpPr txBox="1"/>
          <p:nvPr/>
        </p:nvSpPr>
        <p:spPr>
          <a:xfrm>
            <a:off x="447040" y="724551"/>
            <a:ext cx="3936521" cy="461665"/>
          </a:xfrm>
          <a:prstGeom prst="rect">
            <a:avLst/>
          </a:prstGeom>
          <a:noFill/>
        </p:spPr>
        <p:txBody>
          <a:bodyPr wrap="square" rtlCol="0">
            <a:spAutoFit/>
          </a:bodyPr>
          <a:lstStyle/>
          <a:p>
            <a:r>
              <a:rPr lang="en-AU" sz="2400" dirty="0">
                <a:latin typeface="+mj-lt"/>
              </a:rPr>
              <a:t>Example 2</a:t>
            </a:r>
          </a:p>
        </p:txBody>
      </p:sp>
      <p:sp>
        <p:nvSpPr>
          <p:cNvPr id="8" name="TextBox 7">
            <a:extLst>
              <a:ext uri="{FF2B5EF4-FFF2-40B4-BE49-F238E27FC236}">
                <a16:creationId xmlns:a16="http://schemas.microsoft.com/office/drawing/2014/main" id="{EB6BAB61-0978-EE70-7ABE-3D77E94FF4F2}"/>
              </a:ext>
            </a:extLst>
          </p:cNvPr>
          <p:cNvSpPr txBox="1"/>
          <p:nvPr/>
        </p:nvSpPr>
        <p:spPr>
          <a:xfrm>
            <a:off x="7269193" y="2280415"/>
            <a:ext cx="4109049" cy="738664"/>
          </a:xfrm>
          <a:prstGeom prst="rect">
            <a:avLst/>
          </a:prstGeom>
          <a:noFill/>
        </p:spPr>
        <p:txBody>
          <a:bodyPr wrap="square" rtlCol="0">
            <a:spAutoFit/>
          </a:bodyPr>
          <a:lstStyle/>
          <a:p>
            <a:endParaRPr lang="en-AU" sz="2400" dirty="0">
              <a:latin typeface="+mj-lt"/>
            </a:endParaRPr>
          </a:p>
          <a:p>
            <a:endParaRPr lang="en-AU" dirty="0">
              <a:latin typeface="+mj-lt"/>
              <a:ea typeface="Calibri" panose="020F0502020204030204" pitchFamily="34" charset="0"/>
            </a:endParaRPr>
          </a:p>
        </p:txBody>
      </p:sp>
      <p:sp>
        <p:nvSpPr>
          <p:cNvPr id="9" name="TextBox 8">
            <a:extLst>
              <a:ext uri="{FF2B5EF4-FFF2-40B4-BE49-F238E27FC236}">
                <a16:creationId xmlns:a16="http://schemas.microsoft.com/office/drawing/2014/main" id="{D59BB299-1530-FF45-BC91-E11B1F7A4626}"/>
              </a:ext>
            </a:extLst>
          </p:cNvPr>
          <p:cNvSpPr txBox="1"/>
          <p:nvPr/>
        </p:nvSpPr>
        <p:spPr>
          <a:xfrm>
            <a:off x="7309448" y="1999864"/>
            <a:ext cx="4109049" cy="4062651"/>
          </a:xfrm>
          <a:prstGeom prst="rect">
            <a:avLst/>
          </a:prstGeom>
          <a:noFill/>
        </p:spPr>
        <p:txBody>
          <a:bodyPr wrap="square" rtlCol="0">
            <a:spAutoFit/>
          </a:bodyPr>
          <a:lstStyle/>
          <a:p>
            <a:r>
              <a:rPr lang="en-AU" sz="2400" b="1" dirty="0"/>
              <a:t>Inclusive - </a:t>
            </a:r>
            <a:r>
              <a:rPr lang="en-AU" sz="2400" dirty="0"/>
              <a:t>in a statistical sense as every smallholder has equal likelihood to participate. </a:t>
            </a:r>
          </a:p>
          <a:p>
            <a:endParaRPr lang="en-AU" sz="2400" dirty="0"/>
          </a:p>
          <a:p>
            <a:r>
              <a:rPr lang="en-AU" sz="2400" dirty="0"/>
              <a:t>High value markets not ‘at scale’ as only a small number of smallholders participate. </a:t>
            </a:r>
          </a:p>
          <a:p>
            <a:endParaRPr lang="en-AU" sz="2400" dirty="0"/>
          </a:p>
          <a:p>
            <a:endParaRPr lang="en-AU" dirty="0">
              <a:latin typeface="+mj-lt"/>
              <a:ea typeface="Calibri" panose="020F0502020204030204" pitchFamily="34" charset="0"/>
            </a:endParaRPr>
          </a:p>
        </p:txBody>
      </p:sp>
    </p:spTree>
    <p:extLst>
      <p:ext uri="{BB962C8B-B14F-4D97-AF65-F5344CB8AC3E}">
        <p14:creationId xmlns:p14="http://schemas.microsoft.com/office/powerpoint/2010/main" val="399902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11</a:t>
            </a:fld>
            <a:endParaRPr lang="en-US" sz="1050" dirty="0"/>
          </a:p>
        </p:txBody>
      </p:sp>
      <p:sp>
        <p:nvSpPr>
          <p:cNvPr id="2" name="Rectangle 1">
            <a:extLst>
              <a:ext uri="{FF2B5EF4-FFF2-40B4-BE49-F238E27FC236}">
                <a16:creationId xmlns:a16="http://schemas.microsoft.com/office/drawing/2014/main" id="{A51E5072-34B7-5951-3AB6-DB4C573FD749}"/>
              </a:ext>
            </a:extLst>
          </p:cNvPr>
          <p:cNvSpPr/>
          <p:nvPr/>
        </p:nvSpPr>
        <p:spPr>
          <a:xfrm>
            <a:off x="0" y="472441"/>
            <a:ext cx="6990080" cy="591311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288000" tIns="180000" rIns="288000" bIns="216000" rtlCol="0" anchor="ctr"/>
          <a:lstStyle/>
          <a:p>
            <a:pPr algn="ctr"/>
            <a:endParaRPr lang="en-AU" dirty="0"/>
          </a:p>
        </p:txBody>
      </p:sp>
      <p:sp>
        <p:nvSpPr>
          <p:cNvPr id="5" name="TextBox 4">
            <a:extLst>
              <a:ext uri="{FF2B5EF4-FFF2-40B4-BE49-F238E27FC236}">
                <a16:creationId xmlns:a16="http://schemas.microsoft.com/office/drawing/2014/main" id="{80CFE260-1416-3396-B1CE-A2AB33269FF8}"/>
              </a:ext>
            </a:extLst>
          </p:cNvPr>
          <p:cNvSpPr txBox="1"/>
          <p:nvPr/>
        </p:nvSpPr>
        <p:spPr>
          <a:xfrm>
            <a:off x="447040" y="1743033"/>
            <a:ext cx="6096000" cy="2677656"/>
          </a:xfrm>
          <a:prstGeom prst="rect">
            <a:avLst/>
          </a:prstGeom>
          <a:noFill/>
        </p:spPr>
        <p:txBody>
          <a:bodyPr wrap="square" rtlCol="0">
            <a:spAutoFit/>
          </a:bodyPr>
          <a:lstStyle/>
          <a:p>
            <a:endParaRPr lang="en-AU" sz="2400" dirty="0">
              <a:latin typeface="+mj-lt"/>
            </a:endParaRPr>
          </a:p>
          <a:p>
            <a:r>
              <a:rPr lang="en-AU" sz="2400" dirty="0"/>
              <a:t>A monopsonist buyer engages with all smallholder farmers in an area. </a:t>
            </a:r>
          </a:p>
          <a:p>
            <a:endParaRPr lang="en-AU" sz="2400" dirty="0"/>
          </a:p>
          <a:p>
            <a:r>
              <a:rPr lang="en-AU" sz="2400" dirty="0"/>
              <a:t>These farmers engage with the value chain, even when it is a bad deal for them, because of few outside options.</a:t>
            </a:r>
            <a:endParaRPr lang="en-AU" dirty="0">
              <a:latin typeface="+mj-lt"/>
              <a:ea typeface="Calibri" panose="020F0502020204030204" pitchFamily="34" charset="0"/>
            </a:endParaRPr>
          </a:p>
        </p:txBody>
      </p:sp>
      <p:sp>
        <p:nvSpPr>
          <p:cNvPr id="4" name="TextBox 3">
            <a:extLst>
              <a:ext uri="{FF2B5EF4-FFF2-40B4-BE49-F238E27FC236}">
                <a16:creationId xmlns:a16="http://schemas.microsoft.com/office/drawing/2014/main" id="{52C1AFF8-25BE-04C8-7A3B-156CF7DF7A0A}"/>
              </a:ext>
            </a:extLst>
          </p:cNvPr>
          <p:cNvSpPr txBox="1"/>
          <p:nvPr/>
        </p:nvSpPr>
        <p:spPr>
          <a:xfrm>
            <a:off x="7182928" y="674821"/>
            <a:ext cx="3936521" cy="461665"/>
          </a:xfrm>
          <a:prstGeom prst="rect">
            <a:avLst/>
          </a:prstGeom>
          <a:noFill/>
        </p:spPr>
        <p:txBody>
          <a:bodyPr wrap="square" rtlCol="0">
            <a:spAutoFit/>
          </a:bodyPr>
          <a:lstStyle/>
          <a:p>
            <a:r>
              <a:rPr lang="en-AU" sz="2400" dirty="0">
                <a:latin typeface="+mj-lt"/>
              </a:rPr>
              <a:t>Inclusive or exclusive?</a:t>
            </a:r>
          </a:p>
        </p:txBody>
      </p:sp>
      <p:sp>
        <p:nvSpPr>
          <p:cNvPr id="6" name="TextBox 5">
            <a:extLst>
              <a:ext uri="{FF2B5EF4-FFF2-40B4-BE49-F238E27FC236}">
                <a16:creationId xmlns:a16="http://schemas.microsoft.com/office/drawing/2014/main" id="{C0977B5A-C880-59E4-3FF0-47A564CF3F63}"/>
              </a:ext>
            </a:extLst>
          </p:cNvPr>
          <p:cNvSpPr txBox="1"/>
          <p:nvPr/>
        </p:nvSpPr>
        <p:spPr>
          <a:xfrm>
            <a:off x="447040" y="724551"/>
            <a:ext cx="3936521" cy="461665"/>
          </a:xfrm>
          <a:prstGeom prst="rect">
            <a:avLst/>
          </a:prstGeom>
          <a:noFill/>
        </p:spPr>
        <p:txBody>
          <a:bodyPr wrap="square" rtlCol="0">
            <a:spAutoFit/>
          </a:bodyPr>
          <a:lstStyle/>
          <a:p>
            <a:r>
              <a:rPr lang="en-AU" sz="2400" dirty="0">
                <a:latin typeface="+mj-lt"/>
              </a:rPr>
              <a:t>Example 3</a:t>
            </a:r>
          </a:p>
        </p:txBody>
      </p:sp>
      <p:sp>
        <p:nvSpPr>
          <p:cNvPr id="8" name="TextBox 7">
            <a:extLst>
              <a:ext uri="{FF2B5EF4-FFF2-40B4-BE49-F238E27FC236}">
                <a16:creationId xmlns:a16="http://schemas.microsoft.com/office/drawing/2014/main" id="{EB6BAB61-0978-EE70-7ABE-3D77E94FF4F2}"/>
              </a:ext>
            </a:extLst>
          </p:cNvPr>
          <p:cNvSpPr txBox="1"/>
          <p:nvPr/>
        </p:nvSpPr>
        <p:spPr>
          <a:xfrm>
            <a:off x="7269193" y="2280415"/>
            <a:ext cx="4109049" cy="738664"/>
          </a:xfrm>
          <a:prstGeom prst="rect">
            <a:avLst/>
          </a:prstGeom>
          <a:noFill/>
        </p:spPr>
        <p:txBody>
          <a:bodyPr wrap="square" rtlCol="0">
            <a:spAutoFit/>
          </a:bodyPr>
          <a:lstStyle/>
          <a:p>
            <a:endParaRPr lang="en-AU" sz="2400" dirty="0">
              <a:latin typeface="+mj-lt"/>
            </a:endParaRPr>
          </a:p>
          <a:p>
            <a:endParaRPr lang="en-AU" dirty="0">
              <a:latin typeface="+mj-lt"/>
              <a:ea typeface="Calibri" panose="020F0502020204030204" pitchFamily="34" charset="0"/>
            </a:endParaRPr>
          </a:p>
        </p:txBody>
      </p:sp>
      <p:sp>
        <p:nvSpPr>
          <p:cNvPr id="9" name="TextBox 8">
            <a:extLst>
              <a:ext uri="{FF2B5EF4-FFF2-40B4-BE49-F238E27FC236}">
                <a16:creationId xmlns:a16="http://schemas.microsoft.com/office/drawing/2014/main" id="{D59BB299-1530-FF45-BC91-E11B1F7A4626}"/>
              </a:ext>
            </a:extLst>
          </p:cNvPr>
          <p:cNvSpPr txBox="1"/>
          <p:nvPr/>
        </p:nvSpPr>
        <p:spPr>
          <a:xfrm>
            <a:off x="7309448" y="1999864"/>
            <a:ext cx="4109049" cy="3693319"/>
          </a:xfrm>
          <a:prstGeom prst="rect">
            <a:avLst/>
          </a:prstGeom>
          <a:noFill/>
        </p:spPr>
        <p:txBody>
          <a:bodyPr wrap="square" rtlCol="0">
            <a:spAutoFit/>
          </a:bodyPr>
          <a:lstStyle/>
          <a:p>
            <a:r>
              <a:rPr lang="en-AU" sz="2400" b="1" dirty="0"/>
              <a:t>Inclusive</a:t>
            </a:r>
            <a:r>
              <a:rPr lang="en-AU" sz="2400" dirty="0"/>
              <a:t> - as every smallholder has equal likelihood to participate. </a:t>
            </a:r>
          </a:p>
          <a:p>
            <a:endParaRPr lang="en-AU" sz="2400" dirty="0"/>
          </a:p>
          <a:p>
            <a:r>
              <a:rPr lang="en-AU" sz="2400" dirty="0"/>
              <a:t>But likely delivers low to negative value for participating smallholders (the role of standard impact evaluations).</a:t>
            </a:r>
          </a:p>
          <a:p>
            <a:endParaRPr lang="en-AU" dirty="0">
              <a:latin typeface="+mj-lt"/>
              <a:ea typeface="Calibri" panose="020F0502020204030204" pitchFamily="34" charset="0"/>
            </a:endParaRPr>
          </a:p>
        </p:txBody>
      </p:sp>
    </p:spTree>
    <p:extLst>
      <p:ext uri="{BB962C8B-B14F-4D97-AF65-F5344CB8AC3E}">
        <p14:creationId xmlns:p14="http://schemas.microsoft.com/office/powerpoint/2010/main" val="269523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12</a:t>
            </a:fld>
            <a:endParaRPr lang="en-US" sz="1050" dirty="0"/>
          </a:p>
        </p:txBody>
      </p:sp>
      <p:sp>
        <p:nvSpPr>
          <p:cNvPr id="2" name="Rectangle 1">
            <a:extLst>
              <a:ext uri="{FF2B5EF4-FFF2-40B4-BE49-F238E27FC236}">
                <a16:creationId xmlns:a16="http://schemas.microsoft.com/office/drawing/2014/main" id="{A51E5072-34B7-5951-3AB6-DB4C573FD749}"/>
              </a:ext>
            </a:extLst>
          </p:cNvPr>
          <p:cNvSpPr/>
          <p:nvPr/>
        </p:nvSpPr>
        <p:spPr>
          <a:xfrm>
            <a:off x="0" y="472441"/>
            <a:ext cx="6990080" cy="591311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288000" tIns="180000" rIns="288000" bIns="216000" rtlCol="0" anchor="ctr"/>
          <a:lstStyle/>
          <a:p>
            <a:pPr algn="ctr"/>
            <a:endParaRPr lang="en-AU" dirty="0"/>
          </a:p>
        </p:txBody>
      </p:sp>
      <p:sp>
        <p:nvSpPr>
          <p:cNvPr id="5" name="TextBox 4">
            <a:extLst>
              <a:ext uri="{FF2B5EF4-FFF2-40B4-BE49-F238E27FC236}">
                <a16:creationId xmlns:a16="http://schemas.microsoft.com/office/drawing/2014/main" id="{80CFE260-1416-3396-B1CE-A2AB33269FF8}"/>
              </a:ext>
            </a:extLst>
          </p:cNvPr>
          <p:cNvSpPr txBox="1"/>
          <p:nvPr/>
        </p:nvSpPr>
        <p:spPr>
          <a:xfrm>
            <a:off x="447040" y="2027706"/>
            <a:ext cx="6096000" cy="2308324"/>
          </a:xfrm>
          <a:prstGeom prst="rect">
            <a:avLst/>
          </a:prstGeom>
          <a:noFill/>
        </p:spPr>
        <p:txBody>
          <a:bodyPr wrap="square" rtlCol="0">
            <a:spAutoFit/>
          </a:bodyPr>
          <a:lstStyle/>
          <a:p>
            <a:r>
              <a:rPr lang="en-AU" sz="2400" dirty="0"/>
              <a:t>A value chain enters a new area and offers participation to all farmers. </a:t>
            </a:r>
          </a:p>
          <a:p>
            <a:endParaRPr lang="en-AU" sz="2400" dirty="0"/>
          </a:p>
          <a:p>
            <a:r>
              <a:rPr lang="en-AU" sz="2400" dirty="0"/>
              <a:t>Upfront participation costs are high, but price premiums compensate for this the smallholders can afford these upfront costs.</a:t>
            </a:r>
            <a:endParaRPr lang="en-AU" dirty="0">
              <a:latin typeface="+mj-lt"/>
              <a:ea typeface="Calibri" panose="020F0502020204030204" pitchFamily="34" charset="0"/>
            </a:endParaRPr>
          </a:p>
        </p:txBody>
      </p:sp>
      <p:sp>
        <p:nvSpPr>
          <p:cNvPr id="4" name="TextBox 3">
            <a:extLst>
              <a:ext uri="{FF2B5EF4-FFF2-40B4-BE49-F238E27FC236}">
                <a16:creationId xmlns:a16="http://schemas.microsoft.com/office/drawing/2014/main" id="{52C1AFF8-25BE-04C8-7A3B-156CF7DF7A0A}"/>
              </a:ext>
            </a:extLst>
          </p:cNvPr>
          <p:cNvSpPr txBox="1"/>
          <p:nvPr/>
        </p:nvSpPr>
        <p:spPr>
          <a:xfrm>
            <a:off x="7182928" y="674821"/>
            <a:ext cx="3936521" cy="461665"/>
          </a:xfrm>
          <a:prstGeom prst="rect">
            <a:avLst/>
          </a:prstGeom>
          <a:noFill/>
        </p:spPr>
        <p:txBody>
          <a:bodyPr wrap="square" rtlCol="0">
            <a:spAutoFit/>
          </a:bodyPr>
          <a:lstStyle/>
          <a:p>
            <a:r>
              <a:rPr lang="en-AU" sz="2400" dirty="0">
                <a:latin typeface="+mj-lt"/>
              </a:rPr>
              <a:t>Inclusive or exclusive?</a:t>
            </a:r>
          </a:p>
        </p:txBody>
      </p:sp>
      <p:sp>
        <p:nvSpPr>
          <p:cNvPr id="6" name="TextBox 5">
            <a:extLst>
              <a:ext uri="{FF2B5EF4-FFF2-40B4-BE49-F238E27FC236}">
                <a16:creationId xmlns:a16="http://schemas.microsoft.com/office/drawing/2014/main" id="{C0977B5A-C880-59E4-3FF0-47A564CF3F63}"/>
              </a:ext>
            </a:extLst>
          </p:cNvPr>
          <p:cNvSpPr txBox="1"/>
          <p:nvPr/>
        </p:nvSpPr>
        <p:spPr>
          <a:xfrm>
            <a:off x="447040" y="724551"/>
            <a:ext cx="3936521" cy="461665"/>
          </a:xfrm>
          <a:prstGeom prst="rect">
            <a:avLst/>
          </a:prstGeom>
          <a:noFill/>
        </p:spPr>
        <p:txBody>
          <a:bodyPr wrap="square" rtlCol="0">
            <a:spAutoFit/>
          </a:bodyPr>
          <a:lstStyle/>
          <a:p>
            <a:r>
              <a:rPr lang="en-AU" sz="2400" dirty="0">
                <a:latin typeface="+mj-lt"/>
              </a:rPr>
              <a:t>Example 4</a:t>
            </a:r>
          </a:p>
        </p:txBody>
      </p:sp>
      <p:sp>
        <p:nvSpPr>
          <p:cNvPr id="8" name="TextBox 7">
            <a:extLst>
              <a:ext uri="{FF2B5EF4-FFF2-40B4-BE49-F238E27FC236}">
                <a16:creationId xmlns:a16="http://schemas.microsoft.com/office/drawing/2014/main" id="{EB6BAB61-0978-EE70-7ABE-3D77E94FF4F2}"/>
              </a:ext>
            </a:extLst>
          </p:cNvPr>
          <p:cNvSpPr txBox="1"/>
          <p:nvPr/>
        </p:nvSpPr>
        <p:spPr>
          <a:xfrm>
            <a:off x="7269193" y="2280415"/>
            <a:ext cx="4109049" cy="738664"/>
          </a:xfrm>
          <a:prstGeom prst="rect">
            <a:avLst/>
          </a:prstGeom>
          <a:noFill/>
        </p:spPr>
        <p:txBody>
          <a:bodyPr wrap="square" rtlCol="0">
            <a:spAutoFit/>
          </a:bodyPr>
          <a:lstStyle/>
          <a:p>
            <a:endParaRPr lang="en-AU" sz="2400" dirty="0">
              <a:latin typeface="+mj-lt"/>
            </a:endParaRPr>
          </a:p>
          <a:p>
            <a:endParaRPr lang="en-AU" dirty="0">
              <a:latin typeface="+mj-lt"/>
              <a:ea typeface="Calibri" panose="020F0502020204030204" pitchFamily="34" charset="0"/>
            </a:endParaRPr>
          </a:p>
        </p:txBody>
      </p:sp>
      <p:sp>
        <p:nvSpPr>
          <p:cNvPr id="9" name="TextBox 8">
            <a:extLst>
              <a:ext uri="{FF2B5EF4-FFF2-40B4-BE49-F238E27FC236}">
                <a16:creationId xmlns:a16="http://schemas.microsoft.com/office/drawing/2014/main" id="{D59BB299-1530-FF45-BC91-E11B1F7A4626}"/>
              </a:ext>
            </a:extLst>
          </p:cNvPr>
          <p:cNvSpPr txBox="1"/>
          <p:nvPr/>
        </p:nvSpPr>
        <p:spPr>
          <a:xfrm>
            <a:off x="7309448" y="1932815"/>
            <a:ext cx="4109049" cy="2954655"/>
          </a:xfrm>
          <a:prstGeom prst="rect">
            <a:avLst/>
          </a:prstGeom>
          <a:noFill/>
        </p:spPr>
        <p:txBody>
          <a:bodyPr wrap="square" rtlCol="0">
            <a:spAutoFit/>
          </a:bodyPr>
          <a:lstStyle/>
          <a:p>
            <a:r>
              <a:rPr lang="en-AU" sz="2400" b="1" dirty="0"/>
              <a:t>Exclusive</a:t>
            </a:r>
            <a:r>
              <a:rPr lang="en-AU" sz="2400" dirty="0"/>
              <a:t> – even when presented the opportunity to participate, smallholders with lower assets or credit constraints cannot afford the upfront participation costs, and opt out of participation.</a:t>
            </a:r>
          </a:p>
          <a:p>
            <a:endParaRPr lang="en-AU" dirty="0">
              <a:latin typeface="+mj-lt"/>
              <a:ea typeface="Calibri" panose="020F0502020204030204" pitchFamily="34" charset="0"/>
            </a:endParaRPr>
          </a:p>
        </p:txBody>
      </p:sp>
    </p:spTree>
    <p:extLst>
      <p:ext uri="{BB962C8B-B14F-4D97-AF65-F5344CB8AC3E}">
        <p14:creationId xmlns:p14="http://schemas.microsoft.com/office/powerpoint/2010/main" val="211746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13</a:t>
            </a:fld>
            <a:endParaRPr lang="en-US" sz="1050" dirty="0"/>
          </a:p>
        </p:txBody>
      </p:sp>
      <p:sp>
        <p:nvSpPr>
          <p:cNvPr id="2" name="Rectangle 1">
            <a:extLst>
              <a:ext uri="{FF2B5EF4-FFF2-40B4-BE49-F238E27FC236}">
                <a16:creationId xmlns:a16="http://schemas.microsoft.com/office/drawing/2014/main" id="{A51E5072-34B7-5951-3AB6-DB4C573FD749}"/>
              </a:ext>
            </a:extLst>
          </p:cNvPr>
          <p:cNvSpPr/>
          <p:nvPr/>
        </p:nvSpPr>
        <p:spPr>
          <a:xfrm>
            <a:off x="0" y="472441"/>
            <a:ext cx="6990080" cy="591311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288000" tIns="180000" rIns="288000" bIns="216000" rtlCol="0" anchor="ctr"/>
          <a:lstStyle/>
          <a:p>
            <a:pPr algn="ctr"/>
            <a:endParaRPr lang="en-AU" dirty="0"/>
          </a:p>
        </p:txBody>
      </p:sp>
      <p:sp>
        <p:nvSpPr>
          <p:cNvPr id="5" name="TextBox 4">
            <a:extLst>
              <a:ext uri="{FF2B5EF4-FFF2-40B4-BE49-F238E27FC236}">
                <a16:creationId xmlns:a16="http://schemas.microsoft.com/office/drawing/2014/main" id="{80CFE260-1416-3396-B1CE-A2AB33269FF8}"/>
              </a:ext>
            </a:extLst>
          </p:cNvPr>
          <p:cNvSpPr txBox="1"/>
          <p:nvPr/>
        </p:nvSpPr>
        <p:spPr>
          <a:xfrm>
            <a:off x="447040" y="2027706"/>
            <a:ext cx="6096000" cy="2616101"/>
          </a:xfrm>
          <a:prstGeom prst="rect">
            <a:avLst/>
          </a:prstGeom>
          <a:noFill/>
        </p:spPr>
        <p:txBody>
          <a:bodyPr wrap="square" rtlCol="0">
            <a:spAutoFit/>
          </a:bodyPr>
          <a:lstStyle/>
          <a:p>
            <a:r>
              <a:rPr lang="en-AU" sz="2000" dirty="0"/>
              <a:t>A buyer enters a new area and offers participation to all farmers. Participation costs are negligible and price premiums are available.  </a:t>
            </a:r>
          </a:p>
          <a:p>
            <a:endParaRPr lang="en-AU" sz="2000" dirty="0"/>
          </a:p>
          <a:p>
            <a:r>
              <a:rPr lang="en-AU" sz="2000" dirty="0"/>
              <a:t>Some women choose to opt out in favour of women’s only cooperatives as these cooperatives provide inputs and social capital which these women prefer</a:t>
            </a:r>
            <a:r>
              <a:rPr lang="en-AU" sz="2400" dirty="0"/>
              <a:t>. </a:t>
            </a:r>
          </a:p>
        </p:txBody>
      </p:sp>
      <p:sp>
        <p:nvSpPr>
          <p:cNvPr id="4" name="TextBox 3">
            <a:extLst>
              <a:ext uri="{FF2B5EF4-FFF2-40B4-BE49-F238E27FC236}">
                <a16:creationId xmlns:a16="http://schemas.microsoft.com/office/drawing/2014/main" id="{52C1AFF8-25BE-04C8-7A3B-156CF7DF7A0A}"/>
              </a:ext>
            </a:extLst>
          </p:cNvPr>
          <p:cNvSpPr txBox="1"/>
          <p:nvPr/>
        </p:nvSpPr>
        <p:spPr>
          <a:xfrm>
            <a:off x="7182928" y="674821"/>
            <a:ext cx="3936521" cy="461665"/>
          </a:xfrm>
          <a:prstGeom prst="rect">
            <a:avLst/>
          </a:prstGeom>
          <a:noFill/>
        </p:spPr>
        <p:txBody>
          <a:bodyPr wrap="square" rtlCol="0">
            <a:spAutoFit/>
          </a:bodyPr>
          <a:lstStyle/>
          <a:p>
            <a:r>
              <a:rPr lang="en-AU" sz="2400" dirty="0">
                <a:latin typeface="+mj-lt"/>
              </a:rPr>
              <a:t>Inclusive or exclusive?</a:t>
            </a:r>
          </a:p>
        </p:txBody>
      </p:sp>
      <p:sp>
        <p:nvSpPr>
          <p:cNvPr id="6" name="TextBox 5">
            <a:extLst>
              <a:ext uri="{FF2B5EF4-FFF2-40B4-BE49-F238E27FC236}">
                <a16:creationId xmlns:a16="http://schemas.microsoft.com/office/drawing/2014/main" id="{C0977B5A-C880-59E4-3FF0-47A564CF3F63}"/>
              </a:ext>
            </a:extLst>
          </p:cNvPr>
          <p:cNvSpPr txBox="1"/>
          <p:nvPr/>
        </p:nvSpPr>
        <p:spPr>
          <a:xfrm>
            <a:off x="447040" y="724551"/>
            <a:ext cx="3936521" cy="461665"/>
          </a:xfrm>
          <a:prstGeom prst="rect">
            <a:avLst/>
          </a:prstGeom>
          <a:noFill/>
        </p:spPr>
        <p:txBody>
          <a:bodyPr wrap="square" rtlCol="0">
            <a:spAutoFit/>
          </a:bodyPr>
          <a:lstStyle/>
          <a:p>
            <a:r>
              <a:rPr lang="en-AU" sz="2400" dirty="0">
                <a:latin typeface="+mj-lt"/>
              </a:rPr>
              <a:t>Example 5</a:t>
            </a:r>
          </a:p>
        </p:txBody>
      </p:sp>
      <p:sp>
        <p:nvSpPr>
          <p:cNvPr id="8" name="TextBox 7">
            <a:extLst>
              <a:ext uri="{FF2B5EF4-FFF2-40B4-BE49-F238E27FC236}">
                <a16:creationId xmlns:a16="http://schemas.microsoft.com/office/drawing/2014/main" id="{EB6BAB61-0978-EE70-7ABE-3D77E94FF4F2}"/>
              </a:ext>
            </a:extLst>
          </p:cNvPr>
          <p:cNvSpPr txBox="1"/>
          <p:nvPr/>
        </p:nvSpPr>
        <p:spPr>
          <a:xfrm>
            <a:off x="7269193" y="2280415"/>
            <a:ext cx="4109049" cy="738664"/>
          </a:xfrm>
          <a:prstGeom prst="rect">
            <a:avLst/>
          </a:prstGeom>
          <a:noFill/>
        </p:spPr>
        <p:txBody>
          <a:bodyPr wrap="square" rtlCol="0">
            <a:spAutoFit/>
          </a:bodyPr>
          <a:lstStyle/>
          <a:p>
            <a:endParaRPr lang="en-AU" sz="2400" dirty="0">
              <a:latin typeface="+mj-lt"/>
            </a:endParaRPr>
          </a:p>
          <a:p>
            <a:endParaRPr lang="en-AU" dirty="0">
              <a:latin typeface="+mj-lt"/>
              <a:ea typeface="Calibri" panose="020F0502020204030204" pitchFamily="34" charset="0"/>
            </a:endParaRPr>
          </a:p>
        </p:txBody>
      </p:sp>
      <p:sp>
        <p:nvSpPr>
          <p:cNvPr id="9" name="TextBox 8">
            <a:extLst>
              <a:ext uri="{FF2B5EF4-FFF2-40B4-BE49-F238E27FC236}">
                <a16:creationId xmlns:a16="http://schemas.microsoft.com/office/drawing/2014/main" id="{D59BB299-1530-FF45-BC91-E11B1F7A4626}"/>
              </a:ext>
            </a:extLst>
          </p:cNvPr>
          <p:cNvSpPr txBox="1"/>
          <p:nvPr/>
        </p:nvSpPr>
        <p:spPr>
          <a:xfrm>
            <a:off x="7269193" y="1855178"/>
            <a:ext cx="4109049" cy="40626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b="1" dirty="0"/>
              <a:t>Inclusive</a:t>
            </a:r>
            <a:r>
              <a:rPr lang="en-AU" sz="2000" dirty="0"/>
              <a:t> – the buyer makes itself available to all famers, and those who wish to engage in the value chain can do so, due to low entry costs.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t>However, differences in preferences lead to different cohorts participating with this high value buyer. This suggests the buyer may be ‘inclusive’, </a:t>
            </a:r>
            <a:r>
              <a:rPr lang="en-AU" sz="2000" i="1" dirty="0"/>
              <a:t>but</a:t>
            </a:r>
            <a:r>
              <a:rPr lang="en-AU" sz="2000" dirty="0"/>
              <a:t> low value for certain cohorts.</a:t>
            </a:r>
          </a:p>
          <a:p>
            <a:endParaRPr lang="en-AU" dirty="0">
              <a:latin typeface="+mj-lt"/>
              <a:ea typeface="Calibri" panose="020F0502020204030204" pitchFamily="34" charset="0"/>
            </a:endParaRPr>
          </a:p>
        </p:txBody>
      </p:sp>
    </p:spTree>
    <p:extLst>
      <p:ext uri="{BB962C8B-B14F-4D97-AF65-F5344CB8AC3E}">
        <p14:creationId xmlns:p14="http://schemas.microsoft.com/office/powerpoint/2010/main" val="396548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14</a:t>
            </a:fld>
            <a:endParaRPr lang="en-US" sz="1050" dirty="0"/>
          </a:p>
        </p:txBody>
      </p:sp>
      <p:sp>
        <p:nvSpPr>
          <p:cNvPr id="2" name="Rectangle 1">
            <a:extLst>
              <a:ext uri="{FF2B5EF4-FFF2-40B4-BE49-F238E27FC236}">
                <a16:creationId xmlns:a16="http://schemas.microsoft.com/office/drawing/2014/main" id="{A51E5072-34B7-5951-3AB6-DB4C573FD749}"/>
              </a:ext>
            </a:extLst>
          </p:cNvPr>
          <p:cNvSpPr/>
          <p:nvPr/>
        </p:nvSpPr>
        <p:spPr>
          <a:xfrm>
            <a:off x="0" y="472441"/>
            <a:ext cx="6990080" cy="591311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288000" tIns="180000" rIns="288000" bIns="216000" rtlCol="0" anchor="ctr"/>
          <a:lstStyle/>
          <a:p>
            <a:pPr algn="ctr"/>
            <a:endParaRPr lang="en-AU" dirty="0"/>
          </a:p>
        </p:txBody>
      </p:sp>
      <p:sp>
        <p:nvSpPr>
          <p:cNvPr id="5" name="TextBox 4">
            <a:extLst>
              <a:ext uri="{FF2B5EF4-FFF2-40B4-BE49-F238E27FC236}">
                <a16:creationId xmlns:a16="http://schemas.microsoft.com/office/drawing/2014/main" id="{80CFE260-1416-3396-B1CE-A2AB33269FF8}"/>
              </a:ext>
            </a:extLst>
          </p:cNvPr>
          <p:cNvSpPr txBox="1"/>
          <p:nvPr/>
        </p:nvSpPr>
        <p:spPr>
          <a:xfrm>
            <a:off x="447040" y="2027706"/>
            <a:ext cx="6096000" cy="2554545"/>
          </a:xfrm>
          <a:prstGeom prst="rect">
            <a:avLst/>
          </a:prstGeom>
          <a:noFill/>
        </p:spPr>
        <p:txBody>
          <a:bodyPr wrap="square" rtlCol="0">
            <a:spAutoFit/>
          </a:bodyPr>
          <a:lstStyle/>
          <a:p>
            <a:r>
              <a:rPr lang="en-AU" sz="2000" dirty="0"/>
              <a:t>A cooperative buys produce to any smallholder that presents itself to the buying location, and the distribution of smallholders that do so is inclusive.  </a:t>
            </a:r>
          </a:p>
          <a:p>
            <a:endParaRPr lang="en-AU" sz="2000" dirty="0"/>
          </a:p>
          <a:p>
            <a:r>
              <a:rPr lang="en-AU" sz="2000" dirty="0"/>
              <a:t>However, only a select few elite individuals are allowed to participate in cooperative decision making and voting rights – with women in particular excluded from these processes. </a:t>
            </a:r>
            <a:endParaRPr lang="en-AU" sz="2400" dirty="0"/>
          </a:p>
        </p:txBody>
      </p:sp>
      <p:sp>
        <p:nvSpPr>
          <p:cNvPr id="4" name="TextBox 3">
            <a:extLst>
              <a:ext uri="{FF2B5EF4-FFF2-40B4-BE49-F238E27FC236}">
                <a16:creationId xmlns:a16="http://schemas.microsoft.com/office/drawing/2014/main" id="{52C1AFF8-25BE-04C8-7A3B-156CF7DF7A0A}"/>
              </a:ext>
            </a:extLst>
          </p:cNvPr>
          <p:cNvSpPr txBox="1"/>
          <p:nvPr/>
        </p:nvSpPr>
        <p:spPr>
          <a:xfrm>
            <a:off x="7182928" y="674821"/>
            <a:ext cx="3936521" cy="461665"/>
          </a:xfrm>
          <a:prstGeom prst="rect">
            <a:avLst/>
          </a:prstGeom>
          <a:noFill/>
        </p:spPr>
        <p:txBody>
          <a:bodyPr wrap="square" rtlCol="0">
            <a:spAutoFit/>
          </a:bodyPr>
          <a:lstStyle/>
          <a:p>
            <a:r>
              <a:rPr lang="en-AU" sz="2400" dirty="0">
                <a:latin typeface="+mj-lt"/>
              </a:rPr>
              <a:t>Inclusive or exclusive?</a:t>
            </a:r>
          </a:p>
        </p:txBody>
      </p:sp>
      <p:sp>
        <p:nvSpPr>
          <p:cNvPr id="6" name="TextBox 5">
            <a:extLst>
              <a:ext uri="{FF2B5EF4-FFF2-40B4-BE49-F238E27FC236}">
                <a16:creationId xmlns:a16="http://schemas.microsoft.com/office/drawing/2014/main" id="{C0977B5A-C880-59E4-3FF0-47A564CF3F63}"/>
              </a:ext>
            </a:extLst>
          </p:cNvPr>
          <p:cNvSpPr txBox="1"/>
          <p:nvPr/>
        </p:nvSpPr>
        <p:spPr>
          <a:xfrm>
            <a:off x="447040" y="724551"/>
            <a:ext cx="3936521" cy="461665"/>
          </a:xfrm>
          <a:prstGeom prst="rect">
            <a:avLst/>
          </a:prstGeom>
          <a:noFill/>
        </p:spPr>
        <p:txBody>
          <a:bodyPr wrap="square" rtlCol="0">
            <a:spAutoFit/>
          </a:bodyPr>
          <a:lstStyle/>
          <a:p>
            <a:r>
              <a:rPr lang="en-AU" sz="2400" dirty="0">
                <a:latin typeface="+mj-lt"/>
              </a:rPr>
              <a:t>Example 6</a:t>
            </a:r>
          </a:p>
        </p:txBody>
      </p:sp>
      <p:sp>
        <p:nvSpPr>
          <p:cNvPr id="8" name="TextBox 7">
            <a:extLst>
              <a:ext uri="{FF2B5EF4-FFF2-40B4-BE49-F238E27FC236}">
                <a16:creationId xmlns:a16="http://schemas.microsoft.com/office/drawing/2014/main" id="{EB6BAB61-0978-EE70-7ABE-3D77E94FF4F2}"/>
              </a:ext>
            </a:extLst>
          </p:cNvPr>
          <p:cNvSpPr txBox="1"/>
          <p:nvPr/>
        </p:nvSpPr>
        <p:spPr>
          <a:xfrm>
            <a:off x="7269193" y="2280415"/>
            <a:ext cx="4109049" cy="738664"/>
          </a:xfrm>
          <a:prstGeom prst="rect">
            <a:avLst/>
          </a:prstGeom>
          <a:noFill/>
        </p:spPr>
        <p:txBody>
          <a:bodyPr wrap="square" rtlCol="0">
            <a:spAutoFit/>
          </a:bodyPr>
          <a:lstStyle/>
          <a:p>
            <a:endParaRPr lang="en-AU" sz="2400" dirty="0">
              <a:latin typeface="+mj-lt"/>
            </a:endParaRPr>
          </a:p>
          <a:p>
            <a:endParaRPr lang="en-AU" dirty="0">
              <a:latin typeface="+mj-lt"/>
              <a:ea typeface="Calibri" panose="020F0502020204030204" pitchFamily="34" charset="0"/>
            </a:endParaRPr>
          </a:p>
        </p:txBody>
      </p:sp>
      <p:sp>
        <p:nvSpPr>
          <p:cNvPr id="9" name="TextBox 8">
            <a:extLst>
              <a:ext uri="{FF2B5EF4-FFF2-40B4-BE49-F238E27FC236}">
                <a16:creationId xmlns:a16="http://schemas.microsoft.com/office/drawing/2014/main" id="{D59BB299-1530-FF45-BC91-E11B1F7A4626}"/>
              </a:ext>
            </a:extLst>
          </p:cNvPr>
          <p:cNvSpPr txBox="1"/>
          <p:nvPr/>
        </p:nvSpPr>
        <p:spPr>
          <a:xfrm>
            <a:off x="7269193" y="1855178"/>
            <a:ext cx="4109049" cy="28315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b="1" dirty="0"/>
              <a:t>Inclusive at the extensive margin, exclusive at the intensive margin.</a:t>
            </a:r>
            <a:r>
              <a:rPr lang="en-AU" sz="20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t>We may also want to consider the heterogeneity of benefits derived from this participation (outside the scope of inclusion measurement).</a:t>
            </a:r>
          </a:p>
          <a:p>
            <a:endParaRPr lang="en-AU" dirty="0">
              <a:latin typeface="+mj-lt"/>
              <a:ea typeface="Calibri" panose="020F0502020204030204" pitchFamily="34" charset="0"/>
            </a:endParaRPr>
          </a:p>
        </p:txBody>
      </p:sp>
    </p:spTree>
    <p:extLst>
      <p:ext uri="{BB962C8B-B14F-4D97-AF65-F5344CB8AC3E}">
        <p14:creationId xmlns:p14="http://schemas.microsoft.com/office/powerpoint/2010/main" val="401823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15</a:t>
            </a:fld>
            <a:endParaRPr lang="en-US" sz="1050" dirty="0"/>
          </a:p>
        </p:txBody>
      </p:sp>
      <p:sp>
        <p:nvSpPr>
          <p:cNvPr id="2" name="Rectangle 1">
            <a:extLst>
              <a:ext uri="{FF2B5EF4-FFF2-40B4-BE49-F238E27FC236}">
                <a16:creationId xmlns:a16="http://schemas.microsoft.com/office/drawing/2014/main" id="{A51E5072-34B7-5951-3AB6-DB4C573FD749}"/>
              </a:ext>
            </a:extLst>
          </p:cNvPr>
          <p:cNvSpPr/>
          <p:nvPr/>
        </p:nvSpPr>
        <p:spPr>
          <a:xfrm>
            <a:off x="0" y="472441"/>
            <a:ext cx="6990080" cy="591311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288000" tIns="180000" rIns="288000" bIns="216000" rtlCol="0" anchor="ctr"/>
          <a:lstStyle/>
          <a:p>
            <a:pPr algn="ctr"/>
            <a:endParaRPr lang="en-AU" dirty="0"/>
          </a:p>
        </p:txBody>
      </p:sp>
      <p:sp>
        <p:nvSpPr>
          <p:cNvPr id="5" name="TextBox 4">
            <a:extLst>
              <a:ext uri="{FF2B5EF4-FFF2-40B4-BE49-F238E27FC236}">
                <a16:creationId xmlns:a16="http://schemas.microsoft.com/office/drawing/2014/main" id="{80CFE260-1416-3396-B1CE-A2AB33269FF8}"/>
              </a:ext>
            </a:extLst>
          </p:cNvPr>
          <p:cNvSpPr txBox="1"/>
          <p:nvPr/>
        </p:nvSpPr>
        <p:spPr>
          <a:xfrm>
            <a:off x="447040" y="2027706"/>
            <a:ext cx="6096000" cy="1015663"/>
          </a:xfrm>
          <a:prstGeom prst="rect">
            <a:avLst/>
          </a:prstGeom>
          <a:noFill/>
        </p:spPr>
        <p:txBody>
          <a:bodyPr wrap="square" rtlCol="0">
            <a:spAutoFit/>
          </a:bodyPr>
          <a:lstStyle/>
          <a:p>
            <a:r>
              <a:rPr lang="en-AU" sz="2000" dirty="0"/>
              <a:t>A Women’s only cooperative establishes to provide women with more opportunities for cooperative participation (e.g. decision making, voice etc). </a:t>
            </a:r>
            <a:endParaRPr lang="en-AU" sz="2400" dirty="0"/>
          </a:p>
        </p:txBody>
      </p:sp>
      <p:sp>
        <p:nvSpPr>
          <p:cNvPr id="4" name="TextBox 3">
            <a:extLst>
              <a:ext uri="{FF2B5EF4-FFF2-40B4-BE49-F238E27FC236}">
                <a16:creationId xmlns:a16="http://schemas.microsoft.com/office/drawing/2014/main" id="{52C1AFF8-25BE-04C8-7A3B-156CF7DF7A0A}"/>
              </a:ext>
            </a:extLst>
          </p:cNvPr>
          <p:cNvSpPr txBox="1"/>
          <p:nvPr/>
        </p:nvSpPr>
        <p:spPr>
          <a:xfrm>
            <a:off x="7182928" y="674821"/>
            <a:ext cx="3936521" cy="461665"/>
          </a:xfrm>
          <a:prstGeom prst="rect">
            <a:avLst/>
          </a:prstGeom>
          <a:noFill/>
        </p:spPr>
        <p:txBody>
          <a:bodyPr wrap="square" rtlCol="0">
            <a:spAutoFit/>
          </a:bodyPr>
          <a:lstStyle/>
          <a:p>
            <a:r>
              <a:rPr lang="en-AU" sz="2400" dirty="0">
                <a:latin typeface="+mj-lt"/>
              </a:rPr>
              <a:t>Inclusive or exclusive?</a:t>
            </a:r>
          </a:p>
        </p:txBody>
      </p:sp>
      <p:sp>
        <p:nvSpPr>
          <p:cNvPr id="6" name="TextBox 5">
            <a:extLst>
              <a:ext uri="{FF2B5EF4-FFF2-40B4-BE49-F238E27FC236}">
                <a16:creationId xmlns:a16="http://schemas.microsoft.com/office/drawing/2014/main" id="{C0977B5A-C880-59E4-3FF0-47A564CF3F63}"/>
              </a:ext>
            </a:extLst>
          </p:cNvPr>
          <p:cNvSpPr txBox="1"/>
          <p:nvPr/>
        </p:nvSpPr>
        <p:spPr>
          <a:xfrm>
            <a:off x="447040" y="724551"/>
            <a:ext cx="3936521" cy="461665"/>
          </a:xfrm>
          <a:prstGeom prst="rect">
            <a:avLst/>
          </a:prstGeom>
          <a:noFill/>
        </p:spPr>
        <p:txBody>
          <a:bodyPr wrap="square" rtlCol="0">
            <a:spAutoFit/>
          </a:bodyPr>
          <a:lstStyle/>
          <a:p>
            <a:r>
              <a:rPr lang="en-AU" sz="2400" dirty="0">
                <a:latin typeface="+mj-lt"/>
              </a:rPr>
              <a:t>Example 7</a:t>
            </a:r>
          </a:p>
        </p:txBody>
      </p:sp>
      <p:sp>
        <p:nvSpPr>
          <p:cNvPr id="8" name="TextBox 7">
            <a:extLst>
              <a:ext uri="{FF2B5EF4-FFF2-40B4-BE49-F238E27FC236}">
                <a16:creationId xmlns:a16="http://schemas.microsoft.com/office/drawing/2014/main" id="{EB6BAB61-0978-EE70-7ABE-3D77E94FF4F2}"/>
              </a:ext>
            </a:extLst>
          </p:cNvPr>
          <p:cNvSpPr txBox="1"/>
          <p:nvPr/>
        </p:nvSpPr>
        <p:spPr>
          <a:xfrm>
            <a:off x="7269193" y="2280415"/>
            <a:ext cx="4109049" cy="738664"/>
          </a:xfrm>
          <a:prstGeom prst="rect">
            <a:avLst/>
          </a:prstGeom>
          <a:noFill/>
        </p:spPr>
        <p:txBody>
          <a:bodyPr wrap="square" rtlCol="0">
            <a:spAutoFit/>
          </a:bodyPr>
          <a:lstStyle/>
          <a:p>
            <a:endParaRPr lang="en-AU" sz="2400" dirty="0">
              <a:latin typeface="+mj-lt"/>
            </a:endParaRPr>
          </a:p>
          <a:p>
            <a:endParaRPr lang="en-AU" dirty="0">
              <a:latin typeface="+mj-lt"/>
              <a:ea typeface="Calibri" panose="020F0502020204030204" pitchFamily="34" charset="0"/>
            </a:endParaRPr>
          </a:p>
        </p:txBody>
      </p:sp>
      <p:sp>
        <p:nvSpPr>
          <p:cNvPr id="9" name="TextBox 8">
            <a:extLst>
              <a:ext uri="{FF2B5EF4-FFF2-40B4-BE49-F238E27FC236}">
                <a16:creationId xmlns:a16="http://schemas.microsoft.com/office/drawing/2014/main" id="{D59BB299-1530-FF45-BC91-E11B1F7A4626}"/>
              </a:ext>
            </a:extLst>
          </p:cNvPr>
          <p:cNvSpPr txBox="1"/>
          <p:nvPr/>
        </p:nvSpPr>
        <p:spPr>
          <a:xfrm>
            <a:off x="7269193" y="1855178"/>
            <a:ext cx="4109049"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b="1" dirty="0"/>
              <a:t>Exclusive </a:t>
            </a:r>
            <a:r>
              <a:rPr lang="en-AU" sz="2000" dirty="0"/>
              <a:t> – for men. Exclusive at a value chain level, but likely contributes to more inclusive high value market access more generally.</a:t>
            </a:r>
          </a:p>
        </p:txBody>
      </p:sp>
    </p:spTree>
    <p:extLst>
      <p:ext uri="{BB962C8B-B14F-4D97-AF65-F5344CB8AC3E}">
        <p14:creationId xmlns:p14="http://schemas.microsoft.com/office/powerpoint/2010/main" val="189482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16</a:t>
            </a:fld>
            <a:endParaRPr lang="en-US" sz="1050" dirty="0"/>
          </a:p>
        </p:txBody>
      </p:sp>
      <p:sp>
        <p:nvSpPr>
          <p:cNvPr id="4" name="TextBox 3">
            <a:extLst>
              <a:ext uri="{FF2B5EF4-FFF2-40B4-BE49-F238E27FC236}">
                <a16:creationId xmlns:a16="http://schemas.microsoft.com/office/drawing/2014/main" id="{1B10851B-B937-C1E8-7BC6-160C2698FE70}"/>
              </a:ext>
            </a:extLst>
          </p:cNvPr>
          <p:cNvSpPr txBox="1"/>
          <p:nvPr/>
        </p:nvSpPr>
        <p:spPr>
          <a:xfrm>
            <a:off x="951919" y="1837587"/>
            <a:ext cx="10027920" cy="5632311"/>
          </a:xfrm>
          <a:prstGeom prst="rect">
            <a:avLst/>
          </a:prstGeom>
          <a:noFill/>
        </p:spPr>
        <p:txBody>
          <a:bodyPr wrap="square" rtlCol="0">
            <a:spAutoFit/>
          </a:bodyPr>
          <a:lstStyle/>
          <a:p>
            <a:pPr marL="342900" indent="-342900">
              <a:buFont typeface="+mj-lt"/>
              <a:buAutoNum type="arabicPeriod"/>
            </a:pPr>
            <a:r>
              <a:rPr lang="en-AU" dirty="0">
                <a:latin typeface="+mj-lt"/>
                <a:ea typeface="Calibri" panose="020F0502020204030204" pitchFamily="34" charset="0"/>
              </a:rPr>
              <a:t>Flexible for different measures of extensive and intensive participation.</a:t>
            </a:r>
          </a:p>
          <a:p>
            <a:pPr marL="342900" indent="-342900">
              <a:buFont typeface="+mj-lt"/>
              <a:buAutoNum type="arabicPeriod"/>
            </a:pPr>
            <a:endParaRPr lang="en-AU" dirty="0">
              <a:latin typeface="+mj-lt"/>
              <a:ea typeface="Calibri" panose="020F0502020204030204" pitchFamily="34" charset="0"/>
            </a:endParaRPr>
          </a:p>
          <a:p>
            <a:pPr marL="342900" indent="-342900">
              <a:buFont typeface="+mj-lt"/>
              <a:buAutoNum type="arabicPeriod"/>
            </a:pPr>
            <a:r>
              <a:rPr lang="en-AU" dirty="0">
                <a:latin typeface="+mj-lt"/>
                <a:ea typeface="Calibri" panose="020F0502020204030204" pitchFamily="34" charset="0"/>
              </a:rPr>
              <a:t>Be applicable to measure inclusion at various scales (e.g. individual buyers and value chains, up to broader market access)</a:t>
            </a:r>
          </a:p>
          <a:p>
            <a:pPr marL="342900" indent="-342900">
              <a:buFont typeface="+mj-lt"/>
              <a:buAutoNum type="arabicPeriod"/>
            </a:pPr>
            <a:endParaRPr lang="en-AU" dirty="0">
              <a:latin typeface="+mj-lt"/>
              <a:ea typeface="Calibri" panose="020F0502020204030204" pitchFamily="34" charset="0"/>
            </a:endParaRPr>
          </a:p>
          <a:p>
            <a:pPr marL="342900" indent="-342900">
              <a:buFont typeface="+mj-lt"/>
              <a:buAutoNum type="arabicPeriod"/>
            </a:pPr>
            <a:r>
              <a:rPr lang="en-AU" dirty="0">
                <a:latin typeface="+mj-lt"/>
                <a:ea typeface="Calibri" panose="020F0502020204030204" pitchFamily="34" charset="0"/>
              </a:rPr>
              <a:t>Be able to rank inclusion outcomes across different value chains, markets, or across time (recognising general limitations of external validity in any empirical work). </a:t>
            </a:r>
          </a:p>
          <a:p>
            <a:pPr marL="342900" indent="-342900">
              <a:buFont typeface="+mj-lt"/>
              <a:buAutoNum type="arabicPeriod"/>
            </a:pPr>
            <a:endParaRPr lang="en-AU" dirty="0">
              <a:latin typeface="+mj-lt"/>
              <a:ea typeface="Calibri" panose="020F0502020204030204" pitchFamily="34" charset="0"/>
            </a:endParaRPr>
          </a:p>
          <a:p>
            <a:pPr marL="342900" indent="-342900">
              <a:buFont typeface="+mj-lt"/>
              <a:buAutoNum type="arabicPeriod"/>
            </a:pPr>
            <a:r>
              <a:rPr lang="en-AU" dirty="0">
                <a:latin typeface="+mj-lt"/>
                <a:ea typeface="Calibri" panose="020F0502020204030204" pitchFamily="34" charset="0"/>
              </a:rPr>
              <a:t>Be able to identify the likelihood of participation in high value markets conditional on structural factors/circumstances outside of a smallholder’s control.</a:t>
            </a:r>
          </a:p>
          <a:p>
            <a:pPr marL="800100" lvl="1" indent="-342900">
              <a:buFont typeface="Arial" panose="020B0604020202020204" pitchFamily="34" charset="0"/>
              <a:buChar char="•"/>
            </a:pPr>
            <a:r>
              <a:rPr lang="en-AU" dirty="0">
                <a:latin typeface="+mj-lt"/>
                <a:ea typeface="Calibri" panose="020F0502020204030204" pitchFamily="34" charset="0"/>
              </a:rPr>
              <a:t>We want to know whether differences in participation outcomes are driven entirely of these circumstances (exclusive), or entirely due to preferences for different value outcomes (inclusive, but low value).  </a:t>
            </a:r>
          </a:p>
          <a:p>
            <a:pPr marL="800100" lvl="1" indent="-342900">
              <a:buFont typeface="Arial" panose="020B0604020202020204" pitchFamily="34" charset="0"/>
              <a:buChar char="•"/>
            </a:pPr>
            <a:r>
              <a:rPr lang="en-AU" dirty="0">
                <a:latin typeface="+mj-lt"/>
                <a:ea typeface="Calibri" panose="020F0502020204030204" pitchFamily="34" charset="0"/>
              </a:rPr>
              <a:t>This keeps measurement of inclusion distinct from well-established frameworks for assessing value chain benefits. </a:t>
            </a:r>
          </a:p>
          <a:p>
            <a:pPr marL="342900" indent="-342900">
              <a:buFont typeface="+mj-lt"/>
              <a:buAutoNum type="arabicPeriod"/>
            </a:pPr>
            <a:endParaRPr lang="en-AU" dirty="0">
              <a:latin typeface="+mj-lt"/>
              <a:ea typeface="Calibri" panose="020F0502020204030204" pitchFamily="34" charset="0"/>
            </a:endParaRPr>
          </a:p>
          <a:p>
            <a:pPr marL="342900" indent="-342900">
              <a:buFont typeface="+mj-lt"/>
              <a:buAutoNum type="arabicPeriod"/>
            </a:pPr>
            <a:endParaRPr lang="en-AU" dirty="0">
              <a:latin typeface="+mj-lt"/>
              <a:ea typeface="Calibri" panose="020F0502020204030204" pitchFamily="34" charset="0"/>
            </a:endParaRPr>
          </a:p>
          <a:p>
            <a:endParaRPr lang="en-AU" dirty="0">
              <a:latin typeface="+mj-lt"/>
              <a:ea typeface="Calibri" panose="020F0502020204030204" pitchFamily="34" charset="0"/>
            </a:endParaRPr>
          </a:p>
          <a:p>
            <a:pPr marL="285750" indent="-285750">
              <a:buFont typeface="Arial" panose="020B0604020202020204" pitchFamily="34" charset="0"/>
              <a:buChar char="•"/>
            </a:pPr>
            <a:endParaRPr lang="en-AU" dirty="0">
              <a:latin typeface="+mj-lt"/>
              <a:ea typeface="Calibri" panose="020F0502020204030204" pitchFamily="34" charset="0"/>
            </a:endParaRPr>
          </a:p>
          <a:p>
            <a:pPr marL="285750" indent="-285750">
              <a:buFont typeface="Arial" panose="020B0604020202020204" pitchFamily="34" charset="0"/>
              <a:buChar char="•"/>
            </a:pPr>
            <a:endParaRPr lang="en-AU" dirty="0">
              <a:latin typeface="+mj-lt"/>
              <a:ea typeface="Calibri" panose="020F0502020204030204" pitchFamily="34" charset="0"/>
            </a:endParaRPr>
          </a:p>
        </p:txBody>
      </p:sp>
      <p:sp>
        <p:nvSpPr>
          <p:cNvPr id="2" name="TextBox 1">
            <a:extLst>
              <a:ext uri="{FF2B5EF4-FFF2-40B4-BE49-F238E27FC236}">
                <a16:creationId xmlns:a16="http://schemas.microsoft.com/office/drawing/2014/main" id="{40B9F925-09CC-DA0F-E89B-1D1A4B5E9946}"/>
              </a:ext>
            </a:extLst>
          </p:cNvPr>
          <p:cNvSpPr txBox="1"/>
          <p:nvPr/>
        </p:nvSpPr>
        <p:spPr>
          <a:xfrm>
            <a:off x="2600960" y="843280"/>
            <a:ext cx="6990080" cy="461665"/>
          </a:xfrm>
          <a:prstGeom prst="rect">
            <a:avLst/>
          </a:prstGeom>
          <a:noFill/>
        </p:spPr>
        <p:txBody>
          <a:bodyPr wrap="square" rtlCol="0">
            <a:spAutoFit/>
          </a:bodyPr>
          <a:lstStyle/>
          <a:p>
            <a:pPr algn="ctr"/>
            <a:r>
              <a:rPr lang="en-AU" sz="2400" dirty="0"/>
              <a:t>Objectives of inclusion measurement</a:t>
            </a:r>
          </a:p>
        </p:txBody>
      </p:sp>
    </p:spTree>
    <p:extLst>
      <p:ext uri="{BB962C8B-B14F-4D97-AF65-F5344CB8AC3E}">
        <p14:creationId xmlns:p14="http://schemas.microsoft.com/office/powerpoint/2010/main" val="382113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17</a:t>
            </a:fld>
            <a:endParaRPr lang="en-US" sz="105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10851B-B937-C1E8-7BC6-160C2698FE70}"/>
                  </a:ext>
                </a:extLst>
              </p:cNvPr>
              <p:cNvSpPr txBox="1"/>
              <p:nvPr/>
            </p:nvSpPr>
            <p:spPr>
              <a:xfrm>
                <a:off x="951919" y="1716115"/>
                <a:ext cx="10027920" cy="4289379"/>
              </a:xfrm>
              <a:prstGeom prst="rect">
                <a:avLst/>
              </a:prstGeom>
              <a:noFill/>
            </p:spPr>
            <p:txBody>
              <a:bodyPr wrap="square" rtlCol="0">
                <a:spAutoFit/>
              </a:bodyPr>
              <a:lstStyle/>
              <a:p>
                <a:pPr algn="ctr"/>
                <a:r>
                  <a:rPr lang="en-AU" kern="0" dirty="0">
                    <a:latin typeface="Times New Roman" panose="02020603050405020304" pitchFamily="18" charset="0"/>
                    <a:ea typeface="DengXian" panose="02010600030101010101" pitchFamily="2" charset="-122"/>
                  </a:rPr>
                  <a:t>Let </a:t>
                </a:r>
                <a14:m>
                  <m:oMath xmlns:m="http://schemas.openxmlformats.org/officeDocument/2006/math">
                    <m:sSub>
                      <m:sSubPr>
                        <m:ctrlPr>
                          <a:rPr lang="en-AU" i="1" kern="0">
                            <a:latin typeface="Cambria Math" panose="02040503050406030204" pitchFamily="18" charset="0"/>
                            <a:ea typeface="DengXian" panose="02010600030101010101" pitchFamily="2" charset="-122"/>
                          </a:rPr>
                        </m:ctrlPr>
                      </m:sSubPr>
                      <m:e>
                        <m:r>
                          <a:rPr lang="en-AU" kern="0">
                            <a:latin typeface="Cambria Math" panose="02040503050406030204" pitchFamily="18" charset="0"/>
                            <a:ea typeface="DengXian" panose="02010600030101010101" pitchFamily="2" charset="-122"/>
                          </a:rPr>
                          <m:t>𝑦</m:t>
                        </m:r>
                      </m:e>
                      <m:sub>
                        <m:r>
                          <a:rPr lang="en-AU" kern="0">
                            <a:latin typeface="Cambria Math" panose="02040503050406030204" pitchFamily="18" charset="0"/>
                            <a:ea typeface="DengXian" panose="02010600030101010101" pitchFamily="2" charset="-122"/>
                          </a:rPr>
                          <m:t>𝑖</m:t>
                        </m:r>
                      </m:sub>
                    </m:sSub>
                  </m:oMath>
                </a14:m>
                <a:r>
                  <a:rPr lang="en-AU" kern="0" dirty="0">
                    <a:latin typeface="Times New Roman" panose="02020603050405020304" pitchFamily="18" charset="0"/>
                    <a:ea typeface="DengXian" panose="02010600030101010101" pitchFamily="2" charset="-122"/>
                  </a:rPr>
                  <a:t> represent the participation outcome for individual </a:t>
                </a:r>
                <a14:m>
                  <m:oMath xmlns:m="http://schemas.openxmlformats.org/officeDocument/2006/math">
                    <m:r>
                      <a:rPr lang="en-AU" sz="1800" i="1" kern="0" smtClean="0">
                        <a:effectLst/>
                        <a:latin typeface="Cambria Math" panose="02040503050406030204" pitchFamily="18" charset="0"/>
                        <a:ea typeface="DengXian" panose="02010600030101010101" pitchFamily="2" charset="-122"/>
                        <a:cs typeface="Times New Roman" panose="02020603050405020304" pitchFamily="18" charset="0"/>
                      </a:rPr>
                      <m:t>𝑖</m:t>
                    </m:r>
                    <m:r>
                      <a:rPr lang="en-AU" sz="1800" i="1" kern="0" smtClean="0">
                        <a:effectLst/>
                        <a:latin typeface="Cambria Math" panose="02040503050406030204" pitchFamily="18" charset="0"/>
                        <a:ea typeface="DengXian" panose="02010600030101010101" pitchFamily="2" charset="-122"/>
                        <a:cs typeface="Times New Roman" panose="02020603050405020304" pitchFamily="18" charset="0"/>
                      </a:rPr>
                      <m:t> </m:t>
                    </m:r>
                  </m:oMath>
                </a14:m>
                <a:r>
                  <a:rPr lang="en-AU" sz="1800" kern="0" dirty="0">
                    <a:effectLst/>
                    <a:latin typeface="Times New Roman" panose="02020603050405020304" pitchFamily="18" charset="0"/>
                    <a:ea typeface="DengXian" panose="02010600030101010101" pitchFamily="2" charset="-122"/>
                  </a:rPr>
                  <a:t>in the target population </a:t>
                </a:r>
                <a14:m>
                  <m:oMath xmlns:m="http://schemas.openxmlformats.org/officeDocument/2006/math">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m:t>
                    </m:r>
                  </m:oMath>
                </a14:m>
                <a:r>
                  <a:rPr lang="en-AU" sz="1800" kern="0" dirty="0">
                    <a:effectLst/>
                    <a:latin typeface="Times New Roman" panose="02020603050405020304" pitchFamily="18" charset="0"/>
                    <a:ea typeface="DengXian" panose="02010600030101010101" pitchFamily="2" charset="-122"/>
                  </a:rPr>
                  <a:t> for a target population </a:t>
                </a:r>
                <a14:m>
                  <m:oMath xmlns:m="http://schemas.openxmlformats.org/officeDocument/2006/math">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m:t>
                    </m:r>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 </m:t>
                    </m:r>
                    <m:r>
                      <a:rPr lang="zh-CN" sz="1800" kern="0">
                        <a:effectLst/>
                        <a:latin typeface="Cambria Math" panose="02040503050406030204" pitchFamily="18" charset="0"/>
                        <a:ea typeface="DengXian" panose="02010600030101010101" pitchFamily="2" charset="-122"/>
                        <a:cs typeface="Times New Roman" panose="02020603050405020304" pitchFamily="18" charset="0"/>
                      </a:rPr>
                      <m:t>∈</m:t>
                    </m:r>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{1,…,</m:t>
                    </m:r>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𝑁</m:t>
                    </m:r>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m:t>
                    </m:r>
                  </m:oMath>
                </a14:m>
                <a:r>
                  <a:rPr lang="en-AU" sz="1800" kern="0" dirty="0">
                    <a:effectLst/>
                    <a:latin typeface="Times New Roman" panose="02020603050405020304" pitchFamily="18" charset="0"/>
                    <a:ea typeface="DengXian" panose="02010600030101010101" pitchFamily="2" charset="-122"/>
                  </a:rPr>
                  <a:t>. </a:t>
                </a:r>
              </a:p>
              <a:p>
                <a:pPr algn="ctr"/>
                <a:endParaRPr lang="en-AU" kern="0" dirty="0">
                  <a:latin typeface="Times New Roman" panose="02020603050405020304" pitchFamily="18" charset="0"/>
                  <a:ea typeface="DengXian" panose="02010600030101010101" pitchFamily="2" charset="-122"/>
                </a:endParaRPr>
              </a:p>
              <a:p>
                <a:pPr algn="ctr"/>
                <a14:m>
                  <m:oMath xmlns:m="http://schemas.openxmlformats.org/officeDocument/2006/math">
                    <m:sSub>
                      <m:sSubPr>
                        <m:ctrlPr>
                          <a:rPr lang="en-AU" i="1" smtClean="0">
                            <a:effectLst/>
                            <a:latin typeface="Cambria Math" panose="02040503050406030204" pitchFamily="18" charset="0"/>
                            <a:cs typeface="Times New Roman" panose="02020603050405020304" pitchFamily="18" charset="0"/>
                          </a:rPr>
                        </m:ctrlPr>
                      </m:sSub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𝑋</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AU" i="1">
                            <a:effectLst/>
                            <a:latin typeface="Cambria Math" panose="02040503050406030204" pitchFamily="18" charset="0"/>
                            <a:cs typeface="Times New Roman" panose="02020603050405020304" pitchFamily="18" charset="0"/>
                          </a:rPr>
                        </m:ctrlPr>
                      </m:dPr>
                      <m:e>
                        <m:sSub>
                          <m:sSubPr>
                            <m:ctrlPr>
                              <a:rPr lang="en-AU" i="1">
                                <a:effectLst/>
                                <a:latin typeface="Cambria Math" panose="02040503050406030204" pitchFamily="18" charset="0"/>
                                <a:cs typeface="Times New Roman" panose="02020603050405020304" pitchFamily="18" charset="0"/>
                              </a:rPr>
                            </m:ctrlPr>
                          </m:sSub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𝑥</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m:t>
                            </m:r>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1</m:t>
                            </m:r>
                          </m:sub>
                        </m:s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 </m:t>
                        </m:r>
                        <m:sSub>
                          <m:sSubPr>
                            <m:ctrlPr>
                              <a:rPr lang="en-AU" i="1">
                                <a:effectLst/>
                                <a:latin typeface="Cambria Math" panose="02040503050406030204" pitchFamily="18" charset="0"/>
                                <a:cs typeface="Times New Roman" panose="02020603050405020304" pitchFamily="18" charset="0"/>
                              </a:rPr>
                            </m:ctrlPr>
                          </m:sSub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𝑥</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m:t>
                            </m:r>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2</m:t>
                            </m:r>
                          </m:sub>
                        </m:s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m:t>
                        </m:r>
                      </m:e>
                    </m:d>
                    <m:r>
                      <a:rPr lang="en-AU" sz="1800" b="0" i="1" kern="0" smtClean="0">
                        <a:effectLst/>
                        <a:latin typeface="Cambria Math" panose="02040503050406030204" pitchFamily="18" charset="0"/>
                        <a:ea typeface="DengXian" panose="02010600030101010101" pitchFamily="2" charset="-122"/>
                        <a:cs typeface="Times New Roman" panose="02020603050405020304" pitchFamily="18" charset="0"/>
                      </a:rPr>
                      <m:t> − </m:t>
                    </m:r>
                  </m:oMath>
                </a14:m>
                <a:r>
                  <a:rPr lang="en-AU" kern="0" dirty="0">
                    <a:latin typeface="Times New Roman" panose="02020603050405020304" pitchFamily="18" charset="0"/>
                    <a:ea typeface="DengXian" panose="02010600030101010101" pitchFamily="2" charset="-122"/>
                  </a:rPr>
                  <a:t>circumstances outside of individual </a:t>
                </a:r>
                <a14:m>
                  <m:oMath xmlns:m="http://schemas.openxmlformats.org/officeDocument/2006/math">
                    <m:r>
                      <a:rPr lang="en-AU" i="1" kern="0">
                        <a:latin typeface="Cambria Math" panose="02040503050406030204" pitchFamily="18" charset="0"/>
                        <a:ea typeface="DengXian" panose="02010600030101010101" pitchFamily="2" charset="-122"/>
                        <a:cs typeface="Times New Roman" panose="02020603050405020304" pitchFamily="18" charset="0"/>
                      </a:rPr>
                      <m:t>𝑖</m:t>
                    </m:r>
                  </m:oMath>
                </a14:m>
                <a:r>
                  <a:rPr lang="en-AU" kern="0" dirty="0">
                    <a:latin typeface="Times New Roman" panose="02020603050405020304" pitchFamily="18" charset="0"/>
                    <a:ea typeface="DengXian" panose="02010600030101010101" pitchFamily="2" charset="-122"/>
                  </a:rPr>
                  <a:t>’s direct control in the short term (landholdings, gender, assets, spatial location)</a:t>
                </a:r>
              </a:p>
              <a:p>
                <a:pPr algn="ctr"/>
                <a:endParaRPr lang="en-AU" kern="0" dirty="0">
                  <a:latin typeface="Times New Roman" panose="02020603050405020304" pitchFamily="18" charset="0"/>
                  <a:ea typeface="DengXian" panose="02010600030101010101" pitchFamily="2" charset="-122"/>
                </a:endParaRPr>
              </a:p>
              <a:p>
                <a:pPr algn="ctr"/>
                <a14:m>
                  <m:oMath xmlns:m="http://schemas.openxmlformats.org/officeDocument/2006/math">
                    <m:sSub>
                      <m:sSubPr>
                        <m:ctrlPr>
                          <a:rPr lang="en-AU" i="1" smtClean="0">
                            <a:effectLst/>
                            <a:latin typeface="Cambria Math" panose="02040503050406030204" pitchFamily="18" charset="0"/>
                            <a:cs typeface="Times New Roman" panose="02020603050405020304" pitchFamily="18" charset="0"/>
                          </a:rPr>
                        </m:ctrlPr>
                      </m:sSub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𝑄</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AU" i="1">
                            <a:effectLst/>
                            <a:latin typeface="Cambria Math" panose="02040503050406030204" pitchFamily="18" charset="0"/>
                            <a:cs typeface="Times New Roman" panose="02020603050405020304" pitchFamily="18" charset="0"/>
                          </a:rPr>
                        </m:ctrlPr>
                      </m:dPr>
                      <m:e>
                        <m:sSub>
                          <m:sSubPr>
                            <m:ctrlPr>
                              <a:rPr lang="en-AU" i="1">
                                <a:effectLst/>
                                <a:latin typeface="Cambria Math" panose="02040503050406030204" pitchFamily="18" charset="0"/>
                                <a:cs typeface="Times New Roman" panose="02020603050405020304" pitchFamily="18" charset="0"/>
                              </a:rPr>
                            </m:ctrlPr>
                          </m:sSub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𝑞</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m:t>
                            </m:r>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1</m:t>
                            </m:r>
                          </m:sub>
                        </m:s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 </m:t>
                        </m:r>
                        <m:sSub>
                          <m:sSubPr>
                            <m:ctrlPr>
                              <a:rPr lang="en-AU" i="1">
                                <a:effectLst/>
                                <a:latin typeface="Cambria Math" panose="02040503050406030204" pitchFamily="18" charset="0"/>
                                <a:cs typeface="Times New Roman" panose="02020603050405020304" pitchFamily="18" charset="0"/>
                              </a:rPr>
                            </m:ctrlPr>
                          </m:sSub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𝑞</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m:t>
                            </m:r>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2</m:t>
                            </m:r>
                          </m:sub>
                        </m:s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m:t>
                        </m:r>
                      </m:e>
                    </m:d>
                  </m:oMath>
                </a14:m>
                <a:r>
                  <a:rPr lang="en-AU" dirty="0">
                    <a:latin typeface="+mj-lt"/>
                    <a:ea typeface="Calibri" panose="020F0502020204030204" pitchFamily="34" charset="0"/>
                  </a:rPr>
                  <a:t> </a:t>
                </a:r>
                <a14:m>
                  <m:oMath xmlns:m="http://schemas.openxmlformats.org/officeDocument/2006/math">
                    <m:r>
                      <a:rPr lang="en-AU" i="1" kern="0">
                        <a:latin typeface="Cambria Math" panose="02040503050406030204" pitchFamily="18" charset="0"/>
                        <a:ea typeface="DengXian" panose="02010600030101010101" pitchFamily="2" charset="-122"/>
                        <a:cs typeface="Times New Roman" panose="02020603050405020304" pitchFamily="18" charset="0"/>
                      </a:rPr>
                      <m:t>− </m:t>
                    </m:r>
                  </m:oMath>
                </a14:m>
                <a:r>
                  <a:rPr lang="en-AU" kern="0" dirty="0">
                    <a:latin typeface="Times New Roman" panose="02020603050405020304" pitchFamily="18" charset="0"/>
                    <a:ea typeface="DengXian" panose="02010600030101010101" pitchFamily="2" charset="-122"/>
                  </a:rPr>
                  <a:t>preferences for certain value offerings (e.g. preferences for high prices over social or input support, preferences for different land uses/markets).</a:t>
                </a:r>
              </a:p>
              <a:p>
                <a:pPr algn="ctr"/>
                <a:endParaRPr lang="en-AU" kern="0" dirty="0">
                  <a:latin typeface="Times New Roman" panose="02020603050405020304" pitchFamily="18" charset="0"/>
                  <a:ea typeface="DengXian" panose="02010600030101010101" pitchFamily="2" charset="-122"/>
                </a:endParaRPr>
              </a:p>
              <a:p>
                <a:pPr algn="ctr"/>
                <a:r>
                  <a:rPr lang="en-AU" kern="0" dirty="0">
                    <a:latin typeface="Times New Roman" panose="02020603050405020304" pitchFamily="18" charset="0"/>
                    <a:ea typeface="DengXian" panose="02010600030101010101" pitchFamily="2" charset="-122"/>
                  </a:rPr>
                  <a:t>Inclusion occurs where the expected participation outcomes, conditional on these circumstances, is the same across all individuals within our target population. </a:t>
                </a:r>
              </a:p>
              <a:p>
                <a:pPr algn="ctr"/>
                <a:endParaRPr lang="en-AU" kern="0" dirty="0">
                  <a:latin typeface="Times New Roman" panose="02020603050405020304" pitchFamily="18" charset="0"/>
                  <a:ea typeface="DengXian" panose="02010600030101010101" pitchFamily="2" charset="-122"/>
                </a:endParaRPr>
              </a:p>
              <a:p>
                <a:pPr algn="ctr"/>
                <a14:m>
                  <m:oMathPara xmlns:m="http://schemas.openxmlformats.org/officeDocument/2006/math">
                    <m:oMathParaPr>
                      <m:jc m:val="centerGroup"/>
                    </m:oMathParaPr>
                    <m:oMath xmlns:m="http://schemas.openxmlformats.org/officeDocument/2006/math">
                      <m:r>
                        <a:rPr lang="en-AU" sz="1800" i="1" kern="0" smtClean="0">
                          <a:effectLst/>
                          <a:latin typeface="Cambria Math" panose="02040503050406030204" pitchFamily="18" charset="0"/>
                          <a:ea typeface="DengXian" panose="02010600030101010101" pitchFamily="2" charset="-122"/>
                          <a:cs typeface="Times New Roman" panose="02020603050405020304" pitchFamily="18" charset="0"/>
                        </a:rPr>
                        <m:t>𝐸</m:t>
                      </m:r>
                      <m:d>
                        <m:dPr>
                          <m:ctrlPr>
                            <a:rPr lang="en-AU" i="1">
                              <a:effectLst/>
                              <a:latin typeface="Cambria Math" panose="02040503050406030204" pitchFamily="18" charset="0"/>
                              <a:cs typeface="Times New Roman" panose="02020603050405020304" pitchFamily="18" charset="0"/>
                            </a:rPr>
                          </m:ctrlPr>
                        </m:dPr>
                        <m:e>
                          <m:sSub>
                            <m:sSubPr>
                              <m:ctrlPr>
                                <a:rPr lang="en-AU" i="1">
                                  <a:effectLst/>
                                  <a:latin typeface="Cambria Math" panose="02040503050406030204" pitchFamily="18" charset="0"/>
                                  <a:cs typeface="Times New Roman" panose="02020603050405020304" pitchFamily="18" charset="0"/>
                                </a:rPr>
                              </m:ctrlPr>
                            </m:sSub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𝑦</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m:t>
                              </m:r>
                            </m:sub>
                          </m:sSub>
                        </m:e>
                        <m:e>
                          <m:sSub>
                            <m:sSubPr>
                              <m:ctrlPr>
                                <a:rPr lang="en-AU" i="1">
                                  <a:effectLst/>
                                  <a:latin typeface="Cambria Math" panose="02040503050406030204" pitchFamily="18" charset="0"/>
                                  <a:cs typeface="Times New Roman" panose="02020603050405020304" pitchFamily="18" charset="0"/>
                                </a:rPr>
                              </m:ctrlPr>
                            </m:sSub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𝑋</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en-AU" i="1">
                                  <a:effectLst/>
                                  <a:latin typeface="Cambria Math" panose="02040503050406030204" pitchFamily="18" charset="0"/>
                                  <a:cs typeface="Times New Roman" panose="02020603050405020304" pitchFamily="18" charset="0"/>
                                </a:rPr>
                              </m:ctrlPr>
                            </m:acc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𝑄</m:t>
                              </m:r>
                            </m:e>
                          </m:acc>
                          <m:r>
                            <a:rPr lang="en-AU" i="1" smtClean="0">
                              <a:effectLst/>
                              <a:latin typeface="Cambria Math" panose="02040503050406030204" pitchFamily="18" charset="0"/>
                              <a:cs typeface="Times New Roman" panose="02020603050405020304" pitchFamily="18" charset="0"/>
                            </a:rPr>
                            <m:t> </m:t>
                          </m:r>
                        </m:e>
                      </m:d>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 </m:t>
                      </m:r>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𝐸</m:t>
                      </m:r>
                      <m:d>
                        <m:dPr>
                          <m:ctrlPr>
                            <a:rPr lang="en-AU" i="1">
                              <a:effectLst/>
                              <a:latin typeface="Cambria Math" panose="02040503050406030204" pitchFamily="18" charset="0"/>
                              <a:cs typeface="Times New Roman" panose="02020603050405020304" pitchFamily="18" charset="0"/>
                            </a:rPr>
                          </m:ctrlPr>
                        </m:dPr>
                        <m:e>
                          <m:sSub>
                            <m:sSubPr>
                              <m:ctrlPr>
                                <a:rPr lang="en-AU" i="1">
                                  <a:effectLst/>
                                  <a:latin typeface="Cambria Math" panose="02040503050406030204" pitchFamily="18" charset="0"/>
                                  <a:cs typeface="Times New Roman" panose="02020603050405020304" pitchFamily="18" charset="0"/>
                                </a:rPr>
                              </m:ctrlPr>
                            </m:sSub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𝑦</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𝑗</m:t>
                              </m:r>
                            </m:sub>
                          </m:sSub>
                        </m:e>
                        <m:e>
                          <m:sSub>
                            <m:sSubPr>
                              <m:ctrlPr>
                                <a:rPr lang="en-AU" i="1">
                                  <a:effectLst/>
                                  <a:latin typeface="Cambria Math" panose="02040503050406030204" pitchFamily="18" charset="0"/>
                                  <a:cs typeface="Times New Roman" panose="02020603050405020304" pitchFamily="18" charset="0"/>
                                </a:rPr>
                              </m:ctrlPr>
                            </m:sSub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𝑋</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𝑗</m:t>
                              </m:r>
                            </m:sub>
                          </m:s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en-AU" i="1">
                                  <a:effectLst/>
                                  <a:latin typeface="Cambria Math" panose="02040503050406030204" pitchFamily="18" charset="0"/>
                                  <a:cs typeface="Times New Roman" panose="02020603050405020304" pitchFamily="18" charset="0"/>
                                </a:rPr>
                              </m:ctrlPr>
                            </m:acc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𝑄</m:t>
                              </m:r>
                            </m:e>
                          </m:acc>
                          <m:r>
                            <a:rPr lang="en-AU" i="1" smtClean="0">
                              <a:effectLst/>
                              <a:latin typeface="Cambria Math" panose="02040503050406030204" pitchFamily="18" charset="0"/>
                              <a:cs typeface="Times New Roman" panose="02020603050405020304" pitchFamily="18" charset="0"/>
                            </a:rPr>
                            <m:t> </m:t>
                          </m:r>
                        </m:e>
                      </m:d>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    ∀ </m:t>
                      </m:r>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m:t>
                      </m:r>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m:t>
                      </m:r>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𝑗</m:t>
                      </m:r>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 </m:t>
                      </m:r>
                      <m:r>
                        <a:rPr lang="zh-CN" sz="1800" kern="0">
                          <a:effectLst/>
                          <a:latin typeface="Cambria Math" panose="02040503050406030204" pitchFamily="18" charset="0"/>
                          <a:ea typeface="DengXian" panose="02010600030101010101" pitchFamily="2" charset="-122"/>
                          <a:cs typeface="Times New Roman" panose="02020603050405020304" pitchFamily="18" charset="0"/>
                        </a:rPr>
                        <m:t>∈</m:t>
                      </m:r>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1,…,</m:t>
                      </m:r>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𝑁</m:t>
                      </m:r>
                    </m:oMath>
                  </m:oMathPara>
                </a14:m>
                <a:endParaRPr lang="en-AU" kern="0" dirty="0">
                  <a:latin typeface="Times New Roman" panose="02020603050405020304" pitchFamily="18" charset="0"/>
                  <a:ea typeface="DengXian" panose="02010600030101010101" pitchFamily="2" charset="-122"/>
                </a:endParaRPr>
              </a:p>
              <a:p>
                <a:pPr algn="ctr"/>
                <a:endParaRPr lang="en-AU" kern="0" dirty="0">
                  <a:latin typeface="Times New Roman" panose="02020603050405020304" pitchFamily="18" charset="0"/>
                  <a:ea typeface="DengXian" panose="02010600030101010101" pitchFamily="2" charset="-122"/>
                </a:endParaRPr>
              </a:p>
              <a:p>
                <a:pPr algn="ctr"/>
                <a14:m>
                  <m:oMathPara xmlns:m="http://schemas.openxmlformats.org/officeDocument/2006/math">
                    <m:oMathParaPr>
                      <m:jc m:val="centerGroup"/>
                    </m:oMathParaPr>
                    <m:oMath xmlns:m="http://schemas.openxmlformats.org/officeDocument/2006/math">
                      <m:r>
                        <a:rPr lang="en-AU" sz="1800" i="1" kern="0" smtClean="0">
                          <a:effectLst/>
                          <a:latin typeface="Cambria Math" panose="02040503050406030204" pitchFamily="18" charset="0"/>
                          <a:ea typeface="DengXian" panose="02010600030101010101" pitchFamily="2" charset="-122"/>
                          <a:cs typeface="Times New Roman" panose="02020603050405020304" pitchFamily="18" charset="0"/>
                        </a:rPr>
                        <m:t>𝐸</m:t>
                      </m:r>
                      <m:d>
                        <m:dPr>
                          <m:ctrlPr>
                            <a:rPr lang="en-AU" i="1">
                              <a:effectLst/>
                              <a:latin typeface="Cambria Math" panose="02040503050406030204" pitchFamily="18" charset="0"/>
                              <a:cs typeface="Times New Roman" panose="02020603050405020304" pitchFamily="18" charset="0"/>
                            </a:rPr>
                          </m:ctrlPr>
                        </m:dPr>
                        <m:e>
                          <m:sSub>
                            <m:sSubPr>
                              <m:ctrlPr>
                                <a:rPr lang="en-AU" i="1">
                                  <a:effectLst/>
                                  <a:latin typeface="Cambria Math" panose="02040503050406030204" pitchFamily="18" charset="0"/>
                                  <a:cs typeface="Times New Roman" panose="02020603050405020304" pitchFamily="18" charset="0"/>
                                </a:rPr>
                              </m:ctrlPr>
                            </m:sSub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𝑦</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m:t>
                              </m:r>
                            </m:sub>
                          </m:sSub>
                        </m:e>
                        <m:e>
                          <m:sSub>
                            <m:sSubPr>
                              <m:ctrlPr>
                                <a:rPr lang="en-AU" i="1">
                                  <a:effectLst/>
                                  <a:latin typeface="Cambria Math" panose="02040503050406030204" pitchFamily="18" charset="0"/>
                                  <a:cs typeface="Times New Roman" panose="02020603050405020304" pitchFamily="18" charset="0"/>
                                </a:rPr>
                              </m:ctrlPr>
                            </m:sSub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𝑋</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en-AU" i="1">
                                  <a:effectLst/>
                                  <a:latin typeface="Cambria Math" panose="02040503050406030204" pitchFamily="18" charset="0"/>
                                  <a:cs typeface="Times New Roman" panose="02020603050405020304" pitchFamily="18" charset="0"/>
                                </a:rPr>
                              </m:ctrlPr>
                            </m:acc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𝑄</m:t>
                              </m:r>
                            </m:e>
                          </m:acc>
                          <m:r>
                            <a:rPr lang="en-AU" i="1" smtClean="0">
                              <a:effectLst/>
                              <a:latin typeface="Cambria Math" panose="02040503050406030204" pitchFamily="18" charset="0"/>
                              <a:cs typeface="Times New Roman" panose="02020603050405020304" pitchFamily="18" charset="0"/>
                            </a:rPr>
                            <m:t> </m:t>
                          </m:r>
                        </m:e>
                      </m:d>
                      <m:r>
                        <a:rPr lang="en-AU" b="0" i="0" smtClean="0">
                          <a:effectLst/>
                          <a:latin typeface="Cambria Math" panose="02040503050406030204" pitchFamily="18" charset="0"/>
                          <a:cs typeface="Times New Roman" panose="02020603050405020304" pitchFamily="18" charset="0"/>
                        </a:rPr>
                        <m:t>=</m:t>
                      </m:r>
                      <m:r>
                        <m:rPr>
                          <m:sty m:val="p"/>
                        </m:rPr>
                        <a:rPr lang="en-AU" b="0" i="0" smtClean="0">
                          <a:effectLst/>
                          <a:latin typeface="Cambria Math" panose="02040503050406030204" pitchFamily="18" charset="0"/>
                          <a:cs typeface="Times New Roman" panose="02020603050405020304" pitchFamily="18" charset="0"/>
                        </a:rPr>
                        <m:t>the</m:t>
                      </m:r>
                      <m:r>
                        <a:rPr lang="en-AU" b="0" i="0" smtClean="0">
                          <a:effectLst/>
                          <a:latin typeface="Cambria Math" panose="02040503050406030204" pitchFamily="18" charset="0"/>
                          <a:cs typeface="Times New Roman" panose="02020603050405020304" pitchFamily="18" charset="0"/>
                        </a:rPr>
                        <m:t> </m:t>
                      </m:r>
                      <m:r>
                        <m:rPr>
                          <m:sty m:val="p"/>
                        </m:rPr>
                        <a:rPr lang="en-AU" b="0" i="0" smtClean="0">
                          <a:effectLst/>
                          <a:latin typeface="Cambria Math" panose="02040503050406030204" pitchFamily="18" charset="0"/>
                          <a:cs typeface="Times New Roman" panose="02020603050405020304" pitchFamily="18" charset="0"/>
                        </a:rPr>
                        <m:t>opportunity</m:t>
                      </m:r>
                      <m:r>
                        <a:rPr lang="en-AU" b="0" i="0" smtClean="0">
                          <a:effectLst/>
                          <a:latin typeface="Cambria Math" panose="02040503050406030204" pitchFamily="18" charset="0"/>
                          <a:cs typeface="Times New Roman" panose="02020603050405020304" pitchFamily="18" charset="0"/>
                        </a:rPr>
                        <m:t> </m:t>
                      </m:r>
                      <m:r>
                        <m:rPr>
                          <m:sty m:val="p"/>
                        </m:rPr>
                        <a:rPr lang="en-AU" b="0" i="0" smtClean="0">
                          <a:effectLst/>
                          <a:latin typeface="Cambria Math" panose="02040503050406030204" pitchFamily="18" charset="0"/>
                          <a:cs typeface="Times New Roman" panose="02020603050405020304" pitchFamily="18" charset="0"/>
                        </a:rPr>
                        <m:t>for</m:t>
                      </m:r>
                      <m:r>
                        <a:rPr lang="en-AU" b="0" i="0" smtClean="0">
                          <a:effectLst/>
                          <a:latin typeface="Cambria Math" panose="02040503050406030204" pitchFamily="18" charset="0"/>
                          <a:cs typeface="Times New Roman" panose="02020603050405020304" pitchFamily="18" charset="0"/>
                        </a:rPr>
                        <m:t> </m:t>
                      </m:r>
                      <m:r>
                        <m:rPr>
                          <m:sty m:val="p"/>
                        </m:rPr>
                        <a:rPr lang="en-AU" b="0" i="0" smtClean="0">
                          <a:effectLst/>
                          <a:latin typeface="Cambria Math" panose="02040503050406030204" pitchFamily="18" charset="0"/>
                          <a:cs typeface="Times New Roman" panose="02020603050405020304" pitchFamily="18" charset="0"/>
                        </a:rPr>
                        <m:t>individual</m:t>
                      </m:r>
                      <m:r>
                        <a:rPr lang="en-AU" b="0" i="0" smtClean="0">
                          <a:effectLst/>
                          <a:latin typeface="Cambria Math" panose="02040503050406030204" pitchFamily="18" charset="0"/>
                          <a:cs typeface="Times New Roman" panose="02020603050405020304" pitchFamily="18" charset="0"/>
                        </a:rPr>
                        <m:t> </m:t>
                      </m:r>
                      <m:r>
                        <a:rPr lang="en-AU" i="1" kern="0">
                          <a:latin typeface="Cambria Math" panose="02040503050406030204" pitchFamily="18" charset="0"/>
                          <a:ea typeface="DengXian" panose="02010600030101010101" pitchFamily="2" charset="-122"/>
                          <a:cs typeface="Times New Roman" panose="02020603050405020304" pitchFamily="18" charset="0"/>
                        </a:rPr>
                        <m:t>𝑖</m:t>
                      </m:r>
                      <m:r>
                        <a:rPr lang="en-AU" b="0" i="0" kern="0" smtClean="0">
                          <a:latin typeface="Cambria Math" panose="02040503050406030204" pitchFamily="18" charset="0"/>
                          <a:ea typeface="DengXian" panose="02010600030101010101" pitchFamily="2" charset="-122"/>
                          <a:cs typeface="Times New Roman" panose="02020603050405020304" pitchFamily="18" charset="0"/>
                        </a:rPr>
                        <m:t> </m:t>
                      </m:r>
                      <m:r>
                        <m:rPr>
                          <m:sty m:val="p"/>
                        </m:rPr>
                        <a:rPr lang="en-AU" b="0" i="0" kern="0" smtClean="0">
                          <a:latin typeface="Cambria Math" panose="02040503050406030204" pitchFamily="18" charset="0"/>
                          <a:ea typeface="DengXian" panose="02010600030101010101" pitchFamily="2" charset="-122"/>
                          <a:cs typeface="Times New Roman" panose="02020603050405020304" pitchFamily="18" charset="0"/>
                        </a:rPr>
                        <m:t>to</m:t>
                      </m:r>
                      <m:r>
                        <a:rPr lang="en-AU" b="0" i="0" kern="0" smtClean="0">
                          <a:latin typeface="Cambria Math" panose="02040503050406030204" pitchFamily="18" charset="0"/>
                          <a:ea typeface="DengXian" panose="02010600030101010101" pitchFamily="2" charset="-122"/>
                          <a:cs typeface="Times New Roman" panose="02020603050405020304" pitchFamily="18" charset="0"/>
                        </a:rPr>
                        <m:t> </m:t>
                      </m:r>
                      <m:r>
                        <m:rPr>
                          <m:sty m:val="p"/>
                        </m:rPr>
                        <a:rPr lang="en-AU" b="0" i="0" kern="0" smtClean="0">
                          <a:latin typeface="Cambria Math" panose="02040503050406030204" pitchFamily="18" charset="0"/>
                          <a:ea typeface="DengXian" panose="02010600030101010101" pitchFamily="2" charset="-122"/>
                          <a:cs typeface="Times New Roman" panose="02020603050405020304" pitchFamily="18" charset="0"/>
                        </a:rPr>
                        <m:t>participate</m:t>
                      </m:r>
                      <m:r>
                        <a:rPr lang="en-AU" b="0" i="0" kern="0" smtClean="0">
                          <a:latin typeface="Cambria Math" panose="02040503050406030204" pitchFamily="18" charset="0"/>
                          <a:ea typeface="DengXian" panose="02010600030101010101" pitchFamily="2" charset="-122"/>
                          <a:cs typeface="Times New Roman" panose="02020603050405020304" pitchFamily="18" charset="0"/>
                        </a:rPr>
                        <m:t> </m:t>
                      </m:r>
                      <m:r>
                        <m:rPr>
                          <m:sty m:val="p"/>
                        </m:rPr>
                        <a:rPr lang="en-AU" b="0" i="0" kern="0" smtClean="0">
                          <a:latin typeface="Cambria Math" panose="02040503050406030204" pitchFamily="18" charset="0"/>
                          <a:ea typeface="DengXian" panose="02010600030101010101" pitchFamily="2" charset="-122"/>
                          <a:cs typeface="Times New Roman" panose="02020603050405020304" pitchFamily="18" charset="0"/>
                        </a:rPr>
                        <m:t>in</m:t>
                      </m:r>
                      <m:r>
                        <a:rPr lang="en-AU" b="0" i="0" kern="0" smtClean="0">
                          <a:latin typeface="Cambria Math" panose="02040503050406030204" pitchFamily="18" charset="0"/>
                          <a:ea typeface="DengXian" panose="02010600030101010101" pitchFamily="2" charset="-122"/>
                          <a:cs typeface="Times New Roman" panose="02020603050405020304" pitchFamily="18" charset="0"/>
                        </a:rPr>
                        <m:t> </m:t>
                      </m:r>
                      <m:r>
                        <m:rPr>
                          <m:sty m:val="p"/>
                        </m:rPr>
                        <a:rPr lang="en-AU" b="0" i="0" kern="0" smtClean="0">
                          <a:latin typeface="Cambria Math" panose="02040503050406030204" pitchFamily="18" charset="0"/>
                          <a:ea typeface="DengXian" panose="02010600030101010101" pitchFamily="2" charset="-122"/>
                          <a:cs typeface="Times New Roman" panose="02020603050405020304" pitchFamily="18" charset="0"/>
                        </a:rPr>
                        <m:t>high</m:t>
                      </m:r>
                      <m:r>
                        <a:rPr lang="en-AU" b="0" i="0" kern="0" smtClean="0">
                          <a:latin typeface="Cambria Math" panose="02040503050406030204" pitchFamily="18" charset="0"/>
                          <a:ea typeface="DengXian" panose="02010600030101010101" pitchFamily="2" charset="-122"/>
                          <a:cs typeface="Times New Roman" panose="02020603050405020304" pitchFamily="18" charset="0"/>
                        </a:rPr>
                        <m:t> </m:t>
                      </m:r>
                      <m:r>
                        <m:rPr>
                          <m:sty m:val="p"/>
                        </m:rPr>
                        <a:rPr lang="en-AU" b="0" i="0" kern="0" smtClean="0">
                          <a:latin typeface="Cambria Math" panose="02040503050406030204" pitchFamily="18" charset="0"/>
                          <a:ea typeface="DengXian" panose="02010600030101010101" pitchFamily="2" charset="-122"/>
                          <a:cs typeface="Times New Roman" panose="02020603050405020304" pitchFamily="18" charset="0"/>
                        </a:rPr>
                        <m:t>value</m:t>
                      </m:r>
                      <m:r>
                        <a:rPr lang="en-AU" b="0" i="0" kern="0" smtClean="0">
                          <a:latin typeface="Cambria Math" panose="02040503050406030204" pitchFamily="18" charset="0"/>
                          <a:ea typeface="DengXian" panose="02010600030101010101" pitchFamily="2" charset="-122"/>
                          <a:cs typeface="Times New Roman" panose="02020603050405020304" pitchFamily="18" charset="0"/>
                        </a:rPr>
                        <m:t> </m:t>
                      </m:r>
                      <m:r>
                        <m:rPr>
                          <m:sty m:val="p"/>
                        </m:rPr>
                        <a:rPr lang="en-AU" b="0" i="0" kern="0" smtClean="0">
                          <a:latin typeface="Cambria Math" panose="02040503050406030204" pitchFamily="18" charset="0"/>
                          <a:ea typeface="DengXian" panose="02010600030101010101" pitchFamily="2" charset="-122"/>
                          <a:cs typeface="Times New Roman" panose="02020603050405020304" pitchFamily="18" charset="0"/>
                        </a:rPr>
                        <m:t>markets</m:t>
                      </m:r>
                      <m:r>
                        <a:rPr lang="en-AU" b="0" i="0" kern="0" smtClean="0">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AU" dirty="0">
                  <a:latin typeface="+mj-lt"/>
                  <a:ea typeface="Calibri" panose="020F0502020204030204" pitchFamily="34" charset="0"/>
                </a:endParaRPr>
              </a:p>
            </p:txBody>
          </p:sp>
        </mc:Choice>
        <mc:Fallback xmlns="">
          <p:sp>
            <p:nvSpPr>
              <p:cNvPr id="4" name="TextBox 3">
                <a:extLst>
                  <a:ext uri="{FF2B5EF4-FFF2-40B4-BE49-F238E27FC236}">
                    <a16:creationId xmlns:a16="http://schemas.microsoft.com/office/drawing/2014/main" id="{1B10851B-B937-C1E8-7BC6-160C2698FE70}"/>
                  </a:ext>
                </a:extLst>
              </p:cNvPr>
              <p:cNvSpPr txBox="1">
                <a:spLocks noRot="1" noChangeAspect="1" noMove="1" noResize="1" noEditPoints="1" noAdjustHandles="1" noChangeArrowheads="1" noChangeShapeType="1" noTextEdit="1"/>
              </p:cNvSpPr>
              <p:nvPr/>
            </p:nvSpPr>
            <p:spPr>
              <a:xfrm>
                <a:off x="951919" y="1716115"/>
                <a:ext cx="10027920" cy="4289379"/>
              </a:xfrm>
              <a:prstGeom prst="rect">
                <a:avLst/>
              </a:prstGeom>
              <a:blipFill>
                <a:blip r:embed="rId2"/>
                <a:stretch>
                  <a:fillRect t="-853" r="-426" b="-427"/>
                </a:stretch>
              </a:blipFill>
            </p:spPr>
            <p:txBody>
              <a:bodyPr/>
              <a:lstStyle/>
              <a:p>
                <a:r>
                  <a:rPr lang="en-AU">
                    <a:noFill/>
                  </a:rPr>
                  <a:t> </a:t>
                </a:r>
              </a:p>
            </p:txBody>
          </p:sp>
        </mc:Fallback>
      </mc:AlternateContent>
      <p:sp>
        <p:nvSpPr>
          <p:cNvPr id="2" name="TextBox 1">
            <a:extLst>
              <a:ext uri="{FF2B5EF4-FFF2-40B4-BE49-F238E27FC236}">
                <a16:creationId xmlns:a16="http://schemas.microsoft.com/office/drawing/2014/main" id="{40B9F925-09CC-DA0F-E89B-1D1A4B5E9946}"/>
              </a:ext>
            </a:extLst>
          </p:cNvPr>
          <p:cNvSpPr txBox="1"/>
          <p:nvPr/>
        </p:nvSpPr>
        <p:spPr>
          <a:xfrm>
            <a:off x="2600960" y="843280"/>
            <a:ext cx="6990080" cy="461665"/>
          </a:xfrm>
          <a:prstGeom prst="rect">
            <a:avLst/>
          </a:prstGeom>
          <a:noFill/>
        </p:spPr>
        <p:txBody>
          <a:bodyPr wrap="square" rtlCol="0">
            <a:spAutoFit/>
          </a:bodyPr>
          <a:lstStyle/>
          <a:p>
            <a:pPr algn="ctr"/>
            <a:r>
              <a:rPr lang="en-AU" sz="2400" dirty="0"/>
              <a:t>Objectives of inclusion measurement</a:t>
            </a:r>
          </a:p>
        </p:txBody>
      </p:sp>
    </p:spTree>
    <p:extLst>
      <p:ext uri="{BB962C8B-B14F-4D97-AF65-F5344CB8AC3E}">
        <p14:creationId xmlns:p14="http://schemas.microsoft.com/office/powerpoint/2010/main" val="110927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18</a:t>
            </a:fld>
            <a:endParaRPr lang="en-US" sz="1050" dirty="0"/>
          </a:p>
        </p:txBody>
      </p:sp>
      <p:sp>
        <p:nvSpPr>
          <p:cNvPr id="2" name="Rectangle 1">
            <a:extLst>
              <a:ext uri="{FF2B5EF4-FFF2-40B4-BE49-F238E27FC236}">
                <a16:creationId xmlns:a16="http://schemas.microsoft.com/office/drawing/2014/main" id="{A51E5072-34B7-5951-3AB6-DB4C573FD749}"/>
              </a:ext>
            </a:extLst>
          </p:cNvPr>
          <p:cNvSpPr/>
          <p:nvPr/>
        </p:nvSpPr>
        <p:spPr>
          <a:xfrm>
            <a:off x="0" y="472441"/>
            <a:ext cx="4383561" cy="591311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288000" tIns="180000" rIns="288000" bIns="216000" rtlCol="0" anchor="ctr"/>
          <a:lstStyle/>
          <a:p>
            <a:pPr algn="ctr"/>
            <a:endParaRPr lang="en-AU" dirty="0"/>
          </a:p>
        </p:txBody>
      </p:sp>
      <p:sp>
        <p:nvSpPr>
          <p:cNvPr id="8" name="TextBox 7">
            <a:extLst>
              <a:ext uri="{FF2B5EF4-FFF2-40B4-BE49-F238E27FC236}">
                <a16:creationId xmlns:a16="http://schemas.microsoft.com/office/drawing/2014/main" id="{EB6BAB61-0978-EE70-7ABE-3D77E94FF4F2}"/>
              </a:ext>
            </a:extLst>
          </p:cNvPr>
          <p:cNvSpPr txBox="1"/>
          <p:nvPr/>
        </p:nvSpPr>
        <p:spPr>
          <a:xfrm>
            <a:off x="5011948" y="1688227"/>
            <a:ext cx="6883880" cy="3416320"/>
          </a:xfrm>
          <a:prstGeom prst="rect">
            <a:avLst/>
          </a:prstGeom>
          <a:noFill/>
        </p:spPr>
        <p:txBody>
          <a:bodyPr wrap="square" rtlCol="0">
            <a:spAutoFit/>
          </a:bodyPr>
          <a:lstStyle/>
          <a:p>
            <a:r>
              <a:rPr lang="en-US" dirty="0">
                <a:ea typeface="Calibri" panose="020F0502020204030204" pitchFamily="34" charset="0"/>
              </a:rPr>
              <a:t>Inequality of opportunity arises when the structural factors (circumstances or capabilities), rather than individual efforts and preferences, determine a person's chances of economic success or wealth. </a:t>
            </a:r>
          </a:p>
          <a:p>
            <a:endParaRPr lang="en-US" dirty="0">
              <a:ea typeface="Calibri" panose="020F0502020204030204" pitchFamily="34" charset="0"/>
            </a:endParaRPr>
          </a:p>
          <a:p>
            <a:r>
              <a:rPr lang="en-US" dirty="0">
                <a:ea typeface="Calibri" panose="020F0502020204030204" pitchFamily="34" charset="0"/>
              </a:rPr>
              <a:t>Equality occurs when distributions in outcomes are entirely determined by the personal choices and efforts of individuals.</a:t>
            </a:r>
          </a:p>
          <a:p>
            <a:endParaRPr lang="en-US" dirty="0">
              <a:ea typeface="Calibri" panose="020F0502020204030204" pitchFamily="34" charset="0"/>
            </a:endParaRPr>
          </a:p>
          <a:p>
            <a:r>
              <a:rPr lang="en-US" dirty="0">
                <a:ea typeface="Calibri" panose="020F0502020204030204" pitchFamily="34" charset="0"/>
              </a:rPr>
              <a:t>Inequality driven by individual efforts and preferences may be desirable from a rural development perspective as it indicates a variety of livelihood pathways and competitive markets in which smallholders can opt in and out of participation</a:t>
            </a:r>
            <a:endParaRPr lang="en-AU" dirty="0">
              <a:ea typeface="Calibri" panose="020F0502020204030204" pitchFamily="34" charset="0"/>
            </a:endParaRPr>
          </a:p>
        </p:txBody>
      </p:sp>
      <p:sp>
        <p:nvSpPr>
          <p:cNvPr id="10" name="TextBox 9">
            <a:extLst>
              <a:ext uri="{FF2B5EF4-FFF2-40B4-BE49-F238E27FC236}">
                <a16:creationId xmlns:a16="http://schemas.microsoft.com/office/drawing/2014/main" id="{73BC137B-8CF1-A8C7-8377-DF5626E6E2F0}"/>
              </a:ext>
            </a:extLst>
          </p:cNvPr>
          <p:cNvSpPr txBox="1"/>
          <p:nvPr/>
        </p:nvSpPr>
        <p:spPr>
          <a:xfrm>
            <a:off x="202721" y="1672162"/>
            <a:ext cx="3653287" cy="2585323"/>
          </a:xfrm>
          <a:prstGeom prst="rect">
            <a:avLst/>
          </a:prstGeom>
          <a:noFill/>
        </p:spPr>
        <p:txBody>
          <a:bodyPr wrap="square">
            <a:spAutoFit/>
          </a:bodyPr>
          <a:lstStyle/>
          <a:p>
            <a:pPr algn="ctr"/>
            <a:r>
              <a:rPr lang="en-AU" dirty="0">
                <a:latin typeface="+mj-lt"/>
                <a:ea typeface="Calibri" panose="020F0502020204030204" pitchFamily="34" charset="0"/>
              </a:rPr>
              <a:t>Equalising opportunities has roots in a large equality in opportunity literature</a:t>
            </a:r>
          </a:p>
          <a:p>
            <a:pPr algn="ctr"/>
            <a:endParaRPr lang="en-AU" dirty="0">
              <a:latin typeface="+mj-lt"/>
              <a:ea typeface="Calibri" panose="020F0502020204030204" pitchFamily="34" charset="0"/>
            </a:endParaRPr>
          </a:p>
          <a:p>
            <a:pPr marL="742950" lvl="1" indent="-285750">
              <a:buFont typeface="Arial" panose="020B0604020202020204" pitchFamily="34" charset="0"/>
              <a:buChar char="•"/>
            </a:pPr>
            <a:r>
              <a:rPr lang="en-AU" dirty="0">
                <a:latin typeface="+mj-lt"/>
                <a:ea typeface="Calibri" panose="020F0502020204030204" pitchFamily="34" charset="0"/>
              </a:rPr>
              <a:t>Sen (1979), </a:t>
            </a:r>
          </a:p>
          <a:p>
            <a:pPr marL="742950" lvl="1" indent="-285750">
              <a:buFont typeface="Arial" panose="020B0604020202020204" pitchFamily="34" charset="0"/>
              <a:buChar char="•"/>
            </a:pPr>
            <a:r>
              <a:rPr lang="en-AU" dirty="0">
                <a:latin typeface="+mj-lt"/>
                <a:ea typeface="Calibri" panose="020F0502020204030204" pitchFamily="34" charset="0"/>
              </a:rPr>
              <a:t>Arneson (1989), </a:t>
            </a:r>
          </a:p>
          <a:p>
            <a:pPr marL="742950" lvl="1" indent="-285750">
              <a:buFont typeface="Arial" panose="020B0604020202020204" pitchFamily="34" charset="0"/>
              <a:buChar char="•"/>
            </a:pPr>
            <a:r>
              <a:rPr lang="en-AU" dirty="0">
                <a:latin typeface="+mj-lt"/>
                <a:ea typeface="Calibri" panose="020F0502020204030204" pitchFamily="34" charset="0"/>
              </a:rPr>
              <a:t>Roemer (1998), </a:t>
            </a:r>
          </a:p>
          <a:p>
            <a:pPr marL="742950" lvl="1" indent="-285750">
              <a:buFont typeface="Arial" panose="020B0604020202020204" pitchFamily="34" charset="0"/>
              <a:buChar char="•"/>
            </a:pPr>
            <a:r>
              <a:rPr lang="en-AU" dirty="0">
                <a:latin typeface="+mj-lt"/>
                <a:ea typeface="Calibri" panose="020F0502020204030204" pitchFamily="34" charset="0"/>
              </a:rPr>
              <a:t>Ramos and Van Der </a:t>
            </a:r>
            <a:r>
              <a:rPr lang="en-AU" dirty="0" err="1">
                <a:latin typeface="+mj-lt"/>
                <a:ea typeface="Calibri" panose="020F0502020204030204" pitchFamily="34" charset="0"/>
              </a:rPr>
              <a:t>Gaer</a:t>
            </a:r>
            <a:r>
              <a:rPr lang="en-AU" dirty="0">
                <a:latin typeface="+mj-lt"/>
                <a:ea typeface="Calibri" panose="020F0502020204030204" pitchFamily="34" charset="0"/>
              </a:rPr>
              <a:t> (2016).</a:t>
            </a:r>
          </a:p>
        </p:txBody>
      </p:sp>
    </p:spTree>
    <p:extLst>
      <p:ext uri="{BB962C8B-B14F-4D97-AF65-F5344CB8AC3E}">
        <p14:creationId xmlns:p14="http://schemas.microsoft.com/office/powerpoint/2010/main" val="399763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19</a:t>
            </a:fld>
            <a:endParaRPr lang="en-US" sz="105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10851B-B937-C1E8-7BC6-160C2698FE70}"/>
                  </a:ext>
                </a:extLst>
              </p:cNvPr>
              <p:cNvSpPr txBox="1"/>
              <p:nvPr/>
            </p:nvSpPr>
            <p:spPr>
              <a:xfrm>
                <a:off x="951918" y="1716115"/>
                <a:ext cx="10357311" cy="2863476"/>
              </a:xfrm>
              <a:prstGeom prst="rect">
                <a:avLst/>
              </a:prstGeom>
              <a:noFill/>
            </p:spPr>
            <p:txBody>
              <a:bodyPr wrap="square" rtlCol="0">
                <a:spAutoFit/>
              </a:bodyPr>
              <a:lstStyle/>
              <a:p>
                <a:r>
                  <a:rPr lang="en-AU" kern="0" dirty="0">
                    <a:latin typeface="+mj-lt"/>
                    <a:ea typeface="DengXian" panose="02010600030101010101" pitchFamily="2" charset="-122"/>
                  </a:rPr>
                  <a:t>The objective of an inclusion measurement is to:</a:t>
                </a:r>
              </a:p>
              <a:p>
                <a:pPr marL="285750" indent="-285750">
                  <a:buFont typeface="Arial" panose="020B0604020202020204" pitchFamily="34" charset="0"/>
                  <a:buChar char="•"/>
                </a:pPr>
                <a:r>
                  <a:rPr lang="en-AU" kern="0" dirty="0">
                    <a:latin typeface="+mj-lt"/>
                    <a:ea typeface="DengXian" panose="02010600030101010101" pitchFamily="2" charset="-122"/>
                  </a:rPr>
                  <a:t>Identify </a:t>
                </a:r>
                <a14:m>
                  <m:oMath xmlns:m="http://schemas.openxmlformats.org/officeDocument/2006/math">
                    <m:r>
                      <a:rPr lang="en-AU" sz="1800" b="0" i="0" kern="0" smtClean="0">
                        <a:effectLst/>
                        <a:latin typeface="Cambria Math" panose="02040503050406030204" pitchFamily="18" charset="0"/>
                        <a:ea typeface="DengXian" panose="02010600030101010101" pitchFamily="2" charset="-122"/>
                        <a:cs typeface="Times New Roman" panose="02020603050405020304" pitchFamily="18" charset="0"/>
                      </a:rPr>
                      <m:t> </m:t>
                    </m:r>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𝐸</m:t>
                    </m:r>
                    <m:d>
                      <m:dPr>
                        <m:ctrlPr>
                          <a:rPr lang="en-AU" i="1">
                            <a:effectLst/>
                            <a:latin typeface="Cambria Math" panose="02040503050406030204" pitchFamily="18" charset="0"/>
                          </a:rPr>
                        </m:ctrlPr>
                      </m:dPr>
                      <m:e>
                        <m:sSub>
                          <m:sSubPr>
                            <m:ctrlPr>
                              <a:rPr lang="en-AU" i="1">
                                <a:effectLst/>
                                <a:latin typeface="Cambria Math" panose="02040503050406030204" pitchFamily="18" charset="0"/>
                              </a:rPr>
                            </m:ctrlPr>
                          </m:sSub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𝑦</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m:t>
                            </m:r>
                          </m:sub>
                        </m:sSub>
                      </m:e>
                      <m:e>
                        <m:sSub>
                          <m:sSubPr>
                            <m:ctrlPr>
                              <a:rPr lang="en-AU" i="1">
                                <a:effectLst/>
                                <a:latin typeface="Cambria Math" panose="02040503050406030204" pitchFamily="18" charset="0"/>
                              </a:rPr>
                            </m:ctrlPr>
                          </m:sSub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𝑋</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en-AU" i="1">
                                <a:effectLst/>
                                <a:latin typeface="Cambria Math" panose="02040503050406030204" pitchFamily="18" charset="0"/>
                              </a:rPr>
                            </m:ctrlPr>
                          </m:accPr>
                          <m:e>
                            <m:r>
                              <a:rPr lang="en-AU" b="0" i="1" smtClean="0">
                                <a:effectLst/>
                                <a:latin typeface="Cambria Math" panose="02040503050406030204" pitchFamily="18" charset="0"/>
                              </a:rPr>
                              <m:t>𝑄</m:t>
                            </m:r>
                          </m:e>
                        </m:acc>
                        <m:r>
                          <a:rPr lang="en-AU" i="1" smtClean="0">
                            <a:effectLst/>
                            <a:latin typeface="Cambria Math" panose="02040503050406030204" pitchFamily="18" charset="0"/>
                          </a:rPr>
                          <m:t> </m:t>
                        </m:r>
                      </m:e>
                    </m:d>
                  </m:oMath>
                </a14:m>
                <a:r>
                  <a:rPr lang="en-AU" kern="0" dirty="0">
                    <a:latin typeface="+mj-lt"/>
                    <a:ea typeface="DengXian" panose="02010600030101010101" pitchFamily="2" charset="-122"/>
                  </a:rPr>
                  <a:t> </a:t>
                </a:r>
                <a:r>
                  <a:rPr lang="en-US" kern="0" dirty="0">
                    <a:latin typeface="+mj-lt"/>
                    <a:ea typeface="DengXian" panose="02010600030101010101" pitchFamily="2" charset="-122"/>
                  </a:rPr>
                  <a:t>for each individual i in the sample, and</a:t>
                </a:r>
                <a:endParaRPr lang="en-AU" kern="0" dirty="0">
                  <a:latin typeface="+mj-lt"/>
                  <a:ea typeface="DengXian" panose="02010600030101010101" pitchFamily="2" charset="-122"/>
                </a:endParaRPr>
              </a:p>
              <a:p>
                <a:pPr marL="285750" indent="-285750">
                  <a:buFont typeface="Arial" panose="020B0604020202020204" pitchFamily="34" charset="0"/>
                  <a:buChar char="•"/>
                </a:pPr>
                <a:r>
                  <a:rPr lang="en-AU" kern="0" dirty="0">
                    <a:ea typeface="DengXian" panose="02010600030101010101" pitchFamily="2" charset="-122"/>
                    <a:cs typeface="Times New Roman" panose="02020603050405020304" pitchFamily="18" charset="0"/>
                  </a:rPr>
                  <a:t>Measure the extent in which </a:t>
                </a:r>
                <a14:m>
                  <m:oMath xmlns:m="http://schemas.openxmlformats.org/officeDocument/2006/math">
                    <m:r>
                      <a:rPr lang="en-AU" i="1" kern="0">
                        <a:latin typeface="Cambria Math" panose="02040503050406030204" pitchFamily="18" charset="0"/>
                        <a:ea typeface="DengXian" panose="02010600030101010101" pitchFamily="2" charset="-122"/>
                        <a:cs typeface="Times New Roman" panose="02020603050405020304" pitchFamily="18" charset="0"/>
                      </a:rPr>
                      <m:t>𝐸</m:t>
                    </m:r>
                    <m:d>
                      <m:dPr>
                        <m:ctrlPr>
                          <a:rPr lang="en-AU" i="1">
                            <a:latin typeface="Cambria Math" panose="02040503050406030204" pitchFamily="18" charset="0"/>
                          </a:rPr>
                        </m:ctrlPr>
                      </m:dPr>
                      <m:e>
                        <m:sSub>
                          <m:sSubPr>
                            <m:ctrlPr>
                              <a:rPr lang="en-AU" i="1">
                                <a:latin typeface="Cambria Math" panose="02040503050406030204" pitchFamily="18" charset="0"/>
                              </a:rPr>
                            </m:ctrlPr>
                          </m:sSubPr>
                          <m:e>
                            <m:r>
                              <a:rPr lang="en-AU" i="1" kern="0">
                                <a:latin typeface="Cambria Math" panose="02040503050406030204" pitchFamily="18" charset="0"/>
                                <a:ea typeface="DengXian" panose="02010600030101010101" pitchFamily="2" charset="-122"/>
                                <a:cs typeface="Times New Roman" panose="02020603050405020304" pitchFamily="18" charset="0"/>
                              </a:rPr>
                              <m:t>𝑦</m:t>
                            </m:r>
                          </m:e>
                          <m:sub>
                            <m:r>
                              <a:rPr lang="en-AU" i="1" kern="0">
                                <a:latin typeface="Cambria Math" panose="02040503050406030204" pitchFamily="18" charset="0"/>
                                <a:ea typeface="DengXian" panose="02010600030101010101" pitchFamily="2" charset="-122"/>
                                <a:cs typeface="Times New Roman" panose="02020603050405020304" pitchFamily="18" charset="0"/>
                              </a:rPr>
                              <m:t>𝑖</m:t>
                            </m:r>
                          </m:sub>
                        </m:sSub>
                      </m:e>
                      <m:e>
                        <m:sSub>
                          <m:sSubPr>
                            <m:ctrlPr>
                              <a:rPr lang="en-AU" i="1">
                                <a:latin typeface="Cambria Math" panose="02040503050406030204" pitchFamily="18" charset="0"/>
                              </a:rPr>
                            </m:ctrlPr>
                          </m:sSubPr>
                          <m:e>
                            <m:r>
                              <a:rPr lang="en-AU" i="1" kern="0">
                                <a:latin typeface="Cambria Math" panose="02040503050406030204" pitchFamily="18" charset="0"/>
                                <a:ea typeface="DengXian" panose="02010600030101010101" pitchFamily="2" charset="-122"/>
                                <a:cs typeface="Times New Roman" panose="02020603050405020304" pitchFamily="18" charset="0"/>
                              </a:rPr>
                              <m:t>𝑋</m:t>
                            </m:r>
                          </m:e>
                          <m:sub>
                            <m:r>
                              <a:rPr lang="en-AU" i="1" kern="0">
                                <a:latin typeface="Cambria Math" panose="02040503050406030204" pitchFamily="18" charset="0"/>
                                <a:ea typeface="DengXian" panose="02010600030101010101" pitchFamily="2" charset="-122"/>
                                <a:cs typeface="Times New Roman" panose="02020603050405020304" pitchFamily="18" charset="0"/>
                              </a:rPr>
                              <m:t>𝑖</m:t>
                            </m:r>
                          </m:sub>
                        </m:sSub>
                        <m:r>
                          <a:rPr lang="en-AU" i="1" kern="0">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en-AU" i="1">
                                <a:latin typeface="Cambria Math" panose="02040503050406030204" pitchFamily="18" charset="0"/>
                              </a:rPr>
                            </m:ctrlPr>
                          </m:accPr>
                          <m:e>
                            <m:r>
                              <a:rPr lang="en-AU" i="1">
                                <a:latin typeface="Cambria Math" panose="02040503050406030204" pitchFamily="18" charset="0"/>
                              </a:rPr>
                              <m:t>𝑄</m:t>
                            </m:r>
                          </m:e>
                        </m:acc>
                        <m:r>
                          <a:rPr lang="en-AU" i="1">
                            <a:latin typeface="Cambria Math" panose="02040503050406030204" pitchFamily="18" charset="0"/>
                          </a:rPr>
                          <m:t> </m:t>
                        </m:r>
                      </m:e>
                    </m:d>
                    <m:r>
                      <a:rPr lang="en-AU" kern="0">
                        <a:latin typeface="Cambria Math" panose="02040503050406030204" pitchFamily="18" charset="0"/>
                        <a:ea typeface="DengXian" panose="02010600030101010101" pitchFamily="2" charset="-122"/>
                        <a:cs typeface="Times New Roman" panose="02020603050405020304" pitchFamily="18" charset="0"/>
                      </a:rPr>
                      <m:t> </m:t>
                    </m:r>
                  </m:oMath>
                </a14:m>
                <a:r>
                  <a:rPr lang="en-AU" dirty="0">
                    <a:ea typeface="Calibri" panose="020F0502020204030204" pitchFamily="34" charset="0"/>
                  </a:rPr>
                  <a:t>differs across all individuals in the sample.</a:t>
                </a:r>
              </a:p>
              <a:p>
                <a:pPr marL="285750" indent="-285750">
                  <a:buFont typeface="Arial" panose="020B0604020202020204" pitchFamily="34" charset="0"/>
                  <a:buChar char="•"/>
                </a:pPr>
                <a:endParaRPr lang="en-AU" dirty="0">
                  <a:latin typeface="+mj-lt"/>
                  <a:ea typeface="Calibri" panose="020F0502020204030204" pitchFamily="34" charset="0"/>
                </a:endParaRPr>
              </a:p>
              <a:p>
                <a:pPr marL="285750" indent="-285750">
                  <a:buFont typeface="Arial" panose="020B0604020202020204" pitchFamily="34" charset="0"/>
                  <a:buChar char="•"/>
                </a:pPr>
                <a:r>
                  <a:rPr lang="en-AU" dirty="0">
                    <a:latin typeface="+mj-lt"/>
                    <a:ea typeface="Calibri" panose="020F0502020204030204" pitchFamily="34" charset="0"/>
                  </a:rPr>
                  <a:t>Consider a binary participation measure (e.g. does the smallholder sell any produce to high value markets?). Using </a:t>
                </a:r>
                <a:r>
                  <a:rPr lang="en-AU" dirty="0" err="1">
                    <a:latin typeface="+mj-lt"/>
                    <a:ea typeface="Calibri" panose="020F0502020204030204" pitchFamily="34" charset="0"/>
                  </a:rPr>
                  <a:t>abinary</a:t>
                </a:r>
                <a:r>
                  <a:rPr lang="en-AU" dirty="0">
                    <a:latin typeface="+mj-lt"/>
                    <a:ea typeface="Calibri" panose="020F0502020204030204" pitchFamily="34" charset="0"/>
                  </a:rPr>
                  <a:t> logit model to understand the likelihood of participation given circumstances </a:t>
                </a:r>
                <a14:m>
                  <m:oMath xmlns:m="http://schemas.openxmlformats.org/officeDocument/2006/math">
                    <m:sSub>
                      <m:sSubPr>
                        <m:ctrlPr>
                          <a:rPr lang="en-AU" sz="1800" i="1" kern="100" smtClean="0">
                            <a:solidFill>
                              <a:sysClr val="windowText" lastClr="000000"/>
                            </a:solidFill>
                            <a:effectLst/>
                            <a:latin typeface="Cambria Math" panose="02040503050406030204" pitchFamily="18" charset="0"/>
                          </a:rPr>
                        </m:ctrlPr>
                      </m:sSubPr>
                      <m:e>
                        <m:r>
                          <a:rPr lang="en-AU" sz="1800" kern="100">
                            <a:solidFill>
                              <a:sysClr val="windowText" lastClr="000000"/>
                            </a:solidFill>
                            <a:effectLst/>
                            <a:latin typeface="Cambria Math" panose="02040503050406030204" pitchFamily="18" charset="0"/>
                          </a:rPr>
                          <m:t>𝑋</m:t>
                        </m:r>
                      </m:e>
                      <m:sub>
                        <m:r>
                          <a:rPr lang="en-AU" sz="1800" kern="100">
                            <a:solidFill>
                              <a:sysClr val="windowText" lastClr="000000"/>
                            </a:solidFill>
                            <a:effectLst/>
                            <a:latin typeface="Cambria Math" panose="02040503050406030204" pitchFamily="18" charset="0"/>
                          </a:rPr>
                          <m:t>𝑖</m:t>
                        </m:r>
                      </m:sub>
                    </m:sSub>
                    <m:r>
                      <a:rPr lang="en-AU" sz="1800" i="1" kern="100">
                        <a:solidFill>
                          <a:sysClr val="windowText" lastClr="000000"/>
                        </a:solidFill>
                        <a:effectLst/>
                        <a:latin typeface="Cambria Math" panose="02040503050406030204" pitchFamily="18" charset="0"/>
                      </a:rPr>
                      <m:t> </m:t>
                    </m:r>
                  </m:oMath>
                </a14:m>
                <a:r>
                  <a:rPr lang="en-AU" dirty="0">
                    <a:latin typeface="+mj-lt"/>
                    <a:ea typeface="Calibri" panose="020F0502020204030204" pitchFamily="34" charset="0"/>
                  </a:rPr>
                  <a:t>and preferences </a:t>
                </a:r>
                <a14:m>
                  <m:oMath xmlns:m="http://schemas.openxmlformats.org/officeDocument/2006/math">
                    <m:sSub>
                      <m:sSubPr>
                        <m:ctrlPr>
                          <a:rPr lang="en-AU" i="1" kern="100">
                            <a:solidFill>
                              <a:sysClr val="windowText" lastClr="000000"/>
                            </a:solidFill>
                            <a:latin typeface="Cambria Math" panose="02040503050406030204" pitchFamily="18" charset="0"/>
                          </a:rPr>
                        </m:ctrlPr>
                      </m:sSubPr>
                      <m:e>
                        <m:r>
                          <a:rPr lang="en-AU" kern="100">
                            <a:solidFill>
                              <a:sysClr val="windowText" lastClr="000000"/>
                            </a:solidFill>
                            <a:latin typeface="Cambria Math" panose="02040503050406030204" pitchFamily="18" charset="0"/>
                          </a:rPr>
                          <m:t>𝑄</m:t>
                        </m:r>
                      </m:e>
                      <m:sub>
                        <m:r>
                          <a:rPr lang="en-AU" kern="100">
                            <a:solidFill>
                              <a:sysClr val="windowText" lastClr="000000"/>
                            </a:solidFill>
                            <a:latin typeface="Cambria Math" panose="02040503050406030204" pitchFamily="18" charset="0"/>
                          </a:rPr>
                          <m:t>𝑖</m:t>
                        </m:r>
                      </m:sub>
                    </m:sSub>
                  </m:oMath>
                </a14:m>
                <a:r>
                  <a:rPr lang="en-AU" dirty="0">
                    <a:latin typeface="+mj-lt"/>
                    <a:ea typeface="Calibri" panose="020F0502020204030204" pitchFamily="34" charset="0"/>
                  </a:rPr>
                  <a:t>. </a:t>
                </a:r>
                <a14:m>
                  <m:oMath xmlns:m="http://schemas.openxmlformats.org/officeDocument/2006/math">
                    <m:sSub>
                      <m:sSubPr>
                        <m:ctrlPr>
                          <a:rPr lang="en-AU" i="1" kern="100">
                            <a:solidFill>
                              <a:sysClr val="windowText" lastClr="000000"/>
                            </a:solidFill>
                            <a:latin typeface="Cambria Math" panose="02040503050406030204" pitchFamily="18" charset="0"/>
                          </a:rPr>
                        </m:ctrlPr>
                      </m:sSubPr>
                      <m:e>
                        <m:r>
                          <a:rPr lang="en-AU" kern="100">
                            <a:solidFill>
                              <a:sysClr val="windowText" lastClr="000000"/>
                            </a:solidFill>
                            <a:latin typeface="Cambria Math" panose="02040503050406030204" pitchFamily="18" charset="0"/>
                          </a:rPr>
                          <m:t>𝜇</m:t>
                        </m:r>
                      </m:e>
                      <m:sub>
                        <m:r>
                          <a:rPr lang="en-AU" kern="100">
                            <a:solidFill>
                              <a:sysClr val="windowText" lastClr="000000"/>
                            </a:solidFill>
                            <a:latin typeface="Cambria Math" panose="02040503050406030204" pitchFamily="18" charset="0"/>
                          </a:rPr>
                          <m:t>𝑖</m:t>
                        </m:r>
                      </m:sub>
                    </m:sSub>
                  </m:oMath>
                </a14:m>
                <a:r>
                  <a:rPr lang="en-AU" kern="100" dirty="0">
                    <a:solidFill>
                      <a:sysClr val="windowText" lastClr="000000"/>
                    </a:solidFill>
                    <a:latin typeface="Times New Roman" panose="02020603050405020304" pitchFamily="18" charset="0"/>
                    <a:ea typeface="DengXian" panose="02010600030101010101" pitchFamily="2" charset="-122"/>
                    <a:cs typeface="Times New Roman" panose="02020603050405020304" pitchFamily="18" charset="0"/>
                  </a:rPr>
                  <a:t> </a:t>
                </a:r>
                <a:r>
                  <a:rPr lang="en-AU" dirty="0">
                    <a:latin typeface="+mj-lt"/>
                    <a:ea typeface="Calibri" panose="020F0502020204030204" pitchFamily="34" charset="0"/>
                  </a:rPr>
                  <a:t>represents the expected likelihood/propensity of the individual participating in high value markets given circumstances and preferences.</a:t>
                </a:r>
              </a:p>
              <a:p>
                <a:pPr marL="285750" indent="-285750">
                  <a:buFont typeface="Arial" panose="020B0604020202020204" pitchFamily="34" charset="0"/>
                  <a:buChar char="•"/>
                </a:pPr>
                <a:endParaRPr lang="en-AU" dirty="0">
                  <a:latin typeface="+mj-lt"/>
                  <a:ea typeface="Calibri" panose="020F0502020204030204" pitchFamily="34" charset="0"/>
                </a:endParaRPr>
              </a:p>
              <a:p>
                <a:pPr marL="285750" indent="-285750">
                  <a:buFont typeface="Arial" panose="020B0604020202020204" pitchFamily="34" charset="0"/>
                  <a:buChar char="•"/>
                </a:pPr>
                <a:endParaRPr lang="en-AU" dirty="0">
                  <a:latin typeface="+mj-lt"/>
                  <a:ea typeface="Calibri" panose="020F0502020204030204" pitchFamily="34" charset="0"/>
                </a:endParaRPr>
              </a:p>
            </p:txBody>
          </p:sp>
        </mc:Choice>
        <mc:Fallback xmlns="">
          <p:sp>
            <p:nvSpPr>
              <p:cNvPr id="4" name="TextBox 3">
                <a:extLst>
                  <a:ext uri="{FF2B5EF4-FFF2-40B4-BE49-F238E27FC236}">
                    <a16:creationId xmlns:a16="http://schemas.microsoft.com/office/drawing/2014/main" id="{1B10851B-B937-C1E8-7BC6-160C2698FE70}"/>
                  </a:ext>
                </a:extLst>
              </p:cNvPr>
              <p:cNvSpPr txBox="1">
                <a:spLocks noRot="1" noChangeAspect="1" noMove="1" noResize="1" noEditPoints="1" noAdjustHandles="1" noChangeArrowheads="1" noChangeShapeType="1" noTextEdit="1"/>
              </p:cNvSpPr>
              <p:nvPr/>
            </p:nvSpPr>
            <p:spPr>
              <a:xfrm>
                <a:off x="951918" y="1716115"/>
                <a:ext cx="10357311" cy="2863476"/>
              </a:xfrm>
              <a:prstGeom prst="rect">
                <a:avLst/>
              </a:prstGeom>
              <a:blipFill>
                <a:blip r:embed="rId2"/>
                <a:stretch>
                  <a:fillRect l="-471" t="-1279" r="-471"/>
                </a:stretch>
              </a:blipFill>
            </p:spPr>
            <p:txBody>
              <a:bodyPr/>
              <a:lstStyle/>
              <a:p>
                <a:r>
                  <a:rPr lang="en-AU">
                    <a:noFill/>
                  </a:rPr>
                  <a:t> </a:t>
                </a:r>
              </a:p>
            </p:txBody>
          </p:sp>
        </mc:Fallback>
      </mc:AlternateContent>
      <p:sp>
        <p:nvSpPr>
          <p:cNvPr id="2" name="TextBox 1">
            <a:extLst>
              <a:ext uri="{FF2B5EF4-FFF2-40B4-BE49-F238E27FC236}">
                <a16:creationId xmlns:a16="http://schemas.microsoft.com/office/drawing/2014/main" id="{40B9F925-09CC-DA0F-E89B-1D1A4B5E9946}"/>
              </a:ext>
            </a:extLst>
          </p:cNvPr>
          <p:cNvSpPr txBox="1"/>
          <p:nvPr/>
        </p:nvSpPr>
        <p:spPr>
          <a:xfrm>
            <a:off x="2600960" y="843280"/>
            <a:ext cx="6990080" cy="461665"/>
          </a:xfrm>
          <a:prstGeom prst="rect">
            <a:avLst/>
          </a:prstGeom>
          <a:noFill/>
        </p:spPr>
        <p:txBody>
          <a:bodyPr wrap="square" rtlCol="0">
            <a:spAutoFit/>
          </a:bodyPr>
          <a:lstStyle/>
          <a:p>
            <a:pPr algn="ctr"/>
            <a:r>
              <a:rPr lang="en-AU" sz="2400" dirty="0"/>
              <a:t>Empirical measurement of inclusion</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DDE4DE6A-EA4F-0A22-17E0-A1A2E5ACBFBC}"/>
                  </a:ext>
                </a:extLst>
              </p:cNvPr>
              <p:cNvGraphicFramePr>
                <a:graphicFrameLocks noGrp="1"/>
              </p:cNvGraphicFramePr>
              <p:nvPr>
                <p:extLst>
                  <p:ext uri="{D42A27DB-BD31-4B8C-83A1-F6EECF244321}">
                    <p14:modId xmlns:p14="http://schemas.microsoft.com/office/powerpoint/2010/main" val="3819913738"/>
                  </p:ext>
                </p:extLst>
              </p:nvPr>
            </p:nvGraphicFramePr>
            <p:xfrm>
              <a:off x="951918" y="4088920"/>
              <a:ext cx="10427962" cy="1716597"/>
            </p:xfrm>
            <a:graphic>
              <a:graphicData uri="http://schemas.openxmlformats.org/drawingml/2006/table">
                <a:tbl>
                  <a:tblPr firstRow="1" firstCol="1" bandRow="1">
                    <a:tableStyleId>{5C22544A-7EE6-4342-B048-85BDC9FD1C3A}</a:tableStyleId>
                  </a:tblPr>
                  <a:tblGrid>
                    <a:gridCol w="10427962">
                      <a:extLst>
                        <a:ext uri="{9D8B030D-6E8A-4147-A177-3AD203B41FA5}">
                          <a16:colId xmlns:a16="http://schemas.microsoft.com/office/drawing/2014/main" val="3087043031"/>
                        </a:ext>
                      </a:extLst>
                    </a:gridCol>
                  </a:tblGrid>
                  <a:tr h="0">
                    <a:tc>
                      <a:txBody>
                        <a:bodyPr/>
                        <a:lstStyle/>
                        <a:p>
                          <a:pPr algn="ctr">
                            <a:lnSpc>
                              <a:spcPct val="120000"/>
                            </a:lnSpc>
                            <a:spcAft>
                              <a:spcPts val="600"/>
                            </a:spcAft>
                          </a:pPr>
                          <a14:m>
                            <m:oMath xmlns:m="http://schemas.openxmlformats.org/officeDocument/2006/math">
                              <m:sSub>
                                <m:sSubPr>
                                  <m:ctrlPr>
                                    <a:rPr lang="en-AU" sz="2400" i="1" kern="100" smtClean="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𝑦</m:t>
                                  </m:r>
                                </m:e>
                                <m:sub>
                                  <m:r>
                                    <a:rPr lang="en-AU" sz="2400" kern="100">
                                      <a:solidFill>
                                        <a:sysClr val="windowText" lastClr="000000"/>
                                      </a:solidFill>
                                      <a:effectLst/>
                                      <a:latin typeface="Cambria Math" panose="02040503050406030204" pitchFamily="18" charset="0"/>
                                    </a:rPr>
                                    <m:t>𝑖</m:t>
                                  </m:r>
                                </m:sub>
                              </m:sSub>
                              <m:r>
                                <a:rPr lang="en-AU" sz="2400" kern="100">
                                  <a:solidFill>
                                    <a:sysClr val="windowText" lastClr="000000"/>
                                  </a:solidFill>
                                  <a:effectLst/>
                                  <a:latin typeface="Cambria Math" panose="02040503050406030204" pitchFamily="18" charset="0"/>
                                </a:rPr>
                                <m:t>~ </m:t>
                              </m:r>
                              <m:r>
                                <a:rPr lang="en-AU" sz="2400" b="0" i="1" kern="100" smtClean="0">
                                  <a:solidFill>
                                    <a:sysClr val="windowText" lastClr="000000"/>
                                  </a:solidFill>
                                  <a:effectLst/>
                                  <a:latin typeface="Cambria Math" panose="02040503050406030204" pitchFamily="18" charset="0"/>
                                </a:rPr>
                                <m:t>𝑏𝑒𝑟𝑛𝑜𝑢𝑙𝑙𝑖</m:t>
                              </m:r>
                              <m:d>
                                <m:dPr>
                                  <m:ctrlPr>
                                    <a:rPr lang="en-AU" sz="2400" i="1" kern="100">
                                      <a:solidFill>
                                        <a:sysClr val="windowText" lastClr="000000"/>
                                      </a:solidFill>
                                      <a:effectLst/>
                                      <a:latin typeface="Cambria Math" panose="02040503050406030204" pitchFamily="18" charset="0"/>
                                    </a:rPr>
                                  </m:ctrlPr>
                                </m:dPr>
                                <m:e>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𝜇</m:t>
                                      </m:r>
                                    </m:e>
                                    <m:sub>
                                      <m:r>
                                        <a:rPr lang="en-AU" sz="2400" kern="100">
                                          <a:solidFill>
                                            <a:sysClr val="windowText" lastClr="000000"/>
                                          </a:solidFill>
                                          <a:effectLst/>
                                          <a:latin typeface="Cambria Math" panose="02040503050406030204" pitchFamily="18" charset="0"/>
                                        </a:rPr>
                                        <m:t>𝑖</m:t>
                                      </m:r>
                                    </m:sub>
                                  </m:sSub>
                                </m:e>
                              </m:d>
                            </m:oMath>
                          </a14:m>
                          <a:r>
                            <a:rPr lang="en-AU" sz="2400" b="0" kern="100" dirty="0">
                              <a:solidFill>
                                <a:sysClr val="windowText" lastClr="000000"/>
                              </a:solidFill>
                              <a:effectLst/>
                              <a:latin typeface="Times New Roman" panose="02020603050405020304" pitchFamily="18" charset="0"/>
                              <a:ea typeface="DengXian" panose="02010600030101010101" pitchFamily="2" charset="-122"/>
                              <a:cs typeface="Times New Roman" panose="02020603050405020304" pitchFamily="18" charset="0"/>
                            </a:rPr>
                            <a:t>.</a:t>
                          </a:r>
                        </a:p>
                      </a:txBody>
                      <a:tcPr marL="68580" marR="68580" marT="0" marB="0">
                        <a:noFill/>
                      </a:tcPr>
                    </a:tc>
                    <a:extLst>
                      <a:ext uri="{0D108BD9-81ED-4DB2-BD59-A6C34878D82A}">
                        <a16:rowId xmlns:a16="http://schemas.microsoft.com/office/drawing/2014/main" val="590494699"/>
                      </a:ext>
                    </a:extLst>
                  </a:tr>
                  <a:tr h="0">
                    <a:tc>
                      <a:txBody>
                        <a:bodyPr/>
                        <a:lstStyle/>
                        <a:p>
                          <a:pPr algn="ctr">
                            <a:lnSpc>
                              <a:spcPct val="120000"/>
                            </a:lnSpc>
                            <a:spcAft>
                              <a:spcPts val="600"/>
                            </a:spcAft>
                          </a:pPr>
                          <a14:m>
                            <m:oMath xmlns:m="http://schemas.openxmlformats.org/officeDocument/2006/math">
                              <m:sSub>
                                <m:sSubPr>
                                  <m:ctrlPr>
                                    <a:rPr lang="en-AU" sz="2400" i="1" kern="100" smtClean="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𝜇</m:t>
                                  </m:r>
                                </m:e>
                                <m:sub>
                                  <m:r>
                                    <a:rPr lang="en-AU" sz="2400" kern="100">
                                      <a:solidFill>
                                        <a:sysClr val="windowText" lastClr="000000"/>
                                      </a:solidFill>
                                      <a:effectLst/>
                                      <a:latin typeface="Cambria Math" panose="02040503050406030204" pitchFamily="18" charset="0"/>
                                    </a:rPr>
                                    <m:t>𝑖</m:t>
                                  </m:r>
                                </m:sub>
                              </m:sSub>
                              <m:r>
                                <a:rPr lang="en-AU" sz="2400" kern="100">
                                  <a:solidFill>
                                    <a:sysClr val="windowText" lastClr="000000"/>
                                  </a:solidFill>
                                  <a:effectLst/>
                                  <a:latin typeface="Cambria Math" panose="02040503050406030204" pitchFamily="18" charset="0"/>
                                </a:rPr>
                                <m:t>=</m:t>
                              </m:r>
                              <m:sSup>
                                <m:sSupPr>
                                  <m:ctrlPr>
                                    <a:rPr lang="en-AU" sz="2400" i="1" kern="100">
                                      <a:solidFill>
                                        <a:sysClr val="windowText" lastClr="000000"/>
                                      </a:solidFill>
                                      <a:effectLst/>
                                      <a:latin typeface="Cambria Math" panose="02040503050406030204" pitchFamily="18" charset="0"/>
                                    </a:rPr>
                                  </m:ctrlPr>
                                </m:sSupPr>
                                <m:e>
                                  <m:r>
                                    <a:rPr lang="en-AU" sz="2400" kern="100">
                                      <a:solidFill>
                                        <a:sysClr val="windowText" lastClr="000000"/>
                                      </a:solidFill>
                                      <a:effectLst/>
                                      <a:latin typeface="Cambria Math" panose="02040503050406030204" pitchFamily="18" charset="0"/>
                                    </a:rPr>
                                    <m:t>𝑔</m:t>
                                  </m:r>
                                </m:e>
                                <m:sup>
                                  <m:r>
                                    <a:rPr lang="en-AU" sz="2400" kern="100">
                                      <a:solidFill>
                                        <a:sysClr val="windowText" lastClr="000000"/>
                                      </a:solidFill>
                                      <a:effectLst/>
                                      <a:latin typeface="Cambria Math" panose="02040503050406030204" pitchFamily="18" charset="0"/>
                                    </a:rPr>
                                    <m:t>−1</m:t>
                                  </m:r>
                                </m:sup>
                              </m:sSup>
                              <m:r>
                                <a:rPr lang="en-AU" sz="2400" kern="100">
                                  <a:solidFill>
                                    <a:sysClr val="windowText" lastClr="000000"/>
                                  </a:solidFill>
                                  <a:effectLst/>
                                  <a:latin typeface="Cambria Math" panose="02040503050406030204" pitchFamily="18" charset="0"/>
                                </a:rPr>
                                <m:t>(</m:t>
                              </m:r>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𝜂</m:t>
                                  </m:r>
                                </m:e>
                                <m:sub>
                                  <m:r>
                                    <a:rPr lang="en-AU" sz="2400" kern="100">
                                      <a:solidFill>
                                        <a:sysClr val="windowText" lastClr="000000"/>
                                      </a:solidFill>
                                      <a:effectLst/>
                                      <a:latin typeface="Cambria Math" panose="02040503050406030204" pitchFamily="18" charset="0"/>
                                    </a:rPr>
                                    <m:t>𝑖</m:t>
                                  </m:r>
                                </m:sub>
                              </m:sSub>
                              <m:r>
                                <a:rPr lang="en-AU" sz="2400" kern="100">
                                  <a:solidFill>
                                    <a:sysClr val="windowText" lastClr="000000"/>
                                  </a:solidFill>
                                  <a:effectLst/>
                                  <a:latin typeface="Cambria Math" panose="02040503050406030204" pitchFamily="18" charset="0"/>
                                </a:rPr>
                                <m:t>)</m:t>
                              </m:r>
                            </m:oMath>
                          </a14:m>
                          <a:r>
                            <a:rPr lang="en-AU" sz="2400" kern="100" dirty="0">
                              <a:solidFill>
                                <a:sysClr val="windowText" lastClr="000000"/>
                              </a:solidFill>
                              <a:effectLst/>
                              <a:latin typeface="Times New Roman" panose="02020603050405020304" pitchFamily="18" charset="0"/>
                              <a:ea typeface="DengXian" panose="02010600030101010101" pitchFamily="2" charset="-122"/>
                              <a:cs typeface="Times New Roman" panose="02020603050405020304" pitchFamily="18" charset="0"/>
                            </a:rPr>
                            <a:t> </a:t>
                          </a:r>
                        </a:p>
                      </a:txBody>
                      <a:tcPr marL="68580" marR="68580" marT="0" marB="0">
                        <a:noFill/>
                      </a:tcPr>
                    </a:tc>
                    <a:extLst>
                      <a:ext uri="{0D108BD9-81ED-4DB2-BD59-A6C34878D82A}">
                        <a16:rowId xmlns:a16="http://schemas.microsoft.com/office/drawing/2014/main" val="1341845320"/>
                      </a:ext>
                    </a:extLst>
                  </a:tr>
                  <a:tr h="0">
                    <a:tc>
                      <a:txBody>
                        <a:bodyPr/>
                        <a:lstStyle/>
                        <a:p>
                          <a:pPr algn="ctr">
                            <a:lnSpc>
                              <a:spcPct val="120000"/>
                            </a:lnSpc>
                            <a:spcAft>
                              <a:spcPts val="600"/>
                            </a:spcAft>
                          </a:pPr>
                          <a14:m>
                            <m:oMath xmlns:m="http://schemas.openxmlformats.org/officeDocument/2006/math">
                              <m:sSub>
                                <m:sSubPr>
                                  <m:ctrlPr>
                                    <a:rPr lang="en-AU" sz="2400" i="1" kern="100" smtClean="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𝜂</m:t>
                                  </m:r>
                                </m:e>
                                <m:sub>
                                  <m:r>
                                    <a:rPr lang="en-AU" sz="2400" kern="100">
                                      <a:solidFill>
                                        <a:sysClr val="windowText" lastClr="000000"/>
                                      </a:solidFill>
                                      <a:effectLst/>
                                      <a:latin typeface="Cambria Math" panose="02040503050406030204" pitchFamily="18" charset="0"/>
                                    </a:rPr>
                                    <m:t>𝑖</m:t>
                                  </m:r>
                                </m:sub>
                              </m:sSub>
                              <m:r>
                                <a:rPr lang="en-AU" sz="2400" kern="100">
                                  <a:solidFill>
                                    <a:sysClr val="windowText" lastClr="000000"/>
                                  </a:solidFill>
                                  <a:effectLst/>
                                  <a:latin typeface="Cambria Math" panose="02040503050406030204" pitchFamily="18" charset="0"/>
                                </a:rPr>
                                <m:t>=</m:t>
                              </m:r>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𝑋</m:t>
                                  </m:r>
                                </m:e>
                                <m:sub>
                                  <m:r>
                                    <a:rPr lang="en-AU" sz="2400" kern="100">
                                      <a:solidFill>
                                        <a:sysClr val="windowText" lastClr="000000"/>
                                      </a:solidFill>
                                      <a:effectLst/>
                                      <a:latin typeface="Cambria Math" panose="02040503050406030204" pitchFamily="18" charset="0"/>
                                    </a:rPr>
                                    <m:t>𝑖</m:t>
                                  </m:r>
                                </m:sub>
                              </m:sSub>
                              <m:r>
                                <a:rPr lang="en-AU" sz="2400" kern="100">
                                  <a:solidFill>
                                    <a:sysClr val="windowText" lastClr="000000"/>
                                  </a:solidFill>
                                  <a:effectLst/>
                                  <a:latin typeface="Cambria Math" panose="02040503050406030204" pitchFamily="18" charset="0"/>
                                </a:rPr>
                                <m:t>′</m:t>
                              </m:r>
                              <m:r>
                                <a:rPr lang="en-AU" sz="2400" kern="100">
                                  <a:solidFill>
                                    <a:sysClr val="windowText" lastClr="000000"/>
                                  </a:solidFill>
                                  <a:effectLst/>
                                  <a:latin typeface="Cambria Math" panose="02040503050406030204" pitchFamily="18" charset="0"/>
                                </a:rPr>
                                <m:t>𝛽</m:t>
                              </m:r>
                              <m:r>
                                <a:rPr lang="en-AU" sz="2400" kern="100">
                                  <a:solidFill>
                                    <a:sysClr val="windowText" lastClr="000000"/>
                                  </a:solidFill>
                                  <a:effectLst/>
                                  <a:latin typeface="Cambria Math" panose="02040503050406030204" pitchFamily="18" charset="0"/>
                                </a:rPr>
                                <m:t>+ </m:t>
                              </m:r>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𝑄</m:t>
                                  </m:r>
                                </m:e>
                                <m:sub>
                                  <m:r>
                                    <a:rPr lang="en-AU" sz="2400" kern="100">
                                      <a:solidFill>
                                        <a:sysClr val="windowText" lastClr="000000"/>
                                      </a:solidFill>
                                      <a:effectLst/>
                                      <a:latin typeface="Cambria Math" panose="02040503050406030204" pitchFamily="18" charset="0"/>
                                    </a:rPr>
                                    <m:t>𝑖</m:t>
                                  </m:r>
                                </m:sub>
                              </m:sSub>
                              <m:r>
                                <a:rPr lang="en-AU" sz="2400" kern="100">
                                  <a:solidFill>
                                    <a:sysClr val="windowText" lastClr="000000"/>
                                  </a:solidFill>
                                  <a:effectLst/>
                                  <a:latin typeface="Cambria Math" panose="02040503050406030204" pitchFamily="18" charset="0"/>
                                </a:rPr>
                                <m:t>′</m:t>
                              </m:r>
                              <m:r>
                                <a:rPr lang="en-AU" sz="2400" kern="100">
                                  <a:solidFill>
                                    <a:sysClr val="windowText" lastClr="000000"/>
                                  </a:solidFill>
                                  <a:effectLst/>
                                  <a:latin typeface="Cambria Math" panose="02040503050406030204" pitchFamily="18" charset="0"/>
                                </a:rPr>
                                <m:t>𝛾</m:t>
                              </m:r>
                            </m:oMath>
                          </a14:m>
                          <a:r>
                            <a:rPr lang="en-AU" sz="2400" kern="100" dirty="0">
                              <a:solidFill>
                                <a:sysClr val="windowText" lastClr="000000"/>
                              </a:solidFill>
                              <a:effectLst/>
                              <a:latin typeface="Times New Roman" panose="02020603050405020304" pitchFamily="18" charset="0"/>
                              <a:ea typeface="DengXian" panose="02010600030101010101" pitchFamily="2" charset="-122"/>
                              <a:cs typeface="Times New Roman" panose="02020603050405020304" pitchFamily="18" charset="0"/>
                            </a:rPr>
                            <a:t>  </a:t>
                          </a:r>
                        </a:p>
                      </a:txBody>
                      <a:tcPr marL="68580" marR="68580" marT="0" marB="0">
                        <a:noFill/>
                      </a:tcPr>
                    </a:tc>
                    <a:extLst>
                      <a:ext uri="{0D108BD9-81ED-4DB2-BD59-A6C34878D82A}">
                        <a16:rowId xmlns:a16="http://schemas.microsoft.com/office/drawing/2014/main" val="648839373"/>
                      </a:ext>
                    </a:extLst>
                  </a:tr>
                  <a:tr h="0">
                    <a:tc>
                      <a:txBody>
                        <a:bodyPr/>
                        <a:lstStyle/>
                        <a:p>
                          <a:pPr algn="ctr">
                            <a:lnSpc>
                              <a:spcPct val="120000"/>
                            </a:lnSpc>
                            <a:spcAft>
                              <a:spcPts val="600"/>
                            </a:spcAft>
                          </a:pPr>
                          <a14:m>
                            <m:oMathPara xmlns:m="http://schemas.openxmlformats.org/officeDocument/2006/math">
                              <m:oMathParaPr>
                                <m:jc m:val="center"/>
                              </m:oMathParaPr>
                              <m:oMath xmlns:m="http://schemas.openxmlformats.org/officeDocument/2006/math">
                                <m:r>
                                  <a:rPr lang="en-AU" sz="2400" kern="100" smtClean="0">
                                    <a:solidFill>
                                      <a:sysClr val="windowText" lastClr="000000"/>
                                    </a:solidFill>
                                    <a:effectLst/>
                                    <a:latin typeface="Cambria Math" panose="02040503050406030204" pitchFamily="18" charset="0"/>
                                  </a:rPr>
                                  <m:t>𝐸</m:t>
                                </m:r>
                                <m:d>
                                  <m:dPr>
                                    <m:ctrlPr>
                                      <a:rPr lang="en-AU" sz="2400" i="1" kern="100">
                                        <a:solidFill>
                                          <a:sysClr val="windowText" lastClr="000000"/>
                                        </a:solidFill>
                                        <a:effectLst/>
                                        <a:latin typeface="Cambria Math" panose="02040503050406030204" pitchFamily="18" charset="0"/>
                                      </a:rPr>
                                    </m:ctrlPr>
                                  </m:dPr>
                                  <m:e>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𝑦</m:t>
                                        </m:r>
                                      </m:e>
                                      <m:sub>
                                        <m:r>
                                          <a:rPr lang="en-AU" sz="2400" kern="100">
                                            <a:solidFill>
                                              <a:sysClr val="windowText" lastClr="000000"/>
                                            </a:solidFill>
                                            <a:effectLst/>
                                            <a:latin typeface="Cambria Math" panose="02040503050406030204" pitchFamily="18" charset="0"/>
                                          </a:rPr>
                                          <m:t>𝑖</m:t>
                                        </m:r>
                                      </m:sub>
                                    </m:sSub>
                                  </m:e>
                                  <m:e>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𝑋</m:t>
                                        </m:r>
                                      </m:e>
                                      <m:sub>
                                        <m:r>
                                          <a:rPr lang="en-AU" sz="2400" kern="100">
                                            <a:solidFill>
                                              <a:sysClr val="windowText" lastClr="000000"/>
                                            </a:solidFill>
                                            <a:effectLst/>
                                            <a:latin typeface="Cambria Math" panose="02040503050406030204" pitchFamily="18" charset="0"/>
                                          </a:rPr>
                                          <m:t>𝑖</m:t>
                                        </m:r>
                                      </m:sub>
                                    </m:sSub>
                                    <m:r>
                                      <a:rPr lang="en-AU" sz="2400" kern="100">
                                        <a:solidFill>
                                          <a:sysClr val="windowText" lastClr="000000"/>
                                        </a:solidFill>
                                        <a:effectLst/>
                                        <a:latin typeface="Cambria Math" panose="02040503050406030204" pitchFamily="18" charset="0"/>
                                      </a:rPr>
                                      <m:t>, </m:t>
                                    </m:r>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𝑄</m:t>
                                        </m:r>
                                      </m:e>
                                      <m:sub>
                                        <m:r>
                                          <a:rPr lang="en-AU" sz="2400" kern="100">
                                            <a:solidFill>
                                              <a:sysClr val="windowText" lastClr="000000"/>
                                            </a:solidFill>
                                            <a:effectLst/>
                                            <a:latin typeface="Cambria Math" panose="02040503050406030204" pitchFamily="18" charset="0"/>
                                          </a:rPr>
                                          <m:t>𝑖</m:t>
                                        </m:r>
                                      </m:sub>
                                    </m:sSub>
                                  </m:e>
                                </m:d>
                                <m:r>
                                  <a:rPr lang="en-AU" sz="2400" kern="100">
                                    <a:solidFill>
                                      <a:sysClr val="windowText" lastClr="000000"/>
                                    </a:solidFill>
                                    <a:effectLst/>
                                    <a:latin typeface="Cambria Math" panose="02040503050406030204" pitchFamily="18" charset="0"/>
                                  </a:rPr>
                                  <m:t>= </m:t>
                                </m:r>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𝜇</m:t>
                                    </m:r>
                                  </m:e>
                                  <m:sub>
                                    <m:r>
                                      <a:rPr lang="en-AU" sz="2400" kern="100">
                                        <a:solidFill>
                                          <a:sysClr val="windowText" lastClr="000000"/>
                                        </a:solidFill>
                                        <a:effectLst/>
                                        <a:latin typeface="Cambria Math" panose="02040503050406030204" pitchFamily="18" charset="0"/>
                                      </a:rPr>
                                      <m:t>𝑖</m:t>
                                    </m:r>
                                  </m:sub>
                                </m:sSub>
                              </m:oMath>
                            </m:oMathPara>
                          </a14:m>
                          <a:endParaRPr lang="en-AU" sz="2400" b="0" kern="100" dirty="0">
                            <a:solidFill>
                              <a:sysClr val="windowText" lastClr="000000"/>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465525574"/>
                      </a:ext>
                    </a:extLst>
                  </a:tr>
                </a:tbl>
              </a:graphicData>
            </a:graphic>
          </p:graphicFrame>
        </mc:Choice>
        <mc:Fallback xmlns="">
          <p:graphicFrame>
            <p:nvGraphicFramePr>
              <p:cNvPr id="6" name="Table 5">
                <a:extLst>
                  <a:ext uri="{FF2B5EF4-FFF2-40B4-BE49-F238E27FC236}">
                    <a16:creationId xmlns:a16="http://schemas.microsoft.com/office/drawing/2014/main" id="{DDE4DE6A-EA4F-0A22-17E0-A1A2E5ACBFBC}"/>
                  </a:ext>
                </a:extLst>
              </p:cNvPr>
              <p:cNvGraphicFramePr>
                <a:graphicFrameLocks noGrp="1"/>
              </p:cNvGraphicFramePr>
              <p:nvPr>
                <p:extLst>
                  <p:ext uri="{D42A27DB-BD31-4B8C-83A1-F6EECF244321}">
                    <p14:modId xmlns:p14="http://schemas.microsoft.com/office/powerpoint/2010/main" val="3819913738"/>
                  </p:ext>
                </p:extLst>
              </p:nvPr>
            </p:nvGraphicFramePr>
            <p:xfrm>
              <a:off x="951918" y="4088920"/>
              <a:ext cx="10427962" cy="1723709"/>
            </p:xfrm>
            <a:graphic>
              <a:graphicData uri="http://schemas.openxmlformats.org/drawingml/2006/table">
                <a:tbl>
                  <a:tblPr firstRow="1" firstCol="1" bandRow="1">
                    <a:tableStyleId>{5C22544A-7EE6-4342-B048-85BDC9FD1C3A}</a:tableStyleId>
                  </a:tblPr>
                  <a:tblGrid>
                    <a:gridCol w="10427962">
                      <a:extLst>
                        <a:ext uri="{9D8B030D-6E8A-4147-A177-3AD203B41FA5}">
                          <a16:colId xmlns:a16="http://schemas.microsoft.com/office/drawing/2014/main" val="3087043031"/>
                        </a:ext>
                      </a:extLst>
                    </a:gridCol>
                  </a:tblGrid>
                  <a:tr h="400622">
                    <a:tc>
                      <a:txBody>
                        <a:bodyPr/>
                        <a:lstStyle/>
                        <a:p>
                          <a:endParaRPr lang="en-US"/>
                        </a:p>
                      </a:txBody>
                      <a:tcPr marL="68580" marR="68580" marT="0" marB="0">
                        <a:blipFill>
                          <a:blip r:embed="rId3"/>
                          <a:stretch>
                            <a:fillRect l="-58" t="-13636" r="-234" b="-333333"/>
                          </a:stretch>
                        </a:blipFill>
                      </a:tcPr>
                    </a:tc>
                    <a:extLst>
                      <a:ext uri="{0D108BD9-81ED-4DB2-BD59-A6C34878D82A}">
                        <a16:rowId xmlns:a16="http://schemas.microsoft.com/office/drawing/2014/main" val="590494699"/>
                      </a:ext>
                    </a:extLst>
                  </a:tr>
                  <a:tr h="407353">
                    <a:tc>
                      <a:txBody>
                        <a:bodyPr/>
                        <a:lstStyle/>
                        <a:p>
                          <a:endParaRPr lang="en-US"/>
                        </a:p>
                      </a:txBody>
                      <a:tcPr marL="68580" marR="68580" marT="0" marB="0">
                        <a:blipFill>
                          <a:blip r:embed="rId3"/>
                          <a:stretch>
                            <a:fillRect l="-58" t="-111940" r="-234" b="-228358"/>
                          </a:stretch>
                        </a:blipFill>
                      </a:tcPr>
                    </a:tc>
                    <a:extLst>
                      <a:ext uri="{0D108BD9-81ED-4DB2-BD59-A6C34878D82A}">
                        <a16:rowId xmlns:a16="http://schemas.microsoft.com/office/drawing/2014/main" val="1341845320"/>
                      </a:ext>
                    </a:extLst>
                  </a:tr>
                  <a:tr h="400622">
                    <a:tc>
                      <a:txBody>
                        <a:bodyPr/>
                        <a:lstStyle/>
                        <a:p>
                          <a:endParaRPr lang="en-US"/>
                        </a:p>
                      </a:txBody>
                      <a:tcPr marL="68580" marR="68580" marT="0" marB="0">
                        <a:blipFill>
                          <a:blip r:embed="rId3"/>
                          <a:stretch>
                            <a:fillRect l="-58" t="-215152" r="-234" b="-131818"/>
                          </a:stretch>
                        </a:blipFill>
                      </a:tcPr>
                    </a:tc>
                    <a:extLst>
                      <a:ext uri="{0D108BD9-81ED-4DB2-BD59-A6C34878D82A}">
                        <a16:rowId xmlns:a16="http://schemas.microsoft.com/office/drawing/2014/main" val="648839373"/>
                      </a:ext>
                    </a:extLst>
                  </a:tr>
                  <a:tr h="515112">
                    <a:tc>
                      <a:txBody>
                        <a:bodyPr/>
                        <a:lstStyle/>
                        <a:p>
                          <a:endParaRPr lang="en-US"/>
                        </a:p>
                      </a:txBody>
                      <a:tcPr marL="68580" marR="68580" marT="0" marB="0">
                        <a:blipFill>
                          <a:blip r:embed="rId3"/>
                          <a:stretch>
                            <a:fillRect l="-58" t="-244706" r="-234" b="-2353"/>
                          </a:stretch>
                        </a:blipFill>
                      </a:tcPr>
                    </a:tc>
                    <a:extLst>
                      <a:ext uri="{0D108BD9-81ED-4DB2-BD59-A6C34878D82A}">
                        <a16:rowId xmlns:a16="http://schemas.microsoft.com/office/drawing/2014/main" val="1465525574"/>
                      </a:ext>
                    </a:extLst>
                  </a:tr>
                </a:tbl>
              </a:graphicData>
            </a:graphic>
          </p:graphicFrame>
        </mc:Fallback>
      </mc:AlternateContent>
    </p:spTree>
    <p:extLst>
      <p:ext uri="{BB962C8B-B14F-4D97-AF65-F5344CB8AC3E}">
        <p14:creationId xmlns:p14="http://schemas.microsoft.com/office/powerpoint/2010/main" val="31951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EA010-6BA8-6D17-0182-0DC6EB7121B2}"/>
              </a:ext>
            </a:extLst>
          </p:cNvPr>
          <p:cNvSpPr>
            <a:spLocks noGrp="1"/>
          </p:cNvSpPr>
          <p:nvPr>
            <p:ph type="sldNum" sz="quarter" idx="12"/>
          </p:nvPr>
        </p:nvSpPr>
        <p:spPr/>
        <p:txBody>
          <a:bodyPr/>
          <a:lstStyle/>
          <a:p>
            <a:fld id="{ACADE19B-5A62-A442-958F-6378CC73CF75}" type="slidenum">
              <a:rPr lang="en-US" smtClean="0"/>
              <a:pPr/>
              <a:t>2</a:t>
            </a:fld>
            <a:endParaRPr lang="en-US" dirty="0"/>
          </a:p>
        </p:txBody>
      </p:sp>
    </p:spTree>
    <p:extLst>
      <p:ext uri="{BB962C8B-B14F-4D97-AF65-F5344CB8AC3E}">
        <p14:creationId xmlns:p14="http://schemas.microsoft.com/office/powerpoint/2010/main" val="2429973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a:xfrm>
            <a:off x="10125757" y="5433045"/>
            <a:ext cx="1497496" cy="249904"/>
          </a:xfrm>
        </p:spPr>
        <p:txBody>
          <a:bodyPr/>
          <a:lstStyle/>
          <a:p>
            <a:fld id="{ACADE19B-5A62-A442-958F-6378CC73CF75}" type="slidenum">
              <a:rPr lang="en-US" sz="1050" smtClean="0"/>
              <a:pPr/>
              <a:t>20</a:t>
            </a:fld>
            <a:endParaRPr lang="en-US" sz="1050" dirty="0"/>
          </a:p>
        </p:txBody>
      </p:sp>
      <p:sp>
        <p:nvSpPr>
          <p:cNvPr id="14" name="TextBox 13">
            <a:extLst>
              <a:ext uri="{FF2B5EF4-FFF2-40B4-BE49-F238E27FC236}">
                <a16:creationId xmlns:a16="http://schemas.microsoft.com/office/drawing/2014/main" id="{D395164A-8343-82A4-4FAE-A0B25D52ED79}"/>
              </a:ext>
            </a:extLst>
          </p:cNvPr>
          <p:cNvSpPr txBox="1"/>
          <p:nvPr/>
        </p:nvSpPr>
        <p:spPr>
          <a:xfrm>
            <a:off x="2600960" y="843280"/>
            <a:ext cx="6990080" cy="461665"/>
          </a:xfrm>
          <a:prstGeom prst="rect">
            <a:avLst/>
          </a:prstGeom>
          <a:noFill/>
        </p:spPr>
        <p:txBody>
          <a:bodyPr wrap="square" rtlCol="0">
            <a:spAutoFit/>
          </a:bodyPr>
          <a:lstStyle/>
          <a:p>
            <a:pPr algn="ctr"/>
            <a:r>
              <a:rPr lang="en-AU" sz="2400" dirty="0"/>
              <a:t>Empirical measurement of inclusion</a:t>
            </a: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38B65BED-1C40-E1DE-4FA8-1898A976A552}"/>
                  </a:ext>
                </a:extLst>
              </p:cNvPr>
              <p:cNvSpPr/>
              <p:nvPr/>
            </p:nvSpPr>
            <p:spPr>
              <a:xfrm>
                <a:off x="941502" y="4171268"/>
                <a:ext cx="10005060" cy="1714211"/>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latin typeface="+mj-lt"/>
                    <a:ea typeface="Calibri" panose="020F0502020204030204" pitchFamily="34" charset="0"/>
                  </a:rPr>
                  <a:t>To estimate the likelihood of participation, conditional on circumstances alone, we can simply set preferences to be equal across the population. </a:t>
                </a:r>
              </a:p>
              <a:p>
                <a:pPr algn="ctr"/>
                <a:r>
                  <a:rPr lang="en-AU" sz="2000" dirty="0">
                    <a:solidFill>
                      <a:schemeClr val="tx1"/>
                    </a:solidFill>
                    <a:latin typeface="+mj-lt"/>
                    <a:ea typeface="Calibri" panose="020F0502020204030204" pitchFamily="34" charset="0"/>
                  </a:rPr>
                  <a:t>These we define as </a:t>
                </a:r>
                <a:r>
                  <a:rPr lang="en-AU" sz="2000" i="1" dirty="0">
                    <a:solidFill>
                      <a:schemeClr val="tx1"/>
                    </a:solidFill>
                    <a:latin typeface="+mj-lt"/>
                    <a:ea typeface="Calibri" panose="020F0502020204030204" pitchFamily="34" charset="0"/>
                  </a:rPr>
                  <a:t>opportunities to participate. </a:t>
                </a:r>
              </a:p>
              <a:p>
                <a:pPr algn="ctr"/>
                <a14:m>
                  <m:oMathPara xmlns:m="http://schemas.openxmlformats.org/officeDocument/2006/math">
                    <m:oMathParaPr>
                      <m:jc m:val="centerGroup"/>
                    </m:oMathParaPr>
                    <m:oMath xmlns:m="http://schemas.openxmlformats.org/officeDocument/2006/math">
                      <m:sSubSup>
                        <m:sSubSupPr>
                          <m:ctrlPr>
                            <a:rPr lang="en-AU" sz="2000" i="1" smtClean="0">
                              <a:solidFill>
                                <a:schemeClr val="tx1"/>
                              </a:solidFill>
                              <a:effectLst/>
                              <a:latin typeface="Cambria Math" panose="02040503050406030204" pitchFamily="18" charset="0"/>
                              <a:cs typeface="Times New Roman" panose="02020603050405020304" pitchFamily="18" charset="0"/>
                            </a:rPr>
                          </m:ctrlPr>
                        </m:sSubSupPr>
                        <m:e>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𝜇</m:t>
                          </m:r>
                        </m:e>
                        <m:sub>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up>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𝑜</m:t>
                          </m:r>
                        </m:sup>
                      </m:sSubSup>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 </m:t>
                      </m:r>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𝐸</m:t>
                      </m:r>
                      <m:d>
                        <m:dPr>
                          <m:ctrlPr>
                            <a:rPr lang="en-AU" sz="2000" i="1">
                              <a:solidFill>
                                <a:schemeClr val="tx1"/>
                              </a:solidFill>
                              <a:effectLst/>
                              <a:latin typeface="Cambria Math" panose="02040503050406030204" pitchFamily="18" charset="0"/>
                            </a:rPr>
                          </m:ctrlPr>
                        </m:dPr>
                        <m:e>
                          <m:sSub>
                            <m:sSubPr>
                              <m:ctrlPr>
                                <a:rPr lang="en-AU" sz="2000" i="1">
                                  <a:solidFill>
                                    <a:schemeClr val="tx1"/>
                                  </a:solidFill>
                                  <a:effectLst/>
                                  <a:latin typeface="Cambria Math" panose="02040503050406030204" pitchFamily="18" charset="0"/>
                                </a:rPr>
                              </m:ctrlPr>
                            </m:sSubPr>
                            <m:e>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𝑦</m:t>
                              </m:r>
                            </m:e>
                            <m:sub>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e>
                        <m:e>
                          <m:sSub>
                            <m:sSubPr>
                              <m:ctrlPr>
                                <a:rPr lang="en-AU" sz="2000" i="1">
                                  <a:solidFill>
                                    <a:schemeClr val="tx1"/>
                                  </a:solidFill>
                                  <a:effectLst/>
                                  <a:latin typeface="Cambria Math" panose="02040503050406030204" pitchFamily="18" charset="0"/>
                                </a:rPr>
                              </m:ctrlPr>
                            </m:sSubPr>
                            <m:e>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𝑋</m:t>
                              </m:r>
                            </m:e>
                            <m:sub>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en-AU" sz="2000" i="1">
                                  <a:solidFill>
                                    <a:schemeClr val="tx1"/>
                                  </a:solidFill>
                                  <a:effectLst/>
                                  <a:latin typeface="Cambria Math" panose="02040503050406030204" pitchFamily="18" charset="0"/>
                                </a:rPr>
                              </m:ctrlPr>
                            </m:accPr>
                            <m:e>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𝑄</m:t>
                              </m:r>
                            </m:e>
                          </m:acc>
                          <m:r>
                            <a:rPr lang="en-AU" sz="2000" i="1" smtClean="0">
                              <a:solidFill>
                                <a:schemeClr val="tx1"/>
                              </a:solidFill>
                              <a:effectLst/>
                              <a:latin typeface="Cambria Math" panose="02040503050406030204" pitchFamily="18" charset="0"/>
                            </a:rPr>
                            <m:t> </m:t>
                          </m:r>
                        </m:e>
                      </m:d>
                    </m:oMath>
                  </m:oMathPara>
                </a14:m>
                <a:endParaRPr lang="en-AU" sz="2000" i="1" dirty="0">
                  <a:solidFill>
                    <a:schemeClr val="tx1"/>
                  </a:solidFill>
                  <a:latin typeface="+mj-lt"/>
                  <a:ea typeface="Calibri" panose="020F0502020204030204" pitchFamily="34" charset="0"/>
                </a:endParaRPr>
              </a:p>
            </p:txBody>
          </p:sp>
        </mc:Choice>
        <mc:Fallback xmlns="">
          <p:sp>
            <p:nvSpPr>
              <p:cNvPr id="4" name="Rectangle: Rounded Corners 3">
                <a:extLst>
                  <a:ext uri="{FF2B5EF4-FFF2-40B4-BE49-F238E27FC236}">
                    <a16:creationId xmlns:a16="http://schemas.microsoft.com/office/drawing/2014/main" id="{38B65BED-1C40-E1DE-4FA8-1898A976A552}"/>
                  </a:ext>
                </a:extLst>
              </p:cNvPr>
              <p:cNvSpPr>
                <a:spLocks noRot="1" noChangeAspect="1" noMove="1" noResize="1" noEditPoints="1" noAdjustHandles="1" noChangeArrowheads="1" noChangeShapeType="1" noTextEdit="1"/>
              </p:cNvSpPr>
              <p:nvPr/>
            </p:nvSpPr>
            <p:spPr>
              <a:xfrm>
                <a:off x="941502" y="4171268"/>
                <a:ext cx="10005060" cy="1714211"/>
              </a:xfrm>
              <a:prstGeom prst="roundRect">
                <a:avLst/>
              </a:prstGeom>
              <a:blipFill>
                <a:blip r:embed="rId2"/>
                <a:stretch>
                  <a:fillRect r="-305"/>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C74B223-95F8-E8F3-4741-38AC0B0E716B}"/>
                  </a:ext>
                </a:extLst>
              </p:cNvPr>
              <p:cNvSpPr txBox="1"/>
              <p:nvPr/>
            </p:nvSpPr>
            <p:spPr>
              <a:xfrm>
                <a:off x="721360" y="1787181"/>
                <a:ext cx="10520361" cy="2585323"/>
              </a:xfrm>
              <a:prstGeom prst="rect">
                <a:avLst/>
              </a:prstGeom>
              <a:noFill/>
            </p:spPr>
            <p:txBody>
              <a:bodyPr wrap="square" rtlCol="0">
                <a:spAutoFit/>
              </a:bodyPr>
              <a:lstStyle/>
              <a:p>
                <a:pPr algn="ctr"/>
                <a:endParaRPr lang="en-AU" dirty="0">
                  <a:latin typeface="+mj-lt"/>
                  <a:ea typeface="Calibri" panose="020F0502020204030204" pitchFamily="34" charset="0"/>
                </a:endParaRPr>
              </a:p>
              <a:p>
                <a:pPr algn="ctr"/>
                <a:r>
                  <a:rPr lang="en-AU" dirty="0">
                    <a:latin typeface="+mj-lt"/>
                    <a:ea typeface="Calibri" panose="020F0502020204030204" pitchFamily="34" charset="0"/>
                  </a:rPr>
                  <a:t>Many inclusion assessments estimate the above model to control for self-selection in impact evaluations (e.g. heckman selection models, propensity score matching etc). Coefficients are interpreted to observe whether any circumstances </a:t>
                </a:r>
                <a14:m>
                  <m:oMath xmlns:m="http://schemas.openxmlformats.org/officeDocument/2006/math">
                    <m:sSub>
                      <m:sSubPr>
                        <m:ctrlPr>
                          <a:rPr lang="en-AU" i="1" kern="100" smtClean="0">
                            <a:solidFill>
                              <a:sysClr val="windowText" lastClr="000000"/>
                            </a:solidFill>
                            <a:effectLst/>
                            <a:latin typeface="Cambria Math" panose="02040503050406030204" pitchFamily="18" charset="0"/>
                          </a:rPr>
                        </m:ctrlPr>
                      </m:sSubPr>
                      <m:e>
                        <m:r>
                          <a:rPr lang="en-AU" kern="100">
                            <a:solidFill>
                              <a:sysClr val="windowText" lastClr="000000"/>
                            </a:solidFill>
                            <a:effectLst/>
                            <a:latin typeface="Cambria Math" panose="02040503050406030204" pitchFamily="18" charset="0"/>
                          </a:rPr>
                          <m:t>𝑋</m:t>
                        </m:r>
                      </m:e>
                      <m:sub>
                        <m:r>
                          <a:rPr lang="en-AU" kern="100">
                            <a:solidFill>
                              <a:sysClr val="windowText" lastClr="000000"/>
                            </a:solidFill>
                            <a:effectLst/>
                            <a:latin typeface="Cambria Math" panose="02040503050406030204" pitchFamily="18" charset="0"/>
                          </a:rPr>
                          <m:t>𝑖</m:t>
                        </m:r>
                      </m:sub>
                    </m:sSub>
                  </m:oMath>
                </a14:m>
                <a:r>
                  <a:rPr lang="en-AU" dirty="0">
                    <a:latin typeface="+mj-lt"/>
                    <a:ea typeface="Calibri" panose="020F0502020204030204" pitchFamily="34" charset="0"/>
                  </a:rPr>
                  <a:t> influence the likelihood of participation.</a:t>
                </a:r>
              </a:p>
              <a:p>
                <a:endParaRPr lang="en-AU" dirty="0">
                  <a:latin typeface="+mj-lt"/>
                  <a:ea typeface="Calibri" panose="020F0502020204030204" pitchFamily="34" charset="0"/>
                </a:endParaRPr>
              </a:p>
              <a:p>
                <a:pPr algn="ctr"/>
                <a:r>
                  <a:rPr lang="en-AU" dirty="0">
                    <a:latin typeface="+mj-lt"/>
                    <a:ea typeface="Calibri" panose="020F0502020204030204" pitchFamily="34" charset="0"/>
                  </a:rPr>
                  <a:t>A few also include preferences (e.g. Ba et al 2019), but this is rare, meaning it is harder to disentangle whether it is circumstances that influence participation, or omitted preferences correlated with circumstances.</a:t>
                </a:r>
              </a:p>
              <a:p>
                <a:endParaRPr lang="en-AU" i="1" dirty="0">
                  <a:latin typeface="+mj-lt"/>
                  <a:ea typeface="Calibri" panose="020F0502020204030204" pitchFamily="34" charset="0"/>
                </a:endParaRPr>
              </a:p>
            </p:txBody>
          </p:sp>
        </mc:Choice>
        <mc:Fallback xmlns="">
          <p:sp>
            <p:nvSpPr>
              <p:cNvPr id="8" name="TextBox 7">
                <a:extLst>
                  <a:ext uri="{FF2B5EF4-FFF2-40B4-BE49-F238E27FC236}">
                    <a16:creationId xmlns:a16="http://schemas.microsoft.com/office/drawing/2014/main" id="{BC74B223-95F8-E8F3-4741-38AC0B0E716B}"/>
                  </a:ext>
                </a:extLst>
              </p:cNvPr>
              <p:cNvSpPr txBox="1">
                <a:spLocks noRot="1" noChangeAspect="1" noMove="1" noResize="1" noEditPoints="1" noAdjustHandles="1" noChangeArrowheads="1" noChangeShapeType="1" noTextEdit="1"/>
              </p:cNvSpPr>
              <p:nvPr/>
            </p:nvSpPr>
            <p:spPr>
              <a:xfrm>
                <a:off x="721360" y="1787181"/>
                <a:ext cx="10520361" cy="2585323"/>
              </a:xfrm>
              <a:prstGeom prst="rect">
                <a:avLst/>
              </a:prstGeom>
              <a:blipFill>
                <a:blip r:embed="rId3"/>
                <a:stretch>
                  <a:fillRect l="-290" r="-81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E2872CC0-3F76-15EC-76B4-A792B765D8B7}"/>
                  </a:ext>
                </a:extLst>
              </p:cNvPr>
              <p:cNvGraphicFramePr>
                <a:graphicFrameLocks noGrp="1"/>
              </p:cNvGraphicFramePr>
              <p:nvPr>
                <p:extLst>
                  <p:ext uri="{D42A27DB-BD31-4B8C-83A1-F6EECF244321}">
                    <p14:modId xmlns:p14="http://schemas.microsoft.com/office/powerpoint/2010/main" val="1182248566"/>
                  </p:ext>
                </p:extLst>
              </p:nvPr>
            </p:nvGraphicFramePr>
            <p:xfrm>
              <a:off x="730051" y="1640083"/>
              <a:ext cx="10427962" cy="515112"/>
            </p:xfrm>
            <a:graphic>
              <a:graphicData uri="http://schemas.openxmlformats.org/drawingml/2006/table">
                <a:tbl>
                  <a:tblPr firstRow="1" firstCol="1" bandRow="1">
                    <a:tableStyleId>{5C22544A-7EE6-4342-B048-85BDC9FD1C3A}</a:tableStyleId>
                  </a:tblPr>
                  <a:tblGrid>
                    <a:gridCol w="10427962">
                      <a:extLst>
                        <a:ext uri="{9D8B030D-6E8A-4147-A177-3AD203B41FA5}">
                          <a16:colId xmlns:a16="http://schemas.microsoft.com/office/drawing/2014/main" val="3087043031"/>
                        </a:ext>
                      </a:extLst>
                    </a:gridCol>
                  </a:tblGrid>
                  <a:tr h="447507">
                    <a:tc>
                      <a:txBody>
                        <a:bodyPr/>
                        <a:lstStyle/>
                        <a:p>
                          <a:pPr algn="ctr">
                            <a:lnSpc>
                              <a:spcPct val="120000"/>
                            </a:lnSpc>
                            <a:spcAft>
                              <a:spcPts val="600"/>
                            </a:spcAft>
                          </a:pPr>
                          <a14:m>
                            <m:oMathPara xmlns:m="http://schemas.openxmlformats.org/officeDocument/2006/math">
                              <m:oMathParaPr>
                                <m:jc m:val="center"/>
                              </m:oMathParaPr>
                              <m:oMath xmlns:m="http://schemas.openxmlformats.org/officeDocument/2006/math">
                                <m:r>
                                  <a:rPr lang="en-AU" sz="2400" kern="100" smtClean="0">
                                    <a:solidFill>
                                      <a:sysClr val="windowText" lastClr="000000"/>
                                    </a:solidFill>
                                    <a:effectLst/>
                                    <a:latin typeface="Cambria Math" panose="02040503050406030204" pitchFamily="18" charset="0"/>
                                  </a:rPr>
                                  <m:t>𝐸</m:t>
                                </m:r>
                                <m:d>
                                  <m:dPr>
                                    <m:ctrlPr>
                                      <a:rPr lang="en-AU" sz="2400" i="1" kern="100">
                                        <a:solidFill>
                                          <a:sysClr val="windowText" lastClr="000000"/>
                                        </a:solidFill>
                                        <a:effectLst/>
                                        <a:latin typeface="Cambria Math" panose="02040503050406030204" pitchFamily="18" charset="0"/>
                                      </a:rPr>
                                    </m:ctrlPr>
                                  </m:dPr>
                                  <m:e>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𝑦</m:t>
                                        </m:r>
                                      </m:e>
                                      <m:sub>
                                        <m:r>
                                          <a:rPr lang="en-AU" sz="2400" kern="100">
                                            <a:solidFill>
                                              <a:sysClr val="windowText" lastClr="000000"/>
                                            </a:solidFill>
                                            <a:effectLst/>
                                            <a:latin typeface="Cambria Math" panose="02040503050406030204" pitchFamily="18" charset="0"/>
                                          </a:rPr>
                                          <m:t>𝑖</m:t>
                                        </m:r>
                                      </m:sub>
                                    </m:sSub>
                                  </m:e>
                                  <m:e>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𝑋</m:t>
                                        </m:r>
                                      </m:e>
                                      <m:sub>
                                        <m:r>
                                          <a:rPr lang="en-AU" sz="2400" kern="100">
                                            <a:solidFill>
                                              <a:sysClr val="windowText" lastClr="000000"/>
                                            </a:solidFill>
                                            <a:effectLst/>
                                            <a:latin typeface="Cambria Math" panose="02040503050406030204" pitchFamily="18" charset="0"/>
                                          </a:rPr>
                                          <m:t>𝑖</m:t>
                                        </m:r>
                                      </m:sub>
                                    </m:sSub>
                                    <m:r>
                                      <a:rPr lang="en-AU" sz="2400" kern="100">
                                        <a:solidFill>
                                          <a:sysClr val="windowText" lastClr="000000"/>
                                        </a:solidFill>
                                        <a:effectLst/>
                                        <a:latin typeface="Cambria Math" panose="02040503050406030204" pitchFamily="18" charset="0"/>
                                      </a:rPr>
                                      <m:t>, </m:t>
                                    </m:r>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𝑄</m:t>
                                        </m:r>
                                      </m:e>
                                      <m:sub>
                                        <m:r>
                                          <a:rPr lang="en-AU" sz="2400" kern="100">
                                            <a:solidFill>
                                              <a:sysClr val="windowText" lastClr="000000"/>
                                            </a:solidFill>
                                            <a:effectLst/>
                                            <a:latin typeface="Cambria Math" panose="02040503050406030204" pitchFamily="18" charset="0"/>
                                          </a:rPr>
                                          <m:t>𝑖</m:t>
                                        </m:r>
                                      </m:sub>
                                    </m:sSub>
                                  </m:e>
                                </m:d>
                                <m:r>
                                  <a:rPr lang="en-AU" sz="2400" kern="100">
                                    <a:solidFill>
                                      <a:sysClr val="windowText" lastClr="000000"/>
                                    </a:solidFill>
                                    <a:effectLst/>
                                    <a:latin typeface="Cambria Math" panose="02040503050406030204" pitchFamily="18" charset="0"/>
                                  </a:rPr>
                                  <m:t>= </m:t>
                                </m:r>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𝜇</m:t>
                                    </m:r>
                                  </m:e>
                                  <m:sub>
                                    <m:r>
                                      <a:rPr lang="en-AU" sz="2400" kern="100">
                                        <a:solidFill>
                                          <a:sysClr val="windowText" lastClr="000000"/>
                                        </a:solidFill>
                                        <a:effectLst/>
                                        <a:latin typeface="Cambria Math" panose="02040503050406030204" pitchFamily="18" charset="0"/>
                                      </a:rPr>
                                      <m:t>𝑖</m:t>
                                    </m:r>
                                  </m:sub>
                                </m:sSub>
                              </m:oMath>
                            </m:oMathPara>
                          </a14:m>
                          <a:endParaRPr lang="en-AU" sz="2400" b="0" kern="100" dirty="0">
                            <a:solidFill>
                              <a:sysClr val="windowText" lastClr="000000"/>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465525574"/>
                      </a:ext>
                    </a:extLst>
                  </a:tr>
                </a:tbl>
              </a:graphicData>
            </a:graphic>
          </p:graphicFrame>
        </mc:Choice>
        <mc:Fallback xmlns="">
          <p:graphicFrame>
            <p:nvGraphicFramePr>
              <p:cNvPr id="7" name="Table 6">
                <a:extLst>
                  <a:ext uri="{FF2B5EF4-FFF2-40B4-BE49-F238E27FC236}">
                    <a16:creationId xmlns:a16="http://schemas.microsoft.com/office/drawing/2014/main" id="{E2872CC0-3F76-15EC-76B4-A792B765D8B7}"/>
                  </a:ext>
                </a:extLst>
              </p:cNvPr>
              <p:cNvGraphicFramePr>
                <a:graphicFrameLocks noGrp="1"/>
              </p:cNvGraphicFramePr>
              <p:nvPr>
                <p:extLst>
                  <p:ext uri="{D42A27DB-BD31-4B8C-83A1-F6EECF244321}">
                    <p14:modId xmlns:p14="http://schemas.microsoft.com/office/powerpoint/2010/main" val="1182248566"/>
                  </p:ext>
                </p:extLst>
              </p:nvPr>
            </p:nvGraphicFramePr>
            <p:xfrm>
              <a:off x="730051" y="1640083"/>
              <a:ext cx="10427962" cy="515112"/>
            </p:xfrm>
            <a:graphic>
              <a:graphicData uri="http://schemas.openxmlformats.org/drawingml/2006/table">
                <a:tbl>
                  <a:tblPr firstRow="1" firstCol="1" bandRow="1">
                    <a:tableStyleId>{5C22544A-7EE6-4342-B048-85BDC9FD1C3A}</a:tableStyleId>
                  </a:tblPr>
                  <a:tblGrid>
                    <a:gridCol w="10427962">
                      <a:extLst>
                        <a:ext uri="{9D8B030D-6E8A-4147-A177-3AD203B41FA5}">
                          <a16:colId xmlns:a16="http://schemas.microsoft.com/office/drawing/2014/main" val="3087043031"/>
                        </a:ext>
                      </a:extLst>
                    </a:gridCol>
                  </a:tblGrid>
                  <a:tr h="515112">
                    <a:tc>
                      <a:txBody>
                        <a:bodyPr/>
                        <a:lstStyle/>
                        <a:p>
                          <a:endParaRPr lang="en-US"/>
                        </a:p>
                      </a:txBody>
                      <a:tcPr marL="68580" marR="68580" marT="0" marB="0">
                        <a:blipFill>
                          <a:blip r:embed="rId4"/>
                          <a:stretch>
                            <a:fillRect l="-58" t="-1176" r="-234" b="-4706"/>
                          </a:stretch>
                        </a:blipFill>
                      </a:tcPr>
                    </a:tc>
                    <a:extLst>
                      <a:ext uri="{0D108BD9-81ED-4DB2-BD59-A6C34878D82A}">
                        <a16:rowId xmlns:a16="http://schemas.microsoft.com/office/drawing/2014/main" val="1465525574"/>
                      </a:ext>
                    </a:extLst>
                  </a:tr>
                </a:tbl>
              </a:graphicData>
            </a:graphic>
          </p:graphicFrame>
        </mc:Fallback>
      </mc:AlternateContent>
    </p:spTree>
    <p:extLst>
      <p:ext uri="{BB962C8B-B14F-4D97-AF65-F5344CB8AC3E}">
        <p14:creationId xmlns:p14="http://schemas.microsoft.com/office/powerpoint/2010/main" val="328513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21</a:t>
            </a:fld>
            <a:endParaRPr lang="en-US" sz="105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10851B-B937-C1E8-7BC6-160C2698FE70}"/>
                  </a:ext>
                </a:extLst>
              </p:cNvPr>
              <p:cNvSpPr txBox="1"/>
              <p:nvPr/>
            </p:nvSpPr>
            <p:spPr>
              <a:xfrm>
                <a:off x="817320" y="2155195"/>
                <a:ext cx="10357311" cy="2032351"/>
              </a:xfrm>
              <a:prstGeom prst="rect">
                <a:avLst/>
              </a:prstGeom>
              <a:noFill/>
            </p:spPr>
            <p:txBody>
              <a:bodyPr wrap="square" rtlCol="0">
                <a:spAutoFit/>
              </a:bodyPr>
              <a:lstStyle/>
              <a:p>
                <a:pPr algn="ctr"/>
                <a:r>
                  <a:rPr lang="en-AU" dirty="0">
                    <a:latin typeface="+mj-lt"/>
                    <a:ea typeface="Calibri" panose="020F0502020204030204" pitchFamily="34" charset="0"/>
                  </a:rPr>
                  <a:t>We want to measure the extent in which </a:t>
                </a:r>
                <a14:m>
                  <m:oMath xmlns:m="http://schemas.openxmlformats.org/officeDocument/2006/math">
                    <m:sSubSup>
                      <m:sSubSupPr>
                        <m:ctrlPr>
                          <a:rPr lang="en-AU" sz="1800" i="1" smtClean="0">
                            <a:solidFill>
                              <a:schemeClr val="tx1"/>
                            </a:solidFill>
                            <a:effectLst/>
                            <a:latin typeface="Cambria Math" panose="02040503050406030204" pitchFamily="18" charset="0"/>
                            <a:cs typeface="Times New Roman" panose="02020603050405020304" pitchFamily="18" charset="0"/>
                          </a:rPr>
                        </m:ctrlPr>
                      </m:sSubSupPr>
                      <m:e>
                        <m:r>
                          <a:rPr lang="en-AU" sz="18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𝜇</m:t>
                        </m:r>
                      </m:e>
                      <m:sub>
                        <m:r>
                          <a:rPr lang="en-AU" sz="18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up>
                        <m:r>
                          <a:rPr lang="en-AU" sz="18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𝑜</m:t>
                        </m:r>
                      </m:sup>
                    </m:sSubSup>
                  </m:oMath>
                </a14:m>
                <a:r>
                  <a:rPr lang="en-AU" dirty="0">
                    <a:latin typeface="+mj-lt"/>
                    <a:ea typeface="Calibri" panose="020F0502020204030204" pitchFamily="34" charset="0"/>
                  </a:rPr>
                  <a:t> differs between all individuals within our sample. Let </a:t>
                </a:r>
                <a14:m>
                  <m:oMath xmlns:m="http://schemas.openxmlformats.org/officeDocument/2006/math">
                    <m:sSup>
                      <m:sSupPr>
                        <m:ctrlPr>
                          <a:rPr lang="en-AU" b="1" i="1" smtClean="0">
                            <a:effectLst/>
                            <a:latin typeface="Cambria Math" panose="02040503050406030204" pitchFamily="18" charset="0"/>
                            <a:cs typeface="Times New Roman" panose="02020603050405020304" pitchFamily="18" charset="0"/>
                          </a:rPr>
                        </m:ctrlPr>
                      </m:sSupPr>
                      <m:e>
                        <m:r>
                          <a:rPr lang="en-AU" sz="1800" b="1" i="1" kern="0">
                            <a:effectLst/>
                            <a:latin typeface="Cambria Math" panose="02040503050406030204" pitchFamily="18" charset="0"/>
                            <a:ea typeface="DengXian" panose="02010600030101010101" pitchFamily="2" charset="-122"/>
                            <a:cs typeface="Times New Roman" panose="02020603050405020304" pitchFamily="18" charset="0"/>
                          </a:rPr>
                          <m:t>𝝁</m:t>
                        </m:r>
                      </m:e>
                      <m:sup>
                        <m:r>
                          <a:rPr lang="en-AU" sz="1800" b="1" i="1" kern="0">
                            <a:effectLst/>
                            <a:latin typeface="Cambria Math" panose="02040503050406030204" pitchFamily="18" charset="0"/>
                            <a:ea typeface="DengXian" panose="02010600030101010101" pitchFamily="2" charset="-122"/>
                            <a:cs typeface="Times New Roman" panose="02020603050405020304" pitchFamily="18" charset="0"/>
                          </a:rPr>
                          <m:t>𝒐</m:t>
                        </m:r>
                      </m:sup>
                    </m:sSup>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AU" sz="1800" i="1" kern="0">
                            <a:effectLst/>
                            <a:latin typeface="Cambria Math" panose="02040503050406030204" pitchFamily="18" charset="0"/>
                            <a:ea typeface="DengXian" panose="02010600030101010101" pitchFamily="2" charset="-122"/>
                            <a:cs typeface="Times New Roman" panose="02020603050405020304" pitchFamily="18" charset="0"/>
                          </a:rPr>
                        </m:ctrlPr>
                      </m:dPr>
                      <m:e>
                        <m:sSubSup>
                          <m:sSubSupPr>
                            <m:ctrlPr>
                              <a:rPr lang="en-AU" i="1">
                                <a:effectLst/>
                                <a:latin typeface="Cambria Math" panose="02040503050406030204" pitchFamily="18" charset="0"/>
                                <a:cs typeface="Times New Roman" panose="02020603050405020304" pitchFamily="18" charset="0"/>
                              </a:rPr>
                            </m:ctrlPr>
                          </m:sSubSup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𝜇</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1</m:t>
                            </m:r>
                          </m:sub>
                          <m:sup>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𝑜</m:t>
                            </m:r>
                          </m:sup>
                        </m:sSubSup>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 …, </m:t>
                        </m:r>
                        <m:sSubSup>
                          <m:sSubSupPr>
                            <m:ctrlPr>
                              <a:rPr lang="en-AU" i="1">
                                <a:effectLst/>
                                <a:latin typeface="Cambria Math" panose="02040503050406030204" pitchFamily="18" charset="0"/>
                                <a:cs typeface="Times New Roman" panose="02020603050405020304" pitchFamily="18" charset="0"/>
                              </a:rPr>
                            </m:ctrlPr>
                          </m:sSubSup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𝜇</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𝑁</m:t>
                            </m:r>
                          </m:sub>
                          <m:sup>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𝑜</m:t>
                            </m:r>
                          </m:sup>
                        </m:sSubSup>
                      </m:e>
                    </m:d>
                  </m:oMath>
                </a14:m>
                <a:r>
                  <a:rPr lang="en-AU" dirty="0">
                    <a:latin typeface="+mj-lt"/>
                    <a:ea typeface="Calibri" panose="020F0502020204030204" pitchFamily="34" charset="0"/>
                  </a:rPr>
                  <a:t> be the vector of opportunities for all individuals in the sample</a:t>
                </a:r>
              </a:p>
              <a:p>
                <a:pPr marL="285750" indent="-285750">
                  <a:buFont typeface="Arial" panose="020B0604020202020204" pitchFamily="34" charset="0"/>
                  <a:buChar char="•"/>
                </a:pPr>
                <a:endParaRPr lang="en-AU" dirty="0">
                  <a:latin typeface="+mj-lt"/>
                  <a:ea typeface="Calibri" panose="020F0502020204030204" pitchFamily="34" charset="0"/>
                </a:endParaRPr>
              </a:p>
              <a:p>
                <a:pPr algn="ctr"/>
                <a:r>
                  <a:rPr lang="en-AU" dirty="0">
                    <a:latin typeface="+mj-lt"/>
                    <a:ea typeface="Calibri" panose="020F0502020204030204" pitchFamily="34" charset="0"/>
                  </a:rPr>
                  <a:t>Typical inequality functions in the Generalised Entropy Family applied to </a:t>
                </a:r>
                <a14:m>
                  <m:oMath xmlns:m="http://schemas.openxmlformats.org/officeDocument/2006/math">
                    <m:sSup>
                      <m:sSupPr>
                        <m:ctrlPr>
                          <a:rPr lang="en-AU" b="1" i="1" smtClean="0">
                            <a:effectLst/>
                            <a:latin typeface="Cambria Math" panose="02040503050406030204" pitchFamily="18" charset="0"/>
                            <a:cs typeface="Times New Roman" panose="02020603050405020304" pitchFamily="18" charset="0"/>
                          </a:rPr>
                        </m:ctrlPr>
                      </m:sSupPr>
                      <m:e>
                        <m:r>
                          <a:rPr lang="en-AU" sz="1800" b="1" i="1" kern="0">
                            <a:effectLst/>
                            <a:latin typeface="Cambria Math" panose="02040503050406030204" pitchFamily="18" charset="0"/>
                            <a:ea typeface="DengXian" panose="02010600030101010101" pitchFamily="2" charset="-122"/>
                            <a:cs typeface="Times New Roman" panose="02020603050405020304" pitchFamily="18" charset="0"/>
                          </a:rPr>
                          <m:t>𝝁</m:t>
                        </m:r>
                      </m:e>
                      <m:sup>
                        <m:r>
                          <a:rPr lang="en-AU" sz="1800" b="1" i="1" kern="0">
                            <a:effectLst/>
                            <a:latin typeface="Cambria Math" panose="02040503050406030204" pitchFamily="18" charset="0"/>
                            <a:ea typeface="DengXian" panose="02010600030101010101" pitchFamily="2" charset="-122"/>
                            <a:cs typeface="Times New Roman" panose="02020603050405020304" pitchFamily="18" charset="0"/>
                          </a:rPr>
                          <m:t>𝒐</m:t>
                        </m:r>
                      </m:sup>
                    </m:sSup>
                  </m:oMath>
                </a14:m>
                <a:r>
                  <a:rPr lang="en-AU" dirty="0">
                    <a:latin typeface="+mj-lt"/>
                    <a:ea typeface="Calibri" panose="020F0502020204030204" pitchFamily="34" charset="0"/>
                  </a:rPr>
                  <a:t>, such as the Gini coefficient and Theil Index, effectively measure the average difference of opportunities across the sample (either difference to the mean or pairwise differences across all individuals in the sample). </a:t>
                </a:r>
              </a:p>
              <a:p>
                <a:pPr marL="285750" indent="-285750">
                  <a:buFont typeface="Arial" panose="020B0604020202020204" pitchFamily="34" charset="0"/>
                  <a:buChar char="•"/>
                </a:pPr>
                <a:endParaRPr lang="en-AU" dirty="0">
                  <a:latin typeface="+mj-lt"/>
                  <a:ea typeface="Calibri" panose="020F0502020204030204" pitchFamily="34" charset="0"/>
                </a:endParaRPr>
              </a:p>
            </p:txBody>
          </p:sp>
        </mc:Choice>
        <mc:Fallback xmlns="">
          <p:sp>
            <p:nvSpPr>
              <p:cNvPr id="4" name="TextBox 3">
                <a:extLst>
                  <a:ext uri="{FF2B5EF4-FFF2-40B4-BE49-F238E27FC236}">
                    <a16:creationId xmlns:a16="http://schemas.microsoft.com/office/drawing/2014/main" id="{1B10851B-B937-C1E8-7BC6-160C2698FE70}"/>
                  </a:ext>
                </a:extLst>
              </p:cNvPr>
              <p:cNvSpPr txBox="1">
                <a:spLocks noRot="1" noChangeAspect="1" noMove="1" noResize="1" noEditPoints="1" noAdjustHandles="1" noChangeArrowheads="1" noChangeShapeType="1" noTextEdit="1"/>
              </p:cNvSpPr>
              <p:nvPr/>
            </p:nvSpPr>
            <p:spPr>
              <a:xfrm>
                <a:off x="817320" y="2155195"/>
                <a:ext cx="10357311" cy="2032351"/>
              </a:xfrm>
              <a:prstGeom prst="rect">
                <a:avLst/>
              </a:prstGeom>
              <a:blipFill>
                <a:blip r:embed="rId2"/>
                <a:stretch>
                  <a:fillRect t="-1802"/>
                </a:stretch>
              </a:blipFill>
            </p:spPr>
            <p:txBody>
              <a:bodyPr/>
              <a:lstStyle/>
              <a:p>
                <a:r>
                  <a:rPr lang="en-AU">
                    <a:noFill/>
                  </a:rPr>
                  <a:t> </a:t>
                </a:r>
              </a:p>
            </p:txBody>
          </p:sp>
        </mc:Fallback>
      </mc:AlternateContent>
      <p:sp>
        <p:nvSpPr>
          <p:cNvPr id="2" name="TextBox 1">
            <a:extLst>
              <a:ext uri="{FF2B5EF4-FFF2-40B4-BE49-F238E27FC236}">
                <a16:creationId xmlns:a16="http://schemas.microsoft.com/office/drawing/2014/main" id="{40B9F925-09CC-DA0F-E89B-1D1A4B5E9946}"/>
              </a:ext>
            </a:extLst>
          </p:cNvPr>
          <p:cNvSpPr txBox="1"/>
          <p:nvPr/>
        </p:nvSpPr>
        <p:spPr>
          <a:xfrm>
            <a:off x="2600960" y="843280"/>
            <a:ext cx="6990080" cy="461665"/>
          </a:xfrm>
          <a:prstGeom prst="rect">
            <a:avLst/>
          </a:prstGeom>
          <a:noFill/>
        </p:spPr>
        <p:txBody>
          <a:bodyPr wrap="square" rtlCol="0">
            <a:spAutoFit/>
          </a:bodyPr>
          <a:lstStyle/>
          <a:p>
            <a:pPr algn="ctr"/>
            <a:r>
              <a:rPr lang="en-AU" sz="2400" dirty="0"/>
              <a:t>Empirical measurement of inclusion</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DDE4DE6A-EA4F-0A22-17E0-A1A2E5ACBFBC}"/>
                  </a:ext>
                </a:extLst>
              </p:cNvPr>
              <p:cNvGraphicFramePr>
                <a:graphicFrameLocks noGrp="1"/>
              </p:cNvGraphicFramePr>
              <p:nvPr>
                <p:extLst>
                  <p:ext uri="{D42A27DB-BD31-4B8C-83A1-F6EECF244321}">
                    <p14:modId xmlns:p14="http://schemas.microsoft.com/office/powerpoint/2010/main" val="2314758580"/>
                  </p:ext>
                </p:extLst>
              </p:nvPr>
            </p:nvGraphicFramePr>
            <p:xfrm>
              <a:off x="730051" y="1640083"/>
              <a:ext cx="10427962" cy="452374"/>
            </p:xfrm>
            <a:graphic>
              <a:graphicData uri="http://schemas.openxmlformats.org/drawingml/2006/table">
                <a:tbl>
                  <a:tblPr firstRow="1" firstCol="1" bandRow="1">
                    <a:tableStyleId>{5C22544A-7EE6-4342-B048-85BDC9FD1C3A}</a:tableStyleId>
                  </a:tblPr>
                  <a:tblGrid>
                    <a:gridCol w="10427962">
                      <a:extLst>
                        <a:ext uri="{9D8B030D-6E8A-4147-A177-3AD203B41FA5}">
                          <a16:colId xmlns:a16="http://schemas.microsoft.com/office/drawing/2014/main" val="3087043031"/>
                        </a:ext>
                      </a:extLst>
                    </a:gridCol>
                  </a:tblGrid>
                  <a:tr h="0">
                    <a:tc>
                      <a:txBody>
                        <a:bodyPr/>
                        <a:lstStyle/>
                        <a:p>
                          <a:pPr algn="ctr">
                            <a:lnSpc>
                              <a:spcPct val="120000"/>
                            </a:lnSpc>
                            <a:spcAft>
                              <a:spcPts val="600"/>
                            </a:spcAft>
                          </a:pPr>
                          <a14:m>
                            <m:oMathPara xmlns:m="http://schemas.openxmlformats.org/officeDocument/2006/math">
                              <m:oMathParaPr>
                                <m:jc m:val="center"/>
                              </m:oMathParaPr>
                              <m:oMath xmlns:m="http://schemas.openxmlformats.org/officeDocument/2006/math">
                                <m:sSubSup>
                                  <m:sSubSupPr>
                                    <m:ctrlPr>
                                      <a:rPr lang="en-AU" sz="2000" i="1" smtClean="0">
                                        <a:solidFill>
                                          <a:schemeClr val="tx1"/>
                                        </a:solidFill>
                                        <a:effectLst/>
                                        <a:latin typeface="Cambria Math" panose="02040503050406030204" pitchFamily="18" charset="0"/>
                                        <a:cs typeface="Times New Roman" panose="02020603050405020304" pitchFamily="18" charset="0"/>
                                      </a:rPr>
                                    </m:ctrlPr>
                                  </m:sSubSupPr>
                                  <m:e>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𝜇</m:t>
                                    </m:r>
                                  </m:e>
                                  <m:sub>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up>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𝑜</m:t>
                                    </m:r>
                                  </m:sup>
                                </m:sSubSup>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 </m:t>
                                </m:r>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𝐸</m:t>
                                </m:r>
                                <m:d>
                                  <m:dPr>
                                    <m:ctrlPr>
                                      <a:rPr lang="en-AU" sz="2000" i="1">
                                        <a:solidFill>
                                          <a:schemeClr val="tx1"/>
                                        </a:solidFill>
                                        <a:effectLst/>
                                        <a:latin typeface="Cambria Math" panose="02040503050406030204" pitchFamily="18" charset="0"/>
                                      </a:rPr>
                                    </m:ctrlPr>
                                  </m:dPr>
                                  <m:e>
                                    <m:sSub>
                                      <m:sSubPr>
                                        <m:ctrlPr>
                                          <a:rPr lang="en-AU" sz="2000" i="1">
                                            <a:solidFill>
                                              <a:schemeClr val="tx1"/>
                                            </a:solidFill>
                                            <a:effectLst/>
                                            <a:latin typeface="Cambria Math" panose="02040503050406030204" pitchFamily="18" charset="0"/>
                                          </a:rPr>
                                        </m:ctrlPr>
                                      </m:sSubPr>
                                      <m:e>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𝑦</m:t>
                                        </m:r>
                                      </m:e>
                                      <m:sub>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e>
                                  <m:e>
                                    <m:sSub>
                                      <m:sSubPr>
                                        <m:ctrlPr>
                                          <a:rPr lang="en-AU" sz="2000" i="1">
                                            <a:solidFill>
                                              <a:schemeClr val="tx1"/>
                                            </a:solidFill>
                                            <a:effectLst/>
                                            <a:latin typeface="Cambria Math" panose="02040503050406030204" pitchFamily="18" charset="0"/>
                                          </a:rPr>
                                        </m:ctrlPr>
                                      </m:sSubPr>
                                      <m:e>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𝑋</m:t>
                                        </m:r>
                                      </m:e>
                                      <m:sub>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en-AU" sz="2000" i="1">
                                            <a:solidFill>
                                              <a:schemeClr val="tx1"/>
                                            </a:solidFill>
                                            <a:effectLst/>
                                            <a:latin typeface="Cambria Math" panose="02040503050406030204" pitchFamily="18" charset="0"/>
                                          </a:rPr>
                                        </m:ctrlPr>
                                      </m:accPr>
                                      <m:e>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𝑄</m:t>
                                        </m:r>
                                      </m:e>
                                    </m:acc>
                                    <m:r>
                                      <a:rPr lang="en-AU" sz="2000" i="1" smtClean="0">
                                        <a:solidFill>
                                          <a:schemeClr val="tx1"/>
                                        </a:solidFill>
                                        <a:effectLst/>
                                        <a:latin typeface="Cambria Math" panose="02040503050406030204" pitchFamily="18" charset="0"/>
                                      </a:rPr>
                                      <m:t> </m:t>
                                    </m:r>
                                  </m:e>
                                </m:d>
                              </m:oMath>
                            </m:oMathPara>
                          </a14:m>
                          <a:endParaRPr lang="en-AU" sz="2400" b="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465525574"/>
                      </a:ext>
                    </a:extLst>
                  </a:tr>
                </a:tbl>
              </a:graphicData>
            </a:graphic>
          </p:graphicFrame>
        </mc:Choice>
        <mc:Fallback xmlns="">
          <p:graphicFrame>
            <p:nvGraphicFramePr>
              <p:cNvPr id="6" name="Table 5">
                <a:extLst>
                  <a:ext uri="{FF2B5EF4-FFF2-40B4-BE49-F238E27FC236}">
                    <a16:creationId xmlns:a16="http://schemas.microsoft.com/office/drawing/2014/main" id="{DDE4DE6A-EA4F-0A22-17E0-A1A2E5ACBFBC}"/>
                  </a:ext>
                </a:extLst>
              </p:cNvPr>
              <p:cNvGraphicFramePr>
                <a:graphicFrameLocks noGrp="1"/>
              </p:cNvGraphicFramePr>
              <p:nvPr>
                <p:extLst>
                  <p:ext uri="{D42A27DB-BD31-4B8C-83A1-F6EECF244321}">
                    <p14:modId xmlns:p14="http://schemas.microsoft.com/office/powerpoint/2010/main" val="2314758580"/>
                  </p:ext>
                </p:extLst>
              </p:nvPr>
            </p:nvGraphicFramePr>
            <p:xfrm>
              <a:off x="730051" y="1640083"/>
              <a:ext cx="10427962" cy="452374"/>
            </p:xfrm>
            <a:graphic>
              <a:graphicData uri="http://schemas.openxmlformats.org/drawingml/2006/table">
                <a:tbl>
                  <a:tblPr firstRow="1" firstCol="1" bandRow="1">
                    <a:tableStyleId>{5C22544A-7EE6-4342-B048-85BDC9FD1C3A}</a:tableStyleId>
                  </a:tblPr>
                  <a:tblGrid>
                    <a:gridCol w="10427962">
                      <a:extLst>
                        <a:ext uri="{9D8B030D-6E8A-4147-A177-3AD203B41FA5}">
                          <a16:colId xmlns:a16="http://schemas.microsoft.com/office/drawing/2014/main" val="3087043031"/>
                        </a:ext>
                      </a:extLst>
                    </a:gridCol>
                  </a:tblGrid>
                  <a:tr h="452374">
                    <a:tc>
                      <a:txBody>
                        <a:bodyPr/>
                        <a:lstStyle/>
                        <a:p>
                          <a:endParaRPr lang="en-US"/>
                        </a:p>
                      </a:txBody>
                      <a:tcPr marL="68580" marR="68580" marT="0" marB="0">
                        <a:blipFill>
                          <a:blip r:embed="rId3"/>
                          <a:stretch>
                            <a:fillRect l="-58" t="-1333" r="-234" b="-5333"/>
                          </a:stretch>
                        </a:blipFill>
                      </a:tcPr>
                    </a:tc>
                    <a:extLst>
                      <a:ext uri="{0D108BD9-81ED-4DB2-BD59-A6C34878D82A}">
                        <a16:rowId xmlns:a16="http://schemas.microsoft.com/office/drawing/2014/main" val="1465525574"/>
                      </a:ext>
                    </a:extLst>
                  </a:tr>
                </a:tbl>
              </a:graphicData>
            </a:graphic>
          </p:graphicFrame>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D550A2CF-3F82-BA17-4C83-19A289E9DC4B}"/>
                  </a:ext>
                </a:extLst>
              </p:cNvPr>
              <p:cNvSpPr/>
              <p:nvPr/>
            </p:nvSpPr>
            <p:spPr>
              <a:xfrm>
                <a:off x="993445" y="4300509"/>
                <a:ext cx="10005060" cy="1714211"/>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latin typeface="+mj-lt"/>
                    <a:ea typeface="Calibri" panose="020F0502020204030204" pitchFamily="34" charset="0"/>
                  </a:rPr>
                  <a:t>Inclusion can be assessed as the extent in which the inequality in opportunity differs from perfect equality in opportunities</a:t>
                </a:r>
              </a:p>
              <a:p>
                <a:pPr algn="ctr"/>
                <a:endParaRPr lang="en-AU" sz="2000" dirty="0">
                  <a:solidFill>
                    <a:schemeClr val="tx1"/>
                  </a:solidFill>
                  <a:latin typeface="+mj-lt"/>
                  <a:ea typeface="Calibri" panose="020F0502020204030204" pitchFamily="34" charset="0"/>
                </a:endParaRPr>
              </a:p>
              <a:p>
                <a:pPr algn="ctr"/>
                <a:r>
                  <a:rPr lang="en-AU" sz="2000" dirty="0">
                    <a:solidFill>
                      <a:schemeClr val="tx1"/>
                    </a:solidFill>
                    <a:latin typeface="+mj-lt"/>
                    <a:ea typeface="Calibri" panose="020F0502020204030204" pitchFamily="34" charset="0"/>
                  </a:rPr>
                  <a:t>Inclusive High value markets: </a:t>
                </a:r>
                <a14:m>
                  <m:oMath xmlns:m="http://schemas.openxmlformats.org/officeDocument/2006/math">
                    <m:sSub>
                      <m:sSubPr>
                        <m:ctrlPr>
                          <a:rPr lang="en-AU" sz="2000" i="1">
                            <a:solidFill>
                              <a:schemeClr val="tx1"/>
                            </a:solidFill>
                            <a:latin typeface="Cambria Math" panose="02040503050406030204" pitchFamily="18" charset="0"/>
                            <a:ea typeface="Calibri" panose="020F0502020204030204" pitchFamily="34" charset="0"/>
                          </a:rPr>
                        </m:ctrlPr>
                      </m:sSubPr>
                      <m:e>
                        <m:r>
                          <a:rPr lang="en-AU" sz="2000">
                            <a:solidFill>
                              <a:schemeClr val="tx1"/>
                            </a:solidFill>
                            <a:latin typeface="Cambria Math" panose="02040503050406030204" pitchFamily="18" charset="0"/>
                            <a:ea typeface="Calibri" panose="020F0502020204030204" pitchFamily="34" charset="0"/>
                          </a:rPr>
                          <m:t>𝑓</m:t>
                        </m:r>
                      </m:e>
                      <m:sub>
                        <m:r>
                          <a:rPr lang="en-AU" sz="2000">
                            <a:solidFill>
                              <a:schemeClr val="tx1"/>
                            </a:solidFill>
                            <a:latin typeface="Cambria Math" panose="02040503050406030204" pitchFamily="18" charset="0"/>
                            <a:ea typeface="Calibri" panose="020F0502020204030204" pitchFamily="34" charset="0"/>
                          </a:rPr>
                          <m:t>𝐼</m:t>
                        </m:r>
                      </m:sub>
                    </m:sSub>
                    <m:r>
                      <a:rPr lang="en-AU" sz="2000">
                        <a:solidFill>
                          <a:schemeClr val="tx1"/>
                        </a:solidFill>
                        <a:latin typeface="Cambria Math" panose="02040503050406030204" pitchFamily="18" charset="0"/>
                        <a:ea typeface="Calibri" panose="020F0502020204030204" pitchFamily="34" charset="0"/>
                      </a:rPr>
                      <m:t>(</m:t>
                    </m:r>
                    <m:sSup>
                      <m:sSupPr>
                        <m:ctrlPr>
                          <a:rPr lang="en-AU" sz="2000" i="1">
                            <a:solidFill>
                              <a:schemeClr val="tx1"/>
                            </a:solidFill>
                            <a:latin typeface="Cambria Math" panose="02040503050406030204" pitchFamily="18" charset="0"/>
                            <a:ea typeface="Calibri" panose="020F0502020204030204" pitchFamily="34" charset="0"/>
                          </a:rPr>
                        </m:ctrlPr>
                      </m:sSupPr>
                      <m:e>
                        <m:r>
                          <a:rPr lang="en-AU" sz="2000">
                            <a:solidFill>
                              <a:schemeClr val="tx1"/>
                            </a:solidFill>
                            <a:latin typeface="Cambria Math" panose="02040503050406030204" pitchFamily="18" charset="0"/>
                            <a:ea typeface="Calibri" panose="020F0502020204030204" pitchFamily="34" charset="0"/>
                          </a:rPr>
                          <m:t>𝝁</m:t>
                        </m:r>
                      </m:e>
                      <m:sup>
                        <m:r>
                          <a:rPr lang="en-AU" sz="2000">
                            <a:solidFill>
                              <a:schemeClr val="tx1"/>
                            </a:solidFill>
                            <a:latin typeface="Cambria Math" panose="02040503050406030204" pitchFamily="18" charset="0"/>
                            <a:ea typeface="Calibri" panose="020F0502020204030204" pitchFamily="34" charset="0"/>
                          </a:rPr>
                          <m:t>𝒐</m:t>
                        </m:r>
                      </m:sup>
                    </m:sSup>
                  </m:oMath>
                </a14:m>
                <a:r>
                  <a:rPr lang="en-AU" sz="2000" dirty="0">
                    <a:solidFill>
                      <a:schemeClr val="tx1"/>
                    </a:solidFill>
                    <a:latin typeface="+mj-lt"/>
                    <a:ea typeface="Calibri" panose="020F0502020204030204" pitchFamily="34" charset="0"/>
                  </a:rPr>
                  <a:t>) = </a:t>
                </a:r>
                <a14:m>
                  <m:oMath xmlns:m="http://schemas.openxmlformats.org/officeDocument/2006/math">
                    <m:sSub>
                      <m:sSubPr>
                        <m:ctrlPr>
                          <a:rPr lang="en-AU" sz="2000" i="1">
                            <a:solidFill>
                              <a:schemeClr val="tx1"/>
                            </a:solidFill>
                            <a:latin typeface="Cambria Math" panose="02040503050406030204" pitchFamily="18" charset="0"/>
                            <a:ea typeface="Calibri" panose="020F0502020204030204" pitchFamily="34" charset="0"/>
                          </a:rPr>
                        </m:ctrlPr>
                      </m:sSubPr>
                      <m:e>
                        <m:r>
                          <a:rPr lang="en-AU" sz="2000">
                            <a:solidFill>
                              <a:schemeClr val="tx1"/>
                            </a:solidFill>
                            <a:latin typeface="Cambria Math" panose="02040503050406030204" pitchFamily="18" charset="0"/>
                            <a:ea typeface="Calibri" panose="020F0502020204030204" pitchFamily="34" charset="0"/>
                          </a:rPr>
                          <m:t>𝑓</m:t>
                        </m:r>
                      </m:e>
                      <m:sub>
                        <m:r>
                          <a:rPr lang="en-AU" sz="2000">
                            <a:solidFill>
                              <a:schemeClr val="tx1"/>
                            </a:solidFill>
                            <a:latin typeface="Cambria Math" panose="02040503050406030204" pitchFamily="18" charset="0"/>
                            <a:ea typeface="Calibri" panose="020F0502020204030204" pitchFamily="34" charset="0"/>
                          </a:rPr>
                          <m:t>𝐼</m:t>
                        </m:r>
                      </m:sub>
                    </m:sSub>
                    <m:r>
                      <a:rPr lang="en-AU" sz="2000">
                        <a:solidFill>
                          <a:schemeClr val="tx1"/>
                        </a:solidFill>
                        <a:latin typeface="Cambria Math" panose="02040503050406030204" pitchFamily="18" charset="0"/>
                        <a:ea typeface="Calibri" panose="020F0502020204030204" pitchFamily="34" charset="0"/>
                      </a:rPr>
                      <m:t>(</m:t>
                    </m:r>
                    <m:acc>
                      <m:accPr>
                        <m:chr m:val="̅"/>
                        <m:ctrlPr>
                          <a:rPr lang="en-AU" sz="2000" i="1">
                            <a:solidFill>
                              <a:schemeClr val="tx1"/>
                            </a:solidFill>
                            <a:latin typeface="Cambria Math" panose="02040503050406030204" pitchFamily="18" charset="0"/>
                            <a:ea typeface="Calibri" panose="020F0502020204030204" pitchFamily="34" charset="0"/>
                          </a:rPr>
                        </m:ctrlPr>
                      </m:accPr>
                      <m:e>
                        <m:sSup>
                          <m:sSupPr>
                            <m:ctrlPr>
                              <a:rPr lang="en-AU" sz="2000" i="1">
                                <a:solidFill>
                                  <a:schemeClr val="tx1"/>
                                </a:solidFill>
                                <a:latin typeface="Cambria Math" panose="02040503050406030204" pitchFamily="18" charset="0"/>
                                <a:ea typeface="Calibri" panose="020F0502020204030204" pitchFamily="34" charset="0"/>
                              </a:rPr>
                            </m:ctrlPr>
                          </m:sSupPr>
                          <m:e>
                            <m:r>
                              <a:rPr lang="en-AU" sz="2000">
                                <a:solidFill>
                                  <a:schemeClr val="tx1"/>
                                </a:solidFill>
                                <a:latin typeface="Cambria Math" panose="02040503050406030204" pitchFamily="18" charset="0"/>
                                <a:ea typeface="Calibri" panose="020F0502020204030204" pitchFamily="34" charset="0"/>
                              </a:rPr>
                              <m:t>𝝁</m:t>
                            </m:r>
                          </m:e>
                          <m:sup>
                            <m:r>
                              <a:rPr lang="en-AU" sz="2000">
                                <a:solidFill>
                                  <a:schemeClr val="tx1"/>
                                </a:solidFill>
                                <a:latin typeface="Cambria Math" panose="02040503050406030204" pitchFamily="18" charset="0"/>
                                <a:ea typeface="Calibri" panose="020F0502020204030204" pitchFamily="34" charset="0"/>
                              </a:rPr>
                              <m:t>𝒐</m:t>
                            </m:r>
                          </m:sup>
                        </m:sSup>
                      </m:e>
                    </m:acc>
                  </m:oMath>
                </a14:m>
                <a:r>
                  <a:rPr lang="en-AU" sz="2000" dirty="0">
                    <a:solidFill>
                      <a:schemeClr val="tx1"/>
                    </a:solidFill>
                    <a:latin typeface="+mj-lt"/>
                    <a:ea typeface="Calibri" panose="020F0502020204030204" pitchFamily="34" charset="0"/>
                  </a:rPr>
                  <a:t>)</a:t>
                </a:r>
              </a:p>
            </p:txBody>
          </p:sp>
        </mc:Choice>
        <mc:Fallback xmlns="">
          <p:sp>
            <p:nvSpPr>
              <p:cNvPr id="5" name="Rectangle: Rounded Corners 4">
                <a:extLst>
                  <a:ext uri="{FF2B5EF4-FFF2-40B4-BE49-F238E27FC236}">
                    <a16:creationId xmlns:a16="http://schemas.microsoft.com/office/drawing/2014/main" id="{D550A2CF-3F82-BA17-4C83-19A289E9DC4B}"/>
                  </a:ext>
                </a:extLst>
              </p:cNvPr>
              <p:cNvSpPr>
                <a:spLocks noRot="1" noChangeAspect="1" noMove="1" noResize="1" noEditPoints="1" noAdjustHandles="1" noChangeArrowheads="1" noChangeShapeType="1" noTextEdit="1"/>
              </p:cNvSpPr>
              <p:nvPr/>
            </p:nvSpPr>
            <p:spPr>
              <a:xfrm>
                <a:off x="993445" y="4300509"/>
                <a:ext cx="10005060" cy="1714211"/>
              </a:xfrm>
              <a:prstGeom prst="roundRect">
                <a:avLst/>
              </a:prstGeom>
              <a:blipFill>
                <a:blip r:embed="rId4"/>
                <a:stretch>
                  <a:fillRect/>
                </a:stretch>
              </a:blipFill>
              <a:ln>
                <a:noFill/>
              </a:ln>
            </p:spPr>
            <p:txBody>
              <a:bodyPr/>
              <a:lstStyle/>
              <a:p>
                <a:r>
                  <a:rPr lang="en-AU">
                    <a:noFill/>
                  </a:rPr>
                  <a:t> </a:t>
                </a:r>
              </a:p>
            </p:txBody>
          </p:sp>
        </mc:Fallback>
      </mc:AlternateContent>
    </p:spTree>
    <p:extLst>
      <p:ext uri="{BB962C8B-B14F-4D97-AF65-F5344CB8AC3E}">
        <p14:creationId xmlns:p14="http://schemas.microsoft.com/office/powerpoint/2010/main" val="126753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22</a:t>
            </a:fld>
            <a:endParaRPr lang="en-US" sz="1050" dirty="0"/>
          </a:p>
        </p:txBody>
      </p:sp>
      <p:sp>
        <p:nvSpPr>
          <p:cNvPr id="2" name="TextBox 1">
            <a:extLst>
              <a:ext uri="{FF2B5EF4-FFF2-40B4-BE49-F238E27FC236}">
                <a16:creationId xmlns:a16="http://schemas.microsoft.com/office/drawing/2014/main" id="{40B9F925-09CC-DA0F-E89B-1D1A4B5E9946}"/>
              </a:ext>
            </a:extLst>
          </p:cNvPr>
          <p:cNvSpPr txBox="1"/>
          <p:nvPr/>
        </p:nvSpPr>
        <p:spPr>
          <a:xfrm>
            <a:off x="2062912" y="753135"/>
            <a:ext cx="7762240" cy="461665"/>
          </a:xfrm>
          <a:prstGeom prst="rect">
            <a:avLst/>
          </a:prstGeom>
          <a:noFill/>
        </p:spPr>
        <p:txBody>
          <a:bodyPr wrap="square" rtlCol="0">
            <a:spAutoFit/>
          </a:bodyPr>
          <a:lstStyle/>
          <a:p>
            <a:pPr algn="ctr"/>
            <a:r>
              <a:rPr lang="en-AU" sz="2400" dirty="0"/>
              <a:t>Direct and reduced form measurement of inclusion</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DDE4DE6A-EA4F-0A22-17E0-A1A2E5ACBFBC}"/>
                  </a:ext>
                </a:extLst>
              </p:cNvPr>
              <p:cNvGraphicFramePr>
                <a:graphicFrameLocks noGrp="1"/>
              </p:cNvGraphicFramePr>
              <p:nvPr>
                <p:extLst>
                  <p:ext uri="{D42A27DB-BD31-4B8C-83A1-F6EECF244321}">
                    <p14:modId xmlns:p14="http://schemas.microsoft.com/office/powerpoint/2010/main" val="2076522432"/>
                  </p:ext>
                </p:extLst>
              </p:nvPr>
            </p:nvGraphicFramePr>
            <p:xfrm>
              <a:off x="730051" y="1640083"/>
              <a:ext cx="10427962" cy="4327335"/>
            </p:xfrm>
            <a:graphic>
              <a:graphicData uri="http://schemas.openxmlformats.org/drawingml/2006/table">
                <a:tbl>
                  <a:tblPr firstRow="1" firstCol="1" bandRow="1">
                    <a:tableStyleId>{5C22544A-7EE6-4342-B048-85BDC9FD1C3A}</a:tableStyleId>
                  </a:tblPr>
                  <a:tblGrid>
                    <a:gridCol w="10427962">
                      <a:extLst>
                        <a:ext uri="{9D8B030D-6E8A-4147-A177-3AD203B41FA5}">
                          <a16:colId xmlns:a16="http://schemas.microsoft.com/office/drawing/2014/main" val="3087043031"/>
                        </a:ext>
                      </a:extLst>
                    </a:gridCol>
                  </a:tblGrid>
                  <a:tr h="0">
                    <a:tc>
                      <a:txBody>
                        <a:bodyPr/>
                        <a:lstStyle/>
                        <a:p>
                          <a:pPr algn="ctr">
                            <a:lnSpc>
                              <a:spcPct val="120000"/>
                            </a:lnSpc>
                            <a:spcAft>
                              <a:spcPts val="600"/>
                            </a:spcAft>
                          </a:pPr>
                          <a14:m>
                            <m:oMath xmlns:m="http://schemas.openxmlformats.org/officeDocument/2006/math">
                              <m:sSubSup>
                                <m:sSubSupPr>
                                  <m:ctrlPr>
                                    <a:rPr lang="en-AU" sz="2000" i="1" smtClean="0">
                                      <a:solidFill>
                                        <a:schemeClr val="tx1"/>
                                      </a:solidFill>
                                      <a:effectLst/>
                                      <a:latin typeface="Cambria Math" panose="02040503050406030204" pitchFamily="18" charset="0"/>
                                      <a:cs typeface="Times New Roman" panose="02020603050405020304" pitchFamily="18" charset="0"/>
                                    </a:rPr>
                                  </m:ctrlPr>
                                </m:sSubSupPr>
                                <m:e>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𝜇</m:t>
                                  </m:r>
                                </m:e>
                                <m:sub>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up>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𝑜</m:t>
                                  </m:r>
                                </m:sup>
                              </m:sSubSup>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 </m:t>
                              </m:r>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𝐸</m:t>
                              </m:r>
                              <m:d>
                                <m:dPr>
                                  <m:ctrlPr>
                                    <a:rPr lang="en-AU" sz="2000" i="1">
                                      <a:solidFill>
                                        <a:schemeClr val="tx1"/>
                                      </a:solidFill>
                                      <a:effectLst/>
                                      <a:latin typeface="Cambria Math" panose="02040503050406030204" pitchFamily="18" charset="0"/>
                                    </a:rPr>
                                  </m:ctrlPr>
                                </m:dPr>
                                <m:e>
                                  <m:sSub>
                                    <m:sSubPr>
                                      <m:ctrlPr>
                                        <a:rPr lang="en-AU" sz="2000" i="1">
                                          <a:solidFill>
                                            <a:schemeClr val="tx1"/>
                                          </a:solidFill>
                                          <a:effectLst/>
                                          <a:latin typeface="Cambria Math" panose="02040503050406030204" pitchFamily="18" charset="0"/>
                                        </a:rPr>
                                      </m:ctrlPr>
                                    </m:sSubPr>
                                    <m:e>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𝑦</m:t>
                                      </m:r>
                                    </m:e>
                                    <m:sub>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e>
                                <m:e>
                                  <m:sSub>
                                    <m:sSubPr>
                                      <m:ctrlPr>
                                        <a:rPr lang="en-AU" sz="2000" i="1">
                                          <a:solidFill>
                                            <a:schemeClr val="tx1"/>
                                          </a:solidFill>
                                          <a:effectLst/>
                                          <a:latin typeface="Cambria Math" panose="02040503050406030204" pitchFamily="18" charset="0"/>
                                        </a:rPr>
                                      </m:ctrlPr>
                                    </m:sSubPr>
                                    <m:e>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𝑋</m:t>
                                      </m:r>
                                    </m:e>
                                    <m:sub>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en-AU" sz="2000" i="1">
                                          <a:solidFill>
                                            <a:schemeClr val="tx1"/>
                                          </a:solidFill>
                                          <a:effectLst/>
                                          <a:latin typeface="Cambria Math" panose="02040503050406030204" pitchFamily="18" charset="0"/>
                                        </a:rPr>
                                      </m:ctrlPr>
                                    </m:accPr>
                                    <m:e>
                                      <m:r>
                                        <a:rPr lang="en-AU" sz="2000" i="1" ker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𝑄</m:t>
                                      </m:r>
                                    </m:e>
                                  </m:acc>
                                  <m:r>
                                    <a:rPr lang="en-AU" sz="2000" i="1" smtClean="0">
                                      <a:solidFill>
                                        <a:schemeClr val="tx1"/>
                                      </a:solidFill>
                                      <a:effectLst/>
                                      <a:latin typeface="Cambria Math" panose="02040503050406030204" pitchFamily="18" charset="0"/>
                                    </a:rPr>
                                    <m:t> </m:t>
                                  </m:r>
                                </m:e>
                              </m:d>
                            </m:oMath>
                          </a14:m>
                          <a:r>
                            <a:rPr lang="en-AU" sz="2400" b="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AU" sz="2400" b="0" kern="100" dirty="0">
                              <a:solidFill>
                                <a:schemeClr val="tx1"/>
                              </a:solidFill>
                              <a:effectLst/>
                              <a:latin typeface="+mj-lt"/>
                              <a:ea typeface="DengXian" panose="02010600030101010101" pitchFamily="2" charset="-122"/>
                              <a:cs typeface="Times New Roman" panose="02020603050405020304" pitchFamily="18" charset="0"/>
                            </a:rPr>
                            <a:t>measures the ‘direct’ contribution of circumstances on value chain</a:t>
                          </a:r>
                          <a:r>
                            <a:rPr lang="en-AU" sz="2400" b="0" kern="100" baseline="0" dirty="0">
                              <a:solidFill>
                                <a:schemeClr val="tx1"/>
                              </a:solidFill>
                              <a:effectLst/>
                              <a:latin typeface="+mj-lt"/>
                              <a:ea typeface="DengXian" panose="02010600030101010101" pitchFamily="2" charset="-122"/>
                              <a:cs typeface="Times New Roman" panose="02020603050405020304" pitchFamily="18" charset="0"/>
                            </a:rPr>
                            <a:t> participation. </a:t>
                          </a:r>
                        </a:p>
                        <a:p>
                          <a:pPr algn="ctr">
                            <a:lnSpc>
                              <a:spcPct val="120000"/>
                            </a:lnSpc>
                            <a:spcAft>
                              <a:spcPts val="600"/>
                            </a:spcAft>
                          </a:pPr>
                          <a:endParaRPr lang="en-AU" sz="2400" b="0" kern="100" baseline="0" dirty="0">
                            <a:solidFill>
                              <a:schemeClr val="tx1"/>
                            </a:solidFill>
                            <a:effectLst/>
                            <a:latin typeface="+mj-lt"/>
                            <a:ea typeface="DengXian" panose="02010600030101010101" pitchFamily="2" charset="-122"/>
                            <a:cs typeface="Times New Roman" panose="02020603050405020304" pitchFamily="18" charset="0"/>
                          </a:endParaRPr>
                        </a:p>
                        <a:p>
                          <a:pPr marL="342900" indent="-342900" algn="l">
                            <a:lnSpc>
                              <a:spcPct val="120000"/>
                            </a:lnSpc>
                            <a:spcAft>
                              <a:spcPts val="600"/>
                            </a:spcAft>
                            <a:buFont typeface="Arial" panose="020B0604020202020204" pitchFamily="34" charset="0"/>
                            <a:buChar char="•"/>
                          </a:pPr>
                          <a:r>
                            <a:rPr lang="en-AU" sz="2400" b="0" kern="100" baseline="0" dirty="0">
                              <a:solidFill>
                                <a:schemeClr val="tx1"/>
                              </a:solidFill>
                              <a:effectLst/>
                              <a:latin typeface="+mj-lt"/>
                              <a:ea typeface="DengXian" panose="02010600030101010101" pitchFamily="2" charset="-122"/>
                              <a:cs typeface="Times New Roman" panose="02020603050405020304" pitchFamily="18" charset="0"/>
                            </a:rPr>
                            <a:t>Preferences for market participation decisions may be correlated with individual circumstances</a:t>
                          </a:r>
                        </a:p>
                        <a:p>
                          <a:pPr marL="800100" lvl="1" indent="-342900" algn="l">
                            <a:lnSpc>
                              <a:spcPct val="120000"/>
                            </a:lnSpc>
                            <a:spcAft>
                              <a:spcPts val="600"/>
                            </a:spcAft>
                            <a:buFont typeface="Arial" panose="020B0604020202020204" pitchFamily="34" charset="0"/>
                            <a:buChar char="•"/>
                          </a:pPr>
                          <a:r>
                            <a:rPr lang="en-AU" sz="2000" b="0" kern="100" baseline="0" dirty="0">
                              <a:solidFill>
                                <a:schemeClr val="tx1"/>
                              </a:solidFill>
                              <a:effectLst/>
                              <a:latin typeface="+mj-lt"/>
                              <a:ea typeface="DengXian" panose="02010600030101010101" pitchFamily="2" charset="-122"/>
                              <a:cs typeface="Times New Roman" panose="02020603050405020304" pitchFamily="18" charset="0"/>
                            </a:rPr>
                            <a:t>For example, due to gendered division of roles, women may favour market participation which reduces particular labour demands, whereas men may prefer higher prices if they have control of household finances. </a:t>
                          </a:r>
                        </a:p>
                        <a:p>
                          <a:pPr marL="800100" lvl="1" indent="-342900" algn="l">
                            <a:lnSpc>
                              <a:spcPct val="120000"/>
                            </a:lnSpc>
                            <a:spcAft>
                              <a:spcPts val="600"/>
                            </a:spcAft>
                            <a:buFont typeface="Arial" panose="020B0604020202020204" pitchFamily="34" charset="0"/>
                            <a:buChar char="•"/>
                          </a:pPr>
                          <a:r>
                            <a:rPr lang="en-AU" sz="2000" b="0" kern="100" baseline="0" dirty="0">
                              <a:solidFill>
                                <a:schemeClr val="tx1"/>
                              </a:solidFill>
                              <a:effectLst/>
                              <a:latin typeface="+mj-lt"/>
                              <a:ea typeface="DengXian" panose="02010600030101010101" pitchFamily="2" charset="-122"/>
                              <a:cs typeface="Times New Roman" panose="02020603050405020304" pitchFamily="18" charset="0"/>
                            </a:rPr>
                            <a:t>Illustrated in a few examples (Ba et al 2019, Hoang and Nguyen 2023)</a:t>
                          </a:r>
                        </a:p>
                      </a:txBody>
                      <a:tcPr marL="68580" marR="68580" marT="0" marB="0">
                        <a:noFill/>
                      </a:tcPr>
                    </a:tc>
                    <a:extLst>
                      <a:ext uri="{0D108BD9-81ED-4DB2-BD59-A6C34878D82A}">
                        <a16:rowId xmlns:a16="http://schemas.microsoft.com/office/drawing/2014/main" val="1465525574"/>
                      </a:ext>
                    </a:extLst>
                  </a:tr>
                  <a:tr h="0">
                    <a:tc>
                      <a:txBody>
                        <a:bodyPr/>
                        <a:lstStyle/>
                        <a:p>
                          <a:pPr algn="ctr">
                            <a:lnSpc>
                              <a:spcPct val="120000"/>
                            </a:lnSpc>
                            <a:spcAft>
                              <a:spcPts val="600"/>
                            </a:spcAft>
                          </a:pPr>
                          <a:endParaRPr lang="en-AU" sz="2400" b="0" kern="100" dirty="0">
                            <a:solidFill>
                              <a:schemeClr val="tx1"/>
                            </a:solidFill>
                            <a:effectLst/>
                            <a:latin typeface="+mj-lt"/>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363480108"/>
                      </a:ext>
                    </a:extLst>
                  </a:tr>
                </a:tbl>
              </a:graphicData>
            </a:graphic>
          </p:graphicFrame>
        </mc:Choice>
        <mc:Fallback xmlns="">
          <p:graphicFrame>
            <p:nvGraphicFramePr>
              <p:cNvPr id="6" name="Table 5">
                <a:extLst>
                  <a:ext uri="{FF2B5EF4-FFF2-40B4-BE49-F238E27FC236}">
                    <a16:creationId xmlns:a16="http://schemas.microsoft.com/office/drawing/2014/main" id="{DDE4DE6A-EA4F-0A22-17E0-A1A2E5ACBFBC}"/>
                  </a:ext>
                </a:extLst>
              </p:cNvPr>
              <p:cNvGraphicFramePr>
                <a:graphicFrameLocks noGrp="1"/>
              </p:cNvGraphicFramePr>
              <p:nvPr>
                <p:extLst>
                  <p:ext uri="{D42A27DB-BD31-4B8C-83A1-F6EECF244321}">
                    <p14:modId xmlns:p14="http://schemas.microsoft.com/office/powerpoint/2010/main" val="2076522432"/>
                  </p:ext>
                </p:extLst>
              </p:nvPr>
            </p:nvGraphicFramePr>
            <p:xfrm>
              <a:off x="730051" y="1640083"/>
              <a:ext cx="10427962" cy="4327335"/>
            </p:xfrm>
            <a:graphic>
              <a:graphicData uri="http://schemas.openxmlformats.org/drawingml/2006/table">
                <a:tbl>
                  <a:tblPr firstRow="1" firstCol="1" bandRow="1">
                    <a:tableStyleId>{5C22544A-7EE6-4342-B048-85BDC9FD1C3A}</a:tableStyleId>
                  </a:tblPr>
                  <a:tblGrid>
                    <a:gridCol w="10427962">
                      <a:extLst>
                        <a:ext uri="{9D8B030D-6E8A-4147-A177-3AD203B41FA5}">
                          <a16:colId xmlns:a16="http://schemas.microsoft.com/office/drawing/2014/main" val="3087043031"/>
                        </a:ext>
                      </a:extLst>
                    </a:gridCol>
                  </a:tblGrid>
                  <a:tr h="3928809">
                    <a:tc>
                      <a:txBody>
                        <a:bodyPr/>
                        <a:lstStyle/>
                        <a:p>
                          <a:endParaRPr lang="en-US"/>
                        </a:p>
                      </a:txBody>
                      <a:tcPr marL="68580" marR="68580" marT="0" marB="0">
                        <a:blipFill>
                          <a:blip r:embed="rId2"/>
                          <a:stretch>
                            <a:fillRect l="-58" t="-1395" r="-234" b="-10388"/>
                          </a:stretch>
                        </a:blipFill>
                      </a:tcPr>
                    </a:tc>
                    <a:extLst>
                      <a:ext uri="{0D108BD9-81ED-4DB2-BD59-A6C34878D82A}">
                        <a16:rowId xmlns:a16="http://schemas.microsoft.com/office/drawing/2014/main" val="1465525574"/>
                      </a:ext>
                    </a:extLst>
                  </a:tr>
                  <a:tr h="398526">
                    <a:tc>
                      <a:txBody>
                        <a:bodyPr/>
                        <a:lstStyle/>
                        <a:p>
                          <a:pPr algn="ctr">
                            <a:lnSpc>
                              <a:spcPct val="120000"/>
                            </a:lnSpc>
                            <a:spcAft>
                              <a:spcPts val="600"/>
                            </a:spcAft>
                          </a:pPr>
                          <a:endParaRPr lang="en-AU" sz="2400" b="0" kern="100" dirty="0">
                            <a:solidFill>
                              <a:schemeClr val="tx1"/>
                            </a:solidFill>
                            <a:effectLst/>
                            <a:latin typeface="+mj-lt"/>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363480108"/>
                      </a:ext>
                    </a:extLst>
                  </a:tr>
                </a:tbl>
              </a:graphicData>
            </a:graphic>
          </p:graphicFrame>
        </mc:Fallback>
      </mc:AlternateContent>
    </p:spTree>
    <p:extLst>
      <p:ext uri="{BB962C8B-B14F-4D97-AF65-F5344CB8AC3E}">
        <p14:creationId xmlns:p14="http://schemas.microsoft.com/office/powerpoint/2010/main" val="87847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a:xfrm>
            <a:off x="10091595" y="5901472"/>
            <a:ext cx="1497496" cy="249904"/>
          </a:xfrm>
        </p:spPr>
        <p:txBody>
          <a:bodyPr/>
          <a:lstStyle/>
          <a:p>
            <a:fld id="{ACADE19B-5A62-A442-958F-6378CC73CF75}" type="slidenum">
              <a:rPr lang="en-US" sz="1050" smtClean="0"/>
              <a:pPr/>
              <a:t>23</a:t>
            </a:fld>
            <a:endParaRPr lang="en-US" sz="1050" dirty="0"/>
          </a:p>
        </p:txBody>
      </p:sp>
      <p:sp>
        <p:nvSpPr>
          <p:cNvPr id="2" name="TextBox 1">
            <a:extLst>
              <a:ext uri="{FF2B5EF4-FFF2-40B4-BE49-F238E27FC236}">
                <a16:creationId xmlns:a16="http://schemas.microsoft.com/office/drawing/2014/main" id="{37B696C8-3702-30CE-A1F7-1247A6A34F51}"/>
              </a:ext>
            </a:extLst>
          </p:cNvPr>
          <p:cNvSpPr txBox="1"/>
          <p:nvPr/>
        </p:nvSpPr>
        <p:spPr>
          <a:xfrm>
            <a:off x="1460387" y="934720"/>
            <a:ext cx="9540240" cy="400110"/>
          </a:xfrm>
          <a:prstGeom prst="rect">
            <a:avLst/>
          </a:prstGeom>
          <a:noFill/>
        </p:spPr>
        <p:txBody>
          <a:bodyPr wrap="square" rtlCol="0">
            <a:spAutoFit/>
          </a:bodyPr>
          <a:lstStyle/>
          <a:p>
            <a:pPr algn="ctr"/>
            <a:r>
              <a:rPr lang="en-AU" sz="2000" dirty="0"/>
              <a:t>Direct and reduced form measurement of inclusion</a:t>
            </a:r>
          </a:p>
        </p:txBody>
      </p:sp>
      <p:grpSp>
        <p:nvGrpSpPr>
          <p:cNvPr id="10" name="Group 9">
            <a:extLst>
              <a:ext uri="{FF2B5EF4-FFF2-40B4-BE49-F238E27FC236}">
                <a16:creationId xmlns:a16="http://schemas.microsoft.com/office/drawing/2014/main" id="{FCCCBEC1-DB7C-0811-B822-B614CD17496C}"/>
              </a:ext>
            </a:extLst>
          </p:cNvPr>
          <p:cNvGrpSpPr/>
          <p:nvPr/>
        </p:nvGrpSpPr>
        <p:grpSpPr>
          <a:xfrm>
            <a:off x="224085" y="2803586"/>
            <a:ext cx="5538360" cy="3146327"/>
            <a:chOff x="324109" y="2162164"/>
            <a:chExt cx="3755912" cy="3868374"/>
          </a:xfrm>
        </p:grpSpPr>
        <p:sp>
          <p:nvSpPr>
            <p:cNvPr id="8" name="Rectangle 7">
              <a:extLst>
                <a:ext uri="{FF2B5EF4-FFF2-40B4-BE49-F238E27FC236}">
                  <a16:creationId xmlns:a16="http://schemas.microsoft.com/office/drawing/2014/main" id="{47CF8B2A-2BC2-994F-3936-6E6AB58F1319}"/>
                </a:ext>
              </a:extLst>
            </p:cNvPr>
            <p:cNvSpPr/>
            <p:nvPr/>
          </p:nvSpPr>
          <p:spPr>
            <a:xfrm>
              <a:off x="324109" y="2162164"/>
              <a:ext cx="3755912" cy="376111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5094BB7B-DF68-FF90-618C-193408B7CE53}"/>
                </a:ext>
              </a:extLst>
            </p:cNvPr>
            <p:cNvSpPr txBox="1"/>
            <p:nvPr/>
          </p:nvSpPr>
          <p:spPr>
            <a:xfrm>
              <a:off x="393394" y="2624867"/>
              <a:ext cx="3617343" cy="3405671"/>
            </a:xfrm>
            <a:prstGeom prst="rect">
              <a:avLst/>
            </a:prstGeom>
            <a:noFill/>
            <a:ln>
              <a:noFill/>
            </a:ln>
          </p:spPr>
          <p:txBody>
            <a:bodyPr wrap="square" rtlCol="0">
              <a:spAutoFit/>
            </a:bodyPr>
            <a:lstStyle/>
            <a:p>
              <a:pPr marL="457200" indent="-457200" algn="l">
                <a:lnSpc>
                  <a:spcPct val="120000"/>
                </a:lnSpc>
                <a:spcAft>
                  <a:spcPts val="600"/>
                </a:spcAft>
                <a:buFont typeface="+mj-lt"/>
                <a:buAutoNum type="arabicPeriod"/>
              </a:pPr>
              <a:r>
                <a:rPr lang="en-AU" sz="2000" b="0" kern="100" baseline="0" dirty="0">
                  <a:solidFill>
                    <a:schemeClr val="tx1"/>
                  </a:solidFill>
                  <a:effectLst/>
                  <a:latin typeface="+mj-lt"/>
                  <a:ea typeface="DengXian" panose="02010600030101010101" pitchFamily="2" charset="-122"/>
                  <a:cs typeface="Times New Roman" panose="02020603050405020304" pitchFamily="18" charset="0"/>
                </a:rPr>
                <a:t>Individuals should be accountable for all factors (preferences) within their control, even when these preferences are determined by initial circumstances </a:t>
              </a:r>
            </a:p>
            <a:p>
              <a:pPr marL="914400" lvl="1" indent="-457200" algn="l">
                <a:lnSpc>
                  <a:spcPct val="120000"/>
                </a:lnSpc>
                <a:spcAft>
                  <a:spcPts val="600"/>
                </a:spcAft>
                <a:buFont typeface="Arial" panose="020B0604020202020204" pitchFamily="34" charset="0"/>
                <a:buChar char="•"/>
              </a:pPr>
              <a:r>
                <a:rPr lang="en-AU" sz="2000" b="0" kern="100" baseline="0" dirty="0">
                  <a:solidFill>
                    <a:schemeClr val="tx1"/>
                  </a:solidFill>
                  <a:effectLst/>
                  <a:latin typeface="+mj-lt"/>
                  <a:ea typeface="DengXian" panose="02010600030101010101" pitchFamily="2" charset="-122"/>
                  <a:cs typeface="Times New Roman" panose="02020603050405020304" pitchFamily="18" charset="0"/>
                </a:rPr>
                <a:t>Deriving, amongst others, from Rawls (1971)</a:t>
              </a:r>
            </a:p>
            <a:p>
              <a:pPr algn="ctr"/>
              <a:endParaRPr lang="en-AU" sz="2000" dirty="0"/>
            </a:p>
          </p:txBody>
        </p:sp>
      </p:grpSp>
      <p:sp>
        <p:nvSpPr>
          <p:cNvPr id="6" name="TextBox 5">
            <a:extLst>
              <a:ext uri="{FF2B5EF4-FFF2-40B4-BE49-F238E27FC236}">
                <a16:creationId xmlns:a16="http://schemas.microsoft.com/office/drawing/2014/main" id="{85C22646-9D7E-C1D3-D60F-6B4BE1A4AAB9}"/>
              </a:ext>
            </a:extLst>
          </p:cNvPr>
          <p:cNvSpPr txBox="1"/>
          <p:nvPr/>
        </p:nvSpPr>
        <p:spPr>
          <a:xfrm>
            <a:off x="5930776" y="2821220"/>
            <a:ext cx="5934973" cy="3090013"/>
          </a:xfrm>
          <a:prstGeom prst="rect">
            <a:avLst/>
          </a:prstGeom>
          <a:noFill/>
        </p:spPr>
        <p:txBody>
          <a:bodyPr wrap="square" rtlCol="0">
            <a:spAutoFit/>
          </a:bodyPr>
          <a:lstStyle/>
          <a:p>
            <a:pPr marL="457200" indent="-457200" algn="l">
              <a:lnSpc>
                <a:spcPct val="120000"/>
              </a:lnSpc>
              <a:spcAft>
                <a:spcPts val="600"/>
              </a:spcAft>
              <a:buFont typeface="+mj-lt"/>
              <a:buAutoNum type="arabicPeriod" startAt="2"/>
            </a:pPr>
            <a:r>
              <a:rPr lang="en-AU" sz="2000" b="0" kern="100" baseline="0" dirty="0">
                <a:solidFill>
                  <a:schemeClr val="tx1"/>
                </a:solidFill>
                <a:effectLst/>
                <a:latin typeface="+mj-lt"/>
                <a:ea typeface="DengXian" panose="02010600030101010101" pitchFamily="2" charset="-122"/>
                <a:cs typeface="Times New Roman" panose="02020603050405020304" pitchFamily="18" charset="0"/>
              </a:rPr>
              <a:t>Individuals should only be accountable for outcomes within their control, meaning preferences dictated entirely by the circumstances of the individual (i.e. gendered household roles) should be incorporated within the ‘circumstance set’. </a:t>
            </a:r>
          </a:p>
          <a:p>
            <a:pPr marL="914400" lvl="1" indent="-457200" algn="l">
              <a:lnSpc>
                <a:spcPct val="120000"/>
              </a:lnSpc>
              <a:spcAft>
                <a:spcPts val="600"/>
              </a:spcAft>
              <a:buFont typeface="Arial" panose="020B0604020202020204" pitchFamily="34" charset="0"/>
              <a:buChar char="•"/>
            </a:pPr>
            <a:r>
              <a:rPr lang="en-AU" sz="2000" b="0" kern="100" baseline="0" dirty="0">
                <a:solidFill>
                  <a:schemeClr val="tx1"/>
                </a:solidFill>
                <a:effectLst/>
                <a:latin typeface="+mj-lt"/>
                <a:ea typeface="DengXian" panose="02010600030101010101" pitchFamily="2" charset="-122"/>
                <a:cs typeface="Times New Roman" panose="02020603050405020304" pitchFamily="18" charset="0"/>
              </a:rPr>
              <a:t>For example, from </a:t>
            </a:r>
            <a:r>
              <a:rPr lang="en-AU" sz="2000" b="0" kern="100" baseline="0" dirty="0" err="1">
                <a:solidFill>
                  <a:schemeClr val="tx1"/>
                </a:solidFill>
                <a:effectLst/>
                <a:latin typeface="+mj-lt"/>
                <a:ea typeface="DengXian" panose="02010600030101010101" pitchFamily="2" charset="-122"/>
                <a:cs typeface="Times New Roman" panose="02020603050405020304" pitchFamily="18" charset="0"/>
              </a:rPr>
              <a:t>Arnseon</a:t>
            </a:r>
            <a:r>
              <a:rPr lang="en-AU" sz="2000" b="0" kern="100" baseline="0" dirty="0">
                <a:solidFill>
                  <a:schemeClr val="tx1"/>
                </a:solidFill>
                <a:effectLst/>
                <a:latin typeface="+mj-lt"/>
                <a:ea typeface="DengXian" panose="02010600030101010101" pitchFamily="2" charset="-122"/>
                <a:cs typeface="Times New Roman" panose="02020603050405020304" pitchFamily="18" charset="0"/>
              </a:rPr>
              <a:t> (1989) and Roemer (1998)</a:t>
            </a:r>
          </a:p>
        </p:txBody>
      </p:sp>
      <p:sp>
        <p:nvSpPr>
          <p:cNvPr id="13" name="TextBox 12">
            <a:extLst>
              <a:ext uri="{FF2B5EF4-FFF2-40B4-BE49-F238E27FC236}">
                <a16:creationId xmlns:a16="http://schemas.microsoft.com/office/drawing/2014/main" id="{B7DFBBC5-17BE-99A5-38EA-41783488F980}"/>
              </a:ext>
            </a:extLst>
          </p:cNvPr>
          <p:cNvSpPr txBox="1"/>
          <p:nvPr/>
        </p:nvSpPr>
        <p:spPr>
          <a:xfrm>
            <a:off x="957533" y="1655292"/>
            <a:ext cx="10043094" cy="726609"/>
          </a:xfrm>
          <a:prstGeom prst="rect">
            <a:avLst/>
          </a:prstGeom>
          <a:noFill/>
        </p:spPr>
        <p:txBody>
          <a:bodyPr wrap="square">
            <a:spAutoFit/>
          </a:bodyPr>
          <a:lstStyle/>
          <a:p>
            <a:pPr marL="0" indent="0" algn="l">
              <a:lnSpc>
                <a:spcPct val="120000"/>
              </a:lnSpc>
              <a:spcAft>
                <a:spcPts val="600"/>
              </a:spcAft>
              <a:buFont typeface="Arial" panose="020B0604020202020204" pitchFamily="34" charset="0"/>
              <a:buNone/>
            </a:pPr>
            <a:r>
              <a:rPr lang="en-AU" sz="1800" b="0" kern="100" baseline="0" dirty="0">
                <a:solidFill>
                  <a:schemeClr val="tx1"/>
                </a:solidFill>
                <a:effectLst/>
                <a:latin typeface="+mj-lt"/>
                <a:ea typeface="DengXian" panose="02010600030101010101" pitchFamily="2" charset="-122"/>
                <a:cs typeface="Times New Roman" panose="02020603050405020304" pitchFamily="18" charset="0"/>
              </a:rPr>
              <a:t>Two alternative views to incorporate preferences that are determined (or at least associated with circumstances (Ramos and Van der </a:t>
            </a:r>
            <a:r>
              <a:rPr lang="en-AU" sz="1800" b="0" kern="100" baseline="0" dirty="0" err="1">
                <a:solidFill>
                  <a:schemeClr val="tx1"/>
                </a:solidFill>
                <a:effectLst/>
                <a:latin typeface="+mj-lt"/>
                <a:ea typeface="DengXian" panose="02010600030101010101" pitchFamily="2" charset="-122"/>
                <a:cs typeface="Times New Roman" panose="02020603050405020304" pitchFamily="18" charset="0"/>
              </a:rPr>
              <a:t>Gaer</a:t>
            </a:r>
            <a:r>
              <a:rPr lang="en-AU" sz="1800" b="0" kern="100" baseline="0" dirty="0">
                <a:solidFill>
                  <a:schemeClr val="tx1"/>
                </a:solidFill>
                <a:effectLst/>
                <a:latin typeface="+mj-lt"/>
                <a:ea typeface="DengXian" panose="02010600030101010101" pitchFamily="2" charset="-122"/>
                <a:cs typeface="Times New Roman" panose="02020603050405020304" pitchFamily="18" charset="0"/>
              </a:rPr>
              <a:t> (2016):</a:t>
            </a:r>
          </a:p>
        </p:txBody>
      </p:sp>
    </p:spTree>
    <p:extLst>
      <p:ext uri="{BB962C8B-B14F-4D97-AF65-F5344CB8AC3E}">
        <p14:creationId xmlns:p14="http://schemas.microsoft.com/office/powerpoint/2010/main" val="265702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24</a:t>
            </a:fld>
            <a:endParaRPr lang="en-US" sz="1050" dirty="0"/>
          </a:p>
        </p:txBody>
      </p:sp>
      <p:sp>
        <p:nvSpPr>
          <p:cNvPr id="2" name="TextBox 1">
            <a:extLst>
              <a:ext uri="{FF2B5EF4-FFF2-40B4-BE49-F238E27FC236}">
                <a16:creationId xmlns:a16="http://schemas.microsoft.com/office/drawing/2014/main" id="{40B9F925-09CC-DA0F-E89B-1D1A4B5E9946}"/>
              </a:ext>
            </a:extLst>
          </p:cNvPr>
          <p:cNvSpPr txBox="1"/>
          <p:nvPr/>
        </p:nvSpPr>
        <p:spPr>
          <a:xfrm>
            <a:off x="2062912" y="753135"/>
            <a:ext cx="7762240" cy="461665"/>
          </a:xfrm>
          <a:prstGeom prst="rect">
            <a:avLst/>
          </a:prstGeom>
          <a:noFill/>
        </p:spPr>
        <p:txBody>
          <a:bodyPr wrap="square" rtlCol="0">
            <a:spAutoFit/>
          </a:bodyPr>
          <a:lstStyle/>
          <a:p>
            <a:pPr algn="ctr"/>
            <a:r>
              <a:rPr lang="en-AU" sz="2400" dirty="0"/>
              <a:t>Direct and reduced form measurement of inclusion</a:t>
            </a:r>
          </a:p>
        </p:txBody>
      </p:sp>
      <p:graphicFrame>
        <p:nvGraphicFramePr>
          <p:cNvPr id="6" name="Table 5">
            <a:extLst>
              <a:ext uri="{FF2B5EF4-FFF2-40B4-BE49-F238E27FC236}">
                <a16:creationId xmlns:a16="http://schemas.microsoft.com/office/drawing/2014/main" id="{DDE4DE6A-EA4F-0A22-17E0-A1A2E5ACBFBC}"/>
              </a:ext>
            </a:extLst>
          </p:cNvPr>
          <p:cNvGraphicFramePr>
            <a:graphicFrameLocks noGrp="1"/>
          </p:cNvGraphicFramePr>
          <p:nvPr>
            <p:extLst>
              <p:ext uri="{D42A27DB-BD31-4B8C-83A1-F6EECF244321}">
                <p14:modId xmlns:p14="http://schemas.microsoft.com/office/powerpoint/2010/main" val="881369823"/>
              </p:ext>
            </p:extLst>
          </p:nvPr>
        </p:nvGraphicFramePr>
        <p:xfrm>
          <a:off x="730051" y="1640083"/>
          <a:ext cx="10427962" cy="730695"/>
        </p:xfrm>
        <a:graphic>
          <a:graphicData uri="http://schemas.openxmlformats.org/drawingml/2006/table">
            <a:tbl>
              <a:tblPr firstRow="1" firstCol="1" bandRow="1">
                <a:tableStyleId>{5C22544A-7EE6-4342-B048-85BDC9FD1C3A}</a:tableStyleId>
              </a:tblPr>
              <a:tblGrid>
                <a:gridCol w="10427962">
                  <a:extLst>
                    <a:ext uri="{9D8B030D-6E8A-4147-A177-3AD203B41FA5}">
                      <a16:colId xmlns:a16="http://schemas.microsoft.com/office/drawing/2014/main" val="3087043031"/>
                    </a:ext>
                  </a:extLst>
                </a:gridCol>
              </a:tblGrid>
              <a:tr h="0">
                <a:tc>
                  <a:txBody>
                    <a:bodyPr/>
                    <a:lstStyle/>
                    <a:p>
                      <a:pPr marL="0" indent="0" algn="l">
                        <a:lnSpc>
                          <a:spcPct val="120000"/>
                        </a:lnSpc>
                        <a:spcAft>
                          <a:spcPts val="600"/>
                        </a:spcAft>
                        <a:buFont typeface="Arial" panose="020B0604020202020204" pitchFamily="34" charset="0"/>
                        <a:buNone/>
                      </a:pPr>
                      <a:r>
                        <a:rPr lang="en-AU" sz="2000" b="0" kern="100" baseline="0" dirty="0">
                          <a:solidFill>
                            <a:schemeClr val="tx1"/>
                          </a:solidFill>
                          <a:effectLst/>
                          <a:latin typeface="+mj-lt"/>
                          <a:ea typeface="DengXian" panose="02010600030101010101" pitchFamily="2" charset="-122"/>
                          <a:cs typeface="Times New Roman" panose="02020603050405020304" pitchFamily="18" charset="0"/>
                        </a:rPr>
                        <a:t>The direct model already presented largely captures the first perspective.</a:t>
                      </a:r>
                    </a:p>
                  </a:txBody>
                  <a:tcPr marL="68580" marR="68580" marT="0" marB="0">
                    <a:noFill/>
                  </a:tcPr>
                </a:tc>
                <a:extLst>
                  <a:ext uri="{0D108BD9-81ED-4DB2-BD59-A6C34878D82A}">
                    <a16:rowId xmlns:a16="http://schemas.microsoft.com/office/drawing/2014/main" val="1465525574"/>
                  </a:ext>
                </a:extLst>
              </a:tr>
              <a:tr h="0">
                <a:tc>
                  <a:txBody>
                    <a:bodyPr/>
                    <a:lstStyle/>
                    <a:p>
                      <a:pPr algn="ctr">
                        <a:lnSpc>
                          <a:spcPct val="120000"/>
                        </a:lnSpc>
                        <a:spcAft>
                          <a:spcPts val="600"/>
                        </a:spcAft>
                      </a:pPr>
                      <a:endParaRPr lang="en-AU" sz="2400" b="0" kern="100" dirty="0">
                        <a:solidFill>
                          <a:schemeClr val="tx1"/>
                        </a:solidFill>
                        <a:effectLst/>
                        <a:latin typeface="+mj-lt"/>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363480108"/>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6F04C5-FB86-21EE-C1E2-4026DFCBBA02}"/>
                  </a:ext>
                </a:extLst>
              </p:cNvPr>
              <p:cNvSpPr txBox="1"/>
              <p:nvPr/>
            </p:nvSpPr>
            <p:spPr>
              <a:xfrm>
                <a:off x="730051" y="2674297"/>
                <a:ext cx="10229419" cy="2671757"/>
              </a:xfrm>
              <a:prstGeom prst="rect">
                <a:avLst/>
              </a:prstGeom>
              <a:noFill/>
            </p:spPr>
            <p:txBody>
              <a:bodyPr wrap="square">
                <a:spAutoFit/>
              </a:bodyPr>
              <a:lstStyle/>
              <a:p>
                <a:pPr marL="0" indent="0" algn="l">
                  <a:lnSpc>
                    <a:spcPct val="120000"/>
                  </a:lnSpc>
                  <a:spcAft>
                    <a:spcPts val="600"/>
                  </a:spcAft>
                  <a:buFont typeface="Arial" panose="020B0604020202020204" pitchFamily="34" charset="0"/>
                  <a:buNone/>
                </a:pPr>
                <a:r>
                  <a:rPr lang="en-AU" sz="1800" b="0" kern="100" baseline="0" dirty="0">
                    <a:solidFill>
                      <a:schemeClr val="tx1"/>
                    </a:solidFill>
                    <a:effectLst/>
                    <a:latin typeface="+mj-lt"/>
                    <a:ea typeface="DengXian" panose="02010600030101010101" pitchFamily="2" charset="-122"/>
                    <a:cs typeface="Times New Roman" panose="02020603050405020304" pitchFamily="18" charset="0"/>
                  </a:rPr>
                  <a:t>For the second perspective (which may be considered a stricter measure of inclusion), we consider a two-step estimation strategy. The first step being to derive vectors of preferences for each individual that are either entirely explained by initial circumstances, and the residuals (i.e. preferences orthogonal to circumstances). </a:t>
                </a:r>
              </a:p>
              <a:p>
                <a:pPr marL="0" indent="0" algn="l">
                  <a:lnSpc>
                    <a:spcPct val="120000"/>
                  </a:lnSpc>
                  <a:spcAft>
                    <a:spcPts val="600"/>
                  </a:spcAft>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AU" sz="2000" b="1" i="1" kern="1200" smtClean="0">
                              <a:solidFill>
                                <a:schemeClr val="tx1"/>
                              </a:solidFill>
                              <a:effectLst/>
                              <a:latin typeface="Cambria Math" panose="02040503050406030204" pitchFamily="18" charset="0"/>
                              <a:ea typeface="+mn-ea"/>
                              <a:cs typeface="+mn-cs"/>
                            </a:rPr>
                          </m:ctrlPr>
                        </m:sSubPr>
                        <m:e>
                          <m:r>
                            <a:rPr lang="en-AU" sz="2000" b="1" i="1" kern="1200">
                              <a:solidFill>
                                <a:schemeClr val="tx1"/>
                              </a:solidFill>
                              <a:effectLst/>
                              <a:latin typeface="Cambria Math" panose="02040503050406030204" pitchFamily="18" charset="0"/>
                              <a:ea typeface="+mn-ea"/>
                              <a:cs typeface="+mn-cs"/>
                            </a:rPr>
                            <m:t>𝑞</m:t>
                          </m:r>
                        </m:e>
                        <m:sub>
                          <m:r>
                            <a:rPr lang="en-AU" sz="2000" b="1" i="1" kern="1200">
                              <a:solidFill>
                                <a:schemeClr val="tx1"/>
                              </a:solidFill>
                              <a:effectLst/>
                              <a:latin typeface="Cambria Math" panose="02040503050406030204" pitchFamily="18" charset="0"/>
                              <a:ea typeface="+mn-ea"/>
                              <a:cs typeface="+mn-cs"/>
                            </a:rPr>
                            <m:t>𝑖𝑗</m:t>
                          </m:r>
                        </m:sub>
                      </m:sSub>
                      <m:r>
                        <a:rPr lang="en-AU" sz="2000" b="1" i="1" kern="1200">
                          <a:solidFill>
                            <a:schemeClr val="tx1"/>
                          </a:solidFill>
                          <a:effectLst/>
                          <a:latin typeface="Cambria Math" panose="02040503050406030204" pitchFamily="18" charset="0"/>
                          <a:ea typeface="+mn-ea"/>
                          <a:cs typeface="+mn-cs"/>
                        </a:rPr>
                        <m:t>=</m:t>
                      </m:r>
                      <m:sSub>
                        <m:sSubPr>
                          <m:ctrlPr>
                            <a:rPr lang="en-AU" sz="2000" b="0" i="1" kern="1200" smtClean="0">
                              <a:solidFill>
                                <a:schemeClr val="tx1"/>
                              </a:solidFill>
                              <a:effectLst/>
                              <a:latin typeface="Cambria Math" panose="02040503050406030204" pitchFamily="18" charset="0"/>
                              <a:ea typeface="+mn-ea"/>
                              <a:cs typeface="+mn-cs"/>
                            </a:rPr>
                          </m:ctrlPr>
                        </m:sSubPr>
                        <m:e>
                          <m:r>
                            <a:rPr lang="en-AU" sz="2000" b="0" i="1" kern="1200" smtClean="0">
                              <a:solidFill>
                                <a:schemeClr val="tx1"/>
                              </a:solidFill>
                              <a:effectLst/>
                              <a:latin typeface="Cambria Math" panose="02040503050406030204" pitchFamily="18" charset="0"/>
                              <a:ea typeface="+mn-ea"/>
                              <a:cs typeface="+mn-cs"/>
                            </a:rPr>
                            <m:t>h</m:t>
                          </m:r>
                        </m:e>
                        <m:sub>
                          <m:r>
                            <a:rPr lang="en-AU" sz="2000" b="0" i="1" kern="1200" smtClean="0">
                              <a:solidFill>
                                <a:schemeClr val="tx1"/>
                              </a:solidFill>
                              <a:effectLst/>
                              <a:latin typeface="Cambria Math" panose="02040503050406030204" pitchFamily="18" charset="0"/>
                              <a:ea typeface="+mn-ea"/>
                              <a:cs typeface="+mn-cs"/>
                            </a:rPr>
                            <m:t>𝑗</m:t>
                          </m:r>
                        </m:sub>
                      </m:sSub>
                      <m:d>
                        <m:dPr>
                          <m:ctrlPr>
                            <a:rPr lang="en-AU" sz="2000" b="1" i="1" kern="1200">
                              <a:solidFill>
                                <a:schemeClr val="tx1"/>
                              </a:solidFill>
                              <a:effectLst/>
                              <a:latin typeface="Cambria Math" panose="02040503050406030204" pitchFamily="18" charset="0"/>
                              <a:ea typeface="+mn-ea"/>
                              <a:cs typeface="+mn-cs"/>
                            </a:rPr>
                          </m:ctrlPr>
                        </m:dPr>
                        <m:e>
                          <m:sSub>
                            <m:sSubPr>
                              <m:ctrlPr>
                                <a:rPr lang="en-AU" sz="2000" b="1" i="1" kern="1200">
                                  <a:solidFill>
                                    <a:schemeClr val="tx1"/>
                                  </a:solidFill>
                                  <a:effectLst/>
                                  <a:latin typeface="Cambria Math" panose="02040503050406030204" pitchFamily="18" charset="0"/>
                                  <a:ea typeface="+mn-ea"/>
                                  <a:cs typeface="+mn-cs"/>
                                </a:rPr>
                              </m:ctrlPr>
                            </m:sSubPr>
                            <m:e>
                              <m:r>
                                <a:rPr lang="en-AU" sz="2000" b="1" i="1" kern="1200">
                                  <a:solidFill>
                                    <a:schemeClr val="tx1"/>
                                  </a:solidFill>
                                  <a:effectLst/>
                                  <a:latin typeface="Cambria Math" panose="02040503050406030204" pitchFamily="18" charset="0"/>
                                  <a:ea typeface="+mn-ea"/>
                                  <a:cs typeface="+mn-cs"/>
                                </a:rPr>
                                <m:t>𝑋</m:t>
                              </m:r>
                            </m:e>
                            <m:sub>
                              <m:r>
                                <a:rPr lang="en-AU" sz="2000" b="1" i="1" kern="1200">
                                  <a:solidFill>
                                    <a:schemeClr val="tx1"/>
                                  </a:solidFill>
                                  <a:effectLst/>
                                  <a:latin typeface="Cambria Math" panose="02040503050406030204" pitchFamily="18" charset="0"/>
                                  <a:ea typeface="+mn-ea"/>
                                  <a:cs typeface="+mn-cs"/>
                                </a:rPr>
                                <m:t>𝑖</m:t>
                              </m:r>
                            </m:sub>
                          </m:sSub>
                        </m:e>
                      </m:d>
                      <m:r>
                        <a:rPr lang="en-AU" sz="2000" b="1" i="1" kern="1200">
                          <a:solidFill>
                            <a:schemeClr val="tx1"/>
                          </a:solidFill>
                          <a:effectLst/>
                          <a:latin typeface="Cambria Math" panose="02040503050406030204" pitchFamily="18" charset="0"/>
                          <a:ea typeface="+mn-ea"/>
                          <a:cs typeface="+mn-cs"/>
                        </a:rPr>
                        <m:t>+</m:t>
                      </m:r>
                      <m:sSub>
                        <m:sSubPr>
                          <m:ctrlPr>
                            <a:rPr lang="en-AU" sz="2000" b="1" i="1" kern="1200">
                              <a:solidFill>
                                <a:schemeClr val="tx1"/>
                              </a:solidFill>
                              <a:effectLst/>
                              <a:latin typeface="Cambria Math" panose="02040503050406030204" pitchFamily="18" charset="0"/>
                              <a:ea typeface="+mn-ea"/>
                              <a:cs typeface="+mn-cs"/>
                            </a:rPr>
                          </m:ctrlPr>
                        </m:sSubPr>
                        <m:e>
                          <m:r>
                            <a:rPr lang="en-AU" sz="2000" b="1" i="1" kern="1200">
                              <a:solidFill>
                                <a:schemeClr val="tx1"/>
                              </a:solidFill>
                              <a:effectLst/>
                              <a:latin typeface="Cambria Math" panose="02040503050406030204" pitchFamily="18" charset="0"/>
                              <a:ea typeface="+mn-ea"/>
                              <a:cs typeface="+mn-cs"/>
                            </a:rPr>
                            <m:t>𝑣</m:t>
                          </m:r>
                        </m:e>
                        <m:sub>
                          <m:r>
                            <a:rPr lang="en-AU" sz="2000" b="1" i="1" kern="1200">
                              <a:solidFill>
                                <a:schemeClr val="tx1"/>
                              </a:solidFill>
                              <a:effectLst/>
                              <a:latin typeface="Cambria Math" panose="02040503050406030204" pitchFamily="18" charset="0"/>
                              <a:ea typeface="+mn-ea"/>
                              <a:cs typeface="+mn-cs"/>
                            </a:rPr>
                            <m:t>𝑖𝑗</m:t>
                          </m:r>
                        </m:sub>
                      </m:sSub>
                      <m:r>
                        <a:rPr lang="en-AU" sz="2000" b="1" i="1" kern="1200">
                          <a:solidFill>
                            <a:schemeClr val="tx1"/>
                          </a:solidFill>
                          <a:effectLst/>
                          <a:latin typeface="Cambria Math" panose="02040503050406030204" pitchFamily="18" charset="0"/>
                          <a:ea typeface="+mn-ea"/>
                          <a:cs typeface="+mn-cs"/>
                        </a:rPr>
                        <m:t>          ∀ </m:t>
                      </m:r>
                      <m:sSub>
                        <m:sSubPr>
                          <m:ctrlPr>
                            <a:rPr lang="en-AU" sz="2000" b="1" i="1" kern="1200">
                              <a:solidFill>
                                <a:schemeClr val="tx1"/>
                              </a:solidFill>
                              <a:effectLst/>
                              <a:latin typeface="Cambria Math" panose="02040503050406030204" pitchFamily="18" charset="0"/>
                              <a:ea typeface="+mn-ea"/>
                              <a:cs typeface="+mn-cs"/>
                            </a:rPr>
                          </m:ctrlPr>
                        </m:sSubPr>
                        <m:e>
                          <m:r>
                            <a:rPr lang="en-AU" sz="2000" b="1" i="1" kern="1200">
                              <a:solidFill>
                                <a:schemeClr val="tx1"/>
                              </a:solidFill>
                              <a:effectLst/>
                              <a:latin typeface="Cambria Math" panose="02040503050406030204" pitchFamily="18" charset="0"/>
                              <a:ea typeface="+mn-ea"/>
                              <a:cs typeface="+mn-cs"/>
                            </a:rPr>
                            <m:t>𝑞</m:t>
                          </m:r>
                        </m:e>
                        <m:sub>
                          <m:r>
                            <a:rPr lang="en-AU" sz="2000" b="1" i="1" kern="1200">
                              <a:solidFill>
                                <a:schemeClr val="tx1"/>
                              </a:solidFill>
                              <a:effectLst/>
                              <a:latin typeface="Cambria Math" panose="02040503050406030204" pitchFamily="18" charset="0"/>
                              <a:ea typeface="+mn-ea"/>
                              <a:cs typeface="+mn-cs"/>
                            </a:rPr>
                            <m:t>𝑗</m:t>
                          </m:r>
                          <m:r>
                            <a:rPr lang="en-AU" sz="2000" b="1" i="1" kern="1200">
                              <a:solidFill>
                                <a:schemeClr val="tx1"/>
                              </a:solidFill>
                              <a:effectLst/>
                              <a:latin typeface="Cambria Math" panose="02040503050406030204" pitchFamily="18" charset="0"/>
                              <a:ea typeface="+mn-ea"/>
                              <a:cs typeface="+mn-cs"/>
                            </a:rPr>
                            <m:t> </m:t>
                          </m:r>
                        </m:sub>
                      </m:sSub>
                      <m:r>
                        <a:rPr lang="en-AU" sz="2000" b="1" i="1" kern="1200">
                          <a:solidFill>
                            <a:schemeClr val="tx1"/>
                          </a:solidFill>
                          <a:effectLst/>
                          <a:latin typeface="Cambria Math" panose="02040503050406030204" pitchFamily="18" charset="0"/>
                          <a:ea typeface="+mn-ea"/>
                          <a:cs typeface="+mn-cs"/>
                        </a:rPr>
                        <m:t>𝑖𝑛</m:t>
                      </m:r>
                      <m:r>
                        <a:rPr lang="en-AU" sz="2000" b="1" i="1" kern="1200">
                          <a:solidFill>
                            <a:schemeClr val="tx1"/>
                          </a:solidFill>
                          <a:effectLst/>
                          <a:latin typeface="Cambria Math" panose="02040503050406030204" pitchFamily="18" charset="0"/>
                          <a:ea typeface="+mn-ea"/>
                          <a:cs typeface="+mn-cs"/>
                        </a:rPr>
                        <m:t> </m:t>
                      </m:r>
                      <m:sSub>
                        <m:sSubPr>
                          <m:ctrlPr>
                            <a:rPr lang="en-AU" sz="2000" b="1" i="1" kern="1200">
                              <a:solidFill>
                                <a:schemeClr val="tx1"/>
                              </a:solidFill>
                              <a:effectLst/>
                              <a:latin typeface="Cambria Math" panose="02040503050406030204" pitchFamily="18" charset="0"/>
                              <a:ea typeface="+mn-ea"/>
                              <a:cs typeface="+mn-cs"/>
                            </a:rPr>
                          </m:ctrlPr>
                        </m:sSubPr>
                        <m:e>
                          <m:r>
                            <a:rPr lang="en-AU" sz="2000" b="1" i="1" kern="1200">
                              <a:solidFill>
                                <a:schemeClr val="tx1"/>
                              </a:solidFill>
                              <a:effectLst/>
                              <a:latin typeface="Cambria Math" panose="02040503050406030204" pitchFamily="18" charset="0"/>
                              <a:ea typeface="+mn-ea"/>
                              <a:cs typeface="+mn-cs"/>
                            </a:rPr>
                            <m:t>𝑄</m:t>
                          </m:r>
                        </m:e>
                        <m:sub>
                          <m:r>
                            <a:rPr lang="en-AU" sz="2000" b="1" i="1" kern="1200">
                              <a:solidFill>
                                <a:schemeClr val="tx1"/>
                              </a:solidFill>
                              <a:effectLst/>
                              <a:latin typeface="Cambria Math" panose="02040503050406030204" pitchFamily="18" charset="0"/>
                              <a:ea typeface="+mn-ea"/>
                              <a:cs typeface="+mn-cs"/>
                            </a:rPr>
                            <m:t>𝑖</m:t>
                          </m:r>
                        </m:sub>
                      </m:sSub>
                    </m:oMath>
                  </m:oMathPara>
                </a14:m>
                <a:endParaRPr lang="en-AU" sz="2400" b="0" kern="100" baseline="0" dirty="0">
                  <a:solidFill>
                    <a:schemeClr val="tx1"/>
                  </a:solidFill>
                  <a:effectLst/>
                  <a:latin typeface="+mj-lt"/>
                  <a:ea typeface="DengXian" panose="02010600030101010101" pitchFamily="2" charset="-122"/>
                  <a:cs typeface="Times New Roman" panose="02020603050405020304" pitchFamily="18" charset="0"/>
                </a:endParaRPr>
              </a:p>
              <a:p>
                <a:pPr marL="0" indent="0" algn="l">
                  <a:lnSpc>
                    <a:spcPct val="120000"/>
                  </a:lnSpc>
                  <a:spcAft>
                    <a:spcPts val="600"/>
                  </a:spcAft>
                  <a:buFont typeface="Arial" panose="020B0604020202020204" pitchFamily="34" charset="0"/>
                  <a:buNone/>
                </a:pPr>
                <a:r>
                  <a:rPr lang="en-AU" sz="1800" b="0" kern="100" baseline="0" dirty="0">
                    <a:solidFill>
                      <a:schemeClr val="tx1"/>
                    </a:solidFill>
                    <a:effectLst/>
                    <a:latin typeface="+mj-lt"/>
                    <a:ea typeface="DengXian" panose="02010600030101010101" pitchFamily="2" charset="-122"/>
                    <a:cs typeface="Times New Roman" panose="02020603050405020304" pitchFamily="18" charset="0"/>
                  </a:rPr>
                  <a:t>And we let </a:t>
                </a:r>
                <a14:m>
                  <m:oMath xmlns:m="http://schemas.openxmlformats.org/officeDocument/2006/math">
                    <m:sSub>
                      <m:sSubPr>
                        <m:ctrlPr>
                          <a:rPr lang="en-AU" sz="2000" b="1" i="1" kern="1200" smtClean="0">
                            <a:solidFill>
                              <a:schemeClr val="tx1"/>
                            </a:solidFill>
                            <a:effectLst/>
                            <a:latin typeface="Cambria Math" panose="02040503050406030204" pitchFamily="18" charset="0"/>
                            <a:ea typeface="+mn-ea"/>
                            <a:cs typeface="+mn-cs"/>
                          </a:rPr>
                        </m:ctrlPr>
                      </m:sSubPr>
                      <m:e>
                        <m:r>
                          <a:rPr lang="en-AU" sz="2000" b="1" i="1" kern="1200">
                            <a:solidFill>
                              <a:schemeClr val="tx1"/>
                            </a:solidFill>
                            <a:effectLst/>
                            <a:latin typeface="Cambria Math" panose="02040503050406030204" pitchFamily="18" charset="0"/>
                            <a:ea typeface="+mn-ea"/>
                            <a:cs typeface="+mn-cs"/>
                          </a:rPr>
                          <m:t>𝑉</m:t>
                        </m:r>
                      </m:e>
                      <m:sub>
                        <m:r>
                          <a:rPr lang="en-AU" sz="2000" b="1" i="1" kern="1200">
                            <a:solidFill>
                              <a:schemeClr val="tx1"/>
                            </a:solidFill>
                            <a:effectLst/>
                            <a:latin typeface="Cambria Math" panose="02040503050406030204" pitchFamily="18" charset="0"/>
                            <a:ea typeface="+mn-ea"/>
                            <a:cs typeface="+mn-cs"/>
                          </a:rPr>
                          <m:t>𝑖</m:t>
                        </m:r>
                      </m:sub>
                    </m:sSub>
                    <m:r>
                      <a:rPr lang="en-AU" sz="2000" b="1" i="1" kern="1200">
                        <a:solidFill>
                          <a:schemeClr val="tx1"/>
                        </a:solidFill>
                        <a:effectLst/>
                        <a:latin typeface="Cambria Math" panose="02040503050406030204" pitchFamily="18" charset="0"/>
                        <a:ea typeface="+mn-ea"/>
                        <a:cs typeface="+mn-cs"/>
                      </a:rPr>
                      <m:t>={</m:t>
                    </m:r>
                    <m:sSub>
                      <m:sSubPr>
                        <m:ctrlPr>
                          <a:rPr lang="en-AU" sz="2000" b="1" i="1" kern="1200">
                            <a:solidFill>
                              <a:schemeClr val="tx1"/>
                            </a:solidFill>
                            <a:effectLst/>
                            <a:latin typeface="Cambria Math" panose="02040503050406030204" pitchFamily="18" charset="0"/>
                            <a:ea typeface="+mn-ea"/>
                            <a:cs typeface="+mn-cs"/>
                          </a:rPr>
                        </m:ctrlPr>
                      </m:sSubPr>
                      <m:e>
                        <m:r>
                          <a:rPr lang="en-AU" sz="2000" b="1" i="1" kern="1200">
                            <a:solidFill>
                              <a:schemeClr val="tx1"/>
                            </a:solidFill>
                            <a:effectLst/>
                            <a:latin typeface="Cambria Math" panose="02040503050406030204" pitchFamily="18" charset="0"/>
                            <a:ea typeface="+mn-ea"/>
                            <a:cs typeface="+mn-cs"/>
                          </a:rPr>
                          <m:t>𝑣</m:t>
                        </m:r>
                      </m:e>
                      <m:sub>
                        <m:r>
                          <a:rPr lang="en-AU" sz="2000" b="1" i="1" kern="1200">
                            <a:solidFill>
                              <a:schemeClr val="tx1"/>
                            </a:solidFill>
                            <a:effectLst/>
                            <a:latin typeface="Cambria Math" panose="02040503050406030204" pitchFamily="18" charset="0"/>
                            <a:ea typeface="+mn-ea"/>
                            <a:cs typeface="+mn-cs"/>
                          </a:rPr>
                          <m:t>𝑖</m:t>
                        </m:r>
                        <m:r>
                          <a:rPr lang="en-AU" sz="2000" b="1" i="1" kern="1200">
                            <a:solidFill>
                              <a:schemeClr val="tx1"/>
                            </a:solidFill>
                            <a:effectLst/>
                            <a:latin typeface="Cambria Math" panose="02040503050406030204" pitchFamily="18" charset="0"/>
                            <a:ea typeface="+mn-ea"/>
                            <a:cs typeface="+mn-cs"/>
                          </a:rPr>
                          <m:t>1</m:t>
                        </m:r>
                      </m:sub>
                    </m:sSub>
                    <m:r>
                      <a:rPr lang="en-AU" sz="2000" b="1" i="1" kern="1200">
                        <a:solidFill>
                          <a:schemeClr val="tx1"/>
                        </a:solidFill>
                        <a:effectLst/>
                        <a:latin typeface="Cambria Math" panose="02040503050406030204" pitchFamily="18" charset="0"/>
                        <a:ea typeface="+mn-ea"/>
                        <a:cs typeface="+mn-cs"/>
                      </a:rPr>
                      <m:t>,…, </m:t>
                    </m:r>
                    <m:sSub>
                      <m:sSubPr>
                        <m:ctrlPr>
                          <a:rPr lang="en-AU" sz="2000" b="1" i="1" kern="1200">
                            <a:solidFill>
                              <a:schemeClr val="tx1"/>
                            </a:solidFill>
                            <a:effectLst/>
                            <a:latin typeface="Cambria Math" panose="02040503050406030204" pitchFamily="18" charset="0"/>
                            <a:ea typeface="+mn-ea"/>
                            <a:cs typeface="+mn-cs"/>
                          </a:rPr>
                        </m:ctrlPr>
                      </m:sSubPr>
                      <m:e>
                        <m:r>
                          <a:rPr lang="en-AU" sz="2000" b="1" i="1" kern="1200">
                            <a:solidFill>
                              <a:schemeClr val="tx1"/>
                            </a:solidFill>
                            <a:effectLst/>
                            <a:latin typeface="Cambria Math" panose="02040503050406030204" pitchFamily="18" charset="0"/>
                            <a:ea typeface="+mn-ea"/>
                            <a:cs typeface="+mn-cs"/>
                          </a:rPr>
                          <m:t>𝑣</m:t>
                        </m:r>
                      </m:e>
                      <m:sub>
                        <m:r>
                          <a:rPr lang="en-AU" sz="2000" b="1" i="1" kern="1200">
                            <a:solidFill>
                              <a:schemeClr val="tx1"/>
                            </a:solidFill>
                            <a:effectLst/>
                            <a:latin typeface="Cambria Math" panose="02040503050406030204" pitchFamily="18" charset="0"/>
                            <a:ea typeface="+mn-ea"/>
                            <a:cs typeface="+mn-cs"/>
                          </a:rPr>
                          <m:t>𝑖𝐽</m:t>
                        </m:r>
                      </m:sub>
                    </m:sSub>
                    <m:r>
                      <a:rPr lang="en-AU" sz="2000" b="1" i="1" kern="1200">
                        <a:solidFill>
                          <a:schemeClr val="tx1"/>
                        </a:solidFill>
                        <a:effectLst/>
                        <a:latin typeface="Cambria Math" panose="02040503050406030204" pitchFamily="18" charset="0"/>
                        <a:ea typeface="+mn-ea"/>
                        <a:cs typeface="+mn-cs"/>
                      </a:rPr>
                      <m:t>}</m:t>
                    </m:r>
                  </m:oMath>
                </a14:m>
                <a:r>
                  <a:rPr lang="en-AU" sz="2000" b="1" i="1" kern="1200" dirty="0">
                    <a:solidFill>
                      <a:schemeClr val="tx1"/>
                    </a:solidFill>
                    <a:effectLst/>
                    <a:latin typeface="Cambria Math" panose="02040503050406030204" pitchFamily="18" charset="0"/>
                    <a:ea typeface="+mn-ea"/>
                    <a:cs typeface="+mn-cs"/>
                  </a:rPr>
                  <a:t> </a:t>
                </a:r>
                <a:r>
                  <a:rPr lang="en-AU" sz="1800" b="0" kern="100" baseline="0" dirty="0">
                    <a:solidFill>
                      <a:schemeClr val="tx1"/>
                    </a:solidFill>
                    <a:effectLst/>
                    <a:latin typeface="+mj-lt"/>
                    <a:ea typeface="DengXian" panose="02010600030101010101" pitchFamily="2" charset="-122"/>
                    <a:cs typeface="Times New Roman" panose="02020603050405020304" pitchFamily="18" charset="0"/>
                  </a:rPr>
                  <a:t>represent the vector of preferences orthogonal to circumstances for individual</a:t>
                </a:r>
                <a14:m>
                  <m:oMath xmlns:m="http://schemas.openxmlformats.org/officeDocument/2006/math">
                    <m:r>
                      <a:rPr lang="en-AU" sz="1800" b="0" i="0" kern="100" baseline="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 </m:t>
                    </m:r>
                    <m:r>
                      <a:rPr lang="en-AU" sz="1800" b="0" i="1" kern="100" baseline="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oMath>
                </a14:m>
                <a:r>
                  <a:rPr lang="en-AU" sz="1800" b="0" kern="100" baseline="0" dirty="0">
                    <a:solidFill>
                      <a:schemeClr val="tx1"/>
                    </a:solidFill>
                    <a:effectLst/>
                    <a:latin typeface="+mj-lt"/>
                    <a:ea typeface="DengXian" panose="02010600030101010101" pitchFamily="2" charset="-122"/>
                    <a:cs typeface="Times New Roman" panose="02020603050405020304" pitchFamily="18" charset="0"/>
                  </a:rPr>
                  <a:t>.</a:t>
                </a:r>
              </a:p>
            </p:txBody>
          </p:sp>
        </mc:Choice>
        <mc:Fallback xmlns="">
          <p:sp>
            <p:nvSpPr>
              <p:cNvPr id="5" name="TextBox 4">
                <a:extLst>
                  <a:ext uri="{FF2B5EF4-FFF2-40B4-BE49-F238E27FC236}">
                    <a16:creationId xmlns:a16="http://schemas.microsoft.com/office/drawing/2014/main" id="{9E6F04C5-FB86-21EE-C1E2-4026DFCBBA02}"/>
                  </a:ext>
                </a:extLst>
              </p:cNvPr>
              <p:cNvSpPr txBox="1">
                <a:spLocks noRot="1" noChangeAspect="1" noMove="1" noResize="1" noEditPoints="1" noAdjustHandles="1" noChangeArrowheads="1" noChangeShapeType="1" noTextEdit="1"/>
              </p:cNvSpPr>
              <p:nvPr/>
            </p:nvSpPr>
            <p:spPr>
              <a:xfrm>
                <a:off x="730051" y="2674297"/>
                <a:ext cx="10229419" cy="2671757"/>
              </a:xfrm>
              <a:prstGeom prst="rect">
                <a:avLst/>
              </a:prstGeom>
              <a:blipFill>
                <a:blip r:embed="rId2"/>
                <a:stretch>
                  <a:fillRect l="-536" t="-228" r="-596" b="-2968"/>
                </a:stretch>
              </a:blipFill>
            </p:spPr>
            <p:txBody>
              <a:bodyPr/>
              <a:lstStyle/>
              <a:p>
                <a:r>
                  <a:rPr lang="en-AU">
                    <a:noFill/>
                  </a:rPr>
                  <a:t> </a:t>
                </a:r>
              </a:p>
            </p:txBody>
          </p:sp>
        </mc:Fallback>
      </mc:AlternateContent>
    </p:spTree>
    <p:extLst>
      <p:ext uri="{BB962C8B-B14F-4D97-AF65-F5344CB8AC3E}">
        <p14:creationId xmlns:p14="http://schemas.microsoft.com/office/powerpoint/2010/main" val="5315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25</a:t>
            </a:fld>
            <a:endParaRPr lang="en-US" sz="1050" dirty="0"/>
          </a:p>
        </p:txBody>
      </p:sp>
      <p:sp>
        <p:nvSpPr>
          <p:cNvPr id="2" name="TextBox 1">
            <a:extLst>
              <a:ext uri="{FF2B5EF4-FFF2-40B4-BE49-F238E27FC236}">
                <a16:creationId xmlns:a16="http://schemas.microsoft.com/office/drawing/2014/main" id="{40B9F925-09CC-DA0F-E89B-1D1A4B5E9946}"/>
              </a:ext>
            </a:extLst>
          </p:cNvPr>
          <p:cNvSpPr txBox="1"/>
          <p:nvPr/>
        </p:nvSpPr>
        <p:spPr>
          <a:xfrm>
            <a:off x="2062912" y="753135"/>
            <a:ext cx="7762240" cy="461665"/>
          </a:xfrm>
          <a:prstGeom prst="rect">
            <a:avLst/>
          </a:prstGeom>
          <a:noFill/>
        </p:spPr>
        <p:txBody>
          <a:bodyPr wrap="square" rtlCol="0">
            <a:spAutoFit/>
          </a:bodyPr>
          <a:lstStyle/>
          <a:p>
            <a:pPr algn="ctr"/>
            <a:r>
              <a:rPr lang="en-AU" sz="2400" dirty="0"/>
              <a:t>Direct and reduced form measurement of inclusion</a:t>
            </a:r>
          </a:p>
        </p:txBody>
      </p:sp>
      <p:graphicFrame>
        <p:nvGraphicFramePr>
          <p:cNvPr id="6" name="Table 5">
            <a:extLst>
              <a:ext uri="{FF2B5EF4-FFF2-40B4-BE49-F238E27FC236}">
                <a16:creationId xmlns:a16="http://schemas.microsoft.com/office/drawing/2014/main" id="{DDE4DE6A-EA4F-0A22-17E0-A1A2E5ACBFBC}"/>
              </a:ext>
            </a:extLst>
          </p:cNvPr>
          <p:cNvGraphicFramePr>
            <a:graphicFrameLocks noGrp="1"/>
          </p:cNvGraphicFramePr>
          <p:nvPr>
            <p:extLst>
              <p:ext uri="{D42A27DB-BD31-4B8C-83A1-F6EECF244321}">
                <p14:modId xmlns:p14="http://schemas.microsoft.com/office/powerpoint/2010/main" val="51682583"/>
              </p:ext>
            </p:extLst>
          </p:nvPr>
        </p:nvGraphicFramePr>
        <p:xfrm>
          <a:off x="730051" y="1807953"/>
          <a:ext cx="4048983" cy="3728657"/>
        </p:xfrm>
        <a:graphic>
          <a:graphicData uri="http://schemas.openxmlformats.org/drawingml/2006/table">
            <a:tbl>
              <a:tblPr firstRow="1" firstCol="1" bandRow="1">
                <a:tableStyleId>{5C22544A-7EE6-4342-B048-85BDC9FD1C3A}</a:tableStyleId>
              </a:tblPr>
              <a:tblGrid>
                <a:gridCol w="4048983">
                  <a:extLst>
                    <a:ext uri="{9D8B030D-6E8A-4147-A177-3AD203B41FA5}">
                      <a16:colId xmlns:a16="http://schemas.microsoft.com/office/drawing/2014/main" val="3087043031"/>
                    </a:ext>
                  </a:extLst>
                </a:gridCol>
              </a:tblGrid>
              <a:tr h="0">
                <a:tc>
                  <a:txBody>
                    <a:bodyPr/>
                    <a:lstStyle/>
                    <a:p>
                      <a:pPr marL="0" indent="0" algn="l">
                        <a:lnSpc>
                          <a:spcPct val="120000"/>
                        </a:lnSpc>
                        <a:spcAft>
                          <a:spcPts val="600"/>
                        </a:spcAft>
                        <a:buFont typeface="Arial" panose="020B0604020202020204" pitchFamily="34" charset="0"/>
                        <a:buNone/>
                      </a:pPr>
                      <a:r>
                        <a:rPr lang="en-AU" sz="2000" b="0" kern="100" baseline="0" dirty="0">
                          <a:solidFill>
                            <a:schemeClr val="tx1"/>
                          </a:solidFill>
                          <a:effectLst/>
                          <a:latin typeface="+mj-lt"/>
                          <a:ea typeface="DengXian" panose="02010600030101010101" pitchFamily="2" charset="-122"/>
                          <a:cs typeface="Times New Roman" panose="02020603050405020304" pitchFamily="18" charset="0"/>
                        </a:rPr>
                        <a:t>Step 2 simply estimates the opportunities for participation as done for the direct model (using a logit model as an example): </a:t>
                      </a:r>
                    </a:p>
                    <a:p>
                      <a:pPr marL="0" indent="0" algn="l">
                        <a:lnSpc>
                          <a:spcPct val="120000"/>
                        </a:lnSpc>
                        <a:spcAft>
                          <a:spcPts val="600"/>
                        </a:spcAft>
                        <a:buFont typeface="Arial" panose="020B0604020202020204" pitchFamily="34" charset="0"/>
                        <a:buNone/>
                      </a:pPr>
                      <a:endParaRPr lang="en-AU" sz="2000" b="0" kern="100" baseline="0" dirty="0">
                        <a:solidFill>
                          <a:schemeClr val="tx1"/>
                        </a:solidFill>
                        <a:effectLst/>
                        <a:latin typeface="+mj-lt"/>
                        <a:ea typeface="DengXian" panose="02010600030101010101" pitchFamily="2" charset="-122"/>
                        <a:cs typeface="Times New Roman" panose="02020603050405020304" pitchFamily="18" charset="0"/>
                      </a:endParaRPr>
                    </a:p>
                    <a:p>
                      <a:pPr marL="0" indent="0" algn="l">
                        <a:lnSpc>
                          <a:spcPct val="120000"/>
                        </a:lnSpc>
                        <a:spcAft>
                          <a:spcPts val="600"/>
                        </a:spcAft>
                        <a:buFont typeface="Arial" panose="020B0604020202020204" pitchFamily="34" charset="0"/>
                        <a:buNone/>
                      </a:pPr>
                      <a:endParaRPr lang="en-AU" sz="2000" b="0" kern="100" baseline="0" dirty="0">
                        <a:solidFill>
                          <a:schemeClr val="tx1"/>
                        </a:solidFill>
                        <a:effectLst/>
                        <a:latin typeface="+mj-lt"/>
                        <a:ea typeface="DengXian" panose="02010600030101010101" pitchFamily="2" charset="-122"/>
                        <a:cs typeface="Times New Roman" panose="02020603050405020304" pitchFamily="18" charset="0"/>
                      </a:endParaRPr>
                    </a:p>
                    <a:p>
                      <a:pPr marL="0" indent="0" algn="l">
                        <a:lnSpc>
                          <a:spcPct val="120000"/>
                        </a:lnSpc>
                        <a:spcAft>
                          <a:spcPts val="600"/>
                        </a:spcAft>
                        <a:buFont typeface="Arial" panose="020B0604020202020204" pitchFamily="34" charset="0"/>
                        <a:buNone/>
                      </a:pPr>
                      <a:endParaRPr lang="en-AU" sz="2000" b="0" kern="100" baseline="0" dirty="0">
                        <a:solidFill>
                          <a:schemeClr val="tx1"/>
                        </a:solidFill>
                        <a:effectLst/>
                        <a:latin typeface="+mj-lt"/>
                        <a:ea typeface="DengXian" panose="02010600030101010101" pitchFamily="2" charset="-122"/>
                        <a:cs typeface="Times New Roman" panose="02020603050405020304" pitchFamily="18" charset="0"/>
                      </a:endParaRPr>
                    </a:p>
                    <a:p>
                      <a:pPr marL="0" indent="0" algn="l">
                        <a:lnSpc>
                          <a:spcPct val="120000"/>
                        </a:lnSpc>
                        <a:spcAft>
                          <a:spcPts val="600"/>
                        </a:spcAft>
                        <a:buFont typeface="Arial" panose="020B0604020202020204" pitchFamily="34" charset="0"/>
                        <a:buNone/>
                      </a:pPr>
                      <a:endParaRPr lang="en-AU" sz="2800" b="0" kern="100" baseline="0" dirty="0">
                        <a:solidFill>
                          <a:schemeClr val="tx1"/>
                        </a:solidFill>
                        <a:effectLst/>
                        <a:latin typeface="+mj-lt"/>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465525574"/>
                  </a:ext>
                </a:extLst>
              </a:tr>
              <a:tr h="0">
                <a:tc>
                  <a:txBody>
                    <a:bodyPr/>
                    <a:lstStyle/>
                    <a:p>
                      <a:pPr algn="ctr">
                        <a:lnSpc>
                          <a:spcPct val="120000"/>
                        </a:lnSpc>
                        <a:spcAft>
                          <a:spcPts val="600"/>
                        </a:spcAft>
                      </a:pPr>
                      <a:endParaRPr lang="en-AU" sz="2400" b="0" kern="100" dirty="0">
                        <a:solidFill>
                          <a:schemeClr val="tx1"/>
                        </a:solidFill>
                        <a:effectLst/>
                        <a:latin typeface="+mj-lt"/>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363480108"/>
                  </a:ext>
                </a:extLst>
              </a:tr>
            </a:tbl>
          </a:graphicData>
        </a:graphic>
      </p:graphicFrame>
      <p:graphicFrame>
        <p:nvGraphicFramePr>
          <p:cNvPr id="4" name="Table 3">
            <a:extLst>
              <a:ext uri="{FF2B5EF4-FFF2-40B4-BE49-F238E27FC236}">
                <a16:creationId xmlns:a16="http://schemas.microsoft.com/office/drawing/2014/main" id="{64516177-E981-52FF-31B7-75CF145B990F}"/>
              </a:ext>
            </a:extLst>
          </p:cNvPr>
          <p:cNvGraphicFramePr>
            <a:graphicFrameLocks noGrp="1"/>
          </p:cNvGraphicFramePr>
          <p:nvPr>
            <p:extLst>
              <p:ext uri="{D42A27DB-BD31-4B8C-83A1-F6EECF244321}">
                <p14:modId xmlns:p14="http://schemas.microsoft.com/office/powerpoint/2010/main" val="3736822039"/>
              </p:ext>
            </p:extLst>
          </p:nvPr>
        </p:nvGraphicFramePr>
        <p:xfrm>
          <a:off x="7522233" y="2346414"/>
          <a:ext cx="3786995" cy="705422"/>
        </p:xfrm>
        <a:graphic>
          <a:graphicData uri="http://schemas.openxmlformats.org/drawingml/2006/table">
            <a:tbl>
              <a:tblPr firstRow="1" firstCol="1" bandRow="1">
                <a:tableStyleId>{5C22544A-7EE6-4342-B048-85BDC9FD1C3A}</a:tableStyleId>
              </a:tblPr>
              <a:tblGrid>
                <a:gridCol w="3786995">
                  <a:extLst>
                    <a:ext uri="{9D8B030D-6E8A-4147-A177-3AD203B41FA5}">
                      <a16:colId xmlns:a16="http://schemas.microsoft.com/office/drawing/2014/main" val="3954430798"/>
                    </a:ext>
                  </a:extLst>
                </a:gridCol>
              </a:tblGrid>
              <a:tr h="0">
                <a:tc>
                  <a:txBody>
                    <a:bodyPr/>
                    <a:lstStyle/>
                    <a:p>
                      <a:pPr marL="0" indent="0" algn="ctr">
                        <a:buFont typeface="Arial" panose="020B0604020202020204" pitchFamily="34" charset="0"/>
                        <a:buNone/>
                      </a:pPr>
                      <a:endParaRPr lang="en-AU" sz="2000" b="0" i="0" kern="1200" dirty="0">
                        <a:solidFill>
                          <a:schemeClr val="tx1"/>
                        </a:solidFill>
                        <a:latin typeface="+mj-lt"/>
                        <a:ea typeface="Calibri" panose="020F0502020204030204" pitchFamily="34" charset="0"/>
                        <a:cs typeface="+mn-cs"/>
                      </a:endParaRPr>
                    </a:p>
                    <a:p>
                      <a:pPr algn="ctr">
                        <a:lnSpc>
                          <a:spcPct val="120000"/>
                        </a:lnSpc>
                        <a:spcAft>
                          <a:spcPts val="600"/>
                        </a:spcAft>
                      </a:pPr>
                      <a:endParaRPr lang="en-AU" sz="2400" b="0" kern="100" dirty="0">
                        <a:solidFill>
                          <a:sysClr val="windowText" lastClr="000000"/>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372419273"/>
                  </a:ext>
                </a:extLst>
              </a:tr>
            </a:tbl>
          </a:graphicData>
        </a:graphic>
      </p:graphicFrame>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12E16E9-EE4D-9433-BBD7-1C829448C66E}"/>
                  </a:ext>
                </a:extLst>
              </p:cNvPr>
              <p:cNvGraphicFramePr>
                <a:graphicFrameLocks noGrp="1"/>
              </p:cNvGraphicFramePr>
              <p:nvPr>
                <p:extLst>
                  <p:ext uri="{D42A27DB-BD31-4B8C-83A1-F6EECF244321}">
                    <p14:modId xmlns:p14="http://schemas.microsoft.com/office/powerpoint/2010/main" val="3544377500"/>
                  </p:ext>
                </p:extLst>
              </p:nvPr>
            </p:nvGraphicFramePr>
            <p:xfrm>
              <a:off x="730051" y="3476174"/>
              <a:ext cx="3786995" cy="2231709"/>
            </p:xfrm>
            <a:graphic>
              <a:graphicData uri="http://schemas.openxmlformats.org/drawingml/2006/table">
                <a:tbl>
                  <a:tblPr firstRow="1" firstCol="1" bandRow="1">
                    <a:tableStyleId>{5C22544A-7EE6-4342-B048-85BDC9FD1C3A}</a:tableStyleId>
                  </a:tblPr>
                  <a:tblGrid>
                    <a:gridCol w="3786995">
                      <a:extLst>
                        <a:ext uri="{9D8B030D-6E8A-4147-A177-3AD203B41FA5}">
                          <a16:colId xmlns:a16="http://schemas.microsoft.com/office/drawing/2014/main" val="1645728225"/>
                        </a:ext>
                      </a:extLst>
                    </a:gridCol>
                  </a:tblGrid>
                  <a:tr h="0">
                    <a:tc>
                      <a:txBody>
                        <a:bodyPr/>
                        <a:lstStyle/>
                        <a:p>
                          <a:pPr algn="l">
                            <a:lnSpc>
                              <a:spcPct val="120000"/>
                            </a:lnSpc>
                            <a:spcAft>
                              <a:spcPts val="600"/>
                            </a:spcAft>
                          </a:pPr>
                          <a14:m>
                            <m:oMath xmlns:m="http://schemas.openxmlformats.org/officeDocument/2006/math">
                              <m:sSub>
                                <m:sSubPr>
                                  <m:ctrlPr>
                                    <a:rPr lang="en-AU" sz="2400" i="1" kern="100" smtClean="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𝑦</m:t>
                                  </m:r>
                                </m:e>
                                <m:sub>
                                  <m:r>
                                    <a:rPr lang="en-AU" sz="2400" kern="100">
                                      <a:solidFill>
                                        <a:sysClr val="windowText" lastClr="000000"/>
                                      </a:solidFill>
                                      <a:effectLst/>
                                      <a:latin typeface="Cambria Math" panose="02040503050406030204" pitchFamily="18" charset="0"/>
                                    </a:rPr>
                                    <m:t>𝑖</m:t>
                                  </m:r>
                                </m:sub>
                              </m:sSub>
                              <m:r>
                                <a:rPr lang="en-AU" sz="2400" kern="100">
                                  <a:solidFill>
                                    <a:sysClr val="windowText" lastClr="000000"/>
                                  </a:solidFill>
                                  <a:effectLst/>
                                  <a:latin typeface="Cambria Math" panose="02040503050406030204" pitchFamily="18" charset="0"/>
                                </a:rPr>
                                <m:t>~ </m:t>
                              </m:r>
                              <m:r>
                                <a:rPr lang="en-AU" sz="2400" b="0" i="1" kern="100" smtClean="0">
                                  <a:solidFill>
                                    <a:sysClr val="windowText" lastClr="000000"/>
                                  </a:solidFill>
                                  <a:effectLst/>
                                  <a:latin typeface="Cambria Math" panose="02040503050406030204" pitchFamily="18" charset="0"/>
                                </a:rPr>
                                <m:t>𝑏𝑒𝑟𝑛𝑜𝑢𝑙𝑙𝑖</m:t>
                              </m:r>
                              <m:d>
                                <m:dPr>
                                  <m:ctrlPr>
                                    <a:rPr lang="en-AU" sz="2400" i="1" kern="100">
                                      <a:solidFill>
                                        <a:sysClr val="windowText" lastClr="000000"/>
                                      </a:solidFill>
                                      <a:effectLst/>
                                      <a:latin typeface="Cambria Math" panose="02040503050406030204" pitchFamily="18" charset="0"/>
                                    </a:rPr>
                                  </m:ctrlPr>
                                </m:dPr>
                                <m:e>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𝜇</m:t>
                                      </m:r>
                                    </m:e>
                                    <m:sub>
                                      <m:r>
                                        <a:rPr lang="en-AU" sz="2400" kern="100">
                                          <a:solidFill>
                                            <a:sysClr val="windowText" lastClr="000000"/>
                                          </a:solidFill>
                                          <a:effectLst/>
                                          <a:latin typeface="Cambria Math" panose="02040503050406030204" pitchFamily="18" charset="0"/>
                                        </a:rPr>
                                        <m:t>𝑖</m:t>
                                      </m:r>
                                    </m:sub>
                                  </m:sSub>
                                </m:e>
                              </m:d>
                            </m:oMath>
                          </a14:m>
                          <a:r>
                            <a:rPr lang="en-AU" sz="2400" b="0" kern="100" dirty="0">
                              <a:solidFill>
                                <a:sysClr val="windowText" lastClr="000000"/>
                              </a:solidFill>
                              <a:effectLst/>
                              <a:latin typeface="Times New Roman" panose="02020603050405020304" pitchFamily="18" charset="0"/>
                              <a:ea typeface="DengXian" panose="02010600030101010101" pitchFamily="2" charset="-122"/>
                              <a:cs typeface="Times New Roman" panose="02020603050405020304" pitchFamily="18" charset="0"/>
                            </a:rPr>
                            <a:t>.</a:t>
                          </a:r>
                        </a:p>
                      </a:txBody>
                      <a:tcPr marL="68580" marR="68580" marT="0" marB="0">
                        <a:noFill/>
                      </a:tcPr>
                    </a:tc>
                    <a:extLst>
                      <a:ext uri="{0D108BD9-81ED-4DB2-BD59-A6C34878D82A}">
                        <a16:rowId xmlns:a16="http://schemas.microsoft.com/office/drawing/2014/main" val="3448922605"/>
                      </a:ext>
                    </a:extLst>
                  </a:tr>
                  <a:tr h="0">
                    <a:tc>
                      <a:txBody>
                        <a:bodyPr/>
                        <a:lstStyle/>
                        <a:p>
                          <a:pPr algn="l">
                            <a:lnSpc>
                              <a:spcPct val="120000"/>
                            </a:lnSpc>
                            <a:spcAft>
                              <a:spcPts val="600"/>
                            </a:spcAft>
                          </a:pPr>
                          <a14:m>
                            <m:oMath xmlns:m="http://schemas.openxmlformats.org/officeDocument/2006/math">
                              <m:sSub>
                                <m:sSubPr>
                                  <m:ctrlPr>
                                    <a:rPr lang="en-AU" sz="2400" b="0" i="1" kern="100" smtClean="0">
                                      <a:solidFill>
                                        <a:sysClr val="windowText" lastClr="000000"/>
                                      </a:solidFill>
                                      <a:effectLst/>
                                      <a:latin typeface="Cambria Math" panose="02040503050406030204" pitchFamily="18" charset="0"/>
                                    </a:rPr>
                                  </m:ctrlPr>
                                </m:sSubPr>
                                <m:e>
                                  <m:r>
                                    <a:rPr lang="en-AU" sz="2400" b="0" i="1" kern="100">
                                      <a:solidFill>
                                        <a:sysClr val="windowText" lastClr="000000"/>
                                      </a:solidFill>
                                      <a:effectLst/>
                                      <a:latin typeface="Cambria Math" panose="02040503050406030204" pitchFamily="18" charset="0"/>
                                    </a:rPr>
                                    <m:t>𝜇</m:t>
                                  </m:r>
                                </m:e>
                                <m:sub>
                                  <m:r>
                                    <a:rPr lang="en-AU" sz="2400" b="0" i="1" kern="100">
                                      <a:solidFill>
                                        <a:sysClr val="windowText" lastClr="000000"/>
                                      </a:solidFill>
                                      <a:effectLst/>
                                      <a:latin typeface="Cambria Math" panose="02040503050406030204" pitchFamily="18" charset="0"/>
                                    </a:rPr>
                                    <m:t>𝑖</m:t>
                                  </m:r>
                                  <m:r>
                                    <a:rPr lang="en-AU" sz="2400" b="0" i="1" kern="100" smtClean="0">
                                      <a:solidFill>
                                        <a:sysClr val="windowText" lastClr="000000"/>
                                      </a:solidFill>
                                      <a:effectLst/>
                                      <a:latin typeface="Cambria Math" panose="02040503050406030204" pitchFamily="18" charset="0"/>
                                    </a:rPr>
                                    <m:t>𝑟</m:t>
                                  </m:r>
                                </m:sub>
                              </m:sSub>
                              <m:r>
                                <a:rPr lang="en-AU" sz="2400" b="0" kern="100">
                                  <a:solidFill>
                                    <a:sysClr val="windowText" lastClr="000000"/>
                                  </a:solidFill>
                                  <a:effectLst/>
                                  <a:latin typeface="Cambria Math" panose="02040503050406030204" pitchFamily="18" charset="0"/>
                                </a:rPr>
                                <m:t>=</m:t>
                              </m:r>
                              <m:sSup>
                                <m:sSupPr>
                                  <m:ctrlPr>
                                    <a:rPr lang="en-AU" sz="2400" i="1" kern="100">
                                      <a:solidFill>
                                        <a:sysClr val="windowText" lastClr="000000"/>
                                      </a:solidFill>
                                      <a:effectLst/>
                                      <a:latin typeface="Cambria Math" panose="02040503050406030204" pitchFamily="18" charset="0"/>
                                    </a:rPr>
                                  </m:ctrlPr>
                                </m:sSupPr>
                                <m:e>
                                  <m:r>
                                    <a:rPr lang="en-AU" sz="2400" kern="100">
                                      <a:solidFill>
                                        <a:sysClr val="windowText" lastClr="000000"/>
                                      </a:solidFill>
                                      <a:effectLst/>
                                      <a:latin typeface="Cambria Math" panose="02040503050406030204" pitchFamily="18" charset="0"/>
                                    </a:rPr>
                                    <m:t>𝑔</m:t>
                                  </m:r>
                                </m:e>
                                <m:sup>
                                  <m:r>
                                    <a:rPr lang="en-AU" sz="2400" kern="100">
                                      <a:solidFill>
                                        <a:sysClr val="windowText" lastClr="000000"/>
                                      </a:solidFill>
                                      <a:effectLst/>
                                      <a:latin typeface="Cambria Math" panose="02040503050406030204" pitchFamily="18" charset="0"/>
                                    </a:rPr>
                                    <m:t>−1</m:t>
                                  </m:r>
                                </m:sup>
                              </m:sSup>
                              <m:r>
                                <a:rPr lang="en-AU" sz="2400" kern="100">
                                  <a:solidFill>
                                    <a:sysClr val="windowText" lastClr="000000"/>
                                  </a:solidFill>
                                  <a:effectLst/>
                                  <a:latin typeface="Cambria Math" panose="02040503050406030204" pitchFamily="18" charset="0"/>
                                </a:rPr>
                                <m:t>(</m:t>
                              </m:r>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𝜂</m:t>
                                  </m:r>
                                </m:e>
                                <m:sub>
                                  <m:r>
                                    <a:rPr lang="en-AU" sz="2400" kern="100">
                                      <a:solidFill>
                                        <a:sysClr val="windowText" lastClr="000000"/>
                                      </a:solidFill>
                                      <a:effectLst/>
                                      <a:latin typeface="Cambria Math" panose="02040503050406030204" pitchFamily="18" charset="0"/>
                                    </a:rPr>
                                    <m:t>𝑖</m:t>
                                  </m:r>
                                </m:sub>
                              </m:sSub>
                              <m:r>
                                <a:rPr lang="en-AU" sz="2400" kern="100">
                                  <a:solidFill>
                                    <a:sysClr val="windowText" lastClr="000000"/>
                                  </a:solidFill>
                                  <a:effectLst/>
                                  <a:latin typeface="Cambria Math" panose="02040503050406030204" pitchFamily="18" charset="0"/>
                                </a:rPr>
                                <m:t>)</m:t>
                              </m:r>
                            </m:oMath>
                          </a14:m>
                          <a:r>
                            <a:rPr lang="en-AU" sz="2400" kern="100" dirty="0">
                              <a:solidFill>
                                <a:sysClr val="windowText" lastClr="000000"/>
                              </a:solidFill>
                              <a:effectLst/>
                              <a:latin typeface="Times New Roman" panose="02020603050405020304" pitchFamily="18" charset="0"/>
                              <a:ea typeface="DengXian" panose="02010600030101010101" pitchFamily="2" charset="-122"/>
                              <a:cs typeface="Times New Roman" panose="02020603050405020304" pitchFamily="18" charset="0"/>
                            </a:rPr>
                            <a:t> </a:t>
                          </a:r>
                        </a:p>
                      </a:txBody>
                      <a:tcPr marL="68580" marR="68580" marT="0" marB="0">
                        <a:noFill/>
                      </a:tcPr>
                    </a:tc>
                    <a:extLst>
                      <a:ext uri="{0D108BD9-81ED-4DB2-BD59-A6C34878D82A}">
                        <a16:rowId xmlns:a16="http://schemas.microsoft.com/office/drawing/2014/main" val="4028211725"/>
                      </a:ext>
                    </a:extLst>
                  </a:tr>
                  <a:tr h="92448">
                    <a:tc>
                      <a:txBody>
                        <a:bodyPr/>
                        <a:lstStyle/>
                        <a:p>
                          <a:pPr algn="l">
                            <a:lnSpc>
                              <a:spcPct val="120000"/>
                            </a:lnSpc>
                            <a:spcAft>
                              <a:spcPts val="600"/>
                            </a:spcAft>
                          </a:pPr>
                          <a14:m>
                            <m:oMath xmlns:m="http://schemas.openxmlformats.org/officeDocument/2006/math">
                              <m:sSub>
                                <m:sSubPr>
                                  <m:ctrlPr>
                                    <a:rPr lang="en-AU" sz="2400" i="1" kern="100" smtClean="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𝜂</m:t>
                                  </m:r>
                                </m:e>
                                <m:sub>
                                  <m:r>
                                    <a:rPr lang="en-AU" sz="2400" kern="100">
                                      <a:solidFill>
                                        <a:sysClr val="windowText" lastClr="000000"/>
                                      </a:solidFill>
                                      <a:effectLst/>
                                      <a:latin typeface="Cambria Math" panose="02040503050406030204" pitchFamily="18" charset="0"/>
                                    </a:rPr>
                                    <m:t>𝑖</m:t>
                                  </m:r>
                                </m:sub>
                              </m:sSub>
                              <m:r>
                                <a:rPr lang="en-AU" sz="2400" kern="100">
                                  <a:solidFill>
                                    <a:sysClr val="windowText" lastClr="000000"/>
                                  </a:solidFill>
                                  <a:effectLst/>
                                  <a:latin typeface="Cambria Math" panose="02040503050406030204" pitchFamily="18" charset="0"/>
                                </a:rPr>
                                <m:t>=</m:t>
                              </m:r>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𝑋</m:t>
                                  </m:r>
                                </m:e>
                                <m:sub>
                                  <m:r>
                                    <a:rPr lang="en-AU" sz="2400" kern="100">
                                      <a:solidFill>
                                        <a:sysClr val="windowText" lastClr="000000"/>
                                      </a:solidFill>
                                      <a:effectLst/>
                                      <a:latin typeface="Cambria Math" panose="02040503050406030204" pitchFamily="18" charset="0"/>
                                    </a:rPr>
                                    <m:t>𝑖</m:t>
                                  </m:r>
                                </m:sub>
                              </m:sSub>
                              <m:r>
                                <a:rPr lang="en-AU" sz="2400" kern="100">
                                  <a:solidFill>
                                    <a:sysClr val="windowText" lastClr="000000"/>
                                  </a:solidFill>
                                  <a:effectLst/>
                                  <a:latin typeface="Cambria Math" panose="02040503050406030204" pitchFamily="18" charset="0"/>
                                </a:rPr>
                                <m:t>′</m:t>
                              </m:r>
                              <m:r>
                                <a:rPr lang="en-AU" sz="2400" kern="100">
                                  <a:solidFill>
                                    <a:sysClr val="windowText" lastClr="000000"/>
                                  </a:solidFill>
                                  <a:effectLst/>
                                  <a:latin typeface="Cambria Math" panose="02040503050406030204" pitchFamily="18" charset="0"/>
                                </a:rPr>
                                <m:t>𝛽</m:t>
                              </m:r>
                              <m:r>
                                <a:rPr lang="en-AU" sz="2400" kern="100">
                                  <a:solidFill>
                                    <a:sysClr val="windowText" lastClr="000000"/>
                                  </a:solidFill>
                                  <a:effectLst/>
                                  <a:latin typeface="Cambria Math" panose="02040503050406030204" pitchFamily="18" charset="0"/>
                                </a:rPr>
                                <m:t>+ </m:t>
                              </m:r>
                              <m:sSub>
                                <m:sSubPr>
                                  <m:ctrlPr>
                                    <a:rPr lang="en-AU" sz="2400" i="1" kern="100">
                                      <a:solidFill>
                                        <a:sysClr val="windowText" lastClr="000000"/>
                                      </a:solidFill>
                                      <a:effectLst/>
                                      <a:latin typeface="Cambria Math" panose="02040503050406030204" pitchFamily="18" charset="0"/>
                                    </a:rPr>
                                  </m:ctrlPr>
                                </m:sSubPr>
                                <m:e>
                                  <m:r>
                                    <a:rPr lang="en-AU" sz="2400" b="0" i="1" kern="100" smtClean="0">
                                      <a:solidFill>
                                        <a:sysClr val="windowText" lastClr="000000"/>
                                      </a:solidFill>
                                      <a:effectLst/>
                                      <a:latin typeface="Cambria Math" panose="02040503050406030204" pitchFamily="18" charset="0"/>
                                    </a:rPr>
                                    <m:t>𝑉</m:t>
                                  </m:r>
                                </m:e>
                                <m:sub>
                                  <m:r>
                                    <a:rPr lang="en-AU" sz="2400" kern="100">
                                      <a:solidFill>
                                        <a:sysClr val="windowText" lastClr="000000"/>
                                      </a:solidFill>
                                      <a:effectLst/>
                                      <a:latin typeface="Cambria Math" panose="02040503050406030204" pitchFamily="18" charset="0"/>
                                    </a:rPr>
                                    <m:t>𝑖</m:t>
                                  </m:r>
                                </m:sub>
                              </m:sSub>
                              <m:r>
                                <a:rPr lang="en-AU" sz="2400" kern="100">
                                  <a:solidFill>
                                    <a:sysClr val="windowText" lastClr="000000"/>
                                  </a:solidFill>
                                  <a:effectLst/>
                                  <a:latin typeface="Cambria Math" panose="02040503050406030204" pitchFamily="18" charset="0"/>
                                </a:rPr>
                                <m:t>′</m:t>
                              </m:r>
                              <m:r>
                                <a:rPr lang="en-AU" sz="2400" kern="100">
                                  <a:solidFill>
                                    <a:sysClr val="windowText" lastClr="000000"/>
                                  </a:solidFill>
                                  <a:effectLst/>
                                  <a:latin typeface="Cambria Math" panose="02040503050406030204" pitchFamily="18" charset="0"/>
                                </a:rPr>
                                <m:t>𝛾</m:t>
                              </m:r>
                            </m:oMath>
                          </a14:m>
                          <a:r>
                            <a:rPr lang="en-AU" sz="2400" kern="100" dirty="0">
                              <a:solidFill>
                                <a:sysClr val="windowText" lastClr="000000"/>
                              </a:solidFill>
                              <a:effectLst/>
                              <a:latin typeface="Times New Roman" panose="02020603050405020304" pitchFamily="18" charset="0"/>
                              <a:ea typeface="DengXian" panose="02010600030101010101" pitchFamily="2" charset="-122"/>
                              <a:cs typeface="Times New Roman" panose="02020603050405020304" pitchFamily="18" charset="0"/>
                            </a:rPr>
                            <a:t>  </a:t>
                          </a:r>
                        </a:p>
                        <a:p>
                          <a:pPr algn="l">
                            <a:lnSpc>
                              <a:spcPct val="120000"/>
                            </a:lnSpc>
                            <a:spcAft>
                              <a:spcPts val="600"/>
                            </a:spcAft>
                          </a:pPr>
                          <a:endParaRPr lang="en-AU" sz="2400" kern="100" dirty="0">
                            <a:solidFill>
                              <a:sysClr val="windowText" lastClr="0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algn="l">
                            <a:lnSpc>
                              <a:spcPct val="120000"/>
                            </a:lnSpc>
                            <a:spcAft>
                              <a:spcPts val="600"/>
                            </a:spcAft>
                          </a:pPr>
                          <a:endParaRPr lang="en-AU" sz="2400" kern="100" dirty="0">
                            <a:solidFill>
                              <a:sysClr val="windowText" lastClr="000000"/>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310167539"/>
                      </a:ext>
                    </a:extLst>
                  </a:tr>
                </a:tbl>
              </a:graphicData>
            </a:graphic>
          </p:graphicFrame>
        </mc:Choice>
        <mc:Fallback xmlns="">
          <p:graphicFrame>
            <p:nvGraphicFramePr>
              <p:cNvPr id="5" name="Table 4">
                <a:extLst>
                  <a:ext uri="{FF2B5EF4-FFF2-40B4-BE49-F238E27FC236}">
                    <a16:creationId xmlns:a16="http://schemas.microsoft.com/office/drawing/2014/main" id="{212E16E9-EE4D-9433-BBD7-1C829448C66E}"/>
                  </a:ext>
                </a:extLst>
              </p:cNvPr>
              <p:cNvGraphicFramePr>
                <a:graphicFrameLocks noGrp="1"/>
              </p:cNvGraphicFramePr>
              <p:nvPr>
                <p:extLst>
                  <p:ext uri="{D42A27DB-BD31-4B8C-83A1-F6EECF244321}">
                    <p14:modId xmlns:p14="http://schemas.microsoft.com/office/powerpoint/2010/main" val="3544377500"/>
                  </p:ext>
                </p:extLst>
              </p:nvPr>
            </p:nvGraphicFramePr>
            <p:xfrm>
              <a:off x="730051" y="3476174"/>
              <a:ext cx="3786995" cy="2231709"/>
            </p:xfrm>
            <a:graphic>
              <a:graphicData uri="http://schemas.openxmlformats.org/drawingml/2006/table">
                <a:tbl>
                  <a:tblPr firstRow="1" firstCol="1" bandRow="1">
                    <a:tableStyleId>{5C22544A-7EE6-4342-B048-85BDC9FD1C3A}</a:tableStyleId>
                  </a:tblPr>
                  <a:tblGrid>
                    <a:gridCol w="3786995">
                      <a:extLst>
                        <a:ext uri="{9D8B030D-6E8A-4147-A177-3AD203B41FA5}">
                          <a16:colId xmlns:a16="http://schemas.microsoft.com/office/drawing/2014/main" val="1645728225"/>
                        </a:ext>
                      </a:extLst>
                    </a:gridCol>
                  </a:tblGrid>
                  <a:tr h="400622">
                    <a:tc>
                      <a:txBody>
                        <a:bodyPr/>
                        <a:lstStyle/>
                        <a:p>
                          <a:endParaRPr lang="en-US"/>
                        </a:p>
                      </a:txBody>
                      <a:tcPr marL="68580" marR="68580" marT="0" marB="0">
                        <a:blipFill>
                          <a:blip r:embed="rId2"/>
                          <a:stretch>
                            <a:fillRect l="-161" t="-13636" r="-804" b="-459091"/>
                          </a:stretch>
                        </a:blipFill>
                      </a:tcPr>
                    </a:tc>
                    <a:extLst>
                      <a:ext uri="{0D108BD9-81ED-4DB2-BD59-A6C34878D82A}">
                        <a16:rowId xmlns:a16="http://schemas.microsoft.com/office/drawing/2014/main" val="3448922605"/>
                      </a:ext>
                    </a:extLst>
                  </a:tr>
                  <a:tr h="400241">
                    <a:tc>
                      <a:txBody>
                        <a:bodyPr/>
                        <a:lstStyle/>
                        <a:p>
                          <a:endParaRPr lang="en-US"/>
                        </a:p>
                      </a:txBody>
                      <a:tcPr marL="68580" marR="68580" marT="0" marB="0">
                        <a:blipFill>
                          <a:blip r:embed="rId2"/>
                          <a:stretch>
                            <a:fillRect l="-161" t="-113636" r="-804" b="-359091"/>
                          </a:stretch>
                        </a:blipFill>
                      </a:tcPr>
                    </a:tc>
                    <a:extLst>
                      <a:ext uri="{0D108BD9-81ED-4DB2-BD59-A6C34878D82A}">
                        <a16:rowId xmlns:a16="http://schemas.microsoft.com/office/drawing/2014/main" val="4028211725"/>
                      </a:ext>
                    </a:extLst>
                  </a:tr>
                  <a:tr h="1430846">
                    <a:tc>
                      <a:txBody>
                        <a:bodyPr/>
                        <a:lstStyle/>
                        <a:p>
                          <a:endParaRPr lang="en-US"/>
                        </a:p>
                      </a:txBody>
                      <a:tcPr marL="68580" marR="68580" marT="0" marB="0">
                        <a:blipFill>
                          <a:blip r:embed="rId2"/>
                          <a:stretch>
                            <a:fillRect l="-161" t="-60000" r="-804" b="-851"/>
                          </a:stretch>
                        </a:blipFill>
                      </a:tcPr>
                    </a:tc>
                    <a:extLst>
                      <a:ext uri="{0D108BD9-81ED-4DB2-BD59-A6C34878D82A}">
                        <a16:rowId xmlns:a16="http://schemas.microsoft.com/office/drawing/2014/main" val="1310167539"/>
                      </a:ext>
                    </a:extLst>
                  </a:tr>
                </a:tbl>
              </a:graphicData>
            </a:graphic>
          </p:graphicFrame>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F9ACB-6E90-69A4-7490-BD5560AA4613}"/>
                  </a:ext>
                </a:extLst>
              </p:cNvPr>
              <p:cNvSpPr txBox="1"/>
              <p:nvPr/>
            </p:nvSpPr>
            <p:spPr>
              <a:xfrm>
                <a:off x="5767642" y="1765423"/>
                <a:ext cx="5694307" cy="3170099"/>
              </a:xfrm>
              <a:prstGeom prst="rect">
                <a:avLst/>
              </a:prstGeom>
              <a:noFill/>
            </p:spPr>
            <p:txBody>
              <a:bodyPr wrap="square">
                <a:spAutoFit/>
              </a:bodyPr>
              <a:lstStyle/>
              <a:p>
                <a:r>
                  <a:rPr lang="en-US" sz="2000" dirty="0"/>
                  <a:t>Under the second perspective, </a:t>
                </a:r>
                <a14:m>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𝑋</m:t>
                        </m:r>
                      </m:e>
                      <m:sub>
                        <m:r>
                          <a:rPr lang="en-AU" sz="2000" b="0" i="1" smtClean="0">
                            <a:latin typeface="Cambria Math" panose="02040503050406030204" pitchFamily="18" charset="0"/>
                          </a:rPr>
                          <m:t>𝑖</m:t>
                        </m:r>
                      </m:sub>
                    </m:sSub>
                  </m:oMath>
                </a14:m>
                <a:r>
                  <a:rPr lang="en-US" sz="2000" dirty="0"/>
                  <a:t> measures both the direct contribution of circumstances and the indirect effect of circumstances through preferences. </a:t>
                </a:r>
              </a:p>
              <a:p>
                <a:endParaRPr lang="en-US" sz="2000" dirty="0"/>
              </a:p>
              <a:p>
                <a:endParaRPr lang="en-US" sz="2000" dirty="0"/>
              </a:p>
              <a:p>
                <a:endParaRPr lang="en-US" sz="2000" dirty="0"/>
              </a:p>
              <a:p>
                <a:endParaRPr lang="en-US" sz="2000" dirty="0"/>
              </a:p>
              <a:p>
                <a:r>
                  <a:rPr lang="en-US" sz="2000" dirty="0"/>
                  <a:t>High Inclusive high value markets occur when:</a:t>
                </a:r>
              </a:p>
              <a:p>
                <a:r>
                  <a:rPr lang="en-US" sz="2000" dirty="0"/>
                  <a:t> </a:t>
                </a:r>
              </a:p>
            </p:txBody>
          </p:sp>
        </mc:Choice>
        <mc:Fallback xmlns="">
          <p:sp>
            <p:nvSpPr>
              <p:cNvPr id="11" name="TextBox 10">
                <a:extLst>
                  <a:ext uri="{FF2B5EF4-FFF2-40B4-BE49-F238E27FC236}">
                    <a16:creationId xmlns:a16="http://schemas.microsoft.com/office/drawing/2014/main" id="{690F9ACB-6E90-69A4-7490-BD5560AA4613}"/>
                  </a:ext>
                </a:extLst>
              </p:cNvPr>
              <p:cNvSpPr txBox="1">
                <a:spLocks noRot="1" noChangeAspect="1" noMove="1" noResize="1" noEditPoints="1" noAdjustHandles="1" noChangeArrowheads="1" noChangeShapeType="1" noTextEdit="1"/>
              </p:cNvSpPr>
              <p:nvPr/>
            </p:nvSpPr>
            <p:spPr>
              <a:xfrm>
                <a:off x="5767642" y="1765423"/>
                <a:ext cx="5694307" cy="3170099"/>
              </a:xfrm>
              <a:prstGeom prst="rect">
                <a:avLst/>
              </a:prstGeom>
              <a:blipFill>
                <a:blip r:embed="rId3"/>
                <a:stretch>
                  <a:fillRect l="-1071" t="-962" r="-203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F99C4A-3440-A7C8-C608-5DFBBA37E292}"/>
                  </a:ext>
                </a:extLst>
              </p:cNvPr>
              <p:cNvSpPr txBox="1"/>
              <p:nvPr/>
            </p:nvSpPr>
            <p:spPr>
              <a:xfrm>
                <a:off x="667109" y="4635846"/>
                <a:ext cx="6098874" cy="1409617"/>
              </a:xfrm>
              <a:prstGeom prst="rect">
                <a:avLst/>
              </a:prstGeom>
              <a:noFill/>
            </p:spPr>
            <p:txBody>
              <a:bodyPr wrap="square">
                <a:spAutoFit/>
              </a:bodyPr>
              <a:lstStyle/>
              <a:p>
                <a:pPr>
                  <a:lnSpc>
                    <a:spcPct val="120000"/>
                  </a:lnSpc>
                  <a:spcAft>
                    <a:spcPts val="600"/>
                  </a:spcAft>
                </a:pPr>
                <a14:m>
                  <m:oMath xmlns:m="http://schemas.openxmlformats.org/officeDocument/2006/math">
                    <m:r>
                      <a:rPr lang="en-AU" sz="2400" kern="100" smtClean="0">
                        <a:solidFill>
                          <a:sysClr val="windowText" lastClr="000000"/>
                        </a:solidFill>
                        <a:effectLst/>
                        <a:latin typeface="Cambria Math" panose="02040503050406030204" pitchFamily="18" charset="0"/>
                      </a:rPr>
                      <m:t>𝐸</m:t>
                    </m:r>
                    <m:d>
                      <m:dPr>
                        <m:ctrlPr>
                          <a:rPr lang="en-AU" sz="2400" i="1" kern="100">
                            <a:solidFill>
                              <a:sysClr val="windowText" lastClr="000000"/>
                            </a:solidFill>
                            <a:effectLst/>
                            <a:latin typeface="Cambria Math" panose="02040503050406030204" pitchFamily="18" charset="0"/>
                          </a:rPr>
                        </m:ctrlPr>
                      </m:dPr>
                      <m:e>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𝑦</m:t>
                            </m:r>
                          </m:e>
                          <m:sub>
                            <m:r>
                              <a:rPr lang="en-AU" sz="2400" kern="100">
                                <a:solidFill>
                                  <a:sysClr val="windowText" lastClr="000000"/>
                                </a:solidFill>
                                <a:effectLst/>
                                <a:latin typeface="Cambria Math" panose="02040503050406030204" pitchFamily="18" charset="0"/>
                              </a:rPr>
                              <m:t>𝑖</m:t>
                            </m:r>
                          </m:sub>
                        </m:sSub>
                      </m:e>
                      <m:e>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𝑋</m:t>
                            </m:r>
                          </m:e>
                          <m:sub>
                            <m:r>
                              <a:rPr lang="en-AU" sz="2400" kern="100">
                                <a:solidFill>
                                  <a:sysClr val="windowText" lastClr="000000"/>
                                </a:solidFill>
                                <a:effectLst/>
                                <a:latin typeface="Cambria Math" panose="02040503050406030204" pitchFamily="18" charset="0"/>
                              </a:rPr>
                              <m:t>𝑖</m:t>
                            </m:r>
                          </m:sub>
                        </m:sSub>
                        <m:r>
                          <a:rPr lang="en-AU" sz="2400" kern="100">
                            <a:solidFill>
                              <a:sysClr val="windowText" lastClr="000000"/>
                            </a:solidFill>
                            <a:effectLst/>
                            <a:latin typeface="Cambria Math" panose="02040503050406030204" pitchFamily="18" charset="0"/>
                          </a:rPr>
                          <m:t>, </m:t>
                        </m:r>
                        <m:sSub>
                          <m:sSubPr>
                            <m:ctrlPr>
                              <a:rPr lang="en-AU" sz="2400" i="1" kern="100">
                                <a:solidFill>
                                  <a:sysClr val="windowText" lastClr="000000"/>
                                </a:solidFill>
                                <a:effectLst/>
                                <a:latin typeface="Cambria Math" panose="02040503050406030204" pitchFamily="18" charset="0"/>
                              </a:rPr>
                            </m:ctrlPr>
                          </m:sSubPr>
                          <m:e>
                            <m:r>
                              <a:rPr lang="en-AU" sz="2400" b="0" i="1" kern="100" smtClean="0">
                                <a:solidFill>
                                  <a:sysClr val="windowText" lastClr="000000"/>
                                </a:solidFill>
                                <a:effectLst/>
                                <a:latin typeface="Cambria Math" panose="02040503050406030204" pitchFamily="18" charset="0"/>
                              </a:rPr>
                              <m:t>𝑉</m:t>
                            </m:r>
                          </m:e>
                          <m:sub>
                            <m:r>
                              <a:rPr lang="en-AU" sz="2400" kern="100">
                                <a:solidFill>
                                  <a:sysClr val="windowText" lastClr="000000"/>
                                </a:solidFill>
                                <a:effectLst/>
                                <a:latin typeface="Cambria Math" panose="02040503050406030204" pitchFamily="18" charset="0"/>
                              </a:rPr>
                              <m:t>𝑖</m:t>
                            </m:r>
                          </m:sub>
                        </m:sSub>
                      </m:e>
                    </m:d>
                    <m:r>
                      <a:rPr lang="en-AU" sz="2400" kern="100">
                        <a:solidFill>
                          <a:sysClr val="windowText" lastClr="000000"/>
                        </a:solidFill>
                        <a:effectLst/>
                        <a:latin typeface="Cambria Math" panose="02040503050406030204" pitchFamily="18" charset="0"/>
                      </a:rPr>
                      <m:t>=</m:t>
                    </m:r>
                  </m:oMath>
                </a14:m>
                <a:r>
                  <a:rPr lang="en-AU" sz="2400" b="0" kern="100" dirty="0">
                    <a:solidFill>
                      <a:sysClr val="windowText" lastClr="000000"/>
                    </a:solidFill>
                    <a:effectLst/>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sSub>
                      <m:sSubPr>
                        <m:ctrlPr>
                          <a:rPr lang="en-AU" sz="2400" b="0" i="1" kern="100" smtClean="0">
                            <a:solidFill>
                              <a:sysClr val="windowText" lastClr="000000"/>
                            </a:solidFill>
                            <a:effectLst/>
                            <a:latin typeface="Cambria Math" panose="02040503050406030204" pitchFamily="18" charset="0"/>
                          </a:rPr>
                        </m:ctrlPr>
                      </m:sSubPr>
                      <m:e>
                        <m:r>
                          <a:rPr lang="en-AU" sz="2400" b="0" i="1" kern="100">
                            <a:solidFill>
                              <a:sysClr val="windowText" lastClr="000000"/>
                            </a:solidFill>
                            <a:effectLst/>
                            <a:latin typeface="Cambria Math" panose="02040503050406030204" pitchFamily="18" charset="0"/>
                          </a:rPr>
                          <m:t>𝜇</m:t>
                        </m:r>
                      </m:e>
                      <m:sub>
                        <m:r>
                          <m:rPr>
                            <m:sty m:val="p"/>
                          </m:rPr>
                          <a:rPr lang="en-AU" sz="2400" b="0" i="1" kern="100">
                            <a:solidFill>
                              <a:sysClr val="windowText" lastClr="000000"/>
                            </a:solidFill>
                            <a:effectLst/>
                            <a:latin typeface="Cambria Math" panose="02040503050406030204" pitchFamily="18" charset="0"/>
                          </a:rPr>
                          <m:t>i</m:t>
                        </m:r>
                        <m:r>
                          <a:rPr lang="en-AU" sz="2400" b="0" i="1" kern="100" smtClean="0">
                            <a:solidFill>
                              <a:sysClr val="windowText" lastClr="000000"/>
                            </a:solidFill>
                            <a:effectLst/>
                            <a:latin typeface="Cambria Math" panose="02040503050406030204" pitchFamily="18" charset="0"/>
                          </a:rPr>
                          <m:t>𝑟</m:t>
                        </m:r>
                      </m:sub>
                    </m:sSub>
                  </m:oMath>
                </a14:m>
                <a:endParaRPr lang="en-AU" sz="2400" b="0" kern="100" dirty="0">
                  <a:solidFill>
                    <a:sysClr val="windowText" lastClr="0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0" marR="0" lvl="0" indent="0" defTabSz="914400" rtl="0" eaLnBrk="1" fontAlgn="auto" latinLnBrk="0" hangingPunct="1">
                  <a:lnSpc>
                    <a:spcPct val="120000"/>
                  </a:lnSpc>
                  <a:spcBef>
                    <a:spcPts val="0"/>
                  </a:spcBef>
                  <a:spcAft>
                    <a:spcPts val="600"/>
                  </a:spcAft>
                  <a:buClrTx/>
                  <a:buSzTx/>
                  <a:buFontTx/>
                  <a:buNone/>
                  <a:tabLst/>
                  <a:defRPr/>
                </a:pPr>
                <a14:m>
                  <m:oMath xmlns:m="http://schemas.openxmlformats.org/officeDocument/2006/math">
                    <m:r>
                      <a:rPr lang="en-AU" sz="2400" kern="100" smtClean="0">
                        <a:solidFill>
                          <a:sysClr val="windowText" lastClr="000000"/>
                        </a:solidFill>
                        <a:effectLst/>
                        <a:latin typeface="Cambria Math" panose="02040503050406030204" pitchFamily="18" charset="0"/>
                      </a:rPr>
                      <m:t>𝐸</m:t>
                    </m:r>
                    <m:d>
                      <m:dPr>
                        <m:ctrlPr>
                          <a:rPr lang="en-AU" sz="2400" i="1" kern="100">
                            <a:solidFill>
                              <a:sysClr val="windowText" lastClr="000000"/>
                            </a:solidFill>
                            <a:effectLst/>
                            <a:latin typeface="Cambria Math" panose="02040503050406030204" pitchFamily="18" charset="0"/>
                          </a:rPr>
                        </m:ctrlPr>
                      </m:dPr>
                      <m:e>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𝑦</m:t>
                            </m:r>
                          </m:e>
                          <m:sub>
                            <m:r>
                              <a:rPr lang="en-AU" sz="2400" kern="100">
                                <a:solidFill>
                                  <a:sysClr val="windowText" lastClr="000000"/>
                                </a:solidFill>
                                <a:effectLst/>
                                <a:latin typeface="Cambria Math" panose="02040503050406030204" pitchFamily="18" charset="0"/>
                              </a:rPr>
                              <m:t>𝑖</m:t>
                            </m:r>
                          </m:sub>
                        </m:sSub>
                      </m:e>
                      <m:e>
                        <m:sSub>
                          <m:sSubPr>
                            <m:ctrlPr>
                              <a:rPr lang="en-AU" sz="2400" i="1" kern="100">
                                <a:solidFill>
                                  <a:sysClr val="windowText" lastClr="000000"/>
                                </a:solidFill>
                                <a:effectLst/>
                                <a:latin typeface="Cambria Math" panose="02040503050406030204" pitchFamily="18" charset="0"/>
                              </a:rPr>
                            </m:ctrlPr>
                          </m:sSubPr>
                          <m:e>
                            <m:r>
                              <a:rPr lang="en-AU" sz="2400" kern="100">
                                <a:solidFill>
                                  <a:sysClr val="windowText" lastClr="000000"/>
                                </a:solidFill>
                                <a:effectLst/>
                                <a:latin typeface="Cambria Math" panose="02040503050406030204" pitchFamily="18" charset="0"/>
                              </a:rPr>
                              <m:t>𝑋</m:t>
                            </m:r>
                          </m:e>
                          <m:sub>
                            <m:r>
                              <a:rPr lang="en-AU" sz="2400" kern="100">
                                <a:solidFill>
                                  <a:sysClr val="windowText" lastClr="000000"/>
                                </a:solidFill>
                                <a:effectLst/>
                                <a:latin typeface="Cambria Math" panose="02040503050406030204" pitchFamily="18" charset="0"/>
                              </a:rPr>
                              <m:t>𝑖</m:t>
                            </m:r>
                          </m:sub>
                        </m:sSub>
                        <m:r>
                          <a:rPr lang="en-AU" sz="2400" kern="100">
                            <a:solidFill>
                              <a:sysClr val="windowText" lastClr="000000"/>
                            </a:solidFill>
                            <a:effectLst/>
                            <a:latin typeface="Cambria Math" panose="02040503050406030204" pitchFamily="18" charset="0"/>
                          </a:rPr>
                          <m:t>, </m:t>
                        </m:r>
                        <m:acc>
                          <m:accPr>
                            <m:chr m:val="̅"/>
                            <m:ctrlPr>
                              <a:rPr lang="en-AU" sz="2400" i="1" kern="100" smtClean="0">
                                <a:solidFill>
                                  <a:sysClr val="windowText" lastClr="000000"/>
                                </a:solidFill>
                                <a:effectLst/>
                                <a:latin typeface="Cambria Math" panose="02040503050406030204" pitchFamily="18" charset="0"/>
                              </a:rPr>
                            </m:ctrlPr>
                          </m:accPr>
                          <m:e>
                            <m:sSub>
                              <m:sSubPr>
                                <m:ctrlPr>
                                  <a:rPr lang="en-AU" sz="2400" i="1" kern="100" smtClean="0">
                                    <a:solidFill>
                                      <a:sysClr val="windowText" lastClr="000000"/>
                                    </a:solidFill>
                                    <a:effectLst/>
                                    <a:latin typeface="Cambria Math" panose="02040503050406030204" pitchFamily="18" charset="0"/>
                                  </a:rPr>
                                </m:ctrlPr>
                              </m:sSubPr>
                              <m:e>
                                <m:r>
                                  <a:rPr lang="en-AU" sz="2400" b="0" i="1" kern="100" smtClean="0">
                                    <a:solidFill>
                                      <a:sysClr val="windowText" lastClr="000000"/>
                                    </a:solidFill>
                                    <a:effectLst/>
                                    <a:latin typeface="Cambria Math" panose="02040503050406030204" pitchFamily="18" charset="0"/>
                                  </a:rPr>
                                  <m:t>𝑉</m:t>
                                </m:r>
                              </m:e>
                              <m:sub>
                                <m:r>
                                  <a:rPr lang="en-AU" sz="2400" kern="100">
                                    <a:solidFill>
                                      <a:sysClr val="windowText" lastClr="000000"/>
                                    </a:solidFill>
                                    <a:effectLst/>
                                    <a:latin typeface="Cambria Math" panose="02040503050406030204" pitchFamily="18" charset="0"/>
                                  </a:rPr>
                                  <m:t>𝑖</m:t>
                                </m:r>
                              </m:sub>
                            </m:sSub>
                          </m:e>
                        </m:acc>
                      </m:e>
                    </m:d>
                    <m:r>
                      <a:rPr lang="en-AU" sz="2400" kern="100">
                        <a:solidFill>
                          <a:sysClr val="windowText" lastClr="000000"/>
                        </a:solidFill>
                        <a:effectLst/>
                        <a:latin typeface="Cambria Math" panose="02040503050406030204" pitchFamily="18" charset="0"/>
                      </a:rPr>
                      <m:t>=</m:t>
                    </m:r>
                  </m:oMath>
                </a14:m>
                <a:r>
                  <a:rPr lang="en-AU" sz="2400" b="0" kern="100" dirty="0">
                    <a:solidFill>
                      <a:sysClr val="windowText" lastClr="000000"/>
                    </a:solidFill>
                    <a:effectLst/>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sSubSup>
                      <m:sSubSupPr>
                        <m:ctrlPr>
                          <a:rPr lang="en-AU" sz="2400" b="0" i="1" kern="100" smtClean="0">
                            <a:solidFill>
                              <a:sysClr val="windowText" lastClr="000000"/>
                            </a:solidFill>
                            <a:effectLst/>
                            <a:latin typeface="Cambria Math" panose="02040503050406030204" pitchFamily="18" charset="0"/>
                          </a:rPr>
                        </m:ctrlPr>
                      </m:sSubSupPr>
                      <m:e>
                        <m:r>
                          <a:rPr lang="en-AU" sz="2400" b="0" i="1" kern="100">
                            <a:solidFill>
                              <a:sysClr val="windowText" lastClr="000000"/>
                            </a:solidFill>
                            <a:effectLst/>
                            <a:latin typeface="Cambria Math" panose="02040503050406030204" pitchFamily="18" charset="0"/>
                          </a:rPr>
                          <m:t>𝜇</m:t>
                        </m:r>
                      </m:e>
                      <m:sub>
                        <m:r>
                          <m:rPr>
                            <m:sty m:val="p"/>
                          </m:rPr>
                          <a:rPr lang="en-AU" sz="2400" b="0" i="1" kern="100">
                            <a:solidFill>
                              <a:sysClr val="windowText" lastClr="000000"/>
                            </a:solidFill>
                            <a:effectLst/>
                            <a:latin typeface="Cambria Math" panose="02040503050406030204" pitchFamily="18" charset="0"/>
                          </a:rPr>
                          <m:t>i</m:t>
                        </m:r>
                        <m:r>
                          <a:rPr lang="en-AU" sz="2400" b="0" i="1" kern="100" smtClean="0">
                            <a:solidFill>
                              <a:sysClr val="windowText" lastClr="000000"/>
                            </a:solidFill>
                            <a:effectLst/>
                            <a:latin typeface="Cambria Math" panose="02040503050406030204" pitchFamily="18" charset="0"/>
                          </a:rPr>
                          <m:t>𝑟</m:t>
                        </m:r>
                      </m:sub>
                      <m:sup>
                        <m:r>
                          <a:rPr lang="en-AU" sz="2400" b="0" i="1" kern="100" smtClean="0">
                            <a:solidFill>
                              <a:sysClr val="windowText" lastClr="000000"/>
                            </a:solidFill>
                            <a:effectLst/>
                            <a:latin typeface="Cambria Math" panose="02040503050406030204" pitchFamily="18" charset="0"/>
                          </a:rPr>
                          <m:t>𝑜</m:t>
                        </m:r>
                      </m:sup>
                    </m:sSubSup>
                  </m:oMath>
                </a14:m>
                <a:endParaRPr lang="en-AU" sz="1800" b="0" i="0" kern="1200" dirty="0">
                  <a:solidFill>
                    <a:schemeClr val="tx1"/>
                  </a:solidFill>
                  <a:latin typeface="+mj-lt"/>
                  <a:ea typeface="Calibri" panose="020F0502020204030204" pitchFamily="34" charset="0"/>
                  <a:cs typeface="+mn-cs"/>
                </a:endParaRPr>
              </a:p>
              <a:p>
                <a:pPr marL="0" indent="0" algn="ctr">
                  <a:buFont typeface="Arial" panose="020B0604020202020204" pitchFamily="34" charset="0"/>
                  <a:buNone/>
                </a:pPr>
                <a:endParaRPr lang="en-AU" sz="1800" b="0" i="0" kern="1200" dirty="0">
                  <a:solidFill>
                    <a:schemeClr val="tx1"/>
                  </a:solidFill>
                  <a:latin typeface="+mj-lt"/>
                  <a:ea typeface="Calibri" panose="020F0502020204030204" pitchFamily="34" charset="0"/>
                  <a:cs typeface="+mn-cs"/>
                </a:endParaRPr>
              </a:p>
            </p:txBody>
          </p:sp>
        </mc:Choice>
        <mc:Fallback xmlns="">
          <p:sp>
            <p:nvSpPr>
              <p:cNvPr id="13" name="TextBox 12">
                <a:extLst>
                  <a:ext uri="{FF2B5EF4-FFF2-40B4-BE49-F238E27FC236}">
                    <a16:creationId xmlns:a16="http://schemas.microsoft.com/office/drawing/2014/main" id="{E4F99C4A-3440-A7C8-C608-5DFBBA37E292}"/>
                  </a:ext>
                </a:extLst>
              </p:cNvPr>
              <p:cNvSpPr txBox="1">
                <a:spLocks noRot="1" noChangeAspect="1" noMove="1" noResize="1" noEditPoints="1" noAdjustHandles="1" noChangeArrowheads="1" noChangeShapeType="1" noTextEdit="1"/>
              </p:cNvSpPr>
              <p:nvPr/>
            </p:nvSpPr>
            <p:spPr>
              <a:xfrm>
                <a:off x="667109" y="4635846"/>
                <a:ext cx="6098874" cy="1409617"/>
              </a:xfrm>
              <a:prstGeom prst="rect">
                <a:avLst/>
              </a:prstGeom>
              <a:blipFill>
                <a:blip r:embed="rId4"/>
                <a:stretch>
                  <a:fillRect l="-2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5D8EDCB-707A-BDA7-58D8-932D75901514}"/>
                  </a:ext>
                </a:extLst>
              </p:cNvPr>
              <p:cNvSpPr txBox="1"/>
              <p:nvPr/>
            </p:nvSpPr>
            <p:spPr>
              <a:xfrm>
                <a:off x="7440002" y="4592028"/>
                <a:ext cx="2161198" cy="482183"/>
              </a:xfrm>
              <a:prstGeom prst="rect">
                <a:avLst/>
              </a:prstGeom>
              <a:noFill/>
            </p:spPr>
            <p:txBody>
              <a:bodyPr wrap="square">
                <a:spAutoFit/>
              </a:bodyPr>
              <a:lstStyle/>
              <a:p>
                <a14:m>
                  <m:oMath xmlns:m="http://schemas.openxmlformats.org/officeDocument/2006/math">
                    <m:sSub>
                      <m:sSubPr>
                        <m:ctrlPr>
                          <a:rPr lang="en-AU" sz="2400" i="1" smtClean="0">
                            <a:solidFill>
                              <a:schemeClr val="tx1"/>
                            </a:solidFill>
                            <a:latin typeface="Cambria Math" panose="02040503050406030204" pitchFamily="18" charset="0"/>
                            <a:ea typeface="Calibri" panose="020F0502020204030204" pitchFamily="34" charset="0"/>
                          </a:rPr>
                        </m:ctrlPr>
                      </m:sSubPr>
                      <m:e>
                        <m:r>
                          <a:rPr lang="en-AU" sz="2400">
                            <a:solidFill>
                              <a:schemeClr val="tx1"/>
                            </a:solidFill>
                            <a:latin typeface="Cambria Math" panose="02040503050406030204" pitchFamily="18" charset="0"/>
                            <a:ea typeface="Calibri" panose="020F0502020204030204" pitchFamily="34" charset="0"/>
                          </a:rPr>
                          <m:t>𝑓</m:t>
                        </m:r>
                      </m:e>
                      <m:sub>
                        <m:r>
                          <a:rPr lang="en-AU" sz="2400">
                            <a:solidFill>
                              <a:schemeClr val="tx1"/>
                            </a:solidFill>
                            <a:latin typeface="Cambria Math" panose="02040503050406030204" pitchFamily="18" charset="0"/>
                            <a:ea typeface="Calibri" panose="020F0502020204030204" pitchFamily="34" charset="0"/>
                          </a:rPr>
                          <m:t>𝐼</m:t>
                        </m:r>
                      </m:sub>
                    </m:sSub>
                    <m:r>
                      <a:rPr lang="en-AU" sz="2400">
                        <a:solidFill>
                          <a:schemeClr val="tx1"/>
                        </a:solidFill>
                        <a:latin typeface="Cambria Math" panose="02040503050406030204" pitchFamily="18" charset="0"/>
                        <a:ea typeface="Calibri" panose="020F0502020204030204" pitchFamily="34" charset="0"/>
                      </a:rPr>
                      <m:t>(</m:t>
                    </m:r>
                    <m:sSubSup>
                      <m:sSubSupPr>
                        <m:ctrlPr>
                          <a:rPr lang="en-AU" sz="2400" b="0" i="1" smtClean="0">
                            <a:solidFill>
                              <a:schemeClr val="tx1"/>
                            </a:solidFill>
                            <a:latin typeface="Cambria Math" panose="02040503050406030204" pitchFamily="18" charset="0"/>
                            <a:ea typeface="Calibri" panose="020F0502020204030204" pitchFamily="34" charset="0"/>
                          </a:rPr>
                        </m:ctrlPr>
                      </m:sSubSupPr>
                      <m:e>
                        <m:r>
                          <a:rPr lang="en-AU" sz="2400">
                            <a:solidFill>
                              <a:schemeClr val="tx1"/>
                            </a:solidFill>
                            <a:latin typeface="Cambria Math" panose="02040503050406030204" pitchFamily="18" charset="0"/>
                            <a:ea typeface="Calibri" panose="020F0502020204030204" pitchFamily="34" charset="0"/>
                          </a:rPr>
                          <m:t>𝝁</m:t>
                        </m:r>
                      </m:e>
                      <m:sub>
                        <m:r>
                          <m:rPr>
                            <m:sty m:val="p"/>
                          </m:rPr>
                          <a:rPr lang="en-AU" sz="2400" b="0" i="0" smtClean="0">
                            <a:solidFill>
                              <a:schemeClr val="tx1"/>
                            </a:solidFill>
                            <a:latin typeface="Cambria Math" panose="02040503050406030204" pitchFamily="18" charset="0"/>
                            <a:ea typeface="Calibri" panose="020F0502020204030204" pitchFamily="34" charset="0"/>
                          </a:rPr>
                          <m:t>r</m:t>
                        </m:r>
                      </m:sub>
                      <m:sup>
                        <m:r>
                          <a:rPr lang="en-AU" sz="2400">
                            <a:solidFill>
                              <a:schemeClr val="tx1"/>
                            </a:solidFill>
                            <a:latin typeface="Cambria Math" panose="02040503050406030204" pitchFamily="18" charset="0"/>
                            <a:ea typeface="Calibri" panose="020F0502020204030204" pitchFamily="34" charset="0"/>
                          </a:rPr>
                          <m:t>𝒐</m:t>
                        </m:r>
                      </m:sup>
                    </m:sSubSup>
                  </m:oMath>
                </a14:m>
                <a:r>
                  <a:rPr lang="en-AU" sz="2400" dirty="0">
                    <a:solidFill>
                      <a:schemeClr val="tx1"/>
                    </a:solidFill>
                    <a:latin typeface="+mj-lt"/>
                    <a:ea typeface="Calibri" panose="020F0502020204030204" pitchFamily="34" charset="0"/>
                  </a:rPr>
                  <a:t>) = </a:t>
                </a:r>
                <a14:m>
                  <m:oMath xmlns:m="http://schemas.openxmlformats.org/officeDocument/2006/math">
                    <m:sSub>
                      <m:sSubPr>
                        <m:ctrlPr>
                          <a:rPr lang="en-AU" sz="2400" i="1">
                            <a:solidFill>
                              <a:schemeClr val="tx1"/>
                            </a:solidFill>
                            <a:latin typeface="Cambria Math" panose="02040503050406030204" pitchFamily="18" charset="0"/>
                            <a:ea typeface="Calibri" panose="020F0502020204030204" pitchFamily="34" charset="0"/>
                          </a:rPr>
                        </m:ctrlPr>
                      </m:sSubPr>
                      <m:e>
                        <m:r>
                          <a:rPr lang="en-AU" sz="2400">
                            <a:solidFill>
                              <a:schemeClr val="tx1"/>
                            </a:solidFill>
                            <a:latin typeface="Cambria Math" panose="02040503050406030204" pitchFamily="18" charset="0"/>
                            <a:ea typeface="Calibri" panose="020F0502020204030204" pitchFamily="34" charset="0"/>
                          </a:rPr>
                          <m:t>𝑓</m:t>
                        </m:r>
                      </m:e>
                      <m:sub>
                        <m:r>
                          <a:rPr lang="en-AU" sz="2400">
                            <a:solidFill>
                              <a:schemeClr val="tx1"/>
                            </a:solidFill>
                            <a:latin typeface="Cambria Math" panose="02040503050406030204" pitchFamily="18" charset="0"/>
                            <a:ea typeface="Calibri" panose="020F0502020204030204" pitchFamily="34" charset="0"/>
                          </a:rPr>
                          <m:t>𝐼</m:t>
                        </m:r>
                      </m:sub>
                    </m:sSub>
                    <m:r>
                      <a:rPr lang="en-AU" sz="2400">
                        <a:solidFill>
                          <a:schemeClr val="tx1"/>
                        </a:solidFill>
                        <a:latin typeface="Cambria Math" panose="02040503050406030204" pitchFamily="18" charset="0"/>
                        <a:ea typeface="Calibri" panose="020F0502020204030204" pitchFamily="34" charset="0"/>
                      </a:rPr>
                      <m:t>(</m:t>
                    </m:r>
                    <m:acc>
                      <m:accPr>
                        <m:chr m:val="̅"/>
                        <m:ctrlPr>
                          <a:rPr lang="en-AU" sz="2400" i="1">
                            <a:solidFill>
                              <a:schemeClr val="tx1"/>
                            </a:solidFill>
                            <a:latin typeface="Cambria Math" panose="02040503050406030204" pitchFamily="18" charset="0"/>
                            <a:ea typeface="Calibri" panose="020F0502020204030204" pitchFamily="34" charset="0"/>
                          </a:rPr>
                        </m:ctrlPr>
                      </m:accPr>
                      <m:e>
                        <m:sSubSup>
                          <m:sSubSupPr>
                            <m:ctrlPr>
                              <a:rPr lang="en-AU" sz="2400" b="0" i="1" smtClean="0">
                                <a:solidFill>
                                  <a:schemeClr val="tx1"/>
                                </a:solidFill>
                                <a:latin typeface="Cambria Math" panose="02040503050406030204" pitchFamily="18" charset="0"/>
                                <a:ea typeface="Calibri" panose="020F0502020204030204" pitchFamily="34" charset="0"/>
                              </a:rPr>
                            </m:ctrlPr>
                          </m:sSubSupPr>
                          <m:e>
                            <m:r>
                              <a:rPr lang="en-AU" sz="2400">
                                <a:solidFill>
                                  <a:schemeClr val="tx1"/>
                                </a:solidFill>
                                <a:latin typeface="Cambria Math" panose="02040503050406030204" pitchFamily="18" charset="0"/>
                                <a:ea typeface="Calibri" panose="020F0502020204030204" pitchFamily="34" charset="0"/>
                              </a:rPr>
                              <m:t>𝝁</m:t>
                            </m:r>
                          </m:e>
                          <m:sub>
                            <m:r>
                              <a:rPr lang="en-AU" sz="2400" b="0" i="1" smtClean="0">
                                <a:solidFill>
                                  <a:schemeClr val="tx1"/>
                                </a:solidFill>
                                <a:latin typeface="Cambria Math" panose="02040503050406030204" pitchFamily="18" charset="0"/>
                                <a:ea typeface="Calibri" panose="020F0502020204030204" pitchFamily="34" charset="0"/>
                              </a:rPr>
                              <m:t>𝑟</m:t>
                            </m:r>
                          </m:sub>
                          <m:sup>
                            <m:r>
                              <a:rPr lang="en-AU" sz="2400">
                                <a:solidFill>
                                  <a:schemeClr val="tx1"/>
                                </a:solidFill>
                                <a:latin typeface="Cambria Math" panose="02040503050406030204" pitchFamily="18" charset="0"/>
                                <a:ea typeface="Calibri" panose="020F0502020204030204" pitchFamily="34" charset="0"/>
                              </a:rPr>
                              <m:t>𝒐</m:t>
                            </m:r>
                          </m:sup>
                        </m:sSubSup>
                      </m:e>
                    </m:acc>
                  </m:oMath>
                </a14:m>
                <a:r>
                  <a:rPr lang="en-AU" sz="2400" dirty="0">
                    <a:solidFill>
                      <a:schemeClr val="tx1"/>
                    </a:solidFill>
                    <a:latin typeface="+mj-lt"/>
                    <a:ea typeface="Calibri" panose="020F0502020204030204" pitchFamily="34" charset="0"/>
                  </a:rPr>
                  <a:t>)</a:t>
                </a:r>
                <a:endParaRPr lang="en-AU" sz="2400" dirty="0"/>
              </a:p>
            </p:txBody>
          </p:sp>
        </mc:Choice>
        <mc:Fallback xmlns="">
          <p:sp>
            <p:nvSpPr>
              <p:cNvPr id="16" name="TextBox 15">
                <a:extLst>
                  <a:ext uri="{FF2B5EF4-FFF2-40B4-BE49-F238E27FC236}">
                    <a16:creationId xmlns:a16="http://schemas.microsoft.com/office/drawing/2014/main" id="{65D8EDCB-707A-BDA7-58D8-932D75901514}"/>
                  </a:ext>
                </a:extLst>
              </p:cNvPr>
              <p:cNvSpPr txBox="1">
                <a:spLocks noRot="1" noChangeAspect="1" noMove="1" noResize="1" noEditPoints="1" noAdjustHandles="1" noChangeArrowheads="1" noChangeShapeType="1" noTextEdit="1"/>
              </p:cNvSpPr>
              <p:nvPr/>
            </p:nvSpPr>
            <p:spPr>
              <a:xfrm>
                <a:off x="7440002" y="4592028"/>
                <a:ext cx="2161198" cy="482183"/>
              </a:xfrm>
              <a:prstGeom prst="rect">
                <a:avLst/>
              </a:prstGeom>
              <a:blipFill>
                <a:blip r:embed="rId5"/>
                <a:stretch>
                  <a:fillRect t="-5063" r="-1972" b="-29114"/>
                </a:stretch>
              </a:blipFill>
            </p:spPr>
            <p:txBody>
              <a:bodyPr/>
              <a:lstStyle/>
              <a:p>
                <a:r>
                  <a:rPr lang="en-AU">
                    <a:noFill/>
                  </a:rPr>
                  <a:t> </a:t>
                </a:r>
              </a:p>
            </p:txBody>
          </p:sp>
        </mc:Fallback>
      </mc:AlternateContent>
    </p:spTree>
    <p:extLst>
      <p:ext uri="{BB962C8B-B14F-4D97-AF65-F5344CB8AC3E}">
        <p14:creationId xmlns:p14="http://schemas.microsoft.com/office/powerpoint/2010/main" val="101644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26</a:t>
            </a:fld>
            <a:endParaRPr lang="en-US" sz="1050" dirty="0"/>
          </a:p>
        </p:txBody>
      </p:sp>
      <p:sp>
        <p:nvSpPr>
          <p:cNvPr id="4" name="TextBox 3">
            <a:extLst>
              <a:ext uri="{FF2B5EF4-FFF2-40B4-BE49-F238E27FC236}">
                <a16:creationId xmlns:a16="http://schemas.microsoft.com/office/drawing/2014/main" id="{1B10851B-B937-C1E8-7BC6-160C2698FE70}"/>
              </a:ext>
            </a:extLst>
          </p:cNvPr>
          <p:cNvSpPr txBox="1"/>
          <p:nvPr/>
        </p:nvSpPr>
        <p:spPr>
          <a:xfrm>
            <a:off x="951919" y="1510449"/>
            <a:ext cx="10027920" cy="4801314"/>
          </a:xfrm>
          <a:prstGeom prst="rect">
            <a:avLst/>
          </a:prstGeom>
          <a:noFill/>
        </p:spPr>
        <p:txBody>
          <a:bodyPr wrap="square" rtlCol="0">
            <a:spAutoFit/>
          </a:bodyPr>
          <a:lstStyle/>
          <a:p>
            <a:pPr marL="342900" indent="-342900">
              <a:buFont typeface="+mj-lt"/>
              <a:buAutoNum type="arabicPeriod"/>
            </a:pPr>
            <a:r>
              <a:rPr lang="en-AU" dirty="0">
                <a:latin typeface="+mj-lt"/>
                <a:ea typeface="Calibri" panose="020F0502020204030204" pitchFamily="34" charset="0"/>
              </a:rPr>
              <a:t>Flexible for different measures of extensive and intensive participation.</a:t>
            </a:r>
          </a:p>
          <a:p>
            <a:pPr lvl="1"/>
            <a:r>
              <a:rPr lang="en-AU" dirty="0">
                <a:solidFill>
                  <a:srgbClr val="FF0000"/>
                </a:solidFill>
                <a:latin typeface="+mj-lt"/>
                <a:ea typeface="Calibri" panose="020F0502020204030204" pitchFamily="34" charset="0"/>
              </a:rPr>
              <a:t>While demonstrated with a binary logit framework, it is a simple estimation that is entirely flexible for continuous, categorical and bounded measures of various distributions. </a:t>
            </a:r>
          </a:p>
          <a:p>
            <a:pPr marL="342900" indent="-342900">
              <a:buFont typeface="+mj-lt"/>
              <a:buAutoNum type="arabicPeriod"/>
            </a:pPr>
            <a:endParaRPr lang="en-AU" dirty="0">
              <a:latin typeface="+mj-lt"/>
              <a:ea typeface="Calibri" panose="020F0502020204030204" pitchFamily="34" charset="0"/>
            </a:endParaRPr>
          </a:p>
          <a:p>
            <a:pPr marL="342900" indent="-342900">
              <a:buFont typeface="+mj-lt"/>
              <a:buAutoNum type="arabicPeriod"/>
            </a:pPr>
            <a:r>
              <a:rPr lang="en-AU" dirty="0">
                <a:latin typeface="+mj-lt"/>
                <a:ea typeface="Calibri" panose="020F0502020204030204" pitchFamily="34" charset="0"/>
              </a:rPr>
              <a:t>Be applicable to measure inclusion at various scales (e.g. individual buyers and value chains, up to broader market access)</a:t>
            </a:r>
          </a:p>
          <a:p>
            <a:pPr lvl="1"/>
            <a:r>
              <a:rPr lang="en-AU" dirty="0">
                <a:solidFill>
                  <a:srgbClr val="FF0000"/>
                </a:solidFill>
                <a:latin typeface="+mj-lt"/>
                <a:ea typeface="Calibri" panose="020F0502020204030204" pitchFamily="34" charset="0"/>
              </a:rPr>
              <a:t>Achieved by default, assuming study scope and target populations are defined correctly  according to the  study’s interest.</a:t>
            </a:r>
          </a:p>
          <a:p>
            <a:endParaRPr lang="en-AU" dirty="0">
              <a:latin typeface="+mj-lt"/>
              <a:ea typeface="Calibri" panose="020F0502020204030204" pitchFamily="34" charset="0"/>
            </a:endParaRPr>
          </a:p>
          <a:p>
            <a:pPr marL="342900" indent="-342900">
              <a:buFont typeface="+mj-lt"/>
              <a:buAutoNum type="arabicPeriod" startAt="3"/>
            </a:pPr>
            <a:r>
              <a:rPr lang="en-AU" dirty="0">
                <a:latin typeface="+mj-lt"/>
                <a:ea typeface="Calibri" panose="020F0502020204030204" pitchFamily="34" charset="0"/>
              </a:rPr>
              <a:t>Be able to rank inclusion outcomes across different value chains, markets, or across time (recognising general limitations of external validity in any empirical work). </a:t>
            </a:r>
          </a:p>
          <a:p>
            <a:pPr lvl="1"/>
            <a:r>
              <a:rPr lang="en-AU" dirty="0">
                <a:solidFill>
                  <a:srgbClr val="FF0000"/>
                </a:solidFill>
                <a:latin typeface="+mj-lt"/>
                <a:ea typeface="Calibri" panose="020F0502020204030204" pitchFamily="34" charset="0"/>
              </a:rPr>
              <a:t>Allows for at least an ordinal ranking of  inclusion outcomes assuming the same circumstances and preferences are included.</a:t>
            </a:r>
          </a:p>
          <a:p>
            <a:pPr lvl="1"/>
            <a:endParaRPr lang="en-AU" dirty="0">
              <a:solidFill>
                <a:srgbClr val="FF0000"/>
              </a:solidFill>
              <a:latin typeface="+mj-lt"/>
              <a:ea typeface="Calibri" panose="020F0502020204030204" pitchFamily="34" charset="0"/>
            </a:endParaRPr>
          </a:p>
          <a:p>
            <a:pPr marL="342900" indent="-342900">
              <a:buFont typeface="+mj-lt"/>
              <a:buAutoNum type="arabicPeriod" startAt="3"/>
            </a:pPr>
            <a:r>
              <a:rPr lang="en-AU" dirty="0">
                <a:latin typeface="+mj-lt"/>
                <a:ea typeface="Calibri" panose="020F0502020204030204" pitchFamily="34" charset="0"/>
              </a:rPr>
              <a:t>Be able to identify the likelihood of participation in high value markets conditional on structural factors/circumstances outside of a smallholder’s control.</a:t>
            </a:r>
          </a:p>
          <a:p>
            <a:pPr lvl="1"/>
            <a:r>
              <a:rPr lang="en-AU" dirty="0">
                <a:solidFill>
                  <a:srgbClr val="FF0000"/>
                </a:solidFill>
                <a:latin typeface="+mj-lt"/>
                <a:ea typeface="Calibri" panose="020F0502020204030204" pitchFamily="34" charset="0"/>
              </a:rPr>
              <a:t>We estimate the distribution of participation outcomes conditional on circumstances alone. </a:t>
            </a:r>
          </a:p>
        </p:txBody>
      </p:sp>
      <p:sp>
        <p:nvSpPr>
          <p:cNvPr id="2" name="TextBox 1">
            <a:extLst>
              <a:ext uri="{FF2B5EF4-FFF2-40B4-BE49-F238E27FC236}">
                <a16:creationId xmlns:a16="http://schemas.microsoft.com/office/drawing/2014/main" id="{40B9F925-09CC-DA0F-E89B-1D1A4B5E9946}"/>
              </a:ext>
            </a:extLst>
          </p:cNvPr>
          <p:cNvSpPr txBox="1"/>
          <p:nvPr/>
        </p:nvSpPr>
        <p:spPr>
          <a:xfrm>
            <a:off x="2600960" y="843280"/>
            <a:ext cx="6990080" cy="461665"/>
          </a:xfrm>
          <a:prstGeom prst="rect">
            <a:avLst/>
          </a:prstGeom>
          <a:noFill/>
        </p:spPr>
        <p:txBody>
          <a:bodyPr wrap="square" rtlCol="0">
            <a:spAutoFit/>
          </a:bodyPr>
          <a:lstStyle/>
          <a:p>
            <a:pPr algn="ctr"/>
            <a:r>
              <a:rPr lang="en-AU" sz="2400" dirty="0"/>
              <a:t>Objectives of inclusion measurement</a:t>
            </a:r>
          </a:p>
        </p:txBody>
      </p:sp>
    </p:spTree>
    <p:extLst>
      <p:ext uri="{BB962C8B-B14F-4D97-AF65-F5344CB8AC3E}">
        <p14:creationId xmlns:p14="http://schemas.microsoft.com/office/powerpoint/2010/main" val="310328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27</a:t>
            </a:fld>
            <a:endParaRPr lang="en-US" sz="1050" dirty="0"/>
          </a:p>
        </p:txBody>
      </p:sp>
      <p:sp>
        <p:nvSpPr>
          <p:cNvPr id="2" name="Rectangle 1">
            <a:extLst>
              <a:ext uri="{FF2B5EF4-FFF2-40B4-BE49-F238E27FC236}">
                <a16:creationId xmlns:a16="http://schemas.microsoft.com/office/drawing/2014/main" id="{A51E5072-34B7-5951-3AB6-DB4C573FD749}"/>
              </a:ext>
            </a:extLst>
          </p:cNvPr>
          <p:cNvSpPr/>
          <p:nvPr/>
        </p:nvSpPr>
        <p:spPr>
          <a:xfrm>
            <a:off x="0" y="472441"/>
            <a:ext cx="12192000" cy="591311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288000" tIns="180000" rIns="288000" bIns="216000" rtlCol="0" anchor="ctr"/>
          <a:lstStyle/>
          <a:p>
            <a:pPr algn="ctr"/>
            <a:endParaRPr lang="en-AU" dirty="0"/>
          </a:p>
        </p:txBody>
      </p:sp>
      <p:sp>
        <p:nvSpPr>
          <p:cNvPr id="6" name="TextBox 5">
            <a:extLst>
              <a:ext uri="{FF2B5EF4-FFF2-40B4-BE49-F238E27FC236}">
                <a16:creationId xmlns:a16="http://schemas.microsoft.com/office/drawing/2014/main" id="{C0977B5A-C880-59E4-3FF0-47A564CF3F63}"/>
              </a:ext>
            </a:extLst>
          </p:cNvPr>
          <p:cNvSpPr txBox="1"/>
          <p:nvPr/>
        </p:nvSpPr>
        <p:spPr>
          <a:xfrm>
            <a:off x="345056" y="1680251"/>
            <a:ext cx="2786332" cy="2677656"/>
          </a:xfrm>
          <a:prstGeom prst="rect">
            <a:avLst/>
          </a:prstGeom>
          <a:noFill/>
        </p:spPr>
        <p:txBody>
          <a:bodyPr wrap="square" rtlCol="0">
            <a:spAutoFit/>
          </a:bodyPr>
          <a:lstStyle/>
          <a:p>
            <a:r>
              <a:rPr lang="en-AU" sz="2400" dirty="0">
                <a:latin typeface="+mj-lt"/>
              </a:rPr>
              <a:t>Case study</a:t>
            </a:r>
          </a:p>
          <a:p>
            <a:endParaRPr lang="en-AU" sz="2400" dirty="0">
              <a:latin typeface="+mj-lt"/>
            </a:endParaRPr>
          </a:p>
          <a:p>
            <a:r>
              <a:rPr lang="en-AU" sz="2400" dirty="0">
                <a:latin typeface="+mj-lt"/>
              </a:rPr>
              <a:t>Inclusion of coffee farmers in high value markets in Kapchorwa, Uganda</a:t>
            </a:r>
          </a:p>
        </p:txBody>
      </p:sp>
      <p:sp>
        <p:nvSpPr>
          <p:cNvPr id="8" name="TextBox 7">
            <a:extLst>
              <a:ext uri="{FF2B5EF4-FFF2-40B4-BE49-F238E27FC236}">
                <a16:creationId xmlns:a16="http://schemas.microsoft.com/office/drawing/2014/main" id="{EB6BAB61-0978-EE70-7ABE-3D77E94FF4F2}"/>
              </a:ext>
            </a:extLst>
          </p:cNvPr>
          <p:cNvSpPr txBox="1"/>
          <p:nvPr/>
        </p:nvSpPr>
        <p:spPr>
          <a:xfrm>
            <a:off x="7269193" y="2280415"/>
            <a:ext cx="4109049" cy="738664"/>
          </a:xfrm>
          <a:prstGeom prst="rect">
            <a:avLst/>
          </a:prstGeom>
          <a:noFill/>
        </p:spPr>
        <p:txBody>
          <a:bodyPr wrap="square" rtlCol="0">
            <a:spAutoFit/>
          </a:bodyPr>
          <a:lstStyle/>
          <a:p>
            <a:endParaRPr lang="en-AU" sz="2400" dirty="0">
              <a:latin typeface="+mj-lt"/>
            </a:endParaRPr>
          </a:p>
          <a:p>
            <a:endParaRPr lang="en-AU" dirty="0">
              <a:latin typeface="+mj-lt"/>
              <a:ea typeface="Calibri" panose="020F0502020204030204" pitchFamily="34" charset="0"/>
            </a:endParaRPr>
          </a:p>
        </p:txBody>
      </p:sp>
      <p:pic>
        <p:nvPicPr>
          <p:cNvPr id="10" name="Picture 9" descr="A waterfall in a forest&#10;&#10;Description automatically generated">
            <a:extLst>
              <a:ext uri="{FF2B5EF4-FFF2-40B4-BE49-F238E27FC236}">
                <a16:creationId xmlns:a16="http://schemas.microsoft.com/office/drawing/2014/main" id="{9CEBE138-0664-7B4C-56AE-0D607E75AB5D}"/>
              </a:ext>
            </a:extLst>
          </p:cNvPr>
          <p:cNvPicPr>
            <a:picLocks noChangeAspect="1"/>
          </p:cNvPicPr>
          <p:nvPr/>
        </p:nvPicPr>
        <p:blipFill>
          <a:blip r:embed="rId2"/>
          <a:stretch>
            <a:fillRect/>
          </a:stretch>
        </p:blipFill>
        <p:spPr>
          <a:xfrm>
            <a:off x="3242819" y="1406107"/>
            <a:ext cx="8949181" cy="4979452"/>
          </a:xfrm>
          <a:prstGeom prst="rect">
            <a:avLst/>
          </a:prstGeom>
        </p:spPr>
      </p:pic>
    </p:spTree>
    <p:extLst>
      <p:ext uri="{BB962C8B-B14F-4D97-AF65-F5344CB8AC3E}">
        <p14:creationId xmlns:p14="http://schemas.microsoft.com/office/powerpoint/2010/main" val="639230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7B696C8-3702-30CE-A1F7-1247A6A34F51}"/>
              </a:ext>
            </a:extLst>
          </p:cNvPr>
          <p:cNvSpPr txBox="1"/>
          <p:nvPr/>
        </p:nvSpPr>
        <p:spPr>
          <a:xfrm>
            <a:off x="1460387" y="934720"/>
            <a:ext cx="9540240" cy="430887"/>
          </a:xfrm>
          <a:prstGeom prst="rect">
            <a:avLst/>
          </a:prstGeom>
          <a:noFill/>
        </p:spPr>
        <p:txBody>
          <a:bodyPr wrap="square" rtlCol="0">
            <a:spAutoFit/>
          </a:bodyPr>
          <a:lstStyle/>
          <a:p>
            <a:pPr algn="ctr"/>
            <a:r>
              <a:rPr lang="en-AU" sz="2200" dirty="0"/>
              <a:t>Coffee buyers in Kapchorwa, Uganda</a:t>
            </a:r>
          </a:p>
        </p:txBody>
      </p:sp>
      <p:sp>
        <p:nvSpPr>
          <p:cNvPr id="15" name="Rectangle 14">
            <a:extLst>
              <a:ext uri="{FF2B5EF4-FFF2-40B4-BE49-F238E27FC236}">
                <a16:creationId xmlns:a16="http://schemas.microsoft.com/office/drawing/2014/main" id="{8D7C2EC6-84CA-319F-2F71-475D9F47760E}"/>
              </a:ext>
            </a:extLst>
          </p:cNvPr>
          <p:cNvSpPr/>
          <p:nvPr/>
        </p:nvSpPr>
        <p:spPr>
          <a:xfrm>
            <a:off x="881267" y="3170207"/>
            <a:ext cx="1587261" cy="1250830"/>
          </a:xfrm>
          <a:prstGeom prst="rect">
            <a:avLst/>
          </a:prstGeom>
          <a:solidFill>
            <a:schemeClr val="accent6">
              <a:lumMod val="40000"/>
              <a:lumOff val="6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AU" dirty="0">
                <a:solidFill>
                  <a:sysClr val="windowText" lastClr="000000"/>
                </a:solidFill>
              </a:rPr>
              <a:t>Smallholder coffee farmer</a:t>
            </a:r>
          </a:p>
        </p:txBody>
      </p:sp>
      <p:cxnSp>
        <p:nvCxnSpPr>
          <p:cNvPr id="17" name="Straight Arrow Connector 16">
            <a:extLst>
              <a:ext uri="{FF2B5EF4-FFF2-40B4-BE49-F238E27FC236}">
                <a16:creationId xmlns:a16="http://schemas.microsoft.com/office/drawing/2014/main" id="{980E3357-C699-8A76-41A1-E41EEC2FCF66}"/>
              </a:ext>
            </a:extLst>
          </p:cNvPr>
          <p:cNvCxnSpPr>
            <a:cxnSpLocks/>
            <a:stCxn id="15" idx="3"/>
            <a:endCxn id="18" idx="1"/>
          </p:cNvCxnSpPr>
          <p:nvPr/>
        </p:nvCxnSpPr>
        <p:spPr>
          <a:xfrm flipV="1">
            <a:off x="2468528" y="2565249"/>
            <a:ext cx="2329132" cy="1230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11127328-0608-C17F-FC62-7D09474D2635}"/>
              </a:ext>
            </a:extLst>
          </p:cNvPr>
          <p:cNvSpPr/>
          <p:nvPr/>
        </p:nvSpPr>
        <p:spPr>
          <a:xfrm>
            <a:off x="4797660" y="1939834"/>
            <a:ext cx="1587261" cy="1250830"/>
          </a:xfrm>
          <a:prstGeom prst="rect">
            <a:avLst/>
          </a:prstGeom>
          <a:solidFill>
            <a:schemeClr val="accent5">
              <a:lumMod val="75000"/>
            </a:schemeClr>
          </a:solidFill>
          <a:ln>
            <a:solidFill>
              <a:schemeClr val="accent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AU" b="1" dirty="0"/>
              <a:t>Commodity buyers</a:t>
            </a:r>
            <a:endParaRPr lang="en-AU" dirty="0"/>
          </a:p>
        </p:txBody>
      </p:sp>
      <p:cxnSp>
        <p:nvCxnSpPr>
          <p:cNvPr id="19" name="Straight Arrow Connector 18">
            <a:extLst>
              <a:ext uri="{FF2B5EF4-FFF2-40B4-BE49-F238E27FC236}">
                <a16:creationId xmlns:a16="http://schemas.microsoft.com/office/drawing/2014/main" id="{57DB0E95-2578-35E0-7252-FC2BF9FBBA7F}"/>
              </a:ext>
            </a:extLst>
          </p:cNvPr>
          <p:cNvCxnSpPr>
            <a:cxnSpLocks/>
            <a:stCxn id="15" idx="3"/>
            <a:endCxn id="22" idx="1"/>
          </p:cNvCxnSpPr>
          <p:nvPr/>
        </p:nvCxnSpPr>
        <p:spPr>
          <a:xfrm>
            <a:off x="2468528" y="3795622"/>
            <a:ext cx="2329130" cy="665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AF7A1531-CD74-B4F4-2D86-14A1E32A7456}"/>
              </a:ext>
            </a:extLst>
          </p:cNvPr>
          <p:cNvSpPr/>
          <p:nvPr/>
        </p:nvSpPr>
        <p:spPr>
          <a:xfrm>
            <a:off x="4797658" y="3836134"/>
            <a:ext cx="1587261" cy="1250830"/>
          </a:xfrm>
          <a:prstGeom prst="rect">
            <a:avLst/>
          </a:prstGeom>
          <a:solidFill>
            <a:schemeClr val="accent5">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AU" b="1" dirty="0"/>
              <a:t>High value buyers</a:t>
            </a:r>
            <a:endParaRPr lang="en-AU" dirty="0"/>
          </a:p>
        </p:txBody>
      </p:sp>
      <p:sp>
        <p:nvSpPr>
          <p:cNvPr id="25" name="TextBox 24">
            <a:extLst>
              <a:ext uri="{FF2B5EF4-FFF2-40B4-BE49-F238E27FC236}">
                <a16:creationId xmlns:a16="http://schemas.microsoft.com/office/drawing/2014/main" id="{FB1086F9-0405-A9AA-1BE2-53852FF7DD12}"/>
              </a:ext>
            </a:extLst>
          </p:cNvPr>
          <p:cNvSpPr txBox="1"/>
          <p:nvPr/>
        </p:nvSpPr>
        <p:spPr>
          <a:xfrm>
            <a:off x="6512397" y="1749641"/>
            <a:ext cx="5219528" cy="1631216"/>
          </a:xfrm>
          <a:prstGeom prst="rect">
            <a:avLst/>
          </a:prstGeom>
          <a:noFill/>
        </p:spPr>
        <p:txBody>
          <a:bodyPr wrap="square" rtlCol="0">
            <a:spAutoFit/>
          </a:bodyPr>
          <a:lstStyle/>
          <a:p>
            <a:pPr marL="285750" indent="-285750">
              <a:buFont typeface="Arial" panose="020B0604020202020204" pitchFamily="34" charset="0"/>
              <a:buChar char="•"/>
            </a:pPr>
            <a:r>
              <a:rPr lang="en-AU" sz="2000" dirty="0"/>
              <a:t>Located in all villages.</a:t>
            </a:r>
          </a:p>
          <a:p>
            <a:pPr marL="285750" indent="-285750">
              <a:buFont typeface="Arial" panose="020B0604020202020204" pitchFamily="34" charset="0"/>
              <a:buChar char="•"/>
            </a:pPr>
            <a:r>
              <a:rPr lang="en-AU" sz="2000" dirty="0"/>
              <a:t>Open for longer periods</a:t>
            </a:r>
          </a:p>
          <a:p>
            <a:pPr marL="285750" indent="-285750">
              <a:buFont typeface="Arial" panose="020B0604020202020204" pitchFamily="34" charset="0"/>
              <a:buChar char="•"/>
            </a:pPr>
            <a:r>
              <a:rPr lang="en-AU" sz="2000" dirty="0"/>
              <a:t>Typically, lower prices </a:t>
            </a:r>
          </a:p>
          <a:p>
            <a:pPr marL="285750" indent="-285750">
              <a:buFont typeface="Arial" panose="020B0604020202020204" pitchFamily="34" charset="0"/>
              <a:buChar char="•"/>
            </a:pPr>
            <a:r>
              <a:rPr lang="en-AU" sz="2000" dirty="0"/>
              <a:t>Also includes traders who may aggregate or process locally </a:t>
            </a:r>
          </a:p>
        </p:txBody>
      </p:sp>
      <p:sp>
        <p:nvSpPr>
          <p:cNvPr id="26" name="TextBox 25">
            <a:extLst>
              <a:ext uri="{FF2B5EF4-FFF2-40B4-BE49-F238E27FC236}">
                <a16:creationId xmlns:a16="http://schemas.microsoft.com/office/drawing/2014/main" id="{70B72ABD-4B29-F7B5-84C8-CDB0E839C7A1}"/>
              </a:ext>
            </a:extLst>
          </p:cNvPr>
          <p:cNvSpPr txBox="1"/>
          <p:nvPr/>
        </p:nvSpPr>
        <p:spPr>
          <a:xfrm>
            <a:off x="6512397" y="3795622"/>
            <a:ext cx="5219527" cy="2246769"/>
          </a:xfrm>
          <a:prstGeom prst="rect">
            <a:avLst/>
          </a:prstGeom>
          <a:noFill/>
        </p:spPr>
        <p:txBody>
          <a:bodyPr wrap="square" rtlCol="0">
            <a:spAutoFit/>
          </a:bodyPr>
          <a:lstStyle/>
          <a:p>
            <a:pPr marL="285750" indent="-285750">
              <a:buFont typeface="Arial" panose="020B0604020202020204" pitchFamily="34" charset="0"/>
              <a:buChar char="•"/>
            </a:pPr>
            <a:r>
              <a:rPr lang="en-AU" sz="2000" dirty="0"/>
              <a:t>Often cluster at high altitude, closer to roads.</a:t>
            </a:r>
          </a:p>
          <a:p>
            <a:pPr marL="285750" indent="-285750">
              <a:buFont typeface="Arial" panose="020B0604020202020204" pitchFamily="34" charset="0"/>
              <a:buChar char="•"/>
            </a:pPr>
            <a:r>
              <a:rPr lang="en-AU" sz="2000" dirty="0"/>
              <a:t>Compete on prices</a:t>
            </a:r>
          </a:p>
          <a:p>
            <a:pPr marL="285750" indent="-285750">
              <a:buFont typeface="Arial" panose="020B0604020202020204" pitchFamily="34" charset="0"/>
              <a:buChar char="•"/>
            </a:pPr>
            <a:r>
              <a:rPr lang="en-AU" sz="2000" dirty="0"/>
              <a:t>Quality requirements higher, but barriers to entry relatively low.</a:t>
            </a:r>
          </a:p>
          <a:p>
            <a:pPr marL="285750" indent="-285750">
              <a:buFont typeface="Arial" panose="020B0604020202020204" pitchFamily="34" charset="0"/>
              <a:buChar char="•"/>
            </a:pPr>
            <a:r>
              <a:rPr lang="en-AU" sz="2000" dirty="0"/>
              <a:t>Also includes cooperatives/farmer groups with direct links to downstream markets.</a:t>
            </a:r>
          </a:p>
        </p:txBody>
      </p:sp>
    </p:spTree>
    <p:extLst>
      <p:ext uri="{BB962C8B-B14F-4D97-AF65-F5344CB8AC3E}">
        <p14:creationId xmlns:p14="http://schemas.microsoft.com/office/powerpoint/2010/main" val="372845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a:xfrm>
            <a:off x="10091595" y="5901472"/>
            <a:ext cx="1497496" cy="249904"/>
          </a:xfrm>
        </p:spPr>
        <p:txBody>
          <a:bodyPr/>
          <a:lstStyle/>
          <a:p>
            <a:fld id="{ACADE19B-5A62-A442-958F-6378CC73CF75}" type="slidenum">
              <a:rPr lang="en-US" sz="1050" smtClean="0"/>
              <a:pPr/>
              <a:t>29</a:t>
            </a:fld>
            <a:endParaRPr lang="en-US" sz="1050" dirty="0"/>
          </a:p>
        </p:txBody>
      </p:sp>
      <p:sp>
        <p:nvSpPr>
          <p:cNvPr id="2" name="TextBox 1">
            <a:extLst>
              <a:ext uri="{FF2B5EF4-FFF2-40B4-BE49-F238E27FC236}">
                <a16:creationId xmlns:a16="http://schemas.microsoft.com/office/drawing/2014/main" id="{37B696C8-3702-30CE-A1F7-1247A6A34F51}"/>
              </a:ext>
            </a:extLst>
          </p:cNvPr>
          <p:cNvSpPr txBox="1"/>
          <p:nvPr/>
        </p:nvSpPr>
        <p:spPr>
          <a:xfrm>
            <a:off x="1460387" y="934720"/>
            <a:ext cx="9540240" cy="430887"/>
          </a:xfrm>
          <a:prstGeom prst="rect">
            <a:avLst/>
          </a:prstGeom>
          <a:noFill/>
        </p:spPr>
        <p:txBody>
          <a:bodyPr wrap="square" rtlCol="0">
            <a:spAutoFit/>
          </a:bodyPr>
          <a:lstStyle/>
          <a:p>
            <a:pPr algn="ctr"/>
            <a:r>
              <a:rPr lang="en-AU" sz="2200" dirty="0"/>
              <a:t>Participation in high value markets</a:t>
            </a:r>
          </a:p>
        </p:txBody>
      </p:sp>
      <p:grpSp>
        <p:nvGrpSpPr>
          <p:cNvPr id="10" name="Group 9">
            <a:extLst>
              <a:ext uri="{FF2B5EF4-FFF2-40B4-BE49-F238E27FC236}">
                <a16:creationId xmlns:a16="http://schemas.microsoft.com/office/drawing/2014/main" id="{FCCCBEC1-DB7C-0811-B822-B614CD17496C}"/>
              </a:ext>
            </a:extLst>
          </p:cNvPr>
          <p:cNvGrpSpPr/>
          <p:nvPr/>
        </p:nvGrpSpPr>
        <p:grpSpPr>
          <a:xfrm>
            <a:off x="224085" y="1924194"/>
            <a:ext cx="3755912" cy="3938481"/>
            <a:chOff x="324109" y="2162164"/>
            <a:chExt cx="3755912" cy="3761116"/>
          </a:xfrm>
        </p:grpSpPr>
        <p:sp>
          <p:nvSpPr>
            <p:cNvPr id="8" name="Rectangle 7">
              <a:extLst>
                <a:ext uri="{FF2B5EF4-FFF2-40B4-BE49-F238E27FC236}">
                  <a16:creationId xmlns:a16="http://schemas.microsoft.com/office/drawing/2014/main" id="{47CF8B2A-2BC2-994F-3936-6E6AB58F1319}"/>
                </a:ext>
              </a:extLst>
            </p:cNvPr>
            <p:cNvSpPr/>
            <p:nvPr/>
          </p:nvSpPr>
          <p:spPr>
            <a:xfrm>
              <a:off x="324109" y="2162164"/>
              <a:ext cx="3755912" cy="376111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5094BB7B-DF68-FF90-618C-193408B7CE53}"/>
                </a:ext>
              </a:extLst>
            </p:cNvPr>
            <p:cNvSpPr txBox="1"/>
            <p:nvPr/>
          </p:nvSpPr>
          <p:spPr>
            <a:xfrm>
              <a:off x="393394" y="2624868"/>
              <a:ext cx="3617343" cy="2862322"/>
            </a:xfrm>
            <a:prstGeom prst="rect">
              <a:avLst/>
            </a:prstGeom>
            <a:noFill/>
            <a:ln>
              <a:noFill/>
            </a:ln>
          </p:spPr>
          <p:txBody>
            <a:bodyPr wrap="square" rtlCol="0">
              <a:spAutoFit/>
            </a:bodyPr>
            <a:lstStyle/>
            <a:p>
              <a:pPr algn="ctr"/>
              <a:r>
                <a:rPr lang="en-AU" sz="2000" b="1" dirty="0"/>
                <a:t>Extensive margin (for households</a:t>
              </a:r>
              <a:r>
                <a:rPr lang="en-AU" sz="2000" dirty="0"/>
                <a:t>):</a:t>
              </a:r>
            </a:p>
            <a:p>
              <a:pPr algn="ctr"/>
              <a:r>
                <a:rPr lang="en-AU" sz="2000" dirty="0"/>
                <a:t>Whether anyone in the household sold any coffee to high value markets in the last harvest season. </a:t>
              </a:r>
            </a:p>
            <a:p>
              <a:pPr algn="ctr"/>
              <a:endParaRPr lang="en-AU" sz="2000" dirty="0"/>
            </a:p>
            <a:p>
              <a:pPr algn="ctr"/>
              <a:r>
                <a:rPr lang="en-AU" sz="2000" dirty="0"/>
                <a:t>Binary measure</a:t>
              </a:r>
            </a:p>
            <a:p>
              <a:pPr algn="ctr"/>
              <a:r>
                <a:rPr lang="en-AU" sz="2000" dirty="0"/>
                <a:t>210 observations</a:t>
              </a:r>
            </a:p>
          </p:txBody>
        </p:sp>
      </p:grpSp>
      <p:sp>
        <p:nvSpPr>
          <p:cNvPr id="6" name="TextBox 5">
            <a:extLst>
              <a:ext uri="{FF2B5EF4-FFF2-40B4-BE49-F238E27FC236}">
                <a16:creationId xmlns:a16="http://schemas.microsoft.com/office/drawing/2014/main" id="{85C22646-9D7E-C1D3-D60F-6B4BE1A4AAB9}"/>
              </a:ext>
            </a:extLst>
          </p:cNvPr>
          <p:cNvSpPr txBox="1"/>
          <p:nvPr/>
        </p:nvSpPr>
        <p:spPr>
          <a:xfrm>
            <a:off x="4187304" y="2381267"/>
            <a:ext cx="3617343" cy="3170099"/>
          </a:xfrm>
          <a:prstGeom prst="rect">
            <a:avLst/>
          </a:prstGeom>
          <a:noFill/>
        </p:spPr>
        <p:txBody>
          <a:bodyPr wrap="square" rtlCol="0">
            <a:spAutoFit/>
          </a:bodyPr>
          <a:lstStyle/>
          <a:p>
            <a:pPr algn="ctr"/>
            <a:r>
              <a:rPr lang="en-AU" sz="2000" b="1" dirty="0"/>
              <a:t>Intensive margin (for households</a:t>
            </a:r>
            <a:r>
              <a:rPr lang="en-AU" sz="2000" dirty="0"/>
              <a:t>):</a:t>
            </a:r>
          </a:p>
          <a:p>
            <a:pPr algn="ctr"/>
            <a:r>
              <a:rPr lang="en-AU" sz="2000" dirty="0"/>
              <a:t>The proportion of coffee sold to high value markets in the last harvest season.</a:t>
            </a:r>
          </a:p>
          <a:p>
            <a:pPr algn="ctr"/>
            <a:endParaRPr lang="en-AU" sz="2000" dirty="0"/>
          </a:p>
          <a:p>
            <a:pPr algn="ctr"/>
            <a:r>
              <a:rPr lang="en-AU" sz="2000" dirty="0"/>
              <a:t>Bounded continuous measure. </a:t>
            </a:r>
          </a:p>
          <a:p>
            <a:pPr algn="ctr"/>
            <a:r>
              <a:rPr lang="en-AU" sz="2000" dirty="0"/>
              <a:t>210 observations</a:t>
            </a:r>
          </a:p>
          <a:p>
            <a:pPr algn="ctr"/>
            <a:endParaRPr lang="en-AU" sz="2000" dirty="0"/>
          </a:p>
        </p:txBody>
      </p:sp>
      <p:grpSp>
        <p:nvGrpSpPr>
          <p:cNvPr id="12" name="Group 11">
            <a:extLst>
              <a:ext uri="{FF2B5EF4-FFF2-40B4-BE49-F238E27FC236}">
                <a16:creationId xmlns:a16="http://schemas.microsoft.com/office/drawing/2014/main" id="{4F83BA7F-C9F0-7241-2763-815B1DC3B1C1}"/>
              </a:ext>
            </a:extLst>
          </p:cNvPr>
          <p:cNvGrpSpPr/>
          <p:nvPr/>
        </p:nvGrpSpPr>
        <p:grpSpPr>
          <a:xfrm>
            <a:off x="7939154" y="1924194"/>
            <a:ext cx="3755912" cy="3999085"/>
            <a:chOff x="8039178" y="2162164"/>
            <a:chExt cx="3755912" cy="3818988"/>
          </a:xfrm>
        </p:grpSpPr>
        <p:sp>
          <p:nvSpPr>
            <p:cNvPr id="11" name="Rectangle 10">
              <a:extLst>
                <a:ext uri="{FF2B5EF4-FFF2-40B4-BE49-F238E27FC236}">
                  <a16:creationId xmlns:a16="http://schemas.microsoft.com/office/drawing/2014/main" id="{9FABAAE4-D0DE-F6C7-AF0D-A1922289BD8D}"/>
                </a:ext>
              </a:extLst>
            </p:cNvPr>
            <p:cNvSpPr/>
            <p:nvPr/>
          </p:nvSpPr>
          <p:spPr>
            <a:xfrm>
              <a:off x="8039178" y="2162164"/>
              <a:ext cx="3755912" cy="376111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07615074-CDFF-D73C-D534-E04E1B3D0CB3}"/>
                </a:ext>
              </a:extLst>
            </p:cNvPr>
            <p:cNvSpPr txBox="1"/>
            <p:nvPr/>
          </p:nvSpPr>
          <p:spPr>
            <a:xfrm>
              <a:off x="8177747" y="2503277"/>
              <a:ext cx="3617343" cy="3477875"/>
            </a:xfrm>
            <a:prstGeom prst="rect">
              <a:avLst/>
            </a:prstGeom>
            <a:noFill/>
          </p:spPr>
          <p:txBody>
            <a:bodyPr wrap="square" rtlCol="0">
              <a:spAutoFit/>
            </a:bodyPr>
            <a:lstStyle/>
            <a:p>
              <a:pPr algn="ctr"/>
              <a:r>
                <a:rPr lang="en-AU" sz="2000" b="1" dirty="0"/>
                <a:t>Extensive margin (for individuals</a:t>
              </a:r>
              <a:r>
                <a:rPr lang="en-AU" sz="2000" dirty="0"/>
                <a:t>):</a:t>
              </a:r>
            </a:p>
            <a:p>
              <a:pPr algn="ctr"/>
              <a:r>
                <a:rPr lang="en-AU" sz="2000" dirty="0"/>
                <a:t>Whether the individual smallholder sells any of the coffee they market to high value markets. Individuals are either the household head or spouse.</a:t>
              </a:r>
            </a:p>
            <a:p>
              <a:pPr algn="ctr"/>
              <a:endParaRPr lang="en-AU" sz="2000" dirty="0"/>
            </a:p>
            <a:p>
              <a:pPr algn="ctr"/>
              <a:r>
                <a:rPr lang="en-AU" sz="2000" dirty="0"/>
                <a:t>Binary measure</a:t>
              </a:r>
            </a:p>
            <a:p>
              <a:pPr algn="ctr"/>
              <a:r>
                <a:rPr lang="en-AU" sz="2000" dirty="0"/>
                <a:t>411 observations</a:t>
              </a:r>
            </a:p>
          </p:txBody>
        </p:sp>
      </p:grpSp>
    </p:spTree>
    <p:extLst>
      <p:ext uri="{BB962C8B-B14F-4D97-AF65-F5344CB8AC3E}">
        <p14:creationId xmlns:p14="http://schemas.microsoft.com/office/powerpoint/2010/main" val="242630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3</a:t>
            </a:fld>
            <a:endParaRPr lang="en-US" sz="1050" dirty="0"/>
          </a:p>
        </p:txBody>
      </p:sp>
      <p:sp>
        <p:nvSpPr>
          <p:cNvPr id="2" name="Rectangle 1">
            <a:extLst>
              <a:ext uri="{FF2B5EF4-FFF2-40B4-BE49-F238E27FC236}">
                <a16:creationId xmlns:a16="http://schemas.microsoft.com/office/drawing/2014/main" id="{A51E5072-34B7-5951-3AB6-DB4C573FD749}"/>
              </a:ext>
            </a:extLst>
          </p:cNvPr>
          <p:cNvSpPr/>
          <p:nvPr/>
        </p:nvSpPr>
        <p:spPr>
          <a:xfrm>
            <a:off x="7056408" y="472441"/>
            <a:ext cx="5135592" cy="591311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288000" tIns="180000" rIns="288000" bIns="216000" rtlCol="0" anchor="ctr"/>
          <a:lstStyle/>
          <a:p>
            <a:pPr algn="ctr"/>
            <a:endParaRPr lang="en-AU" dirty="0"/>
          </a:p>
        </p:txBody>
      </p:sp>
      <p:sp>
        <p:nvSpPr>
          <p:cNvPr id="5" name="TextBox 4">
            <a:extLst>
              <a:ext uri="{FF2B5EF4-FFF2-40B4-BE49-F238E27FC236}">
                <a16:creationId xmlns:a16="http://schemas.microsoft.com/office/drawing/2014/main" id="{80CFE260-1416-3396-B1CE-A2AB33269FF8}"/>
              </a:ext>
            </a:extLst>
          </p:cNvPr>
          <p:cNvSpPr txBox="1"/>
          <p:nvPr/>
        </p:nvSpPr>
        <p:spPr>
          <a:xfrm>
            <a:off x="7919048" y="2213950"/>
            <a:ext cx="3584180" cy="2585323"/>
          </a:xfrm>
          <a:prstGeom prst="rect">
            <a:avLst/>
          </a:prstGeom>
          <a:noFill/>
        </p:spPr>
        <p:txBody>
          <a:bodyPr wrap="square" rtlCol="0">
            <a:spAutoFit/>
          </a:bodyPr>
          <a:lstStyle/>
          <a:p>
            <a:endParaRPr lang="en-AU" sz="2400" dirty="0">
              <a:latin typeface="+mj-lt"/>
            </a:endParaRPr>
          </a:p>
          <a:p>
            <a:r>
              <a:rPr lang="en-AU" sz="2400" dirty="0">
                <a:latin typeface="+mj-lt"/>
                <a:ea typeface="Calibri" panose="020F0502020204030204" pitchFamily="34" charset="0"/>
              </a:rPr>
              <a:t>72% of IFAD’s projects in 2020 had components that link smallholders to high value markets (IFAD 2020).</a:t>
            </a:r>
            <a:endParaRPr lang="en-AU" sz="1800" dirty="0">
              <a:latin typeface="+mj-lt"/>
              <a:ea typeface="Calibri" panose="020F0502020204030204" pitchFamily="34" charset="0"/>
            </a:endParaRPr>
          </a:p>
          <a:p>
            <a:pPr marL="285750" indent="-285750">
              <a:buFont typeface="Arial" panose="020B0604020202020204" pitchFamily="34" charset="0"/>
              <a:buChar char="•"/>
            </a:pPr>
            <a:endParaRPr lang="en-AU" dirty="0">
              <a:latin typeface="+mj-lt"/>
              <a:ea typeface="Calibri" panose="020F0502020204030204" pitchFamily="34" charset="0"/>
            </a:endParaRPr>
          </a:p>
        </p:txBody>
      </p:sp>
      <p:sp>
        <p:nvSpPr>
          <p:cNvPr id="6" name="TextBox 5">
            <a:extLst>
              <a:ext uri="{FF2B5EF4-FFF2-40B4-BE49-F238E27FC236}">
                <a16:creationId xmlns:a16="http://schemas.microsoft.com/office/drawing/2014/main" id="{01382586-865A-88D8-EF3B-DE557708B0D6}"/>
              </a:ext>
            </a:extLst>
          </p:cNvPr>
          <p:cNvSpPr txBox="1"/>
          <p:nvPr/>
        </p:nvSpPr>
        <p:spPr>
          <a:xfrm>
            <a:off x="547778" y="1715954"/>
            <a:ext cx="6103188" cy="4154984"/>
          </a:xfrm>
          <a:prstGeom prst="rect">
            <a:avLst/>
          </a:prstGeom>
          <a:noFill/>
        </p:spPr>
        <p:txBody>
          <a:bodyPr wrap="square">
            <a:spAutoFit/>
          </a:bodyPr>
          <a:lstStyle/>
          <a:p>
            <a:r>
              <a:rPr lang="en-AU" sz="2400" dirty="0">
                <a:latin typeface="+mj-lt"/>
                <a:ea typeface="Calibri" panose="020F0502020204030204" pitchFamily="34" charset="0"/>
              </a:rPr>
              <a:t>Smallholder orientated high value markets remain the preeminent market-based policy that seeks to achieve welfare and development gains for rural smallholder farming households.</a:t>
            </a:r>
          </a:p>
          <a:p>
            <a:pPr marL="285750" indent="-285750">
              <a:buFont typeface="Arial" panose="020B0604020202020204" pitchFamily="34" charset="0"/>
              <a:buChar char="•"/>
            </a:pPr>
            <a:endParaRPr lang="en-AU" sz="2400" dirty="0">
              <a:latin typeface="+mj-lt"/>
              <a:ea typeface="Calibri" panose="020F0502020204030204" pitchFamily="34" charset="0"/>
            </a:endParaRPr>
          </a:p>
          <a:p>
            <a:pPr marL="285750" indent="-285750">
              <a:buFont typeface="Arial" panose="020B0604020202020204" pitchFamily="34" charset="0"/>
              <a:buChar char="•"/>
            </a:pPr>
            <a:endParaRPr lang="en-AU" sz="2400" dirty="0">
              <a:latin typeface="+mj-lt"/>
              <a:ea typeface="Calibri" panose="020F0502020204030204" pitchFamily="34" charset="0"/>
            </a:endParaRPr>
          </a:p>
          <a:p>
            <a:r>
              <a:rPr lang="en-AU" sz="2400" dirty="0">
                <a:latin typeface="+mj-lt"/>
                <a:ea typeface="Calibri" panose="020F0502020204030204" pitchFamily="34" charset="0"/>
              </a:rPr>
              <a:t>Smallholder high value markets represent the modern value chains that </a:t>
            </a:r>
            <a:r>
              <a:rPr lang="en-US" sz="2400" dirty="0">
                <a:latin typeface="+mj-lt"/>
                <a:ea typeface="Calibri" panose="020F0502020204030204" pitchFamily="34" charset="0"/>
              </a:rPr>
              <a:t>link smallholder farmers in developing countries to lucrative markets. </a:t>
            </a:r>
            <a:endParaRPr lang="en-AU" sz="2400" dirty="0">
              <a:latin typeface="+mj-lt"/>
            </a:endParaRPr>
          </a:p>
        </p:txBody>
      </p:sp>
      <p:cxnSp>
        <p:nvCxnSpPr>
          <p:cNvPr id="7" name="Straight Connector 6">
            <a:extLst>
              <a:ext uri="{FF2B5EF4-FFF2-40B4-BE49-F238E27FC236}">
                <a16:creationId xmlns:a16="http://schemas.microsoft.com/office/drawing/2014/main" id="{A2125B18-D5A0-CD47-F177-57E8C619C3DF}"/>
              </a:ext>
            </a:extLst>
          </p:cNvPr>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748B162-8FE5-F511-6164-92B24FD57C89}"/>
              </a:ext>
            </a:extLst>
          </p:cNvPr>
          <p:cNvSpPr txBox="1"/>
          <p:nvPr/>
        </p:nvSpPr>
        <p:spPr>
          <a:xfrm>
            <a:off x="202817" y="843280"/>
            <a:ext cx="6990080" cy="461665"/>
          </a:xfrm>
          <a:prstGeom prst="rect">
            <a:avLst/>
          </a:prstGeom>
          <a:noFill/>
        </p:spPr>
        <p:txBody>
          <a:bodyPr wrap="square" rtlCol="0">
            <a:spAutoFit/>
          </a:bodyPr>
          <a:lstStyle/>
          <a:p>
            <a:pPr algn="ctr"/>
            <a:r>
              <a:rPr lang="en-AU" sz="2400" dirty="0"/>
              <a:t>High value markets are rural development tools</a:t>
            </a:r>
          </a:p>
        </p:txBody>
      </p:sp>
    </p:spTree>
    <p:extLst>
      <p:ext uri="{BB962C8B-B14F-4D97-AF65-F5344CB8AC3E}">
        <p14:creationId xmlns:p14="http://schemas.microsoft.com/office/powerpoint/2010/main" val="2305058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a:xfrm>
            <a:off x="10091595" y="5901472"/>
            <a:ext cx="1497496" cy="249904"/>
          </a:xfrm>
        </p:spPr>
        <p:txBody>
          <a:bodyPr/>
          <a:lstStyle/>
          <a:p>
            <a:fld id="{ACADE19B-5A62-A442-958F-6378CC73CF75}" type="slidenum">
              <a:rPr lang="en-US" sz="1050" smtClean="0"/>
              <a:pPr/>
              <a:t>30</a:t>
            </a:fld>
            <a:endParaRPr lang="en-US" sz="1050" dirty="0"/>
          </a:p>
        </p:txBody>
      </p:sp>
      <p:sp>
        <p:nvSpPr>
          <p:cNvPr id="2" name="TextBox 1">
            <a:extLst>
              <a:ext uri="{FF2B5EF4-FFF2-40B4-BE49-F238E27FC236}">
                <a16:creationId xmlns:a16="http://schemas.microsoft.com/office/drawing/2014/main" id="{37B696C8-3702-30CE-A1F7-1247A6A34F51}"/>
              </a:ext>
            </a:extLst>
          </p:cNvPr>
          <p:cNvSpPr txBox="1"/>
          <p:nvPr/>
        </p:nvSpPr>
        <p:spPr>
          <a:xfrm>
            <a:off x="1460387" y="934720"/>
            <a:ext cx="9540240" cy="430887"/>
          </a:xfrm>
          <a:prstGeom prst="rect">
            <a:avLst/>
          </a:prstGeom>
          <a:noFill/>
        </p:spPr>
        <p:txBody>
          <a:bodyPr wrap="square" rtlCol="0">
            <a:spAutoFit/>
          </a:bodyPr>
          <a:lstStyle/>
          <a:p>
            <a:pPr algn="ctr"/>
            <a:r>
              <a:rPr lang="en-AU" sz="2200" dirty="0"/>
              <a:t>Circumstances (for household models)</a:t>
            </a:r>
          </a:p>
        </p:txBody>
      </p:sp>
      <p:graphicFrame>
        <p:nvGraphicFramePr>
          <p:cNvPr id="4" name="Table 3">
            <a:extLst>
              <a:ext uri="{FF2B5EF4-FFF2-40B4-BE49-F238E27FC236}">
                <a16:creationId xmlns:a16="http://schemas.microsoft.com/office/drawing/2014/main" id="{E1E1CDC3-AF3D-EC27-1028-7C5BD58D6FC8}"/>
              </a:ext>
            </a:extLst>
          </p:cNvPr>
          <p:cNvGraphicFramePr>
            <a:graphicFrameLocks noGrp="1"/>
          </p:cNvGraphicFramePr>
          <p:nvPr>
            <p:extLst>
              <p:ext uri="{D42A27DB-BD31-4B8C-83A1-F6EECF244321}">
                <p14:modId xmlns:p14="http://schemas.microsoft.com/office/powerpoint/2010/main" val="2928439529"/>
              </p:ext>
            </p:extLst>
          </p:nvPr>
        </p:nvGraphicFramePr>
        <p:xfrm>
          <a:off x="881266" y="1655292"/>
          <a:ext cx="10229420" cy="3200400"/>
        </p:xfrm>
        <a:graphic>
          <a:graphicData uri="http://schemas.openxmlformats.org/drawingml/2006/table">
            <a:tbl>
              <a:tblPr firstRow="1" bandRow="1">
                <a:tableStyleId>{68D230F3-CF80-4859-8CE7-A43EE81993B5}</a:tableStyleId>
              </a:tblPr>
              <a:tblGrid>
                <a:gridCol w="5114710">
                  <a:extLst>
                    <a:ext uri="{9D8B030D-6E8A-4147-A177-3AD203B41FA5}">
                      <a16:colId xmlns:a16="http://schemas.microsoft.com/office/drawing/2014/main" val="2573930897"/>
                    </a:ext>
                  </a:extLst>
                </a:gridCol>
                <a:gridCol w="5114710">
                  <a:extLst>
                    <a:ext uri="{9D8B030D-6E8A-4147-A177-3AD203B41FA5}">
                      <a16:colId xmlns:a16="http://schemas.microsoft.com/office/drawing/2014/main" val="1290747321"/>
                    </a:ext>
                  </a:extLst>
                </a:gridCol>
              </a:tblGrid>
              <a:tr h="597306">
                <a:tc>
                  <a:txBody>
                    <a:bodyPr/>
                    <a:lstStyle/>
                    <a:p>
                      <a:pPr algn="ctr"/>
                      <a:r>
                        <a:rPr lang="en-AU" b="0" dirty="0"/>
                        <a:t>Age (of household head)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Proportion of land owned vs rented</a:t>
                      </a:r>
                    </a:p>
                    <a:p>
                      <a:pPr algn="ctr"/>
                      <a:endParaRPr lang="en-AU" dirty="0"/>
                    </a:p>
                  </a:txBody>
                  <a:tcPr/>
                </a:tc>
                <a:extLst>
                  <a:ext uri="{0D108BD9-81ED-4DB2-BD59-A6C34878D82A}">
                    <a16:rowId xmlns:a16="http://schemas.microsoft.com/office/drawing/2014/main" val="2545522698"/>
                  </a:ext>
                </a:extLst>
              </a:tr>
              <a:tr h="5973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Education (of household head)</a:t>
                      </a:r>
                    </a:p>
                    <a:p>
                      <a:pPr algn="ctr"/>
                      <a:endParaRPr lang="en-AU" dirty="0"/>
                    </a:p>
                  </a:txBody>
                  <a:tcPr/>
                </a:tc>
                <a:tc>
                  <a:txBody>
                    <a:bodyPr/>
                    <a:lstStyle/>
                    <a:p>
                      <a:pPr algn="ctr"/>
                      <a:r>
                        <a:rPr lang="en-AU" dirty="0"/>
                        <a:t>Assets (value for household)</a:t>
                      </a:r>
                    </a:p>
                  </a:txBody>
                  <a:tcPr/>
                </a:tc>
                <a:extLst>
                  <a:ext uri="{0D108BD9-81ED-4DB2-BD59-A6C34878D82A}">
                    <a16:rowId xmlns:a16="http://schemas.microsoft.com/office/drawing/2014/main" val="1349586729"/>
                  </a:ext>
                </a:extLst>
              </a:tr>
              <a:tr h="5973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Dependency ratio</a:t>
                      </a:r>
                    </a:p>
                    <a:p>
                      <a:pPr algn="ctr"/>
                      <a:endParaRPr lang="en-AU" dirty="0"/>
                    </a:p>
                  </a:txBody>
                  <a:tcPr/>
                </a:tc>
                <a:tc>
                  <a:txBody>
                    <a:bodyPr/>
                    <a:lstStyle/>
                    <a:p>
                      <a:pPr algn="ctr"/>
                      <a:r>
                        <a:rPr lang="en-AU" dirty="0"/>
                        <a:t>Altitude of household</a:t>
                      </a:r>
                    </a:p>
                  </a:txBody>
                  <a:tcPr/>
                </a:tc>
                <a:extLst>
                  <a:ext uri="{0D108BD9-81ED-4DB2-BD59-A6C34878D82A}">
                    <a16:rowId xmlns:a16="http://schemas.microsoft.com/office/drawing/2014/main" val="209689082"/>
                  </a:ext>
                </a:extLst>
              </a:tr>
              <a:tr h="597306">
                <a:tc>
                  <a:txBody>
                    <a:bodyPr/>
                    <a:lstStyle/>
                    <a:p>
                      <a:pPr algn="ctr"/>
                      <a:r>
                        <a:rPr lang="en-AU" dirty="0"/>
                        <a:t>Social participation binary indicator (household head)</a:t>
                      </a:r>
                    </a:p>
                  </a:txBody>
                  <a:tcPr/>
                </a:tc>
                <a:tc>
                  <a:txBody>
                    <a:bodyPr/>
                    <a:lstStyle/>
                    <a:p>
                      <a:pPr algn="ctr"/>
                      <a:r>
                        <a:rPr lang="en-AU" dirty="0"/>
                        <a:t>Distance to paved road from homestead</a:t>
                      </a:r>
                    </a:p>
                  </a:txBody>
                  <a:tcPr/>
                </a:tc>
                <a:extLst>
                  <a:ext uri="{0D108BD9-81ED-4DB2-BD59-A6C34878D82A}">
                    <a16:rowId xmlns:a16="http://schemas.microsoft.com/office/drawing/2014/main" val="1707371554"/>
                  </a:ext>
                </a:extLst>
              </a:tr>
              <a:tr h="597306">
                <a:tc>
                  <a:txBody>
                    <a:bodyPr/>
                    <a:lstStyle/>
                    <a:p>
                      <a:pPr algn="ctr"/>
                      <a:r>
                        <a:rPr lang="en-AU" dirty="0"/>
                        <a:t>Coffee trees</a:t>
                      </a:r>
                    </a:p>
                  </a:txBody>
                  <a:tcPr/>
                </a:tc>
                <a:tc>
                  <a:txBody>
                    <a:bodyPr/>
                    <a:lstStyle/>
                    <a:p>
                      <a:pPr algn="ctr"/>
                      <a:r>
                        <a:rPr lang="en-AU" dirty="0"/>
                        <a:t>Disagreements in declared responsibility for coffee marketing and income</a:t>
                      </a:r>
                    </a:p>
                  </a:txBody>
                  <a:tcPr/>
                </a:tc>
                <a:extLst>
                  <a:ext uri="{0D108BD9-81ED-4DB2-BD59-A6C34878D82A}">
                    <a16:rowId xmlns:a16="http://schemas.microsoft.com/office/drawing/2014/main" val="2523683675"/>
                  </a:ext>
                </a:extLst>
              </a:tr>
            </a:tbl>
          </a:graphicData>
        </a:graphic>
      </p:graphicFrame>
    </p:spTree>
    <p:extLst>
      <p:ext uri="{BB962C8B-B14F-4D97-AF65-F5344CB8AC3E}">
        <p14:creationId xmlns:p14="http://schemas.microsoft.com/office/powerpoint/2010/main" val="25239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a:xfrm>
            <a:off x="10091595" y="5901472"/>
            <a:ext cx="1497496" cy="249904"/>
          </a:xfrm>
        </p:spPr>
        <p:txBody>
          <a:bodyPr/>
          <a:lstStyle/>
          <a:p>
            <a:fld id="{ACADE19B-5A62-A442-958F-6378CC73CF75}" type="slidenum">
              <a:rPr lang="en-US" sz="1050" smtClean="0"/>
              <a:pPr/>
              <a:t>31</a:t>
            </a:fld>
            <a:endParaRPr lang="en-US" sz="1050" dirty="0"/>
          </a:p>
        </p:txBody>
      </p:sp>
      <p:sp>
        <p:nvSpPr>
          <p:cNvPr id="2" name="TextBox 1">
            <a:extLst>
              <a:ext uri="{FF2B5EF4-FFF2-40B4-BE49-F238E27FC236}">
                <a16:creationId xmlns:a16="http://schemas.microsoft.com/office/drawing/2014/main" id="{37B696C8-3702-30CE-A1F7-1247A6A34F51}"/>
              </a:ext>
            </a:extLst>
          </p:cNvPr>
          <p:cNvSpPr txBox="1"/>
          <p:nvPr/>
        </p:nvSpPr>
        <p:spPr>
          <a:xfrm>
            <a:off x="1460387" y="934720"/>
            <a:ext cx="9540240" cy="430887"/>
          </a:xfrm>
          <a:prstGeom prst="rect">
            <a:avLst/>
          </a:prstGeom>
          <a:noFill/>
        </p:spPr>
        <p:txBody>
          <a:bodyPr wrap="square" rtlCol="0">
            <a:spAutoFit/>
          </a:bodyPr>
          <a:lstStyle/>
          <a:p>
            <a:pPr algn="ctr"/>
            <a:r>
              <a:rPr lang="en-AU" sz="2200" dirty="0"/>
              <a:t>Circumstances (for individual models)</a:t>
            </a:r>
          </a:p>
        </p:txBody>
      </p:sp>
      <p:graphicFrame>
        <p:nvGraphicFramePr>
          <p:cNvPr id="4" name="Table 3">
            <a:extLst>
              <a:ext uri="{FF2B5EF4-FFF2-40B4-BE49-F238E27FC236}">
                <a16:creationId xmlns:a16="http://schemas.microsoft.com/office/drawing/2014/main" id="{E1E1CDC3-AF3D-EC27-1028-7C5BD58D6FC8}"/>
              </a:ext>
            </a:extLst>
          </p:cNvPr>
          <p:cNvGraphicFramePr>
            <a:graphicFrameLocks noGrp="1"/>
          </p:cNvGraphicFramePr>
          <p:nvPr>
            <p:extLst>
              <p:ext uri="{D42A27DB-BD31-4B8C-83A1-F6EECF244321}">
                <p14:modId xmlns:p14="http://schemas.microsoft.com/office/powerpoint/2010/main" val="2731924141"/>
              </p:ext>
            </p:extLst>
          </p:nvPr>
        </p:nvGraphicFramePr>
        <p:xfrm>
          <a:off x="881266" y="1981683"/>
          <a:ext cx="10229420" cy="3389172"/>
        </p:xfrm>
        <a:graphic>
          <a:graphicData uri="http://schemas.openxmlformats.org/drawingml/2006/table">
            <a:tbl>
              <a:tblPr firstRow="1" bandRow="1">
                <a:tableStyleId>{68D230F3-CF80-4859-8CE7-A43EE81993B5}</a:tableStyleId>
              </a:tblPr>
              <a:tblGrid>
                <a:gridCol w="5114710">
                  <a:extLst>
                    <a:ext uri="{9D8B030D-6E8A-4147-A177-3AD203B41FA5}">
                      <a16:colId xmlns:a16="http://schemas.microsoft.com/office/drawing/2014/main" val="2573930897"/>
                    </a:ext>
                  </a:extLst>
                </a:gridCol>
                <a:gridCol w="5114710">
                  <a:extLst>
                    <a:ext uri="{9D8B030D-6E8A-4147-A177-3AD203B41FA5}">
                      <a16:colId xmlns:a16="http://schemas.microsoft.com/office/drawing/2014/main" val="1290747321"/>
                    </a:ext>
                  </a:extLst>
                </a:gridCol>
              </a:tblGrid>
              <a:tr h="597306">
                <a:tc>
                  <a:txBody>
                    <a:bodyPr/>
                    <a:lstStyle/>
                    <a:p>
                      <a:pPr algn="ctr"/>
                      <a:r>
                        <a:rPr lang="en-AU" b="0" dirty="0"/>
                        <a:t>Age (of individual)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Proportion of land owned vs rented (of household)</a:t>
                      </a:r>
                    </a:p>
                    <a:p>
                      <a:pPr algn="ctr"/>
                      <a:endParaRPr lang="en-AU" dirty="0"/>
                    </a:p>
                  </a:txBody>
                  <a:tcPr/>
                </a:tc>
                <a:extLst>
                  <a:ext uri="{0D108BD9-81ED-4DB2-BD59-A6C34878D82A}">
                    <a16:rowId xmlns:a16="http://schemas.microsoft.com/office/drawing/2014/main" val="2545522698"/>
                  </a:ext>
                </a:extLst>
              </a:tr>
              <a:tr h="5973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Education (of individual)</a:t>
                      </a:r>
                    </a:p>
                    <a:p>
                      <a:pPr algn="ctr"/>
                      <a:endParaRPr lang="en-AU" dirty="0"/>
                    </a:p>
                  </a:txBody>
                  <a:tcPr/>
                </a:tc>
                <a:tc>
                  <a:txBody>
                    <a:bodyPr/>
                    <a:lstStyle/>
                    <a:p>
                      <a:pPr algn="ctr"/>
                      <a:r>
                        <a:rPr lang="en-AU" dirty="0"/>
                        <a:t>Assets (of individual)</a:t>
                      </a:r>
                    </a:p>
                  </a:txBody>
                  <a:tcPr/>
                </a:tc>
                <a:extLst>
                  <a:ext uri="{0D108BD9-81ED-4DB2-BD59-A6C34878D82A}">
                    <a16:rowId xmlns:a16="http://schemas.microsoft.com/office/drawing/2014/main" val="1349586729"/>
                  </a:ext>
                </a:extLst>
              </a:tr>
              <a:tr h="5973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Dependency ratio (of household)</a:t>
                      </a:r>
                    </a:p>
                    <a:p>
                      <a:pPr algn="ctr"/>
                      <a:endParaRPr lang="en-AU" dirty="0"/>
                    </a:p>
                  </a:txBody>
                  <a:tcPr/>
                </a:tc>
                <a:tc>
                  <a:txBody>
                    <a:bodyPr/>
                    <a:lstStyle/>
                    <a:p>
                      <a:pPr algn="ctr"/>
                      <a:r>
                        <a:rPr lang="en-AU" dirty="0"/>
                        <a:t>Altitude of household</a:t>
                      </a:r>
                    </a:p>
                  </a:txBody>
                  <a:tcPr/>
                </a:tc>
                <a:extLst>
                  <a:ext uri="{0D108BD9-81ED-4DB2-BD59-A6C34878D82A}">
                    <a16:rowId xmlns:a16="http://schemas.microsoft.com/office/drawing/2014/main" val="209689082"/>
                  </a:ext>
                </a:extLst>
              </a:tr>
              <a:tr h="597306">
                <a:tc>
                  <a:txBody>
                    <a:bodyPr/>
                    <a:lstStyle/>
                    <a:p>
                      <a:pPr algn="ctr"/>
                      <a:r>
                        <a:rPr lang="en-AU" dirty="0"/>
                        <a:t>Social participation binary indicator (</a:t>
                      </a:r>
                      <a:r>
                        <a:rPr lang="en-AU" b="0" dirty="0"/>
                        <a:t>individual</a:t>
                      </a:r>
                      <a:r>
                        <a:rPr lang="en-AU" dirty="0"/>
                        <a:t>)</a:t>
                      </a:r>
                    </a:p>
                  </a:txBody>
                  <a:tcPr/>
                </a:tc>
                <a:tc>
                  <a:txBody>
                    <a:bodyPr/>
                    <a:lstStyle/>
                    <a:p>
                      <a:pPr algn="ctr"/>
                      <a:r>
                        <a:rPr lang="en-AU" dirty="0"/>
                        <a:t>Distance to paved road from homestead</a:t>
                      </a:r>
                    </a:p>
                  </a:txBody>
                  <a:tcPr/>
                </a:tc>
                <a:extLst>
                  <a:ext uri="{0D108BD9-81ED-4DB2-BD59-A6C34878D82A}">
                    <a16:rowId xmlns:a16="http://schemas.microsoft.com/office/drawing/2014/main" val="1707371554"/>
                  </a:ext>
                </a:extLst>
              </a:tr>
              <a:tr h="5973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Coffee trees (of household)</a:t>
                      </a:r>
                    </a:p>
                  </a:txBody>
                  <a:tcPr/>
                </a:tc>
                <a:tc>
                  <a:txBody>
                    <a:bodyPr/>
                    <a:lstStyle/>
                    <a:p>
                      <a:pPr algn="ctr"/>
                      <a:r>
                        <a:rPr lang="en-AU" b="1" dirty="0"/>
                        <a:t>Female (binary indicator)</a:t>
                      </a:r>
                    </a:p>
                  </a:txBody>
                  <a:tcPr/>
                </a:tc>
                <a:extLst>
                  <a:ext uri="{0D108BD9-81ED-4DB2-BD59-A6C34878D82A}">
                    <a16:rowId xmlns:a16="http://schemas.microsoft.com/office/drawing/2014/main" val="2523683675"/>
                  </a:ext>
                </a:extLst>
              </a:tr>
            </a:tbl>
          </a:graphicData>
        </a:graphic>
      </p:graphicFrame>
    </p:spTree>
    <p:extLst>
      <p:ext uri="{BB962C8B-B14F-4D97-AF65-F5344CB8AC3E}">
        <p14:creationId xmlns:p14="http://schemas.microsoft.com/office/powerpoint/2010/main" val="2779587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a:xfrm>
            <a:off x="10091595" y="5901472"/>
            <a:ext cx="1497496" cy="249904"/>
          </a:xfrm>
        </p:spPr>
        <p:txBody>
          <a:bodyPr/>
          <a:lstStyle/>
          <a:p>
            <a:fld id="{ACADE19B-5A62-A442-958F-6378CC73CF75}" type="slidenum">
              <a:rPr lang="en-US" sz="1050" smtClean="0"/>
              <a:pPr/>
              <a:t>32</a:t>
            </a:fld>
            <a:endParaRPr lang="en-US" sz="1050" dirty="0"/>
          </a:p>
        </p:txBody>
      </p:sp>
      <p:sp>
        <p:nvSpPr>
          <p:cNvPr id="2" name="TextBox 1">
            <a:extLst>
              <a:ext uri="{FF2B5EF4-FFF2-40B4-BE49-F238E27FC236}">
                <a16:creationId xmlns:a16="http://schemas.microsoft.com/office/drawing/2014/main" id="{37B696C8-3702-30CE-A1F7-1247A6A34F51}"/>
              </a:ext>
            </a:extLst>
          </p:cNvPr>
          <p:cNvSpPr txBox="1"/>
          <p:nvPr/>
        </p:nvSpPr>
        <p:spPr>
          <a:xfrm>
            <a:off x="1460387" y="934720"/>
            <a:ext cx="9540240" cy="430887"/>
          </a:xfrm>
          <a:prstGeom prst="rect">
            <a:avLst/>
          </a:prstGeom>
          <a:noFill/>
        </p:spPr>
        <p:txBody>
          <a:bodyPr wrap="square" rtlCol="0">
            <a:spAutoFit/>
          </a:bodyPr>
          <a:lstStyle/>
          <a:p>
            <a:pPr algn="ctr"/>
            <a:r>
              <a:rPr lang="en-AU" sz="2200" dirty="0"/>
              <a:t>Preferences</a:t>
            </a:r>
          </a:p>
        </p:txBody>
      </p:sp>
      <p:pic>
        <p:nvPicPr>
          <p:cNvPr id="6" name="Picture 5">
            <a:extLst>
              <a:ext uri="{FF2B5EF4-FFF2-40B4-BE49-F238E27FC236}">
                <a16:creationId xmlns:a16="http://schemas.microsoft.com/office/drawing/2014/main" id="{45602D7B-8189-A573-2BB2-79271F9BF9EB}"/>
              </a:ext>
            </a:extLst>
          </p:cNvPr>
          <p:cNvPicPr>
            <a:picLocks noChangeAspect="1"/>
          </p:cNvPicPr>
          <p:nvPr/>
        </p:nvPicPr>
        <p:blipFill>
          <a:blip r:embed="rId2"/>
          <a:stretch>
            <a:fillRect/>
          </a:stretch>
        </p:blipFill>
        <p:spPr>
          <a:xfrm>
            <a:off x="671921" y="1776571"/>
            <a:ext cx="6582694" cy="4124901"/>
          </a:xfrm>
          <a:prstGeom prst="rect">
            <a:avLst/>
          </a:prstGeom>
        </p:spPr>
      </p:pic>
      <p:sp>
        <p:nvSpPr>
          <p:cNvPr id="7" name="TextBox 6">
            <a:extLst>
              <a:ext uri="{FF2B5EF4-FFF2-40B4-BE49-F238E27FC236}">
                <a16:creationId xmlns:a16="http://schemas.microsoft.com/office/drawing/2014/main" id="{A745D9A5-A365-66A8-C2A3-765537005DC6}"/>
              </a:ext>
            </a:extLst>
          </p:cNvPr>
          <p:cNvSpPr txBox="1"/>
          <p:nvPr/>
        </p:nvSpPr>
        <p:spPr>
          <a:xfrm>
            <a:off x="7487255" y="1798379"/>
            <a:ext cx="3649174" cy="3693319"/>
          </a:xfrm>
          <a:prstGeom prst="rect">
            <a:avLst/>
          </a:prstGeom>
          <a:noFill/>
        </p:spPr>
        <p:txBody>
          <a:bodyPr wrap="square" rtlCol="0">
            <a:spAutoFit/>
          </a:bodyPr>
          <a:lstStyle/>
          <a:p>
            <a:r>
              <a:rPr lang="en-AU" dirty="0"/>
              <a:t>Individuals were asked to 4 rank hypothetical buyer attributes from best to worst, over 6 questions. </a:t>
            </a:r>
          </a:p>
          <a:p>
            <a:endParaRPr lang="en-AU" dirty="0"/>
          </a:p>
          <a:p>
            <a:r>
              <a:rPr lang="en-AU" dirty="0"/>
              <a:t>This gave 36 pairwise best-worst scales over 8 attributes. </a:t>
            </a:r>
          </a:p>
          <a:p>
            <a:endParaRPr lang="en-AU" dirty="0"/>
          </a:p>
          <a:p>
            <a:r>
              <a:rPr lang="en-AU" dirty="0"/>
              <a:t>A mixed ranked ordered logit model was used to retrieve individual preference rankings across these attributes, while ensuring flexibility to preference heterogeneity across the sample. </a:t>
            </a:r>
          </a:p>
        </p:txBody>
      </p:sp>
    </p:spTree>
    <p:extLst>
      <p:ext uri="{BB962C8B-B14F-4D97-AF65-F5344CB8AC3E}">
        <p14:creationId xmlns:p14="http://schemas.microsoft.com/office/powerpoint/2010/main" val="2551209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a:xfrm>
            <a:off x="10091595" y="5901472"/>
            <a:ext cx="1497496" cy="249904"/>
          </a:xfrm>
        </p:spPr>
        <p:txBody>
          <a:bodyPr/>
          <a:lstStyle/>
          <a:p>
            <a:fld id="{ACADE19B-5A62-A442-958F-6378CC73CF75}" type="slidenum">
              <a:rPr lang="en-US" sz="1050" smtClean="0"/>
              <a:pPr/>
              <a:t>33</a:t>
            </a:fld>
            <a:endParaRPr lang="en-US" sz="1050" dirty="0"/>
          </a:p>
        </p:txBody>
      </p:sp>
      <p:sp>
        <p:nvSpPr>
          <p:cNvPr id="2" name="TextBox 1">
            <a:extLst>
              <a:ext uri="{FF2B5EF4-FFF2-40B4-BE49-F238E27FC236}">
                <a16:creationId xmlns:a16="http://schemas.microsoft.com/office/drawing/2014/main" id="{37B696C8-3702-30CE-A1F7-1247A6A34F51}"/>
              </a:ext>
            </a:extLst>
          </p:cNvPr>
          <p:cNvSpPr txBox="1"/>
          <p:nvPr/>
        </p:nvSpPr>
        <p:spPr>
          <a:xfrm>
            <a:off x="1460387" y="934720"/>
            <a:ext cx="9540240" cy="430887"/>
          </a:xfrm>
          <a:prstGeom prst="rect">
            <a:avLst/>
          </a:prstGeom>
          <a:noFill/>
        </p:spPr>
        <p:txBody>
          <a:bodyPr wrap="square" rtlCol="0">
            <a:spAutoFit/>
          </a:bodyPr>
          <a:lstStyle/>
          <a:p>
            <a:pPr algn="ctr"/>
            <a:r>
              <a:rPr lang="en-AU" sz="2200" dirty="0"/>
              <a:t>Preferences</a:t>
            </a:r>
          </a:p>
        </p:txBody>
      </p:sp>
      <p:graphicFrame>
        <p:nvGraphicFramePr>
          <p:cNvPr id="4" name="Table 3">
            <a:extLst>
              <a:ext uri="{FF2B5EF4-FFF2-40B4-BE49-F238E27FC236}">
                <a16:creationId xmlns:a16="http://schemas.microsoft.com/office/drawing/2014/main" id="{E1E1CDC3-AF3D-EC27-1028-7C5BD58D6FC8}"/>
              </a:ext>
            </a:extLst>
          </p:cNvPr>
          <p:cNvGraphicFramePr>
            <a:graphicFrameLocks noGrp="1"/>
          </p:cNvGraphicFramePr>
          <p:nvPr>
            <p:extLst>
              <p:ext uri="{D42A27DB-BD31-4B8C-83A1-F6EECF244321}">
                <p14:modId xmlns:p14="http://schemas.microsoft.com/office/powerpoint/2010/main" val="2018045215"/>
              </p:ext>
            </p:extLst>
          </p:nvPr>
        </p:nvGraphicFramePr>
        <p:xfrm>
          <a:off x="881267" y="1919935"/>
          <a:ext cx="10229420" cy="3797706"/>
        </p:xfrm>
        <a:graphic>
          <a:graphicData uri="http://schemas.openxmlformats.org/drawingml/2006/table">
            <a:tbl>
              <a:tblPr firstRow="1" bandRow="1">
                <a:tableStyleId>{68D230F3-CF80-4859-8CE7-A43EE81993B5}</a:tableStyleId>
              </a:tblPr>
              <a:tblGrid>
                <a:gridCol w="5114710">
                  <a:extLst>
                    <a:ext uri="{9D8B030D-6E8A-4147-A177-3AD203B41FA5}">
                      <a16:colId xmlns:a16="http://schemas.microsoft.com/office/drawing/2014/main" val="2573930897"/>
                    </a:ext>
                  </a:extLst>
                </a:gridCol>
                <a:gridCol w="5114710">
                  <a:extLst>
                    <a:ext uri="{9D8B030D-6E8A-4147-A177-3AD203B41FA5}">
                      <a16:colId xmlns:a16="http://schemas.microsoft.com/office/drawing/2014/main" val="1290747321"/>
                    </a:ext>
                  </a:extLst>
                </a:gridCol>
              </a:tblGrid>
              <a:tr h="597306">
                <a:tc>
                  <a:txBody>
                    <a:bodyPr/>
                    <a:lstStyle/>
                    <a:p>
                      <a:pPr algn="ctr"/>
                      <a:r>
                        <a:rPr lang="en-AU" sz="1600" b="0" dirty="0"/>
                        <a:t>Price preferences</a:t>
                      </a:r>
                    </a:p>
                  </a:txBody>
                  <a:tcPr anchor="ctr"/>
                </a:tc>
                <a:tc>
                  <a:txBody>
                    <a:bodyPr/>
                    <a:lstStyle/>
                    <a:p>
                      <a:pPr algn="ctr"/>
                      <a:r>
                        <a:rPr lang="en-AU" sz="1600" b="0" kern="1200" dirty="0">
                          <a:solidFill>
                            <a:schemeClr val="tx1"/>
                          </a:solidFill>
                          <a:effectLst/>
                          <a:latin typeface="+mn-lt"/>
                          <a:ea typeface="+mn-ea"/>
                          <a:cs typeface="+mn-cs"/>
                        </a:rPr>
                        <a:t>The estimated likelihood that the household head/individual ranks higher prices (100 shillings premium per kg of coffee cherries) as the most important attribute a hypothetical coffee buyer can offer. </a:t>
                      </a:r>
                      <a:endParaRPr lang="en-AU" sz="1600" b="0" dirty="0"/>
                    </a:p>
                  </a:txBody>
                  <a:tcPr/>
                </a:tc>
                <a:extLst>
                  <a:ext uri="{0D108BD9-81ED-4DB2-BD59-A6C34878D82A}">
                    <a16:rowId xmlns:a16="http://schemas.microsoft.com/office/drawing/2014/main" val="2545522698"/>
                  </a:ext>
                </a:extLst>
              </a:tr>
              <a:tr h="5973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b="0" dirty="0"/>
                        <a:t>Input preferences</a:t>
                      </a:r>
                    </a:p>
                    <a:p>
                      <a:pPr algn="ctr"/>
                      <a:endParaRPr lang="en-AU" sz="1600" dirty="0"/>
                    </a:p>
                  </a:txBody>
                  <a:tcPr anchor="ctr"/>
                </a:tc>
                <a:tc>
                  <a:txBody>
                    <a:bodyPr/>
                    <a:lstStyle/>
                    <a:p>
                      <a:pPr algn="ctr"/>
                      <a:r>
                        <a:rPr lang="en-AU" sz="1600" kern="1200" dirty="0">
                          <a:solidFill>
                            <a:schemeClr val="tx1"/>
                          </a:solidFill>
                          <a:effectLst/>
                          <a:latin typeface="+mn-lt"/>
                          <a:ea typeface="+mn-ea"/>
                          <a:cs typeface="+mn-cs"/>
                        </a:rPr>
                        <a:t>The aggregate estimated likelihood that the household head/individual ranks either credit or input support as the most important attribute a hypothetical coffee buyer can offer.</a:t>
                      </a:r>
                      <a:endParaRPr lang="en-AU" sz="1600" dirty="0"/>
                    </a:p>
                  </a:txBody>
                  <a:tcPr/>
                </a:tc>
                <a:extLst>
                  <a:ext uri="{0D108BD9-81ED-4DB2-BD59-A6C34878D82A}">
                    <a16:rowId xmlns:a16="http://schemas.microsoft.com/office/drawing/2014/main" val="1349586729"/>
                  </a:ext>
                </a:extLst>
              </a:tr>
              <a:tr h="597306">
                <a:tc>
                  <a:txBody>
                    <a:bodyPr/>
                    <a:lstStyle/>
                    <a:p>
                      <a:pPr algn="ctr"/>
                      <a:r>
                        <a:rPr lang="en-AU" sz="1600" dirty="0"/>
                        <a:t>Ease marketing preferences</a:t>
                      </a:r>
                    </a:p>
                  </a:txBody>
                  <a:tcPr anchor="ctr"/>
                </a:tc>
                <a:tc>
                  <a:txBody>
                    <a:bodyPr/>
                    <a:lstStyle/>
                    <a:p>
                      <a:pPr algn="ctr"/>
                      <a:r>
                        <a:rPr lang="en-AU" sz="1600" dirty="0"/>
                        <a:t>(Omitted for collinearity – captures remaining preferences such as payment methods, )</a:t>
                      </a:r>
                    </a:p>
                  </a:txBody>
                  <a:tcPr/>
                </a:tc>
                <a:extLst>
                  <a:ext uri="{0D108BD9-81ED-4DB2-BD59-A6C34878D82A}">
                    <a16:rowId xmlns:a16="http://schemas.microsoft.com/office/drawing/2014/main" val="209689082"/>
                  </a:ext>
                </a:extLst>
              </a:tr>
              <a:tr h="597306">
                <a:tc>
                  <a:txBody>
                    <a:bodyPr/>
                    <a:lstStyle/>
                    <a:p>
                      <a:pPr algn="ctr"/>
                      <a:r>
                        <a:rPr lang="en-AU" sz="1600" dirty="0"/>
                        <a:t>Average price differential between commodity buyers and high value markets. </a:t>
                      </a:r>
                    </a:p>
                  </a:txBody>
                  <a:tcPr anchor="ctr"/>
                </a:tc>
                <a:tc>
                  <a:txBody>
                    <a:bodyPr/>
                    <a:lstStyle/>
                    <a:p>
                      <a:pPr algn="ctr"/>
                      <a:r>
                        <a:rPr lang="en-AU" sz="1600" kern="1200" dirty="0">
                          <a:solidFill>
                            <a:schemeClr val="tx1"/>
                          </a:solidFill>
                          <a:effectLst/>
                          <a:latin typeface="+mn-lt"/>
                          <a:ea typeface="+mn-ea"/>
                          <a:cs typeface="+mn-cs"/>
                        </a:rPr>
                        <a:t>Captures how attractive the high value markets are relative to commodity buyers (from a price perspective).</a:t>
                      </a:r>
                    </a:p>
                  </a:txBody>
                  <a:tcPr/>
                </a:tc>
                <a:extLst>
                  <a:ext uri="{0D108BD9-81ED-4DB2-BD59-A6C34878D82A}">
                    <a16:rowId xmlns:a16="http://schemas.microsoft.com/office/drawing/2014/main" val="1707371554"/>
                  </a:ext>
                </a:extLst>
              </a:tr>
            </a:tbl>
          </a:graphicData>
        </a:graphic>
      </p:graphicFrame>
    </p:spTree>
    <p:extLst>
      <p:ext uri="{BB962C8B-B14F-4D97-AF65-F5344CB8AC3E}">
        <p14:creationId xmlns:p14="http://schemas.microsoft.com/office/powerpoint/2010/main" val="1013818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34</a:t>
            </a:fld>
            <a:endParaRPr lang="en-US" sz="105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10851B-B937-C1E8-7BC6-160C2698FE70}"/>
                  </a:ext>
                </a:extLst>
              </p:cNvPr>
              <p:cNvSpPr txBox="1"/>
              <p:nvPr/>
            </p:nvSpPr>
            <p:spPr>
              <a:xfrm>
                <a:off x="951918" y="1584199"/>
                <a:ext cx="10357311" cy="2346540"/>
              </a:xfrm>
              <a:prstGeom prst="rect">
                <a:avLst/>
              </a:prstGeom>
              <a:noFill/>
            </p:spPr>
            <p:txBody>
              <a:bodyPr wrap="square" rtlCol="0">
                <a:spAutoFit/>
              </a:bodyPr>
              <a:lstStyle/>
              <a:p>
                <a:r>
                  <a:rPr lang="en-AU" kern="0" dirty="0">
                    <a:latin typeface="+mj-lt"/>
                    <a:ea typeface="DengXian" panose="02010600030101010101" pitchFamily="2" charset="-122"/>
                  </a:rPr>
                  <a:t>Starting with the individual model, we model the likelihood the individual participates in high value markets using a logit model.</a:t>
                </a:r>
              </a:p>
              <a:p>
                <a:endParaRPr lang="en-AU" kern="0" dirty="0">
                  <a:latin typeface="+mj-lt"/>
                  <a:ea typeface="DengXian" panose="02010600030101010101" pitchFamily="2" charset="-122"/>
                </a:endParaRPr>
              </a:p>
              <a:p>
                <a:r>
                  <a:rPr lang="en-AU" kern="0" dirty="0">
                    <a:latin typeface="+mj-lt"/>
                    <a:ea typeface="DengXian" panose="02010600030101010101" pitchFamily="2" charset="-122"/>
                  </a:rPr>
                  <a:t>To control for potentially lower participation rates in high value markets (~ 30% of the sample), we used Firth's penalised logistic regression (Firth, 1993) - results the same with a standard logit model.</a:t>
                </a:r>
                <a:endParaRPr lang="en-AU" dirty="0">
                  <a:latin typeface="+mj-lt"/>
                  <a:ea typeface="Calibri" panose="020F0502020204030204" pitchFamily="34" charset="0"/>
                </a:endParaRPr>
              </a:p>
              <a:p>
                <a:pPr marL="285750" indent="-285750">
                  <a:buFont typeface="Arial" panose="020B0604020202020204" pitchFamily="34" charset="0"/>
                  <a:buChar char="•"/>
                </a:pPr>
                <a:endParaRPr lang="en-AU" dirty="0">
                  <a:latin typeface="+mj-lt"/>
                  <a:ea typeface="Calibri" panose="020F0502020204030204" pitchFamily="34" charset="0"/>
                </a:endParaRPr>
              </a:p>
              <a:p>
                <a:r>
                  <a:rPr lang="en-AU" dirty="0">
                    <a:latin typeface="+mj-lt"/>
                    <a:ea typeface="Calibri" panose="020F0502020204030204" pitchFamily="34" charset="0"/>
                  </a:rPr>
                  <a:t>For the ‘reduced form model’ we obtain the orthogonal residuals </a:t>
                </a:r>
                <a14:m>
                  <m:oMath xmlns:m="http://schemas.openxmlformats.org/officeDocument/2006/math">
                    <m:acc>
                      <m:accPr>
                        <m:chr m:val="̂"/>
                        <m:ctrlPr>
                          <a:rPr lang="en-AU" sz="180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sSub>
                          <m:sSubPr>
                            <m:ctrlPr>
                              <a:rPr lang="en-AU" sz="18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18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𝑉</m:t>
                            </m:r>
                          </m:e>
                          <m:sub>
                            <m:r>
                              <a:rPr lang="en-AU" sz="18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e>
                    </m:acc>
                  </m:oMath>
                </a14:m>
                <a:r>
                  <a:rPr lang="en-AU" dirty="0">
                    <a:latin typeface="+mj-lt"/>
                    <a:ea typeface="Calibri" panose="020F0502020204030204" pitchFamily="34" charset="0"/>
                  </a:rPr>
                  <a:t> through OLS models relating circumstances </a:t>
                </a:r>
                <a14:m>
                  <m:oMath xmlns:m="http://schemas.openxmlformats.org/officeDocument/2006/math">
                    <m:sSub>
                      <m:sSubPr>
                        <m:ctrlPr>
                          <a:rPr lang="en-AU" i="1" kern="100">
                            <a:latin typeface="Cambria Math" panose="02040503050406030204" pitchFamily="18" charset="0"/>
                            <a:ea typeface="DengXian" panose="02010600030101010101" pitchFamily="2" charset="-122"/>
                            <a:cs typeface="Times New Roman" panose="02020603050405020304" pitchFamily="18" charset="0"/>
                          </a:rPr>
                        </m:ctrlPr>
                      </m:sSubPr>
                      <m:e>
                        <m:r>
                          <a:rPr lang="en-AU" i="1" kern="100">
                            <a:latin typeface="Cambria Math" panose="02040503050406030204" pitchFamily="18" charset="0"/>
                            <a:ea typeface="DengXian" panose="02010600030101010101" pitchFamily="2" charset="-122"/>
                            <a:cs typeface="Times New Roman" panose="02020603050405020304" pitchFamily="18" charset="0"/>
                          </a:rPr>
                          <m:t>𝑋</m:t>
                        </m:r>
                      </m:e>
                      <m:sub>
                        <m:r>
                          <a:rPr lang="en-AU" i="1" kern="100">
                            <a:latin typeface="Cambria Math" panose="02040503050406030204" pitchFamily="18" charset="0"/>
                            <a:ea typeface="DengXian" panose="02010600030101010101" pitchFamily="2" charset="-122"/>
                            <a:cs typeface="Times New Roman" panose="02020603050405020304" pitchFamily="18" charset="0"/>
                          </a:rPr>
                          <m:t>𝑖</m:t>
                        </m:r>
                      </m:sub>
                    </m:sSub>
                  </m:oMath>
                </a14:m>
                <a:r>
                  <a:rPr lang="en-AU" dirty="0">
                    <a:latin typeface="+mj-lt"/>
                    <a:ea typeface="Calibri" panose="020F0502020204030204" pitchFamily="34" charset="0"/>
                  </a:rPr>
                  <a:t> to each preference variable. </a:t>
                </a:r>
              </a:p>
            </p:txBody>
          </p:sp>
        </mc:Choice>
        <mc:Fallback xmlns="">
          <p:sp>
            <p:nvSpPr>
              <p:cNvPr id="4" name="TextBox 3">
                <a:extLst>
                  <a:ext uri="{FF2B5EF4-FFF2-40B4-BE49-F238E27FC236}">
                    <a16:creationId xmlns:a16="http://schemas.microsoft.com/office/drawing/2014/main" id="{1B10851B-B937-C1E8-7BC6-160C2698FE70}"/>
                  </a:ext>
                </a:extLst>
              </p:cNvPr>
              <p:cNvSpPr txBox="1">
                <a:spLocks noRot="1" noChangeAspect="1" noMove="1" noResize="1" noEditPoints="1" noAdjustHandles="1" noChangeArrowheads="1" noChangeShapeType="1" noTextEdit="1"/>
              </p:cNvSpPr>
              <p:nvPr/>
            </p:nvSpPr>
            <p:spPr>
              <a:xfrm>
                <a:off x="951918" y="1584199"/>
                <a:ext cx="10357311" cy="2346540"/>
              </a:xfrm>
              <a:prstGeom prst="rect">
                <a:avLst/>
              </a:prstGeom>
              <a:blipFill>
                <a:blip r:embed="rId2"/>
                <a:stretch>
                  <a:fillRect l="-471" t="-1558" r="-353" b="-2078"/>
                </a:stretch>
              </a:blipFill>
            </p:spPr>
            <p:txBody>
              <a:bodyPr/>
              <a:lstStyle/>
              <a:p>
                <a:r>
                  <a:rPr lang="en-AU">
                    <a:noFill/>
                  </a:rPr>
                  <a:t> </a:t>
                </a:r>
              </a:p>
            </p:txBody>
          </p:sp>
        </mc:Fallback>
      </mc:AlternateContent>
      <p:sp>
        <p:nvSpPr>
          <p:cNvPr id="2" name="TextBox 1">
            <a:extLst>
              <a:ext uri="{FF2B5EF4-FFF2-40B4-BE49-F238E27FC236}">
                <a16:creationId xmlns:a16="http://schemas.microsoft.com/office/drawing/2014/main" id="{40B9F925-09CC-DA0F-E89B-1D1A4B5E9946}"/>
              </a:ext>
            </a:extLst>
          </p:cNvPr>
          <p:cNvSpPr txBox="1"/>
          <p:nvPr/>
        </p:nvSpPr>
        <p:spPr>
          <a:xfrm>
            <a:off x="2600960" y="629872"/>
            <a:ext cx="6990080" cy="830997"/>
          </a:xfrm>
          <a:prstGeom prst="rect">
            <a:avLst/>
          </a:prstGeom>
          <a:noFill/>
        </p:spPr>
        <p:txBody>
          <a:bodyPr wrap="square" rtlCol="0">
            <a:spAutoFit/>
          </a:bodyPr>
          <a:lstStyle/>
          <a:p>
            <a:pPr algn="ctr"/>
            <a:r>
              <a:rPr lang="en-AU" sz="2400" dirty="0"/>
              <a:t>Empirical measurement of inclusion – binary extensive measures of participation for individuals</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DDE4DE6A-EA4F-0A22-17E0-A1A2E5ACBFBC}"/>
                  </a:ext>
                </a:extLst>
              </p:cNvPr>
              <p:cNvGraphicFramePr>
                <a:graphicFrameLocks noGrp="1"/>
              </p:cNvGraphicFramePr>
              <p:nvPr>
                <p:extLst>
                  <p:ext uri="{D42A27DB-BD31-4B8C-83A1-F6EECF244321}">
                    <p14:modId xmlns:p14="http://schemas.microsoft.com/office/powerpoint/2010/main" val="1349678455"/>
                  </p:ext>
                </p:extLst>
              </p:nvPr>
            </p:nvGraphicFramePr>
            <p:xfrm>
              <a:off x="881267" y="4496555"/>
              <a:ext cx="4293275" cy="1776286"/>
            </p:xfrm>
            <a:graphic>
              <a:graphicData uri="http://schemas.openxmlformats.org/drawingml/2006/table">
                <a:tbl>
                  <a:tblPr firstRow="1" firstCol="1" bandRow="1">
                    <a:tableStyleId>{5C22544A-7EE6-4342-B048-85BDC9FD1C3A}</a:tableStyleId>
                  </a:tblPr>
                  <a:tblGrid>
                    <a:gridCol w="4293275">
                      <a:extLst>
                        <a:ext uri="{9D8B030D-6E8A-4147-A177-3AD203B41FA5}">
                          <a16:colId xmlns:a16="http://schemas.microsoft.com/office/drawing/2014/main" val="3087043031"/>
                        </a:ext>
                      </a:extLst>
                    </a:gridCol>
                  </a:tblGrid>
                  <a:tr h="0">
                    <a:tc>
                      <a:txBody>
                        <a:bodyPr/>
                        <a:lstStyle/>
                        <a:p>
                          <a:pPr>
                            <a:lnSpc>
                              <a:spcPct val="120000"/>
                            </a:lnSpc>
                            <a:spcAft>
                              <a:spcPts val="600"/>
                            </a:spcAft>
                          </a:pPr>
                          <a14:m>
                            <m:oMathPara xmlns:m="http://schemas.openxmlformats.org/officeDocument/2006/math">
                              <m:oMathParaPr>
                                <m:jc m:val="centerGroup"/>
                              </m:oMathParaPr>
                              <m:oMath xmlns:m="http://schemas.openxmlformats.org/officeDocument/2006/math">
                                <m:sSub>
                                  <m:sSubPr>
                                    <m:ctrlPr>
                                      <a:rPr lang="en-AU" sz="200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𝑦</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 ~ </m:t>
                                </m:r>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𝑏𝑒𝑟𝑛𝑜𝑢𝑙𝑙𝑖</m:t>
                                </m:r>
                                <m:d>
                                  <m:d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AU" sz="20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acc>
                                          <m:accPr>
                                            <m:chr m:val="̂"/>
                                            <m:ctrlPr>
                                              <a:rPr lang="en-AU" sz="20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20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𝜇</m:t>
                                            </m:r>
                                          </m:e>
                                        </m:acc>
                                      </m:e>
                                      <m:sub>
                                        <m:r>
                                          <a:rPr lang="en-AU" sz="20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r>
                                          <a:rPr lang="en-AU" sz="20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𝑑</m:t>
                                        </m:r>
                                      </m:sub>
                                    </m:sSub>
                                  </m:e>
                                </m:d>
                              </m:oMath>
                            </m:oMathPara>
                          </a14:m>
                          <a:endParaRPr lang="en-AU" sz="200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590494699"/>
                      </a:ext>
                    </a:extLst>
                  </a:tr>
                  <a:tr h="0">
                    <a:tc>
                      <a:txBody>
                        <a:bodyPr/>
                        <a:lstStyle/>
                        <a:p>
                          <a:pPr>
                            <a:lnSpc>
                              <a:spcPct val="120000"/>
                            </a:lnSpc>
                            <a:spcAft>
                              <a:spcPts val="600"/>
                            </a:spcAft>
                          </a:pPr>
                          <a14:m>
                            <m:oMathPara xmlns:m="http://schemas.openxmlformats.org/officeDocument/2006/math">
                              <m:oMathParaPr>
                                <m:jc m:val="centerGroup"/>
                              </m:oMathParaPr>
                              <m:oMath xmlns:m="http://schemas.openxmlformats.org/officeDocument/2006/math">
                                <m:r>
                                  <a:rPr lang="en-AU" sz="200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𝐸</m:t>
                                </m:r>
                                <m:d>
                                  <m:d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𝑦</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e>
                                  <m:e>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𝑋</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 </m:t>
                                    </m:r>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𝑄</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e>
                                </m:d>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 </m:t>
                                </m:r>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acc>
                                      <m:accPr>
                                        <m:chr m:val="̂"/>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𝜇</m:t>
                                        </m:r>
                                      </m:e>
                                    </m:acc>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𝑖𝑑</m:t>
                                    </m:r>
                                  </m:sub>
                                </m:s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𝑔</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𝑑</m:t>
                                    </m:r>
                                  </m:sub>
                                  <m:sup>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−1</m:t>
                                    </m:r>
                                  </m:sup>
                                </m:sSubSup>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acc>
                                      <m:accPr>
                                        <m:chr m:val="̂"/>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𝜂</m:t>
                                        </m:r>
                                      </m:e>
                                    </m:acc>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𝑖𝑑</m:t>
                                    </m:r>
                                  </m:sub>
                                </m:s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AU" sz="200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341845320"/>
                      </a:ext>
                    </a:extLst>
                  </a:tr>
                  <a:tr h="0">
                    <a:tc>
                      <a:txBody>
                        <a:bodyPr/>
                        <a:lstStyle/>
                        <a:p>
                          <a:pPr>
                            <a:lnSpc>
                              <a:spcPct val="120000"/>
                            </a:lnSpc>
                            <a:spcAft>
                              <a:spcPts val="600"/>
                            </a:spcAft>
                          </a:pPr>
                          <a14:m>
                            <m:oMathPara xmlns:m="http://schemas.openxmlformats.org/officeDocument/2006/math">
                              <m:oMathParaPr>
                                <m:jc m:val="centerGroup"/>
                              </m:oMathParaPr>
                              <m:oMath xmlns:m="http://schemas.openxmlformats.org/officeDocument/2006/math">
                                <m:sSub>
                                  <m:sSubPr>
                                    <m:ctrlPr>
                                      <a:rPr lang="en-AU" sz="200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acc>
                                      <m:accPr>
                                        <m:chr m:val="̂"/>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𝜂</m:t>
                                        </m:r>
                                      </m:e>
                                    </m:acc>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𝑖𝑑</m:t>
                                    </m:r>
                                  </m:sub>
                                </m:s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𝑋</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up>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m:t>
                                    </m:r>
                                  </m:sup>
                                </m:sSubSup>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acc>
                                      <m:accPr>
                                        <m:chr m:val="̂"/>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𝛽</m:t>
                                        </m:r>
                                      </m:e>
                                    </m:acc>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𝑑</m:t>
                                    </m:r>
                                  </m:sub>
                                </m:s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𝑄</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up>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m:t>
                                    </m:r>
                                  </m:sup>
                                </m:sSubSup>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acc>
                                      <m:accPr>
                                        <m:chr m:val="̂"/>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𝛾</m:t>
                                        </m:r>
                                      </m:e>
                                    </m:acc>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𝑑</m:t>
                                    </m:r>
                                  </m:sub>
                                </m:sSub>
                              </m:oMath>
                            </m:oMathPara>
                          </a14:m>
                          <a:endParaRPr lang="en-AU" sz="200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a:lnSpc>
                              <a:spcPct val="120000"/>
                            </a:lnSpc>
                            <a:spcAft>
                              <a:spcPts val="600"/>
                            </a:spcAft>
                          </a:pPr>
                          <a14:m>
                            <m:oMathPara xmlns:m="http://schemas.openxmlformats.org/officeDocument/2006/math">
                              <m:oMathParaPr>
                                <m:jc m:val="centerGroup"/>
                              </m:oMathParaPr>
                              <m:oMath xmlns:m="http://schemas.openxmlformats.org/officeDocument/2006/math">
                                <m:r>
                                  <a:rPr lang="en-AU" sz="200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𝐸</m:t>
                                </m:r>
                                <m:d>
                                  <m:d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𝑦</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e>
                                  <m:e>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𝑋</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 </m:t>
                                    </m:r>
                                    <m:acc>
                                      <m:accPr>
                                        <m:chr m:val="̅"/>
                                        <m:ctrlPr>
                                          <a:rPr lang="en-AU" sz="200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sSub>
                                          <m:sSubPr>
                                            <m:ctrlPr>
                                              <a:rPr lang="en-AU" sz="200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𝑄</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e>
                                    </m:acc>
                                  </m:e>
                                </m:d>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 </m:t>
                                </m:r>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sSup>
                                      <m:sSupPr>
                                        <m:ctrlPr>
                                          <a:rPr lang="en-AU" sz="20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pPr>
                                      <m:e>
                                        <m:acc>
                                          <m:accPr>
                                            <m:chr m:val="̂"/>
                                            <m:ctrlPr>
                                              <a:rPr lang="en-AU" sz="20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20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𝜇</m:t>
                                            </m:r>
                                          </m:e>
                                        </m:acc>
                                      </m:e>
                                      <m:sup>
                                        <m:r>
                                          <a:rPr lang="en-AU" sz="20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𝑜</m:t>
                                        </m:r>
                                      </m:sup>
                                    </m:sSup>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𝑖𝑑</m:t>
                                    </m:r>
                                  </m:sub>
                                </m:sSub>
                              </m:oMath>
                            </m:oMathPara>
                          </a14:m>
                          <a:endParaRPr lang="en-AU" sz="200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648839373"/>
                      </a:ext>
                    </a:extLst>
                  </a:tr>
                </a:tbl>
              </a:graphicData>
            </a:graphic>
          </p:graphicFrame>
        </mc:Choice>
        <mc:Fallback xmlns="">
          <p:graphicFrame>
            <p:nvGraphicFramePr>
              <p:cNvPr id="6" name="Table 5">
                <a:extLst>
                  <a:ext uri="{FF2B5EF4-FFF2-40B4-BE49-F238E27FC236}">
                    <a16:creationId xmlns:a16="http://schemas.microsoft.com/office/drawing/2014/main" id="{DDE4DE6A-EA4F-0A22-17E0-A1A2E5ACBFBC}"/>
                  </a:ext>
                </a:extLst>
              </p:cNvPr>
              <p:cNvGraphicFramePr>
                <a:graphicFrameLocks noGrp="1"/>
              </p:cNvGraphicFramePr>
              <p:nvPr>
                <p:extLst>
                  <p:ext uri="{D42A27DB-BD31-4B8C-83A1-F6EECF244321}">
                    <p14:modId xmlns:p14="http://schemas.microsoft.com/office/powerpoint/2010/main" val="1349678455"/>
                  </p:ext>
                </p:extLst>
              </p:nvPr>
            </p:nvGraphicFramePr>
            <p:xfrm>
              <a:off x="881267" y="4496555"/>
              <a:ext cx="4293275" cy="1776286"/>
            </p:xfrm>
            <a:graphic>
              <a:graphicData uri="http://schemas.openxmlformats.org/drawingml/2006/table">
                <a:tbl>
                  <a:tblPr firstRow="1" firstCol="1" bandRow="1">
                    <a:tableStyleId>{5C22544A-7EE6-4342-B048-85BDC9FD1C3A}</a:tableStyleId>
                  </a:tblPr>
                  <a:tblGrid>
                    <a:gridCol w="4293275">
                      <a:extLst>
                        <a:ext uri="{9D8B030D-6E8A-4147-A177-3AD203B41FA5}">
                          <a16:colId xmlns:a16="http://schemas.microsoft.com/office/drawing/2014/main" val="3087043031"/>
                        </a:ext>
                      </a:extLst>
                    </a:gridCol>
                  </a:tblGrid>
                  <a:tr h="441960">
                    <a:tc>
                      <a:txBody>
                        <a:bodyPr/>
                        <a:lstStyle/>
                        <a:p>
                          <a:endParaRPr lang="en-US"/>
                        </a:p>
                      </a:txBody>
                      <a:tcPr marL="68580" marR="68580" marT="0" marB="0">
                        <a:blipFill>
                          <a:blip r:embed="rId3"/>
                          <a:stretch>
                            <a:fillRect l="-142" t="-1370" r="-709" b="-304110"/>
                          </a:stretch>
                        </a:blipFill>
                      </a:tcPr>
                    </a:tc>
                    <a:extLst>
                      <a:ext uri="{0D108BD9-81ED-4DB2-BD59-A6C34878D82A}">
                        <a16:rowId xmlns:a16="http://schemas.microsoft.com/office/drawing/2014/main" val="590494699"/>
                      </a:ext>
                    </a:extLst>
                  </a:tr>
                  <a:tr h="455676">
                    <a:tc>
                      <a:txBody>
                        <a:bodyPr/>
                        <a:lstStyle/>
                        <a:p>
                          <a:endParaRPr lang="en-US"/>
                        </a:p>
                      </a:txBody>
                      <a:tcPr marL="68580" marR="68580" marT="0" marB="0">
                        <a:blipFill>
                          <a:blip r:embed="rId3"/>
                          <a:stretch>
                            <a:fillRect l="-142" t="-98667" r="-709" b="-196000"/>
                          </a:stretch>
                        </a:blipFill>
                      </a:tcPr>
                    </a:tc>
                    <a:extLst>
                      <a:ext uri="{0D108BD9-81ED-4DB2-BD59-A6C34878D82A}">
                        <a16:rowId xmlns:a16="http://schemas.microsoft.com/office/drawing/2014/main" val="1341845320"/>
                      </a:ext>
                    </a:extLst>
                  </a:tr>
                  <a:tr h="878650">
                    <a:tc>
                      <a:txBody>
                        <a:bodyPr/>
                        <a:lstStyle/>
                        <a:p>
                          <a:endParaRPr lang="en-US"/>
                        </a:p>
                      </a:txBody>
                      <a:tcPr marL="68580" marR="68580" marT="0" marB="0">
                        <a:blipFill>
                          <a:blip r:embed="rId3"/>
                          <a:stretch>
                            <a:fillRect l="-142" t="-102759" r="-709" b="-1379"/>
                          </a:stretch>
                        </a:blipFill>
                      </a:tcPr>
                    </a:tc>
                    <a:extLst>
                      <a:ext uri="{0D108BD9-81ED-4DB2-BD59-A6C34878D82A}">
                        <a16:rowId xmlns:a16="http://schemas.microsoft.com/office/drawing/2014/main" val="64883937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6F1ED2F-6D79-962F-A744-319EE9C73889}"/>
                  </a:ext>
                </a:extLst>
              </p:cNvPr>
              <p:cNvGraphicFramePr>
                <a:graphicFrameLocks noGrp="1"/>
              </p:cNvGraphicFramePr>
              <p:nvPr>
                <p:extLst>
                  <p:ext uri="{D42A27DB-BD31-4B8C-83A1-F6EECF244321}">
                    <p14:modId xmlns:p14="http://schemas.microsoft.com/office/powerpoint/2010/main" val="2934345666"/>
                  </p:ext>
                </p:extLst>
              </p:nvPr>
            </p:nvGraphicFramePr>
            <p:xfrm>
              <a:off x="6685436" y="4481744"/>
              <a:ext cx="4293275" cy="1883537"/>
            </p:xfrm>
            <a:graphic>
              <a:graphicData uri="http://schemas.openxmlformats.org/drawingml/2006/table">
                <a:tbl>
                  <a:tblPr firstRow="1" firstCol="1" bandRow="1">
                    <a:tableStyleId>{5C22544A-7EE6-4342-B048-85BDC9FD1C3A}</a:tableStyleId>
                  </a:tblPr>
                  <a:tblGrid>
                    <a:gridCol w="4293275">
                      <a:extLst>
                        <a:ext uri="{9D8B030D-6E8A-4147-A177-3AD203B41FA5}">
                          <a16:colId xmlns:a16="http://schemas.microsoft.com/office/drawing/2014/main" val="3087043031"/>
                        </a:ext>
                      </a:extLst>
                    </a:gridCol>
                  </a:tblGrid>
                  <a:tr h="0">
                    <a:tc>
                      <a:txBody>
                        <a:bodyPr/>
                        <a:lstStyle/>
                        <a:p>
                          <a:pPr>
                            <a:lnSpc>
                              <a:spcPct val="120000"/>
                            </a:lnSpc>
                            <a:spcAft>
                              <a:spcPts val="600"/>
                            </a:spcAft>
                          </a:pPr>
                          <a14:m>
                            <m:oMathPara xmlns:m="http://schemas.openxmlformats.org/officeDocument/2006/math">
                              <m:oMathParaPr>
                                <m:jc m:val="centerGroup"/>
                              </m:oMathParaPr>
                              <m:oMath xmlns:m="http://schemas.openxmlformats.org/officeDocument/2006/math">
                                <m:sSub>
                                  <m:sSubPr>
                                    <m:ctrlPr>
                                      <a:rPr lang="en-AU" sz="200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𝑦</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 ~ </m:t>
                                </m:r>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𝑏𝑒𝑟𝑛𝑜𝑢𝑙𝑙𝑖</m:t>
                                </m:r>
                                <m:d>
                                  <m:d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AU" sz="20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acc>
                                          <m:accPr>
                                            <m:chr m:val="̂"/>
                                            <m:ctrlPr>
                                              <a:rPr lang="en-AU" sz="20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20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𝜇</m:t>
                                            </m:r>
                                          </m:e>
                                        </m:acc>
                                      </m:e>
                                      <m:sub>
                                        <m:r>
                                          <a:rPr lang="en-AU" sz="20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r>
                                          <a:rPr lang="en-AU" sz="20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𝑟</m:t>
                                        </m:r>
                                      </m:sub>
                                    </m:sSub>
                                  </m:e>
                                </m:d>
                              </m:oMath>
                            </m:oMathPara>
                          </a14:m>
                          <a:endParaRPr lang="en-AU" sz="200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590494699"/>
                      </a:ext>
                    </a:extLst>
                  </a:tr>
                  <a:tr h="0">
                    <a:tc>
                      <a:txBody>
                        <a:bodyPr/>
                        <a:lstStyle/>
                        <a:p>
                          <a:pPr>
                            <a:lnSpc>
                              <a:spcPct val="120000"/>
                            </a:lnSpc>
                            <a:spcAft>
                              <a:spcPts val="600"/>
                            </a:spcAft>
                          </a:pPr>
                          <a14:m>
                            <m:oMathPara xmlns:m="http://schemas.openxmlformats.org/officeDocument/2006/math">
                              <m:oMathParaPr>
                                <m:jc m:val="centerGroup"/>
                              </m:oMathParaPr>
                              <m:oMath xmlns:m="http://schemas.openxmlformats.org/officeDocument/2006/math">
                                <m:r>
                                  <a:rPr lang="en-AU" sz="200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𝐸</m:t>
                                </m:r>
                                <m:d>
                                  <m:d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𝑦</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e>
                                  <m:e>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𝑋</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 </m:t>
                                    </m:r>
                                    <m:acc>
                                      <m:accPr>
                                        <m:chr m:val="̂"/>
                                        <m:ctrlPr>
                                          <a:rPr lang="en-AU" sz="200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sSub>
                                          <m:sSubPr>
                                            <m:ctrlPr>
                                              <a:rPr lang="en-AU" sz="200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20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𝑉</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e>
                                    </m:acc>
                                  </m:e>
                                </m:d>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 </m:t>
                                </m:r>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acc>
                                      <m:accPr>
                                        <m:chr m:val="̂"/>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𝜇</m:t>
                                        </m:r>
                                      </m:e>
                                    </m:acc>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r>
                                      <a:rPr lang="en-AU" sz="2000" b="1"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𝒓</m:t>
                                    </m:r>
                                  </m:sub>
                                </m:s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𝑔</m:t>
                                    </m:r>
                                  </m:e>
                                  <m:sub>
                                    <m:r>
                                      <a:rPr lang="en-AU" sz="2000" b="1"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𝒓</m:t>
                                    </m:r>
                                  </m:sub>
                                  <m:sup>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−1</m:t>
                                    </m:r>
                                  </m:sup>
                                </m:sSubSup>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acc>
                                      <m:accPr>
                                        <m:chr m:val="̂"/>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𝜂</m:t>
                                        </m:r>
                                      </m:e>
                                    </m:acc>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r>
                                      <a:rPr lang="en-AU" sz="2000" b="1"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𝒓</m:t>
                                    </m:r>
                                  </m:sub>
                                </m:s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AU" sz="200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341845320"/>
                      </a:ext>
                    </a:extLst>
                  </a:tr>
                  <a:tr h="0">
                    <a:tc>
                      <a:txBody>
                        <a:bodyPr/>
                        <a:lstStyle/>
                        <a:p>
                          <a:pPr>
                            <a:lnSpc>
                              <a:spcPct val="120000"/>
                            </a:lnSpc>
                            <a:spcAft>
                              <a:spcPts val="600"/>
                            </a:spcAft>
                          </a:pPr>
                          <a14:m>
                            <m:oMathPara xmlns:m="http://schemas.openxmlformats.org/officeDocument/2006/math">
                              <m:oMathParaPr>
                                <m:jc m:val="centerGroup"/>
                              </m:oMathParaPr>
                              <m:oMath xmlns:m="http://schemas.openxmlformats.org/officeDocument/2006/math">
                                <m:sSub>
                                  <m:sSubPr>
                                    <m:ctrlPr>
                                      <a:rPr lang="en-AU" sz="200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acc>
                                      <m:accPr>
                                        <m:chr m:val="̂"/>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𝜂</m:t>
                                        </m:r>
                                      </m:e>
                                    </m:acc>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r>
                                      <a:rPr lang="en-AU" sz="2000" b="1"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𝒓</m:t>
                                    </m:r>
                                  </m:sub>
                                </m:s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𝑋</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up>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m:t>
                                    </m:r>
                                  </m:sup>
                                </m:sSubSup>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acc>
                                      <m:accPr>
                                        <m:chr m:val="̂"/>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𝛽</m:t>
                                        </m:r>
                                      </m:e>
                                    </m:acc>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𝑑</m:t>
                                    </m:r>
                                  </m:sub>
                                </m:s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en-AU" sz="200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sSub>
                                      <m:sSubPr>
                                        <m:ctrlPr>
                                          <a:rPr lang="en-AU" sz="20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20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𝑉</m:t>
                                        </m:r>
                                      </m:e>
                                      <m:sub>
                                        <m:r>
                                          <a:rPr lang="en-AU" sz="20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e>
                                </m:acc>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acc>
                                      <m:accPr>
                                        <m:chr m:val="̂"/>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𝛾</m:t>
                                        </m:r>
                                      </m:e>
                                    </m:acc>
                                  </m:e>
                                  <m:sub>
                                    <m:r>
                                      <a:rPr lang="en-AU" sz="2000" b="1"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𝒓</m:t>
                                    </m:r>
                                  </m:sub>
                                </m:sSub>
                              </m:oMath>
                            </m:oMathPara>
                          </a14:m>
                          <a:endParaRPr lang="en-AU" sz="200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648839373"/>
                      </a:ext>
                    </a:extLst>
                  </a:tr>
                  <a:tr h="0">
                    <a:tc>
                      <a:txBody>
                        <a:bodyPr/>
                        <a:lstStyle/>
                        <a:p>
                          <a:pPr marL="0" marR="0" lvl="0" indent="0" algn="l" defTabSz="914400" rtl="0" eaLnBrk="1" fontAlgn="auto" latinLnBrk="0" hangingPunct="1">
                            <a:lnSpc>
                              <a:spcPct val="120000"/>
                            </a:lnSpc>
                            <a:spcBef>
                              <a:spcPts val="0"/>
                            </a:spcBef>
                            <a:spcAft>
                              <a:spcPts val="600"/>
                            </a:spcAft>
                            <a:buClrTx/>
                            <a:buSzTx/>
                            <a:buFontTx/>
                            <a:buNone/>
                            <a:tabLst/>
                            <a:defRPr/>
                          </a:pPr>
                          <a14:m>
                            <m:oMathPara xmlns:m="http://schemas.openxmlformats.org/officeDocument/2006/math">
                              <m:oMathParaPr>
                                <m:jc m:val="centerGroup"/>
                              </m:oMathParaPr>
                              <m:oMath xmlns:m="http://schemas.openxmlformats.org/officeDocument/2006/math">
                                <m:r>
                                  <a:rPr lang="en-AU" sz="200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𝐸</m:t>
                                </m:r>
                                <m:d>
                                  <m:d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𝑦</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e>
                                  <m:e>
                                    <m:sSub>
                                      <m:sSubPr>
                                        <m:ctrlP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𝑋</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 </m:t>
                                    </m:r>
                                    <m:acc>
                                      <m:accPr>
                                        <m:chr m:val="̅"/>
                                        <m:ctrlPr>
                                          <a:rPr lang="en-AU" sz="200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sSub>
                                          <m:sSubPr>
                                            <m:ctrlPr>
                                              <a:rPr lang="en-AU" sz="200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20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𝑉</m:t>
                                            </m:r>
                                          </m:e>
                                          <m:sub>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sub>
                                        </m:sSub>
                                      </m:e>
                                    </m:acc>
                                  </m:e>
                                </m:d>
                                <m:r>
                                  <a:rPr lang="en-AU" sz="200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 </m:t>
                                </m:r>
                                <m:sSub>
                                  <m:sSubPr>
                                    <m:ctrlPr>
                                      <a:rPr lang="en-AU" sz="20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sSup>
                                      <m:sSupPr>
                                        <m:ctrlPr>
                                          <a:rPr lang="en-AU" sz="20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pPr>
                                      <m:e>
                                        <m:acc>
                                          <m:accPr>
                                            <m:chr m:val="̂"/>
                                            <m:ctrlPr>
                                              <a:rPr lang="en-AU" sz="20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20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𝜇</m:t>
                                            </m:r>
                                          </m:e>
                                        </m:acc>
                                      </m:e>
                                      <m:sup>
                                        <m:r>
                                          <a:rPr lang="en-AU" sz="20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𝑜</m:t>
                                        </m:r>
                                      </m:sup>
                                    </m:sSup>
                                  </m:e>
                                  <m:sub>
                                    <m:r>
                                      <a:rPr lang="en-AU" sz="20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m:t>
                                    </m:r>
                                    <m:r>
                                      <a:rPr lang="en-AU" sz="20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𝑟</m:t>
                                    </m:r>
                                  </m:sub>
                                </m:sSub>
                              </m:oMath>
                            </m:oMathPara>
                          </a14:m>
                          <a:endParaRPr lang="en-AU" sz="2000" b="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465525574"/>
                      </a:ext>
                    </a:extLst>
                  </a:tr>
                </a:tbl>
              </a:graphicData>
            </a:graphic>
          </p:graphicFrame>
        </mc:Choice>
        <mc:Fallback xmlns="">
          <p:graphicFrame>
            <p:nvGraphicFramePr>
              <p:cNvPr id="5" name="Table 4">
                <a:extLst>
                  <a:ext uri="{FF2B5EF4-FFF2-40B4-BE49-F238E27FC236}">
                    <a16:creationId xmlns:a16="http://schemas.microsoft.com/office/drawing/2014/main" id="{16F1ED2F-6D79-962F-A744-319EE9C73889}"/>
                  </a:ext>
                </a:extLst>
              </p:cNvPr>
              <p:cNvGraphicFramePr>
                <a:graphicFrameLocks noGrp="1"/>
              </p:cNvGraphicFramePr>
              <p:nvPr>
                <p:extLst>
                  <p:ext uri="{D42A27DB-BD31-4B8C-83A1-F6EECF244321}">
                    <p14:modId xmlns:p14="http://schemas.microsoft.com/office/powerpoint/2010/main" val="2934345666"/>
                  </p:ext>
                </p:extLst>
              </p:nvPr>
            </p:nvGraphicFramePr>
            <p:xfrm>
              <a:off x="6685436" y="4481744"/>
              <a:ext cx="4293275" cy="1883537"/>
            </p:xfrm>
            <a:graphic>
              <a:graphicData uri="http://schemas.openxmlformats.org/drawingml/2006/table">
                <a:tbl>
                  <a:tblPr firstRow="1" firstCol="1" bandRow="1">
                    <a:tableStyleId>{5C22544A-7EE6-4342-B048-85BDC9FD1C3A}</a:tableStyleId>
                  </a:tblPr>
                  <a:tblGrid>
                    <a:gridCol w="4293275">
                      <a:extLst>
                        <a:ext uri="{9D8B030D-6E8A-4147-A177-3AD203B41FA5}">
                          <a16:colId xmlns:a16="http://schemas.microsoft.com/office/drawing/2014/main" val="3087043031"/>
                        </a:ext>
                      </a:extLst>
                    </a:gridCol>
                  </a:tblGrid>
                  <a:tr h="441960">
                    <a:tc>
                      <a:txBody>
                        <a:bodyPr/>
                        <a:lstStyle/>
                        <a:p>
                          <a:endParaRPr lang="en-US"/>
                        </a:p>
                      </a:txBody>
                      <a:tcPr marL="68580" marR="68580" marT="0" marB="0">
                        <a:blipFill>
                          <a:blip r:embed="rId4"/>
                          <a:stretch>
                            <a:fillRect l="-142" t="-1370" r="-709" b="-327397"/>
                          </a:stretch>
                        </a:blipFill>
                      </a:tcPr>
                    </a:tc>
                    <a:extLst>
                      <a:ext uri="{0D108BD9-81ED-4DB2-BD59-A6C34878D82A}">
                        <a16:rowId xmlns:a16="http://schemas.microsoft.com/office/drawing/2014/main" val="590494699"/>
                      </a:ext>
                    </a:extLst>
                  </a:tr>
                  <a:tr h="489077">
                    <a:tc>
                      <a:txBody>
                        <a:bodyPr/>
                        <a:lstStyle/>
                        <a:p>
                          <a:endParaRPr lang="en-US"/>
                        </a:p>
                      </a:txBody>
                      <a:tcPr marL="68580" marR="68580" marT="0" marB="0">
                        <a:blipFill>
                          <a:blip r:embed="rId4"/>
                          <a:stretch>
                            <a:fillRect l="-142" t="-92500" r="-709" b="-198750"/>
                          </a:stretch>
                        </a:blipFill>
                      </a:tcPr>
                    </a:tc>
                    <a:extLst>
                      <a:ext uri="{0D108BD9-81ED-4DB2-BD59-A6C34878D82A}">
                        <a16:rowId xmlns:a16="http://schemas.microsoft.com/office/drawing/2014/main" val="1341845320"/>
                      </a:ext>
                    </a:extLst>
                  </a:tr>
                  <a:tr h="470535">
                    <a:tc>
                      <a:txBody>
                        <a:bodyPr/>
                        <a:lstStyle/>
                        <a:p>
                          <a:endParaRPr lang="en-US"/>
                        </a:p>
                      </a:txBody>
                      <a:tcPr marL="68580" marR="68580" marT="0" marB="0">
                        <a:blipFill>
                          <a:blip r:embed="rId4"/>
                          <a:stretch>
                            <a:fillRect l="-142" t="-197436" r="-709" b="-103846"/>
                          </a:stretch>
                        </a:blipFill>
                      </a:tcPr>
                    </a:tc>
                    <a:extLst>
                      <a:ext uri="{0D108BD9-81ED-4DB2-BD59-A6C34878D82A}">
                        <a16:rowId xmlns:a16="http://schemas.microsoft.com/office/drawing/2014/main" val="648839373"/>
                      </a:ext>
                    </a:extLst>
                  </a:tr>
                  <a:tr h="481965">
                    <a:tc>
                      <a:txBody>
                        <a:bodyPr/>
                        <a:lstStyle/>
                        <a:p>
                          <a:endParaRPr lang="en-US"/>
                        </a:p>
                      </a:txBody>
                      <a:tcPr marL="68580" marR="68580" marT="0" marB="0">
                        <a:blipFill>
                          <a:blip r:embed="rId4"/>
                          <a:stretch>
                            <a:fillRect l="-142" t="-293671" r="-709" b="-2532"/>
                          </a:stretch>
                        </a:blipFill>
                      </a:tcPr>
                    </a:tc>
                    <a:extLst>
                      <a:ext uri="{0D108BD9-81ED-4DB2-BD59-A6C34878D82A}">
                        <a16:rowId xmlns:a16="http://schemas.microsoft.com/office/drawing/2014/main" val="1465525574"/>
                      </a:ext>
                    </a:extLst>
                  </a:tr>
                </a:tbl>
              </a:graphicData>
            </a:graphic>
          </p:graphicFrame>
        </mc:Fallback>
      </mc:AlternateContent>
      <p:sp>
        <p:nvSpPr>
          <p:cNvPr id="7" name="TextBox 6">
            <a:extLst>
              <a:ext uri="{FF2B5EF4-FFF2-40B4-BE49-F238E27FC236}">
                <a16:creationId xmlns:a16="http://schemas.microsoft.com/office/drawing/2014/main" id="{BAF82E2C-D12B-9DB5-0F18-56F86F8F104A}"/>
              </a:ext>
            </a:extLst>
          </p:cNvPr>
          <p:cNvSpPr txBox="1"/>
          <p:nvPr/>
        </p:nvSpPr>
        <p:spPr>
          <a:xfrm>
            <a:off x="2260120" y="4073733"/>
            <a:ext cx="1958196" cy="369332"/>
          </a:xfrm>
          <a:prstGeom prst="rect">
            <a:avLst/>
          </a:prstGeom>
          <a:noFill/>
        </p:spPr>
        <p:txBody>
          <a:bodyPr wrap="square" rtlCol="0">
            <a:spAutoFit/>
          </a:bodyPr>
          <a:lstStyle/>
          <a:p>
            <a:r>
              <a:rPr lang="en-AU" b="1" dirty="0"/>
              <a:t>Direct model</a:t>
            </a:r>
          </a:p>
        </p:txBody>
      </p:sp>
      <p:sp>
        <p:nvSpPr>
          <p:cNvPr id="8" name="TextBox 7">
            <a:extLst>
              <a:ext uri="{FF2B5EF4-FFF2-40B4-BE49-F238E27FC236}">
                <a16:creationId xmlns:a16="http://schemas.microsoft.com/office/drawing/2014/main" id="{8C47B2F1-C7D4-90D6-8830-AAB99B8878FC}"/>
              </a:ext>
            </a:extLst>
          </p:cNvPr>
          <p:cNvSpPr txBox="1"/>
          <p:nvPr/>
        </p:nvSpPr>
        <p:spPr>
          <a:xfrm>
            <a:off x="7662131" y="4038622"/>
            <a:ext cx="2542918" cy="369332"/>
          </a:xfrm>
          <a:prstGeom prst="rect">
            <a:avLst/>
          </a:prstGeom>
          <a:noFill/>
        </p:spPr>
        <p:txBody>
          <a:bodyPr wrap="square" rtlCol="0">
            <a:spAutoFit/>
          </a:bodyPr>
          <a:lstStyle/>
          <a:p>
            <a:r>
              <a:rPr lang="en-AU" b="1" dirty="0"/>
              <a:t>Reduced form model</a:t>
            </a:r>
          </a:p>
        </p:txBody>
      </p:sp>
    </p:spTree>
    <p:extLst>
      <p:ext uri="{BB962C8B-B14F-4D97-AF65-F5344CB8AC3E}">
        <p14:creationId xmlns:p14="http://schemas.microsoft.com/office/powerpoint/2010/main" val="313622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35</a:t>
            </a:fld>
            <a:endParaRPr lang="en-US" sz="1050" dirty="0"/>
          </a:p>
        </p:txBody>
      </p:sp>
      <p:sp>
        <p:nvSpPr>
          <p:cNvPr id="2" name="TextBox 1">
            <a:extLst>
              <a:ext uri="{FF2B5EF4-FFF2-40B4-BE49-F238E27FC236}">
                <a16:creationId xmlns:a16="http://schemas.microsoft.com/office/drawing/2014/main" id="{40B9F925-09CC-DA0F-E89B-1D1A4B5E9946}"/>
              </a:ext>
            </a:extLst>
          </p:cNvPr>
          <p:cNvSpPr txBox="1"/>
          <p:nvPr/>
        </p:nvSpPr>
        <p:spPr>
          <a:xfrm>
            <a:off x="2600960" y="629872"/>
            <a:ext cx="6990080" cy="830997"/>
          </a:xfrm>
          <a:prstGeom prst="rect">
            <a:avLst/>
          </a:prstGeom>
          <a:noFill/>
        </p:spPr>
        <p:txBody>
          <a:bodyPr wrap="square" rtlCol="0">
            <a:spAutoFit/>
          </a:bodyPr>
          <a:lstStyle/>
          <a:p>
            <a:pPr algn="ctr"/>
            <a:r>
              <a:rPr lang="en-AU" sz="2400" dirty="0"/>
              <a:t>Empirical measurement of inclusion – binary extensive measures of participation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E133F52-20E5-E058-32DF-2A40B5D605D7}"/>
                  </a:ext>
                </a:extLst>
              </p:cNvPr>
              <p:cNvSpPr txBox="1"/>
              <p:nvPr/>
            </p:nvSpPr>
            <p:spPr>
              <a:xfrm>
                <a:off x="881267" y="1966157"/>
                <a:ext cx="10333073" cy="3214919"/>
              </a:xfrm>
              <a:prstGeom prst="rect">
                <a:avLst/>
              </a:prstGeom>
              <a:noFill/>
            </p:spPr>
            <p:txBody>
              <a:bodyPr wrap="square" rtlCol="0">
                <a:spAutoFit/>
              </a:bodyPr>
              <a:lstStyle/>
              <a:p>
                <a:r>
                  <a:rPr lang="en-AU" dirty="0"/>
                  <a:t>After obtaining </a:t>
                </a:r>
                <a14:m>
                  <m:oMath xmlns:m="http://schemas.openxmlformats.org/officeDocument/2006/math">
                    <m:sSub>
                      <m:sSubPr>
                        <m:ctrlPr>
                          <a:rPr lang="en-AU" sz="18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sSup>
                          <m:sSupPr>
                            <m:ctrlPr>
                              <a:rPr lang="en-AU" sz="18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pPr>
                          <m:e>
                            <m:acc>
                              <m:accPr>
                                <m:chr m:val="̂"/>
                                <m:ctrlPr>
                                  <a:rPr lang="en-AU" sz="18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18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𝜇</m:t>
                                </m:r>
                              </m:e>
                            </m:acc>
                          </m:e>
                          <m:sup>
                            <m:r>
                              <a:rPr lang="en-AU" sz="18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𝑜</m:t>
                            </m:r>
                          </m:sup>
                        </m:sSup>
                      </m:e>
                      <m:sub>
                        <m:r>
                          <a:rPr lang="en-AU" sz="18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𝑖𝑑</m:t>
                        </m:r>
                      </m:sub>
                    </m:sSub>
                  </m:oMath>
                </a14:m>
                <a:r>
                  <a:rPr lang="en-AU" dirty="0"/>
                  <a:t> and </a:t>
                </a:r>
                <a14:m>
                  <m:oMath xmlns:m="http://schemas.openxmlformats.org/officeDocument/2006/math">
                    <m:sSub>
                      <m:sSubPr>
                        <m:ctrlPr>
                          <a:rPr lang="en-AU" i="1" kern="100" smtClean="0">
                            <a:latin typeface="Cambria Math" panose="02040503050406030204" pitchFamily="18" charset="0"/>
                            <a:ea typeface="DengXian" panose="02010600030101010101" pitchFamily="2" charset="-122"/>
                            <a:cs typeface="Times New Roman" panose="02020603050405020304" pitchFamily="18" charset="0"/>
                          </a:rPr>
                        </m:ctrlPr>
                      </m:sSubPr>
                      <m:e>
                        <m:sSup>
                          <m:sSupPr>
                            <m:ctrlPr>
                              <a:rPr lang="en-AU" b="0" i="1" kern="100" smtClean="0">
                                <a:latin typeface="Cambria Math" panose="02040503050406030204" pitchFamily="18" charset="0"/>
                                <a:ea typeface="DengXian" panose="02010600030101010101" pitchFamily="2" charset="-122"/>
                                <a:cs typeface="Times New Roman" panose="02020603050405020304" pitchFamily="18" charset="0"/>
                              </a:rPr>
                            </m:ctrlPr>
                          </m:sSupPr>
                          <m:e>
                            <m:acc>
                              <m:accPr>
                                <m:chr m:val="̂"/>
                                <m:ctrlPr>
                                  <a:rPr lang="en-AU" i="1" kern="100">
                                    <a:latin typeface="Cambria Math" panose="02040503050406030204" pitchFamily="18" charset="0"/>
                                    <a:ea typeface="DengXian" panose="02010600030101010101" pitchFamily="2" charset="-122"/>
                                    <a:cs typeface="Times New Roman" panose="02020603050405020304" pitchFamily="18" charset="0"/>
                                  </a:rPr>
                                </m:ctrlPr>
                              </m:accPr>
                              <m:e>
                                <m:r>
                                  <a:rPr lang="en-AU" i="1" kern="100">
                                    <a:latin typeface="Cambria Math" panose="02040503050406030204" pitchFamily="18" charset="0"/>
                                    <a:ea typeface="DengXian" panose="02010600030101010101" pitchFamily="2" charset="-122"/>
                                    <a:cs typeface="Times New Roman" panose="02020603050405020304" pitchFamily="18" charset="0"/>
                                  </a:rPr>
                                  <m:t>𝜇</m:t>
                                </m:r>
                              </m:e>
                            </m:acc>
                          </m:e>
                          <m:sup>
                            <m:r>
                              <a:rPr lang="en-AU" b="0" i="1" kern="100" smtClean="0">
                                <a:latin typeface="Cambria Math" panose="02040503050406030204" pitchFamily="18" charset="0"/>
                                <a:ea typeface="DengXian" panose="02010600030101010101" pitchFamily="2" charset="-122"/>
                                <a:cs typeface="Times New Roman" panose="02020603050405020304" pitchFamily="18" charset="0"/>
                              </a:rPr>
                              <m:t>𝑜</m:t>
                            </m:r>
                          </m:sup>
                        </m:sSup>
                      </m:e>
                      <m:sub>
                        <m:r>
                          <a:rPr lang="en-AU" i="1" kern="100">
                            <a:latin typeface="Cambria Math" panose="02040503050406030204" pitchFamily="18" charset="0"/>
                            <a:ea typeface="DengXian" panose="02010600030101010101" pitchFamily="2" charset="-122"/>
                            <a:cs typeface="Times New Roman" panose="02020603050405020304" pitchFamily="18" charset="0"/>
                          </a:rPr>
                          <m:t>𝑖</m:t>
                        </m:r>
                        <m:r>
                          <a:rPr lang="en-AU" b="0" i="1" kern="100" smtClean="0">
                            <a:latin typeface="Cambria Math" panose="02040503050406030204" pitchFamily="18" charset="0"/>
                            <a:ea typeface="DengXian" panose="02010600030101010101" pitchFamily="2" charset="-122"/>
                            <a:cs typeface="Times New Roman" panose="02020603050405020304" pitchFamily="18" charset="0"/>
                          </a:rPr>
                          <m:t>𝑟</m:t>
                        </m:r>
                      </m:sub>
                    </m:sSub>
                  </m:oMath>
                </a14:m>
                <a:r>
                  <a:rPr lang="en-AU" dirty="0"/>
                  <a:t> we now use inequality indices to measure the extent in which these opportunities differ between individuals in our sample.</a:t>
                </a:r>
              </a:p>
              <a:p>
                <a:endParaRPr lang="en-AU" dirty="0"/>
              </a:p>
              <a:p>
                <a:r>
                  <a:rPr lang="en-AU" dirty="0"/>
                  <a:t>Gini coefficients, and most other Generalised Entropy inequality indices, suffer from consistency issues for bounded variables (where </a:t>
                </a:r>
                <a14:m>
                  <m:oMath xmlns:m="http://schemas.openxmlformats.org/officeDocument/2006/math">
                    <m:sSub>
                      <m:sSubPr>
                        <m:ctrlPr>
                          <a:rPr lang="en-AU" sz="18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sSup>
                          <m:sSupPr>
                            <m:ctrlPr>
                              <a:rPr lang="en-AU" sz="18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pPr>
                          <m:e>
                            <m:acc>
                              <m:accPr>
                                <m:chr m:val="̂"/>
                                <m:ctrlPr>
                                  <a:rPr lang="en-AU" sz="18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18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𝜇</m:t>
                                </m:r>
                              </m:e>
                            </m:acc>
                          </m:e>
                          <m:sup>
                            <m:r>
                              <a:rPr lang="en-AU" sz="18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𝑜</m:t>
                            </m:r>
                          </m:sup>
                        </m:sSup>
                      </m:e>
                      <m:sub>
                        <m:r>
                          <a:rPr lang="en-AU" sz="18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𝑖𝑑</m:t>
                        </m:r>
                      </m:sub>
                    </m:sSub>
                  </m:oMath>
                </a14:m>
                <a:r>
                  <a:rPr lang="en-AU" dirty="0"/>
                  <a:t> and </a:t>
                </a:r>
                <a14:m>
                  <m:oMath xmlns:m="http://schemas.openxmlformats.org/officeDocument/2006/math">
                    <m:sSub>
                      <m:sSubPr>
                        <m:ctrlPr>
                          <a:rPr lang="en-AU" i="1" kern="100">
                            <a:latin typeface="Cambria Math" panose="02040503050406030204" pitchFamily="18" charset="0"/>
                            <a:ea typeface="DengXian" panose="02010600030101010101" pitchFamily="2" charset="-122"/>
                            <a:cs typeface="Times New Roman" panose="02020603050405020304" pitchFamily="18" charset="0"/>
                          </a:rPr>
                        </m:ctrlPr>
                      </m:sSubPr>
                      <m:e>
                        <m:sSup>
                          <m:sSupPr>
                            <m:ctrlPr>
                              <a:rPr lang="en-AU" i="1" kern="100">
                                <a:latin typeface="Cambria Math" panose="02040503050406030204" pitchFamily="18" charset="0"/>
                                <a:ea typeface="DengXian" panose="02010600030101010101" pitchFamily="2" charset="-122"/>
                                <a:cs typeface="Times New Roman" panose="02020603050405020304" pitchFamily="18" charset="0"/>
                              </a:rPr>
                            </m:ctrlPr>
                          </m:sSupPr>
                          <m:e>
                            <m:acc>
                              <m:accPr>
                                <m:chr m:val="̂"/>
                                <m:ctrlPr>
                                  <a:rPr lang="en-AU" i="1" kern="100">
                                    <a:latin typeface="Cambria Math" panose="02040503050406030204" pitchFamily="18" charset="0"/>
                                    <a:ea typeface="DengXian" panose="02010600030101010101" pitchFamily="2" charset="-122"/>
                                    <a:cs typeface="Times New Roman" panose="02020603050405020304" pitchFamily="18" charset="0"/>
                                  </a:rPr>
                                </m:ctrlPr>
                              </m:accPr>
                              <m:e>
                                <m:r>
                                  <a:rPr lang="en-AU" i="1" kern="100">
                                    <a:latin typeface="Cambria Math" panose="02040503050406030204" pitchFamily="18" charset="0"/>
                                    <a:ea typeface="DengXian" panose="02010600030101010101" pitchFamily="2" charset="-122"/>
                                    <a:cs typeface="Times New Roman" panose="02020603050405020304" pitchFamily="18" charset="0"/>
                                  </a:rPr>
                                  <m:t>𝜇</m:t>
                                </m:r>
                              </m:e>
                            </m:acc>
                          </m:e>
                          <m:sup>
                            <m:r>
                              <a:rPr lang="en-AU" i="1" kern="100">
                                <a:latin typeface="Cambria Math" panose="02040503050406030204" pitchFamily="18" charset="0"/>
                                <a:ea typeface="DengXian" panose="02010600030101010101" pitchFamily="2" charset="-122"/>
                                <a:cs typeface="Times New Roman" panose="02020603050405020304" pitchFamily="18" charset="0"/>
                              </a:rPr>
                              <m:t>𝑜</m:t>
                            </m:r>
                          </m:sup>
                        </m:sSup>
                      </m:e>
                      <m:sub>
                        <m:r>
                          <a:rPr lang="en-AU" i="1" kern="100">
                            <a:latin typeface="Cambria Math" panose="02040503050406030204" pitchFamily="18" charset="0"/>
                            <a:ea typeface="DengXian" panose="02010600030101010101" pitchFamily="2" charset="-122"/>
                            <a:cs typeface="Times New Roman" panose="02020603050405020304" pitchFamily="18" charset="0"/>
                          </a:rPr>
                          <m:t>𝑖𝑟</m:t>
                        </m:r>
                      </m:sub>
                    </m:sSub>
                  </m:oMath>
                </a14:m>
                <a:r>
                  <a:rPr lang="en-AU" dirty="0"/>
                  <a:t> are bounded between 0 and 1).</a:t>
                </a:r>
              </a:p>
              <a:p>
                <a:endParaRPr lang="en-AU" dirty="0"/>
              </a:p>
              <a:p>
                <a:r>
                  <a:rPr lang="en-AU" dirty="0"/>
                  <a:t>This is where the result changes whether we measure </a:t>
                </a:r>
                <a14:m>
                  <m:oMath xmlns:m="http://schemas.openxmlformats.org/officeDocument/2006/math">
                    <m:sSub>
                      <m:sSubPr>
                        <m:ctrlPr>
                          <a:rPr lang="en-AU" sz="18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bPr>
                      <m:e>
                        <m:sSup>
                          <m:sSupPr>
                            <m:ctrlPr>
                              <a:rPr lang="en-AU" sz="18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sSupPr>
                          <m:e>
                            <m:acc>
                              <m:accPr>
                                <m:chr m:val="̂"/>
                                <m:ctrlPr>
                                  <a:rPr lang="en-AU" sz="18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ctrlPr>
                              </m:accPr>
                              <m:e>
                                <m:r>
                                  <a:rPr lang="en-AU" sz="1800" b="0" i="1" kern="10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𝜇</m:t>
                                </m:r>
                              </m:e>
                            </m:acc>
                          </m:e>
                          <m:sup>
                            <m:r>
                              <a:rPr lang="en-AU" sz="18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𝑜</m:t>
                            </m:r>
                          </m:sup>
                        </m:sSup>
                      </m:e>
                      <m:sub>
                        <m:r>
                          <a:rPr lang="en-AU" sz="1800" b="0" i="1" kern="100" smtClean="0">
                            <a:solidFill>
                              <a:schemeClr val="tx1"/>
                            </a:solidFill>
                            <a:effectLst/>
                            <a:latin typeface="Cambria Math" panose="02040503050406030204" pitchFamily="18" charset="0"/>
                            <a:ea typeface="DengXian" panose="02010600030101010101" pitchFamily="2" charset="-122"/>
                            <a:cs typeface="Times New Roman" panose="02020603050405020304" pitchFamily="18" charset="0"/>
                          </a:rPr>
                          <m:t>𝑖𝑑</m:t>
                        </m:r>
                      </m:sub>
                    </m:sSub>
                  </m:oMath>
                </a14:m>
                <a:r>
                  <a:rPr lang="en-AU" dirty="0"/>
                  <a:t> as the likelihood of high value market participation, or the likelihood of not participating in high value markets. </a:t>
                </a:r>
              </a:p>
              <a:p>
                <a:endParaRPr lang="en-AU" dirty="0"/>
              </a:p>
              <a:p>
                <a:r>
                  <a:rPr lang="en-AU" dirty="0"/>
                  <a:t>The first measure we use in the Absolute GINI coefficient, which does not suffer from this consistency issue.  </a:t>
                </a:r>
              </a:p>
            </p:txBody>
          </p:sp>
        </mc:Choice>
        <mc:Fallback xmlns="">
          <p:sp>
            <p:nvSpPr>
              <p:cNvPr id="12" name="TextBox 11">
                <a:extLst>
                  <a:ext uri="{FF2B5EF4-FFF2-40B4-BE49-F238E27FC236}">
                    <a16:creationId xmlns:a16="http://schemas.microsoft.com/office/drawing/2014/main" id="{2E133F52-20E5-E058-32DF-2A40B5D605D7}"/>
                  </a:ext>
                </a:extLst>
              </p:cNvPr>
              <p:cNvSpPr txBox="1">
                <a:spLocks noRot="1" noChangeAspect="1" noMove="1" noResize="1" noEditPoints="1" noAdjustHandles="1" noChangeArrowheads="1" noChangeShapeType="1" noTextEdit="1"/>
              </p:cNvSpPr>
              <p:nvPr/>
            </p:nvSpPr>
            <p:spPr>
              <a:xfrm>
                <a:off x="881267" y="1966157"/>
                <a:ext cx="10333073" cy="3214919"/>
              </a:xfrm>
              <a:prstGeom prst="rect">
                <a:avLst/>
              </a:prstGeom>
              <a:blipFill>
                <a:blip r:embed="rId2"/>
                <a:stretch>
                  <a:fillRect l="-531" t="-1139" b="-2277"/>
                </a:stretch>
              </a:blipFill>
            </p:spPr>
            <p:txBody>
              <a:bodyPr/>
              <a:lstStyle/>
              <a:p>
                <a:r>
                  <a:rPr lang="en-AU">
                    <a:noFill/>
                  </a:rPr>
                  <a:t> </a:t>
                </a:r>
              </a:p>
            </p:txBody>
          </p:sp>
        </mc:Fallback>
      </mc:AlternateContent>
    </p:spTree>
    <p:extLst>
      <p:ext uri="{BB962C8B-B14F-4D97-AF65-F5344CB8AC3E}">
        <p14:creationId xmlns:p14="http://schemas.microsoft.com/office/powerpoint/2010/main" val="362176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36</a:t>
            </a:fld>
            <a:endParaRPr lang="en-US" sz="1050" dirty="0"/>
          </a:p>
        </p:txBody>
      </p:sp>
      <p:sp>
        <p:nvSpPr>
          <p:cNvPr id="2" name="TextBox 1">
            <a:extLst>
              <a:ext uri="{FF2B5EF4-FFF2-40B4-BE49-F238E27FC236}">
                <a16:creationId xmlns:a16="http://schemas.microsoft.com/office/drawing/2014/main" id="{40B9F925-09CC-DA0F-E89B-1D1A4B5E9946}"/>
              </a:ext>
            </a:extLst>
          </p:cNvPr>
          <p:cNvSpPr txBox="1"/>
          <p:nvPr/>
        </p:nvSpPr>
        <p:spPr>
          <a:xfrm>
            <a:off x="2600960" y="629872"/>
            <a:ext cx="6990080" cy="830997"/>
          </a:xfrm>
          <a:prstGeom prst="rect">
            <a:avLst/>
          </a:prstGeom>
          <a:noFill/>
        </p:spPr>
        <p:txBody>
          <a:bodyPr wrap="square" rtlCol="0">
            <a:spAutoFit/>
          </a:bodyPr>
          <a:lstStyle/>
          <a:p>
            <a:pPr algn="ctr"/>
            <a:r>
              <a:rPr lang="en-AU" sz="2400" dirty="0"/>
              <a:t>Empirical measurement of inclusion – binary extensive measures of participation</a:t>
            </a:r>
          </a:p>
        </p:txBody>
      </p:sp>
      <p:sp>
        <p:nvSpPr>
          <p:cNvPr id="12" name="TextBox 11">
            <a:extLst>
              <a:ext uri="{FF2B5EF4-FFF2-40B4-BE49-F238E27FC236}">
                <a16:creationId xmlns:a16="http://schemas.microsoft.com/office/drawing/2014/main" id="{2E133F52-20E5-E058-32DF-2A40B5D605D7}"/>
              </a:ext>
            </a:extLst>
          </p:cNvPr>
          <p:cNvSpPr txBox="1"/>
          <p:nvPr/>
        </p:nvSpPr>
        <p:spPr>
          <a:xfrm>
            <a:off x="881266" y="1601791"/>
            <a:ext cx="10333073" cy="646331"/>
          </a:xfrm>
          <a:prstGeom prst="rect">
            <a:avLst/>
          </a:prstGeom>
          <a:noFill/>
        </p:spPr>
        <p:txBody>
          <a:bodyPr wrap="square" rtlCol="0">
            <a:spAutoFit/>
          </a:bodyPr>
          <a:lstStyle/>
          <a:p>
            <a:endParaRPr lang="en-AU" dirty="0"/>
          </a:p>
          <a:p>
            <a:r>
              <a:rPr lang="en-AU" dirty="0"/>
              <a:t>The Absolute GINI coefficient:  </a:t>
            </a:r>
          </a:p>
        </p:txBody>
      </p:sp>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A6D92BE7-43C1-E7A7-399C-B1B6D4027002}"/>
                  </a:ext>
                </a:extLst>
              </p:cNvPr>
              <p:cNvGraphicFramePr>
                <a:graphicFrameLocks noGrp="1"/>
              </p:cNvGraphicFramePr>
              <p:nvPr>
                <p:extLst>
                  <p:ext uri="{D42A27DB-BD31-4B8C-83A1-F6EECF244321}">
                    <p14:modId xmlns:p14="http://schemas.microsoft.com/office/powerpoint/2010/main" val="2863556153"/>
                  </p:ext>
                </p:extLst>
              </p:nvPr>
            </p:nvGraphicFramePr>
            <p:xfrm>
              <a:off x="534701" y="2336757"/>
              <a:ext cx="10515600" cy="1146112"/>
            </p:xfrm>
            <a:graphic>
              <a:graphicData uri="http://schemas.openxmlformats.org/drawingml/2006/table">
                <a:tbl>
                  <a:tblPr firstRow="1" firstCol="1" bandRow="1">
                    <a:tableStyleId>{2D5ABB26-0587-4C30-8999-92F81FD0307C}</a:tableStyleId>
                  </a:tblPr>
                  <a:tblGrid>
                    <a:gridCol w="10515600">
                      <a:extLst>
                        <a:ext uri="{9D8B030D-6E8A-4147-A177-3AD203B41FA5}">
                          <a16:colId xmlns:a16="http://schemas.microsoft.com/office/drawing/2014/main" val="3266166901"/>
                        </a:ext>
                      </a:extLst>
                    </a:gridCol>
                  </a:tblGrid>
                  <a:tr h="271364">
                    <a:tc>
                      <a:txBody>
                        <a:bodyPr/>
                        <a:lstStyle/>
                        <a:p>
                          <a:pPr marL="457200" algn="ctr">
                            <a:lnSpc>
                              <a:spcPct val="120000"/>
                            </a:lnSpc>
                            <a:spcAft>
                              <a:spcPts val="600"/>
                            </a:spcAft>
                          </a:pPr>
                          <a14:m>
                            <m:oMathPara xmlns:m="http://schemas.openxmlformats.org/officeDocument/2006/math">
                              <m:oMathParaPr>
                                <m:jc m:val="centerGroup"/>
                              </m:oMathParaPr>
                              <m:oMath xmlns:m="http://schemas.openxmlformats.org/officeDocument/2006/math">
                                <m:sSubSup>
                                  <m:sSubSupPr>
                                    <m:ctrlPr>
                                      <a:rPr lang="en-AU" sz="2000" i="1" kern="100">
                                        <a:effectLst/>
                                        <a:latin typeface="Cambria Math" panose="02040503050406030204" pitchFamily="18" charset="0"/>
                                      </a:rPr>
                                    </m:ctrlPr>
                                  </m:sSubSupPr>
                                  <m:e>
                                    <m:r>
                                      <a:rPr lang="en-AU" sz="2000" kern="100">
                                        <a:effectLst/>
                                        <a:latin typeface="Cambria Math" panose="02040503050406030204" pitchFamily="18" charset="0"/>
                                      </a:rPr>
                                      <m:t>𝐼</m:t>
                                    </m:r>
                                  </m:e>
                                  <m:sub>
                                    <m:r>
                                      <a:rPr lang="en-AU" sz="2000" kern="100">
                                        <a:effectLst/>
                                        <a:latin typeface="Cambria Math" panose="02040503050406030204" pitchFamily="18" charset="0"/>
                                      </a:rPr>
                                      <m:t>𝐺𝑖𝑛𝑖</m:t>
                                    </m:r>
                                  </m:sub>
                                  <m:sup>
                                    <m:r>
                                      <a:rPr lang="en-AU" sz="2000" kern="100">
                                        <a:effectLst/>
                                        <a:latin typeface="Cambria Math" panose="02040503050406030204" pitchFamily="18" charset="0"/>
                                      </a:rPr>
                                      <m:t>𝑜</m:t>
                                    </m:r>
                                  </m:sup>
                                </m:sSubSup>
                                <m:r>
                                  <a:rPr lang="en-AU" sz="2000" kern="100">
                                    <a:effectLst/>
                                    <a:latin typeface="Cambria Math" panose="02040503050406030204" pitchFamily="18" charset="0"/>
                                  </a:rPr>
                                  <m:t>=</m:t>
                                </m:r>
                                <m:f>
                                  <m:fPr>
                                    <m:ctrlPr>
                                      <a:rPr lang="en-AU" sz="2000" i="1" kern="100">
                                        <a:effectLst/>
                                        <a:latin typeface="Cambria Math" panose="02040503050406030204" pitchFamily="18" charset="0"/>
                                      </a:rPr>
                                    </m:ctrlPr>
                                  </m:fPr>
                                  <m:num>
                                    <m:r>
                                      <a:rPr lang="en-AU" sz="2000" kern="100">
                                        <a:effectLst/>
                                        <a:latin typeface="Cambria Math" panose="02040503050406030204" pitchFamily="18" charset="0"/>
                                      </a:rPr>
                                      <m:t>1</m:t>
                                    </m:r>
                                  </m:num>
                                  <m:den>
                                    <m:r>
                                      <a:rPr lang="en-AU" sz="2000" kern="100">
                                        <a:effectLst/>
                                        <a:latin typeface="Cambria Math" panose="02040503050406030204" pitchFamily="18" charset="0"/>
                                      </a:rPr>
                                      <m:t>2</m:t>
                                    </m:r>
                                    <m:sSup>
                                      <m:sSupPr>
                                        <m:ctrlPr>
                                          <a:rPr lang="en-AU" sz="2000" i="1" kern="100">
                                            <a:effectLst/>
                                            <a:latin typeface="Cambria Math" panose="02040503050406030204" pitchFamily="18" charset="0"/>
                                          </a:rPr>
                                        </m:ctrlPr>
                                      </m:sSupPr>
                                      <m:e>
                                        <m:r>
                                          <a:rPr lang="en-AU" sz="2000" kern="100">
                                            <a:effectLst/>
                                            <a:latin typeface="Cambria Math" panose="02040503050406030204" pitchFamily="18" charset="0"/>
                                          </a:rPr>
                                          <m:t>𝑛</m:t>
                                        </m:r>
                                      </m:e>
                                      <m:sup>
                                        <m:r>
                                          <a:rPr lang="en-AU" sz="2000" kern="100">
                                            <a:effectLst/>
                                            <a:latin typeface="Cambria Math" panose="02040503050406030204" pitchFamily="18" charset="0"/>
                                          </a:rPr>
                                          <m:t>2</m:t>
                                        </m:r>
                                      </m:sup>
                                    </m:sSup>
                                  </m:den>
                                </m:f>
                                <m:nary>
                                  <m:naryPr>
                                    <m:chr m:val="∑"/>
                                    <m:limLoc m:val="undOvr"/>
                                    <m:ctrlPr>
                                      <a:rPr lang="en-AU" sz="2000" i="1" kern="100">
                                        <a:effectLst/>
                                        <a:latin typeface="Cambria Math" panose="02040503050406030204" pitchFamily="18" charset="0"/>
                                      </a:rPr>
                                    </m:ctrlPr>
                                  </m:naryPr>
                                  <m:sub>
                                    <m:r>
                                      <a:rPr lang="en-AU" sz="2000" kern="100">
                                        <a:effectLst/>
                                        <a:latin typeface="Cambria Math" panose="02040503050406030204" pitchFamily="18" charset="0"/>
                                      </a:rPr>
                                      <m:t>𝑖</m:t>
                                    </m:r>
                                    <m:r>
                                      <a:rPr lang="en-AU" sz="2000" kern="100">
                                        <a:effectLst/>
                                        <a:latin typeface="Cambria Math" panose="02040503050406030204" pitchFamily="18" charset="0"/>
                                      </a:rPr>
                                      <m:t>=1</m:t>
                                    </m:r>
                                  </m:sub>
                                  <m:sup>
                                    <m:r>
                                      <a:rPr lang="en-AU" sz="2000" kern="100">
                                        <a:effectLst/>
                                        <a:latin typeface="Cambria Math" panose="02040503050406030204" pitchFamily="18" charset="0"/>
                                      </a:rPr>
                                      <m:t>𝐼</m:t>
                                    </m:r>
                                  </m:sup>
                                  <m:e>
                                    <m:nary>
                                      <m:naryPr>
                                        <m:chr m:val="∑"/>
                                        <m:limLoc m:val="undOvr"/>
                                        <m:ctrlPr>
                                          <a:rPr lang="en-AU" sz="2000" i="1" kern="100">
                                            <a:effectLst/>
                                            <a:latin typeface="Cambria Math" panose="02040503050406030204" pitchFamily="18" charset="0"/>
                                          </a:rPr>
                                        </m:ctrlPr>
                                      </m:naryPr>
                                      <m:sub>
                                        <m:r>
                                          <a:rPr lang="en-AU" sz="2000" kern="100">
                                            <a:effectLst/>
                                            <a:latin typeface="Cambria Math" panose="02040503050406030204" pitchFamily="18" charset="0"/>
                                          </a:rPr>
                                          <m:t>𝑗</m:t>
                                        </m:r>
                                        <m:r>
                                          <a:rPr lang="en-AU" sz="2000" kern="100">
                                            <a:effectLst/>
                                            <a:latin typeface="Cambria Math" panose="02040503050406030204" pitchFamily="18" charset="0"/>
                                          </a:rPr>
                                          <m:t>=1</m:t>
                                        </m:r>
                                      </m:sub>
                                      <m:sup>
                                        <m:r>
                                          <a:rPr lang="en-AU" sz="2000" kern="100">
                                            <a:effectLst/>
                                            <a:latin typeface="Cambria Math" panose="02040503050406030204" pitchFamily="18" charset="0"/>
                                          </a:rPr>
                                          <m:t>𝐽</m:t>
                                        </m:r>
                                      </m:sup>
                                      <m:e>
                                        <m:r>
                                          <a:rPr lang="en-AU" sz="2000" kern="100">
                                            <a:effectLst/>
                                            <a:latin typeface="Cambria Math" panose="02040503050406030204" pitchFamily="18" charset="0"/>
                                          </a:rPr>
                                          <m:t>|</m:t>
                                        </m:r>
                                        <m:sSubSup>
                                          <m:sSubSupPr>
                                            <m:ctrlPr>
                                              <a:rPr lang="en-AU" sz="2000" i="1" kern="100">
                                                <a:effectLst/>
                                                <a:latin typeface="Cambria Math" panose="02040503050406030204" pitchFamily="18" charset="0"/>
                                              </a:rPr>
                                            </m:ctrlPr>
                                          </m:sSubSupPr>
                                          <m:e>
                                            <m:acc>
                                              <m:accPr>
                                                <m:chr m:val="̂"/>
                                                <m:ctrlPr>
                                                  <a:rPr lang="en-AU" sz="2000" i="1" kern="100">
                                                    <a:effectLst/>
                                                    <a:latin typeface="Cambria Math" panose="02040503050406030204" pitchFamily="18" charset="0"/>
                                                  </a:rPr>
                                                </m:ctrlPr>
                                              </m:accPr>
                                              <m:e>
                                                <m:r>
                                                  <a:rPr lang="en-AU" sz="2000" kern="100">
                                                    <a:effectLst/>
                                                    <a:latin typeface="Cambria Math" panose="02040503050406030204" pitchFamily="18" charset="0"/>
                                                  </a:rPr>
                                                  <m:t>𝜇</m:t>
                                                </m:r>
                                              </m:e>
                                            </m:acc>
                                          </m:e>
                                          <m:sub>
                                            <m:r>
                                              <a:rPr lang="en-AU" sz="2000" kern="100">
                                                <a:effectLst/>
                                                <a:latin typeface="Cambria Math" panose="02040503050406030204" pitchFamily="18" charset="0"/>
                                              </a:rPr>
                                              <m:t>𝑖</m:t>
                                            </m:r>
                                          </m:sub>
                                          <m:sup>
                                            <m:r>
                                              <a:rPr lang="en-AU" sz="2000" kern="100">
                                                <a:effectLst/>
                                                <a:latin typeface="Cambria Math" panose="02040503050406030204" pitchFamily="18" charset="0"/>
                                              </a:rPr>
                                              <m:t>𝑜</m:t>
                                            </m:r>
                                          </m:sup>
                                        </m:sSubSup>
                                        <m:r>
                                          <a:rPr lang="en-AU" sz="2000" kern="100">
                                            <a:effectLst/>
                                            <a:latin typeface="Cambria Math" panose="02040503050406030204" pitchFamily="18" charset="0"/>
                                          </a:rPr>
                                          <m:t> −</m:t>
                                        </m:r>
                                        <m:sSubSup>
                                          <m:sSubSupPr>
                                            <m:ctrlPr>
                                              <a:rPr lang="en-AU" sz="2000" i="1" kern="100">
                                                <a:effectLst/>
                                                <a:latin typeface="Cambria Math" panose="02040503050406030204" pitchFamily="18" charset="0"/>
                                              </a:rPr>
                                            </m:ctrlPr>
                                          </m:sSubSupPr>
                                          <m:e>
                                            <m:acc>
                                              <m:accPr>
                                                <m:chr m:val="̂"/>
                                                <m:ctrlPr>
                                                  <a:rPr lang="en-AU" sz="2000" i="1" kern="100">
                                                    <a:effectLst/>
                                                    <a:latin typeface="Cambria Math" panose="02040503050406030204" pitchFamily="18" charset="0"/>
                                                  </a:rPr>
                                                </m:ctrlPr>
                                              </m:accPr>
                                              <m:e>
                                                <m:r>
                                                  <a:rPr lang="en-AU" sz="2000" kern="100">
                                                    <a:effectLst/>
                                                    <a:latin typeface="Cambria Math" panose="02040503050406030204" pitchFamily="18" charset="0"/>
                                                  </a:rPr>
                                                  <m:t>𝜇</m:t>
                                                </m:r>
                                              </m:e>
                                            </m:acc>
                                          </m:e>
                                          <m:sub>
                                            <m:r>
                                              <a:rPr lang="en-AU" sz="2000" kern="100">
                                                <a:effectLst/>
                                                <a:latin typeface="Cambria Math" panose="02040503050406030204" pitchFamily="18" charset="0"/>
                                              </a:rPr>
                                              <m:t>𝑗</m:t>
                                            </m:r>
                                          </m:sub>
                                          <m:sup>
                                            <m:r>
                                              <a:rPr lang="en-AU" sz="2000" kern="100">
                                                <a:effectLst/>
                                                <a:latin typeface="Cambria Math" panose="02040503050406030204" pitchFamily="18" charset="0"/>
                                              </a:rPr>
                                              <m:t>𝑜</m:t>
                                            </m:r>
                                          </m:sup>
                                        </m:sSubSup>
                                        <m:r>
                                          <a:rPr lang="en-AU" sz="2000" kern="100">
                                            <a:effectLst/>
                                            <a:latin typeface="Cambria Math" panose="02040503050406030204" pitchFamily="18" charset="0"/>
                                          </a:rPr>
                                          <m:t>| </m:t>
                                        </m:r>
                                      </m:e>
                                    </m:nary>
                                  </m:e>
                                </m:nary>
                              </m:oMath>
                            </m:oMathPara>
                          </a14:m>
                          <a:endParaRPr lang="en-AU"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66" marR="68566" marT="0" marB="0" anchor="ctr"/>
                    </a:tc>
                    <a:extLst>
                      <a:ext uri="{0D108BD9-81ED-4DB2-BD59-A6C34878D82A}">
                        <a16:rowId xmlns:a16="http://schemas.microsoft.com/office/drawing/2014/main" val="2304390158"/>
                      </a:ext>
                    </a:extLst>
                  </a:tr>
                </a:tbl>
              </a:graphicData>
            </a:graphic>
          </p:graphicFrame>
        </mc:Choice>
        <mc:Fallback xmlns="">
          <p:graphicFrame>
            <p:nvGraphicFramePr>
              <p:cNvPr id="14" name="Table 13">
                <a:extLst>
                  <a:ext uri="{FF2B5EF4-FFF2-40B4-BE49-F238E27FC236}">
                    <a16:creationId xmlns:a16="http://schemas.microsoft.com/office/drawing/2014/main" id="{A6D92BE7-43C1-E7A7-399C-B1B6D4027002}"/>
                  </a:ext>
                </a:extLst>
              </p:cNvPr>
              <p:cNvGraphicFramePr>
                <a:graphicFrameLocks noGrp="1"/>
              </p:cNvGraphicFramePr>
              <p:nvPr>
                <p:extLst>
                  <p:ext uri="{D42A27DB-BD31-4B8C-83A1-F6EECF244321}">
                    <p14:modId xmlns:p14="http://schemas.microsoft.com/office/powerpoint/2010/main" val="2863556153"/>
                  </p:ext>
                </p:extLst>
              </p:nvPr>
            </p:nvGraphicFramePr>
            <p:xfrm>
              <a:off x="534701" y="2336757"/>
              <a:ext cx="10515600" cy="1146112"/>
            </p:xfrm>
            <a:graphic>
              <a:graphicData uri="http://schemas.openxmlformats.org/drawingml/2006/table">
                <a:tbl>
                  <a:tblPr firstRow="1" firstCol="1" bandRow="1">
                    <a:tableStyleId>{2D5ABB26-0587-4C30-8999-92F81FD0307C}</a:tableStyleId>
                  </a:tblPr>
                  <a:tblGrid>
                    <a:gridCol w="10515600">
                      <a:extLst>
                        <a:ext uri="{9D8B030D-6E8A-4147-A177-3AD203B41FA5}">
                          <a16:colId xmlns:a16="http://schemas.microsoft.com/office/drawing/2014/main" val="3266166901"/>
                        </a:ext>
                      </a:extLst>
                    </a:gridCol>
                  </a:tblGrid>
                  <a:tr h="1146112">
                    <a:tc>
                      <a:txBody>
                        <a:bodyPr/>
                        <a:lstStyle/>
                        <a:p>
                          <a:endParaRPr lang="en-US"/>
                        </a:p>
                      </a:txBody>
                      <a:tcPr marL="68566" marR="68566" marT="0" marB="0" anchor="ctr">
                        <a:blipFill>
                          <a:blip r:embed="rId2"/>
                          <a:stretch>
                            <a:fillRect/>
                          </a:stretch>
                        </a:blipFill>
                      </a:tcPr>
                    </a:tc>
                    <a:extLst>
                      <a:ext uri="{0D108BD9-81ED-4DB2-BD59-A6C34878D82A}">
                        <a16:rowId xmlns:a16="http://schemas.microsoft.com/office/drawing/2014/main" val="2304390158"/>
                      </a:ext>
                    </a:extLst>
                  </a:tr>
                </a:tbl>
              </a:graphicData>
            </a:graphic>
          </p:graphicFrame>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071D9F5-68CD-C193-6E7F-652472A0A792}"/>
                  </a:ext>
                </a:extLst>
              </p:cNvPr>
              <p:cNvSpPr txBox="1"/>
              <p:nvPr/>
            </p:nvSpPr>
            <p:spPr>
              <a:xfrm>
                <a:off x="881267" y="3709011"/>
                <a:ext cx="10515600" cy="2063642"/>
              </a:xfrm>
              <a:prstGeom prst="rect">
                <a:avLst/>
              </a:prstGeom>
              <a:noFill/>
            </p:spPr>
            <p:txBody>
              <a:bodyPr wrap="square">
                <a:spAutoFit/>
              </a:bodyPr>
              <a:lstStyle/>
              <a:p>
                <a:r>
                  <a:rPr lang="en-AU" dirty="0"/>
                  <a:t>The Absolute GINI coefficient represents the expected difference in the propensity to participate in HVMs given initial circumstances for two randomly drawn individuals within the sample. It has close resemblance to our definition of value chain inclusion:</a:t>
                </a:r>
              </a:p>
              <a:p>
                <a:endParaRPr lang="en-AU" dirty="0"/>
              </a:p>
              <a:p>
                <a:pPr algn="ctr"/>
                <a14:m>
                  <m:oMath xmlns:m="http://schemas.openxmlformats.org/officeDocument/2006/math">
                    <m:sSubSup>
                      <m:sSubSupPr>
                        <m:ctrlPr>
                          <a:rPr lang="en-AU" sz="1800" i="1" kern="100" smtClean="0">
                            <a:effectLst/>
                            <a:latin typeface="Cambria Math" panose="02040503050406030204" pitchFamily="18" charset="0"/>
                          </a:rPr>
                        </m:ctrlPr>
                      </m:sSubSupPr>
                      <m:e>
                        <m:acc>
                          <m:accPr>
                            <m:chr m:val="̂"/>
                            <m:ctrlPr>
                              <a:rPr lang="en-AU" sz="1800" i="1" kern="100">
                                <a:effectLst/>
                                <a:latin typeface="Cambria Math" panose="02040503050406030204" pitchFamily="18" charset="0"/>
                              </a:rPr>
                            </m:ctrlPr>
                          </m:accPr>
                          <m:e>
                            <m:r>
                              <a:rPr lang="en-AU" sz="1800" kern="100">
                                <a:effectLst/>
                                <a:latin typeface="Cambria Math" panose="02040503050406030204" pitchFamily="18" charset="0"/>
                              </a:rPr>
                              <m:t>𝜇</m:t>
                            </m:r>
                          </m:e>
                        </m:acc>
                      </m:e>
                      <m:sub>
                        <m:r>
                          <a:rPr lang="en-AU" sz="1800" kern="100">
                            <a:effectLst/>
                            <a:latin typeface="Cambria Math" panose="02040503050406030204" pitchFamily="18" charset="0"/>
                          </a:rPr>
                          <m:t>𝑖</m:t>
                        </m:r>
                      </m:sub>
                      <m:sup>
                        <m:r>
                          <a:rPr lang="en-AU" sz="1800" kern="100">
                            <a:effectLst/>
                            <a:latin typeface="Cambria Math" panose="02040503050406030204" pitchFamily="18" charset="0"/>
                          </a:rPr>
                          <m:t>𝑜</m:t>
                        </m:r>
                      </m:sup>
                    </m:sSubSup>
                    <m:r>
                      <a:rPr lang="en-AU" sz="1800" b="0" i="1" kern="100" smtClean="0">
                        <a:effectLst/>
                        <a:latin typeface="Cambria Math" panose="02040503050406030204" pitchFamily="18" charset="0"/>
                      </a:rPr>
                      <m:t>=</m:t>
                    </m:r>
                    <m:sSubSup>
                      <m:sSubSupPr>
                        <m:ctrlPr>
                          <a:rPr lang="en-AU" sz="1800" i="1" kern="100">
                            <a:effectLst/>
                            <a:latin typeface="Cambria Math" panose="02040503050406030204" pitchFamily="18" charset="0"/>
                          </a:rPr>
                        </m:ctrlPr>
                      </m:sSubSupPr>
                      <m:e>
                        <m:acc>
                          <m:accPr>
                            <m:chr m:val="̂"/>
                            <m:ctrlPr>
                              <a:rPr lang="en-AU" sz="1800" i="1" kern="100">
                                <a:effectLst/>
                                <a:latin typeface="Cambria Math" panose="02040503050406030204" pitchFamily="18" charset="0"/>
                              </a:rPr>
                            </m:ctrlPr>
                          </m:accPr>
                          <m:e>
                            <m:r>
                              <a:rPr lang="en-AU" sz="1800" kern="100">
                                <a:effectLst/>
                                <a:latin typeface="Cambria Math" panose="02040503050406030204" pitchFamily="18" charset="0"/>
                              </a:rPr>
                              <m:t>𝜇</m:t>
                            </m:r>
                          </m:e>
                        </m:acc>
                      </m:e>
                      <m:sub>
                        <m:r>
                          <a:rPr lang="en-AU" sz="1800" kern="100">
                            <a:effectLst/>
                            <a:latin typeface="Cambria Math" panose="02040503050406030204" pitchFamily="18" charset="0"/>
                          </a:rPr>
                          <m:t>𝑗</m:t>
                        </m:r>
                      </m:sub>
                      <m:sup>
                        <m:r>
                          <a:rPr lang="en-AU" sz="1800" kern="100">
                            <a:effectLst/>
                            <a:latin typeface="Cambria Math" panose="02040503050406030204" pitchFamily="18" charset="0"/>
                          </a:rPr>
                          <m:t>𝑜</m:t>
                        </m:r>
                      </m:sup>
                    </m:sSubSup>
                  </m:oMath>
                </a14:m>
                <a:r>
                  <a:rPr lang="en-AU" dirty="0"/>
                  <a:t> </a:t>
                </a:r>
                <a14:m>
                  <m:oMath xmlns:m="http://schemas.openxmlformats.org/officeDocument/2006/math">
                    <m:r>
                      <a:rPr lang="en-AU" i="1">
                        <a:latin typeface="Cambria Math" panose="02040503050406030204" pitchFamily="18" charset="0"/>
                      </a:rPr>
                      <m:t> ∀ </m:t>
                    </m:r>
                    <m:r>
                      <a:rPr lang="en-AU" i="1">
                        <a:latin typeface="Cambria Math" panose="02040503050406030204" pitchFamily="18" charset="0"/>
                      </a:rPr>
                      <m:t>𝑖</m:t>
                    </m:r>
                    <m:r>
                      <a:rPr lang="en-AU" i="1">
                        <a:latin typeface="Cambria Math" panose="02040503050406030204" pitchFamily="18" charset="0"/>
                      </a:rPr>
                      <m:t>,</m:t>
                    </m:r>
                    <m:r>
                      <a:rPr lang="en-AU" i="1">
                        <a:latin typeface="Cambria Math" panose="02040503050406030204" pitchFamily="18" charset="0"/>
                      </a:rPr>
                      <m:t>𝑗</m:t>
                    </m:r>
                    <m:r>
                      <a:rPr lang="en-AU" i="1">
                        <a:latin typeface="Cambria Math" panose="02040503050406030204" pitchFamily="18" charset="0"/>
                      </a:rPr>
                      <m:t> </m:t>
                    </m:r>
                    <m:r>
                      <a:rPr lang="zh-CN" altLang="en-US">
                        <a:latin typeface="Cambria Math" panose="02040503050406030204" pitchFamily="18" charset="0"/>
                      </a:rPr>
                      <m:t>∈</m:t>
                    </m:r>
                    <m:r>
                      <a:rPr lang="en-AU" i="1">
                        <a:latin typeface="Cambria Math" panose="02040503050406030204" pitchFamily="18" charset="0"/>
                      </a:rPr>
                      <m:t>1,…,</m:t>
                    </m:r>
                    <m:r>
                      <a:rPr lang="en-AU" i="1">
                        <a:latin typeface="Cambria Math" panose="02040503050406030204" pitchFamily="18" charset="0"/>
                      </a:rPr>
                      <m:t>𝑁</m:t>
                    </m:r>
                    <m:r>
                      <a:rPr lang="en-AU" i="1">
                        <a:latin typeface="Cambria Math" panose="02040503050406030204" pitchFamily="18" charset="0"/>
                      </a:rPr>
                      <m:t> </m:t>
                    </m:r>
                  </m:oMath>
                </a14:m>
                <a:endParaRPr lang="en-AU" dirty="0"/>
              </a:p>
              <a:p>
                <a:endParaRPr lang="en-AU" dirty="0"/>
              </a:p>
              <a:p>
                <a:r>
                  <a:rPr lang="en-AU" dirty="0"/>
                  <a:t>An inclusive value chain would occur when this coefficient is close to zero.</a:t>
                </a:r>
              </a:p>
            </p:txBody>
          </p:sp>
        </mc:Choice>
        <mc:Fallback xmlns="">
          <p:sp>
            <p:nvSpPr>
              <p:cNvPr id="16" name="TextBox 15">
                <a:extLst>
                  <a:ext uri="{FF2B5EF4-FFF2-40B4-BE49-F238E27FC236}">
                    <a16:creationId xmlns:a16="http://schemas.microsoft.com/office/drawing/2014/main" id="{3071D9F5-68CD-C193-6E7F-652472A0A792}"/>
                  </a:ext>
                </a:extLst>
              </p:cNvPr>
              <p:cNvSpPr txBox="1">
                <a:spLocks noRot="1" noChangeAspect="1" noMove="1" noResize="1" noEditPoints="1" noAdjustHandles="1" noChangeArrowheads="1" noChangeShapeType="1" noTextEdit="1"/>
              </p:cNvSpPr>
              <p:nvPr/>
            </p:nvSpPr>
            <p:spPr>
              <a:xfrm>
                <a:off x="881267" y="3709011"/>
                <a:ext cx="10515600" cy="2063642"/>
              </a:xfrm>
              <a:prstGeom prst="rect">
                <a:avLst/>
              </a:prstGeom>
              <a:blipFill>
                <a:blip r:embed="rId3"/>
                <a:stretch>
                  <a:fillRect l="-522" t="-1475" b="-3835"/>
                </a:stretch>
              </a:blipFill>
            </p:spPr>
            <p:txBody>
              <a:bodyPr/>
              <a:lstStyle/>
              <a:p>
                <a:r>
                  <a:rPr lang="en-AU">
                    <a:noFill/>
                  </a:rPr>
                  <a:t> </a:t>
                </a:r>
              </a:p>
            </p:txBody>
          </p:sp>
        </mc:Fallback>
      </mc:AlternateContent>
    </p:spTree>
    <p:extLst>
      <p:ext uri="{BB962C8B-B14F-4D97-AF65-F5344CB8AC3E}">
        <p14:creationId xmlns:p14="http://schemas.microsoft.com/office/powerpoint/2010/main" val="255886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37</a:t>
            </a:fld>
            <a:endParaRPr lang="en-US" sz="1050" dirty="0"/>
          </a:p>
        </p:txBody>
      </p:sp>
      <p:sp>
        <p:nvSpPr>
          <p:cNvPr id="2" name="TextBox 1">
            <a:extLst>
              <a:ext uri="{FF2B5EF4-FFF2-40B4-BE49-F238E27FC236}">
                <a16:creationId xmlns:a16="http://schemas.microsoft.com/office/drawing/2014/main" id="{40B9F925-09CC-DA0F-E89B-1D1A4B5E9946}"/>
              </a:ext>
            </a:extLst>
          </p:cNvPr>
          <p:cNvSpPr txBox="1"/>
          <p:nvPr/>
        </p:nvSpPr>
        <p:spPr>
          <a:xfrm>
            <a:off x="2600960" y="629872"/>
            <a:ext cx="6990080" cy="830997"/>
          </a:xfrm>
          <a:prstGeom prst="rect">
            <a:avLst/>
          </a:prstGeom>
          <a:noFill/>
        </p:spPr>
        <p:txBody>
          <a:bodyPr wrap="square" rtlCol="0">
            <a:spAutoFit/>
          </a:bodyPr>
          <a:lstStyle/>
          <a:p>
            <a:pPr algn="ctr"/>
            <a:r>
              <a:rPr lang="en-AU" sz="2400" dirty="0"/>
              <a:t>Empirical measurement of inclusion – binary extensive measures of participation</a:t>
            </a:r>
          </a:p>
        </p:txBody>
      </p:sp>
      <p:sp>
        <p:nvSpPr>
          <p:cNvPr id="12" name="TextBox 11">
            <a:extLst>
              <a:ext uri="{FF2B5EF4-FFF2-40B4-BE49-F238E27FC236}">
                <a16:creationId xmlns:a16="http://schemas.microsoft.com/office/drawing/2014/main" id="{2E133F52-20E5-E058-32DF-2A40B5D605D7}"/>
              </a:ext>
            </a:extLst>
          </p:cNvPr>
          <p:cNvSpPr txBox="1"/>
          <p:nvPr/>
        </p:nvSpPr>
        <p:spPr>
          <a:xfrm>
            <a:off x="881266" y="1695892"/>
            <a:ext cx="10333073" cy="2862322"/>
          </a:xfrm>
          <a:prstGeom prst="rect">
            <a:avLst/>
          </a:prstGeom>
          <a:noFill/>
        </p:spPr>
        <p:txBody>
          <a:bodyPr wrap="square" rtlCol="0">
            <a:spAutoFit/>
          </a:bodyPr>
          <a:lstStyle/>
          <a:p>
            <a:r>
              <a:rPr lang="en-AU" dirty="0"/>
              <a:t>The Absolute Gini coefficient however suffers from boundary issues, where the index mechanically approaches zero when observations are clustered near the distribution boundaries (for example, if many observations have very low or very high likelihood of participation due to circumstances). </a:t>
            </a:r>
          </a:p>
          <a:p>
            <a:endParaRPr lang="en-AU" dirty="0"/>
          </a:p>
          <a:p>
            <a:r>
              <a:rPr lang="en-AU" dirty="0" err="1"/>
              <a:t>Permanyer</a:t>
            </a:r>
            <a:r>
              <a:rPr lang="en-AU" dirty="0"/>
              <a:t>, Seth, and </a:t>
            </a:r>
            <a:r>
              <a:rPr lang="en-AU" dirty="0" err="1"/>
              <a:t>Yalonetzky</a:t>
            </a:r>
            <a:r>
              <a:rPr lang="en-AU" dirty="0"/>
              <a:t> (2022) propose a modification which normalise typical inequality indices by the maximum value the inequality index could be given the mean of the distribution in question. </a:t>
            </a:r>
          </a:p>
          <a:p>
            <a:endParaRPr lang="en-AU" b="1" dirty="0"/>
          </a:p>
          <a:p>
            <a:r>
              <a:rPr lang="en-AU" dirty="0"/>
              <a:t>We use this approach by scaling the absolute Gini coefficient and is a more reliable measure when comparing outcomes across time and context. </a:t>
            </a:r>
          </a:p>
        </p:txBody>
      </p:sp>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A6D92BE7-43C1-E7A7-399C-B1B6D4027002}"/>
                  </a:ext>
                </a:extLst>
              </p:cNvPr>
              <p:cNvGraphicFramePr>
                <a:graphicFrameLocks noGrp="1"/>
              </p:cNvGraphicFramePr>
              <p:nvPr>
                <p:extLst>
                  <p:ext uri="{D42A27DB-BD31-4B8C-83A1-F6EECF244321}">
                    <p14:modId xmlns:p14="http://schemas.microsoft.com/office/powerpoint/2010/main" val="3554441664"/>
                  </p:ext>
                </p:extLst>
              </p:nvPr>
            </p:nvGraphicFramePr>
            <p:xfrm>
              <a:off x="595085" y="4694917"/>
              <a:ext cx="10852167" cy="1420703"/>
            </p:xfrm>
            <a:graphic>
              <a:graphicData uri="http://schemas.openxmlformats.org/drawingml/2006/table">
                <a:tbl>
                  <a:tblPr firstRow="1" firstCol="1" bandRow="1">
                    <a:tableStyleId>{2D5ABB26-0587-4C30-8999-92F81FD0307C}</a:tableStyleId>
                  </a:tblPr>
                  <a:tblGrid>
                    <a:gridCol w="10852167">
                      <a:extLst>
                        <a:ext uri="{9D8B030D-6E8A-4147-A177-3AD203B41FA5}">
                          <a16:colId xmlns:a16="http://schemas.microsoft.com/office/drawing/2014/main" val="3266166901"/>
                        </a:ext>
                      </a:extLst>
                    </a:gridCol>
                  </a:tblGrid>
                  <a:tr h="271364">
                    <a:tc>
                      <a:txBody>
                        <a:bodyPr/>
                        <a:lstStyle/>
                        <a:p>
                          <a:pPr marL="457200" algn="ctr">
                            <a:lnSpc>
                              <a:spcPct val="120000"/>
                            </a:lnSpc>
                            <a:spcAft>
                              <a:spcPts val="600"/>
                            </a:spcAft>
                          </a:pPr>
                          <a14:m>
                            <m:oMathPara xmlns:m="http://schemas.openxmlformats.org/officeDocument/2006/math">
                              <m:oMathParaPr>
                                <m:jc m:val="centerGroup"/>
                              </m:oMathParaPr>
                              <m:oMath xmlns:m="http://schemas.openxmlformats.org/officeDocument/2006/math">
                                <m:sSubSup>
                                  <m:sSubSupPr>
                                    <m:ctrlPr>
                                      <a:rPr lang="en-AU" sz="2000" i="1" kern="100" smtClean="0">
                                        <a:effectLst/>
                                        <a:latin typeface="Cambria Math" panose="02040503050406030204" pitchFamily="18" charset="0"/>
                                      </a:rPr>
                                    </m:ctrlPr>
                                  </m:sSubSupPr>
                                  <m:e>
                                    <m:r>
                                      <a:rPr lang="en-AU" sz="2000" kern="100">
                                        <a:effectLst/>
                                        <a:latin typeface="Cambria Math" panose="02040503050406030204" pitchFamily="18" charset="0"/>
                                      </a:rPr>
                                      <m:t>𝐼</m:t>
                                    </m:r>
                                  </m:e>
                                  <m:sub>
                                    <m:r>
                                      <a:rPr lang="en-AU" sz="2000" kern="100">
                                        <a:effectLst/>
                                        <a:latin typeface="Cambria Math" panose="02040503050406030204" pitchFamily="18" charset="0"/>
                                      </a:rPr>
                                      <m:t>𝑝𝑠𝑦</m:t>
                                    </m:r>
                                    <m:r>
                                      <a:rPr lang="en-AU" sz="2000" kern="100">
                                        <a:effectLst/>
                                        <a:latin typeface="Cambria Math" panose="02040503050406030204" pitchFamily="18" charset="0"/>
                                      </a:rPr>
                                      <m:t>,</m:t>
                                    </m:r>
                                    <m:r>
                                      <a:rPr lang="en-AU" sz="2000" kern="100">
                                        <a:effectLst/>
                                        <a:latin typeface="Cambria Math" panose="02040503050406030204" pitchFamily="18" charset="0"/>
                                      </a:rPr>
                                      <m:t>𝑑</m:t>
                                    </m:r>
                                  </m:sub>
                                  <m:sup>
                                    <m:r>
                                      <a:rPr lang="en-AU" sz="2000" kern="100">
                                        <a:effectLst/>
                                        <a:latin typeface="Cambria Math" panose="02040503050406030204" pitchFamily="18" charset="0"/>
                                      </a:rPr>
                                      <m:t>𝑜</m:t>
                                    </m:r>
                                  </m:sup>
                                </m:sSubSup>
                                <m:r>
                                  <a:rPr lang="en-AU" sz="2000" kern="100">
                                    <a:effectLst/>
                                    <a:latin typeface="Cambria Math" panose="02040503050406030204" pitchFamily="18" charset="0"/>
                                  </a:rPr>
                                  <m:t>=</m:t>
                                </m:r>
                                <m:f>
                                  <m:fPr>
                                    <m:ctrlPr>
                                      <a:rPr lang="en-AU" sz="2000" i="1" kern="100">
                                        <a:effectLst/>
                                        <a:latin typeface="Cambria Math" panose="02040503050406030204" pitchFamily="18" charset="0"/>
                                      </a:rPr>
                                    </m:ctrlPr>
                                  </m:fPr>
                                  <m:num>
                                    <m:sSubSup>
                                      <m:sSubSupPr>
                                        <m:ctrlPr>
                                          <a:rPr lang="en-AU" sz="2000" i="1" kern="100">
                                            <a:effectLst/>
                                            <a:latin typeface="Cambria Math" panose="02040503050406030204" pitchFamily="18" charset="0"/>
                                          </a:rPr>
                                        </m:ctrlPr>
                                      </m:sSubSupPr>
                                      <m:e>
                                        <m:r>
                                          <a:rPr lang="en-AU" sz="2000" kern="100">
                                            <a:effectLst/>
                                            <a:latin typeface="Cambria Math" panose="02040503050406030204" pitchFamily="18" charset="0"/>
                                          </a:rPr>
                                          <m:t>𝐼</m:t>
                                        </m:r>
                                      </m:e>
                                      <m:sub>
                                        <m:r>
                                          <a:rPr lang="en-AU" sz="2000" kern="100">
                                            <a:effectLst/>
                                            <a:latin typeface="Cambria Math" panose="02040503050406030204" pitchFamily="18" charset="0"/>
                                          </a:rPr>
                                          <m:t>𝐺𝑖𝑛𝑖</m:t>
                                        </m:r>
                                        <m:r>
                                          <a:rPr lang="en-AU" sz="2000" kern="100">
                                            <a:effectLst/>
                                            <a:latin typeface="Cambria Math" panose="02040503050406030204" pitchFamily="18" charset="0"/>
                                          </a:rPr>
                                          <m:t>,</m:t>
                                        </m:r>
                                        <m:r>
                                          <a:rPr lang="en-AU" sz="2000" kern="100">
                                            <a:effectLst/>
                                            <a:latin typeface="Cambria Math" panose="02040503050406030204" pitchFamily="18" charset="0"/>
                                          </a:rPr>
                                          <m:t>𝑑</m:t>
                                        </m:r>
                                      </m:sub>
                                      <m:sup>
                                        <m:r>
                                          <a:rPr lang="en-AU" sz="2000" kern="100">
                                            <a:effectLst/>
                                            <a:latin typeface="Cambria Math" panose="02040503050406030204" pitchFamily="18" charset="0"/>
                                          </a:rPr>
                                          <m:t>𝑜</m:t>
                                        </m:r>
                                      </m:sup>
                                    </m:sSubSup>
                                    <m:r>
                                      <a:rPr lang="en-AU" sz="2000" kern="100">
                                        <a:effectLst/>
                                        <a:latin typeface="Cambria Math" panose="02040503050406030204" pitchFamily="18" charset="0"/>
                                      </a:rPr>
                                      <m:t>𝑈</m:t>
                                    </m:r>
                                  </m:num>
                                  <m:den>
                                    <m:r>
                                      <a:rPr lang="en-AU" sz="2000" kern="100">
                                        <a:effectLst/>
                                        <a:latin typeface="Cambria Math" panose="02040503050406030204" pitchFamily="18" charset="0"/>
                                      </a:rPr>
                                      <m:t>𝑀</m:t>
                                    </m:r>
                                    <m:r>
                                      <a:rPr lang="en-AU" sz="2000" kern="100">
                                        <a:effectLst/>
                                        <a:latin typeface="Cambria Math" panose="02040503050406030204" pitchFamily="18" charset="0"/>
                                      </a:rPr>
                                      <m:t>(</m:t>
                                    </m:r>
                                    <m:r>
                                      <a:rPr lang="en-AU" sz="2000" kern="100">
                                        <a:effectLst/>
                                        <a:latin typeface="Cambria Math" panose="02040503050406030204" pitchFamily="18" charset="0"/>
                                      </a:rPr>
                                      <m:t>𝑈</m:t>
                                    </m:r>
                                    <m:r>
                                      <a:rPr lang="en-AU" sz="2000" kern="100">
                                        <a:effectLst/>
                                        <a:latin typeface="Cambria Math" panose="02040503050406030204" pitchFamily="18" charset="0"/>
                                      </a:rPr>
                                      <m:t>−</m:t>
                                    </m:r>
                                    <m:r>
                                      <a:rPr lang="en-AU" sz="2000" kern="100">
                                        <a:effectLst/>
                                        <a:latin typeface="Cambria Math" panose="02040503050406030204" pitchFamily="18" charset="0"/>
                                      </a:rPr>
                                      <m:t>𝑀</m:t>
                                    </m:r>
                                    <m:r>
                                      <a:rPr lang="en-AU" sz="2000" kern="100">
                                        <a:effectLst/>
                                        <a:latin typeface="Cambria Math" panose="02040503050406030204" pitchFamily="18" charset="0"/>
                                      </a:rPr>
                                      <m:t>)</m:t>
                                    </m:r>
                                  </m:den>
                                </m:f>
                              </m:oMath>
                            </m:oMathPara>
                          </a14:m>
                          <a:endParaRPr lang="en-AU"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66" marR="68566" marT="0" marB="0" anchor="ctr"/>
                    </a:tc>
                    <a:extLst>
                      <a:ext uri="{0D108BD9-81ED-4DB2-BD59-A6C34878D82A}">
                        <a16:rowId xmlns:a16="http://schemas.microsoft.com/office/drawing/2014/main" val="2304390158"/>
                      </a:ext>
                    </a:extLst>
                  </a:tr>
                  <a:tr h="551896">
                    <a:tc>
                      <a:txBody>
                        <a:bodyPr/>
                        <a:lstStyle/>
                        <a:p>
                          <a:pPr marL="457200" algn="ctr">
                            <a:lnSpc>
                              <a:spcPct val="120000"/>
                            </a:lnSpc>
                            <a:spcAft>
                              <a:spcPts val="600"/>
                            </a:spcAft>
                          </a:pPr>
                          <a:r>
                            <a:rPr lang="en-AU" sz="200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U = Upper bound of the distribution, M = mean of</a:t>
                          </a:r>
                          <a:r>
                            <a:rPr lang="en-AU" sz="2000" kern="100" baseline="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distribution of </a:t>
                          </a:r>
                          <a14:m>
                            <m:oMath xmlns:m="http://schemas.openxmlformats.org/officeDocument/2006/math">
                              <m:sSubSup>
                                <m:sSubSupPr>
                                  <m:ctrlPr>
                                    <a:rPr lang="en-AU" sz="2000" i="1" kern="100" smtClean="0">
                                      <a:solidFill>
                                        <a:schemeClr val="tx1"/>
                                      </a:solidFill>
                                      <a:effectLst/>
                                      <a:latin typeface="Cambria Math" panose="02040503050406030204" pitchFamily="18" charset="0"/>
                                    </a:rPr>
                                  </m:ctrlPr>
                                </m:sSubSupPr>
                                <m:e>
                                  <m:acc>
                                    <m:accPr>
                                      <m:chr m:val="̂"/>
                                      <m:ctrlPr>
                                        <a:rPr lang="en-AU" sz="2000" i="1" kern="100">
                                          <a:solidFill>
                                            <a:schemeClr val="tx1"/>
                                          </a:solidFill>
                                          <a:effectLst/>
                                          <a:latin typeface="Cambria Math" panose="02040503050406030204" pitchFamily="18" charset="0"/>
                                        </a:rPr>
                                      </m:ctrlPr>
                                    </m:accPr>
                                    <m:e>
                                      <m:r>
                                        <a:rPr lang="en-AU" sz="2000" kern="100">
                                          <a:solidFill>
                                            <a:schemeClr val="tx1"/>
                                          </a:solidFill>
                                          <a:effectLst/>
                                          <a:latin typeface="Cambria Math" panose="02040503050406030204" pitchFamily="18" charset="0"/>
                                        </a:rPr>
                                        <m:t>𝜇</m:t>
                                      </m:r>
                                    </m:e>
                                  </m:acc>
                                </m:e>
                                <m:sub>
                                  <m:r>
                                    <a:rPr lang="en-AU" sz="2000" kern="100">
                                      <a:solidFill>
                                        <a:schemeClr val="tx1"/>
                                      </a:solidFill>
                                      <a:effectLst/>
                                      <a:latin typeface="Cambria Math" panose="02040503050406030204" pitchFamily="18" charset="0"/>
                                    </a:rPr>
                                    <m:t>𝑖</m:t>
                                  </m:r>
                                </m:sub>
                                <m:sup>
                                  <m:r>
                                    <a:rPr lang="en-AU" sz="2000" kern="100">
                                      <a:solidFill>
                                        <a:schemeClr val="tx1"/>
                                      </a:solidFill>
                                      <a:effectLst/>
                                      <a:latin typeface="Cambria Math" panose="02040503050406030204" pitchFamily="18" charset="0"/>
                                    </a:rPr>
                                    <m:t>𝑜</m:t>
                                  </m:r>
                                </m:sup>
                              </m:sSubSup>
                            </m:oMath>
                          </a14:m>
                          <a:r>
                            <a:rPr lang="en-AU" sz="200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for all individuals</a:t>
                          </a:r>
                        </a:p>
                      </a:txBody>
                      <a:tcPr marL="68566" marR="68566" marT="0" marB="0" anchor="ctr"/>
                    </a:tc>
                    <a:extLst>
                      <a:ext uri="{0D108BD9-81ED-4DB2-BD59-A6C34878D82A}">
                        <a16:rowId xmlns:a16="http://schemas.microsoft.com/office/drawing/2014/main" val="4074042238"/>
                      </a:ext>
                    </a:extLst>
                  </a:tr>
                </a:tbl>
              </a:graphicData>
            </a:graphic>
          </p:graphicFrame>
        </mc:Choice>
        <mc:Fallback xmlns="">
          <p:graphicFrame>
            <p:nvGraphicFramePr>
              <p:cNvPr id="14" name="Table 13">
                <a:extLst>
                  <a:ext uri="{FF2B5EF4-FFF2-40B4-BE49-F238E27FC236}">
                    <a16:creationId xmlns:a16="http://schemas.microsoft.com/office/drawing/2014/main" id="{A6D92BE7-43C1-E7A7-399C-B1B6D4027002}"/>
                  </a:ext>
                </a:extLst>
              </p:cNvPr>
              <p:cNvGraphicFramePr>
                <a:graphicFrameLocks noGrp="1"/>
              </p:cNvGraphicFramePr>
              <p:nvPr>
                <p:extLst>
                  <p:ext uri="{D42A27DB-BD31-4B8C-83A1-F6EECF244321}">
                    <p14:modId xmlns:p14="http://schemas.microsoft.com/office/powerpoint/2010/main" val="3554441664"/>
                  </p:ext>
                </p:extLst>
              </p:nvPr>
            </p:nvGraphicFramePr>
            <p:xfrm>
              <a:off x="595085" y="4694917"/>
              <a:ext cx="10852167" cy="1420703"/>
            </p:xfrm>
            <a:graphic>
              <a:graphicData uri="http://schemas.openxmlformats.org/drawingml/2006/table">
                <a:tbl>
                  <a:tblPr firstRow="1" firstCol="1" bandRow="1">
                    <a:tableStyleId>{2D5ABB26-0587-4C30-8999-92F81FD0307C}</a:tableStyleId>
                  </a:tblPr>
                  <a:tblGrid>
                    <a:gridCol w="10852167">
                      <a:extLst>
                        <a:ext uri="{9D8B030D-6E8A-4147-A177-3AD203B41FA5}">
                          <a16:colId xmlns:a16="http://schemas.microsoft.com/office/drawing/2014/main" val="3266166901"/>
                        </a:ext>
                      </a:extLst>
                    </a:gridCol>
                  </a:tblGrid>
                  <a:tr h="868807">
                    <a:tc>
                      <a:txBody>
                        <a:bodyPr/>
                        <a:lstStyle/>
                        <a:p>
                          <a:endParaRPr lang="en-US"/>
                        </a:p>
                      </a:txBody>
                      <a:tcPr marL="68566" marR="68566" marT="0" marB="0" anchor="ctr">
                        <a:blipFill>
                          <a:blip r:embed="rId2"/>
                          <a:stretch>
                            <a:fillRect b="-68531"/>
                          </a:stretch>
                        </a:blipFill>
                      </a:tcPr>
                    </a:tc>
                    <a:extLst>
                      <a:ext uri="{0D108BD9-81ED-4DB2-BD59-A6C34878D82A}">
                        <a16:rowId xmlns:a16="http://schemas.microsoft.com/office/drawing/2014/main" val="2304390158"/>
                      </a:ext>
                    </a:extLst>
                  </a:tr>
                  <a:tr h="551896">
                    <a:tc>
                      <a:txBody>
                        <a:bodyPr/>
                        <a:lstStyle/>
                        <a:p>
                          <a:endParaRPr lang="en-US"/>
                        </a:p>
                      </a:txBody>
                      <a:tcPr marL="68566" marR="68566" marT="0" marB="0" anchor="ctr">
                        <a:blipFill>
                          <a:blip r:embed="rId2"/>
                          <a:stretch>
                            <a:fillRect t="-157143" b="-7692"/>
                          </a:stretch>
                        </a:blipFill>
                      </a:tcPr>
                    </a:tc>
                    <a:extLst>
                      <a:ext uri="{0D108BD9-81ED-4DB2-BD59-A6C34878D82A}">
                        <a16:rowId xmlns:a16="http://schemas.microsoft.com/office/drawing/2014/main" val="4074042238"/>
                      </a:ext>
                    </a:extLst>
                  </a:tr>
                </a:tbl>
              </a:graphicData>
            </a:graphic>
          </p:graphicFrame>
        </mc:Fallback>
      </mc:AlternateContent>
    </p:spTree>
    <p:extLst>
      <p:ext uri="{BB962C8B-B14F-4D97-AF65-F5344CB8AC3E}">
        <p14:creationId xmlns:p14="http://schemas.microsoft.com/office/powerpoint/2010/main" val="289144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38</a:t>
            </a:fld>
            <a:endParaRPr lang="en-US" sz="1050" dirty="0"/>
          </a:p>
        </p:txBody>
      </p:sp>
      <p:sp>
        <p:nvSpPr>
          <p:cNvPr id="4" name="TextBox 3">
            <a:extLst>
              <a:ext uri="{FF2B5EF4-FFF2-40B4-BE49-F238E27FC236}">
                <a16:creationId xmlns:a16="http://schemas.microsoft.com/office/drawing/2014/main" id="{1B10851B-B937-C1E8-7BC6-160C2698FE70}"/>
              </a:ext>
            </a:extLst>
          </p:cNvPr>
          <p:cNvSpPr txBox="1"/>
          <p:nvPr/>
        </p:nvSpPr>
        <p:spPr>
          <a:xfrm>
            <a:off x="951918" y="1865457"/>
            <a:ext cx="5837071" cy="3693319"/>
          </a:xfrm>
          <a:prstGeom prst="rect">
            <a:avLst/>
          </a:prstGeom>
          <a:noFill/>
        </p:spPr>
        <p:txBody>
          <a:bodyPr wrap="square" rtlCol="0">
            <a:spAutoFit/>
          </a:bodyPr>
          <a:lstStyle/>
          <a:p>
            <a:r>
              <a:rPr lang="en-AU" kern="0" dirty="0">
                <a:latin typeface="+mj-lt"/>
                <a:ea typeface="DengXian" panose="02010600030101010101" pitchFamily="2" charset="-122"/>
              </a:rPr>
              <a:t>For households, we have two measures of participation – extensive participation (do they sell to high value markets or not) and intensive participation (proportion of coffee marketed to high value markets by the household.)</a:t>
            </a:r>
          </a:p>
          <a:p>
            <a:endParaRPr lang="en-AU" kern="0" dirty="0">
              <a:latin typeface="+mj-lt"/>
              <a:ea typeface="DengXian" panose="02010600030101010101" pitchFamily="2" charset="-122"/>
            </a:endParaRPr>
          </a:p>
          <a:p>
            <a:endParaRPr lang="en-AU" kern="0" dirty="0">
              <a:latin typeface="+mj-lt"/>
              <a:ea typeface="DengXian" panose="02010600030101010101" pitchFamily="2" charset="-122"/>
            </a:endParaRPr>
          </a:p>
          <a:p>
            <a:r>
              <a:rPr lang="en-AU" kern="0" dirty="0">
                <a:latin typeface="+mj-lt"/>
                <a:ea typeface="DengXian" panose="02010600030101010101" pitchFamily="2" charset="-122"/>
              </a:rPr>
              <a:t>We can model inclusion for both dimensions through a a zero inflated beta regression model (Ospina &amp; Ferrari, 2012), which assumes participation is distributed by a mixed distribution function represented by:</a:t>
            </a:r>
          </a:p>
          <a:p>
            <a:pPr marL="285750" indent="-285750">
              <a:buFont typeface="Arial" panose="020B0604020202020204" pitchFamily="34" charset="0"/>
              <a:buChar char="•"/>
            </a:pPr>
            <a:r>
              <a:rPr lang="en-AU" kern="0" dirty="0">
                <a:latin typeface="+mj-lt"/>
                <a:ea typeface="DengXian" panose="02010600030101010101" pitchFamily="2" charset="-122"/>
              </a:rPr>
              <a:t>A beta distribution for positive continuous values and </a:t>
            </a:r>
          </a:p>
          <a:p>
            <a:pPr marL="285750" indent="-285750">
              <a:buFont typeface="Arial" panose="020B0604020202020204" pitchFamily="34" charset="0"/>
              <a:buChar char="•"/>
            </a:pPr>
            <a:r>
              <a:rPr lang="en-AU" kern="0" dirty="0">
                <a:latin typeface="+mj-lt"/>
                <a:ea typeface="DengXian" panose="02010600030101010101" pitchFamily="2" charset="-122"/>
              </a:rPr>
              <a:t>A degenerate distribution function for zero values</a:t>
            </a:r>
          </a:p>
        </p:txBody>
      </p:sp>
      <p:sp>
        <p:nvSpPr>
          <p:cNvPr id="2" name="TextBox 1">
            <a:extLst>
              <a:ext uri="{FF2B5EF4-FFF2-40B4-BE49-F238E27FC236}">
                <a16:creationId xmlns:a16="http://schemas.microsoft.com/office/drawing/2014/main" id="{40B9F925-09CC-DA0F-E89B-1D1A4B5E9946}"/>
              </a:ext>
            </a:extLst>
          </p:cNvPr>
          <p:cNvSpPr txBox="1"/>
          <p:nvPr/>
        </p:nvSpPr>
        <p:spPr>
          <a:xfrm>
            <a:off x="2600960" y="629872"/>
            <a:ext cx="6990080" cy="830997"/>
          </a:xfrm>
          <a:prstGeom prst="rect">
            <a:avLst/>
          </a:prstGeom>
          <a:noFill/>
        </p:spPr>
        <p:txBody>
          <a:bodyPr wrap="square" rtlCol="0">
            <a:spAutoFit/>
          </a:bodyPr>
          <a:lstStyle/>
          <a:p>
            <a:pPr algn="ctr"/>
            <a:r>
              <a:rPr lang="en-AU" sz="2400" dirty="0"/>
              <a:t>Empirical measurement of inclusion – household model</a:t>
            </a:r>
          </a:p>
        </p:txBody>
      </p:sp>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D171169B-D8A4-4DA6-EF3D-D0E7250DF634}"/>
                  </a:ext>
                </a:extLst>
              </p:cNvPr>
              <p:cNvGraphicFramePr>
                <a:graphicFrameLocks noGrp="1"/>
              </p:cNvGraphicFramePr>
              <p:nvPr>
                <p:extLst>
                  <p:ext uri="{D42A27DB-BD31-4B8C-83A1-F6EECF244321}">
                    <p14:modId xmlns:p14="http://schemas.microsoft.com/office/powerpoint/2010/main" val="364326303"/>
                  </p:ext>
                </p:extLst>
              </p:nvPr>
            </p:nvGraphicFramePr>
            <p:xfrm>
              <a:off x="6788989" y="2653602"/>
              <a:ext cx="5365630" cy="2274253"/>
            </p:xfrm>
            <a:graphic>
              <a:graphicData uri="http://schemas.openxmlformats.org/drawingml/2006/table">
                <a:tbl>
                  <a:tblPr firstRow="1" firstCol="1" bandRow="1">
                    <a:tableStyleId>{2D5ABB26-0587-4C30-8999-92F81FD0307C}</a:tableStyleId>
                  </a:tblPr>
                  <a:tblGrid>
                    <a:gridCol w="5365630">
                      <a:extLst>
                        <a:ext uri="{9D8B030D-6E8A-4147-A177-3AD203B41FA5}">
                          <a16:colId xmlns:a16="http://schemas.microsoft.com/office/drawing/2014/main" val="567569433"/>
                        </a:ext>
                      </a:extLst>
                    </a:gridCol>
                  </a:tblGrid>
                  <a:tr h="411051">
                    <a:tc>
                      <a:txBody>
                        <a:bodyPr/>
                        <a:lstStyle/>
                        <a:p>
                          <a:pPr marL="457200" algn="ctr">
                            <a:lnSpc>
                              <a:spcPct val="120000"/>
                            </a:lnSpc>
                            <a:spcAft>
                              <a:spcPts val="600"/>
                            </a:spcAft>
                          </a:pPr>
                          <a14:m>
                            <m:oMathPara xmlns:m="http://schemas.openxmlformats.org/officeDocument/2006/math">
                              <m:oMathParaPr>
                                <m:jc m:val="centerGroup"/>
                              </m:oMathParaPr>
                              <m:oMath xmlns:m="http://schemas.openxmlformats.org/officeDocument/2006/math">
                                <m:sSub>
                                  <m:sSubPr>
                                    <m:ctrlPr>
                                      <a:rPr lang="en-AU" sz="1800" i="1" kern="100" smtClean="0">
                                        <a:solidFill>
                                          <a:schemeClr val="tx1"/>
                                        </a:solidFill>
                                        <a:effectLst/>
                                        <a:latin typeface="Cambria Math" panose="02040503050406030204" pitchFamily="18" charset="0"/>
                                      </a:rPr>
                                    </m:ctrlPr>
                                  </m:sSubPr>
                                  <m:e>
                                    <m:r>
                                      <a:rPr lang="en-AU" sz="1800" kern="100">
                                        <a:solidFill>
                                          <a:schemeClr val="tx1"/>
                                        </a:solidFill>
                                        <a:effectLst/>
                                        <a:latin typeface="Cambria Math" panose="02040503050406030204" pitchFamily="18" charset="0"/>
                                      </a:rPr>
                                      <m:t>𝑦</m:t>
                                    </m:r>
                                  </m:e>
                                  <m:sub>
                                    <m:r>
                                      <a:rPr lang="en-AU" sz="1800" kern="100">
                                        <a:solidFill>
                                          <a:schemeClr val="tx1"/>
                                        </a:solidFill>
                                        <a:effectLst/>
                                        <a:latin typeface="Cambria Math" panose="02040503050406030204" pitchFamily="18" charset="0"/>
                                      </a:rPr>
                                      <m:t>𝑖</m:t>
                                    </m:r>
                                  </m:sub>
                                </m:sSub>
                                <m:r>
                                  <a:rPr lang="en-AU" sz="1800" kern="100">
                                    <a:solidFill>
                                      <a:schemeClr val="tx1"/>
                                    </a:solidFill>
                                    <a:effectLst/>
                                    <a:latin typeface="Cambria Math" panose="02040503050406030204" pitchFamily="18" charset="0"/>
                                  </a:rPr>
                                  <m:t> ~ </m:t>
                                </m:r>
                                <m:r>
                                  <a:rPr lang="en-AU" sz="1800" kern="100">
                                    <a:solidFill>
                                      <a:schemeClr val="tx1"/>
                                    </a:solidFill>
                                    <a:effectLst/>
                                    <a:latin typeface="Cambria Math" panose="02040503050406030204" pitchFamily="18" charset="0"/>
                                  </a:rPr>
                                  <m:t>𝑍𝐼𝐵</m:t>
                                </m:r>
                                <m:d>
                                  <m:dPr>
                                    <m:ctrlPr>
                                      <a:rPr lang="en-AU" sz="1800" i="1" kern="100">
                                        <a:solidFill>
                                          <a:schemeClr val="tx1"/>
                                        </a:solidFill>
                                        <a:effectLst/>
                                        <a:latin typeface="Cambria Math" panose="02040503050406030204" pitchFamily="18" charset="0"/>
                                      </a:rPr>
                                    </m:ctrlPr>
                                  </m:dPr>
                                  <m:e>
                                    <m:sSub>
                                      <m:sSubPr>
                                        <m:ctrlPr>
                                          <a:rPr lang="en-AU" sz="1800" i="1" kern="100">
                                            <a:solidFill>
                                              <a:schemeClr val="tx1"/>
                                            </a:solidFill>
                                            <a:effectLst/>
                                            <a:latin typeface="Cambria Math" panose="02040503050406030204" pitchFamily="18" charset="0"/>
                                          </a:rPr>
                                        </m:ctrlPr>
                                      </m:sSubPr>
                                      <m:e>
                                        <m:acc>
                                          <m:accPr>
                                            <m:chr m:val="̂"/>
                                            <m:ctrlPr>
                                              <a:rPr lang="en-AU" sz="1800" i="1" kern="100">
                                                <a:solidFill>
                                                  <a:schemeClr val="tx1"/>
                                                </a:solidFill>
                                                <a:effectLst/>
                                                <a:latin typeface="Cambria Math" panose="02040503050406030204" pitchFamily="18" charset="0"/>
                                              </a:rPr>
                                            </m:ctrlPr>
                                          </m:accPr>
                                          <m:e>
                                            <m:r>
                                              <a:rPr lang="en-AU" sz="1800" kern="100">
                                                <a:solidFill>
                                                  <a:schemeClr val="tx1"/>
                                                </a:solidFill>
                                                <a:effectLst/>
                                                <a:latin typeface="Cambria Math" panose="02040503050406030204" pitchFamily="18" charset="0"/>
                                              </a:rPr>
                                              <m:t>𝑝</m:t>
                                            </m:r>
                                          </m:e>
                                        </m:acc>
                                      </m:e>
                                      <m:sub>
                                        <m:r>
                                          <a:rPr lang="en-AU" sz="1800" kern="100">
                                            <a:solidFill>
                                              <a:schemeClr val="tx1"/>
                                            </a:solidFill>
                                            <a:effectLst/>
                                            <a:latin typeface="Cambria Math" panose="02040503050406030204" pitchFamily="18" charset="0"/>
                                          </a:rPr>
                                          <m:t>𝑖</m:t>
                                        </m:r>
                                      </m:sub>
                                    </m:sSub>
                                    <m:r>
                                      <a:rPr lang="en-AU" sz="1800" kern="100">
                                        <a:solidFill>
                                          <a:schemeClr val="tx1"/>
                                        </a:solidFill>
                                        <a:effectLst/>
                                        <a:latin typeface="Cambria Math" panose="02040503050406030204" pitchFamily="18" charset="0"/>
                                      </a:rPr>
                                      <m:t>, </m:t>
                                    </m:r>
                                    <m:sSub>
                                      <m:sSubPr>
                                        <m:ctrlPr>
                                          <a:rPr lang="en-AU" sz="1800" i="1" kern="100">
                                            <a:solidFill>
                                              <a:schemeClr val="tx1"/>
                                            </a:solidFill>
                                            <a:effectLst/>
                                            <a:latin typeface="Cambria Math" panose="02040503050406030204" pitchFamily="18" charset="0"/>
                                          </a:rPr>
                                        </m:ctrlPr>
                                      </m:sSubPr>
                                      <m:e>
                                        <m:acc>
                                          <m:accPr>
                                            <m:chr m:val="̂"/>
                                            <m:ctrlPr>
                                              <a:rPr lang="en-AU" sz="1800" i="1" kern="100">
                                                <a:solidFill>
                                                  <a:schemeClr val="tx1"/>
                                                </a:solidFill>
                                                <a:effectLst/>
                                                <a:latin typeface="Cambria Math" panose="02040503050406030204" pitchFamily="18" charset="0"/>
                                              </a:rPr>
                                            </m:ctrlPr>
                                          </m:accPr>
                                          <m:e>
                                            <m:r>
                                              <a:rPr lang="en-AU" sz="1800" kern="100">
                                                <a:solidFill>
                                                  <a:schemeClr val="tx1"/>
                                                </a:solidFill>
                                                <a:effectLst/>
                                                <a:latin typeface="Cambria Math" panose="02040503050406030204" pitchFamily="18" charset="0"/>
                                              </a:rPr>
                                              <m:t>𝜌</m:t>
                                            </m:r>
                                          </m:e>
                                        </m:acc>
                                      </m:e>
                                      <m:sub>
                                        <m:r>
                                          <a:rPr lang="en-AU" sz="1800" kern="100">
                                            <a:solidFill>
                                              <a:schemeClr val="tx1"/>
                                            </a:solidFill>
                                            <a:effectLst/>
                                            <a:latin typeface="Cambria Math" panose="02040503050406030204" pitchFamily="18" charset="0"/>
                                          </a:rPr>
                                          <m:t>𝑖𝑑</m:t>
                                        </m:r>
                                      </m:sub>
                                    </m:sSub>
                                    <m:r>
                                      <a:rPr lang="en-AU" sz="1800" kern="100">
                                        <a:solidFill>
                                          <a:schemeClr val="tx1"/>
                                        </a:solidFill>
                                        <a:effectLst/>
                                        <a:latin typeface="Cambria Math" panose="02040503050406030204" pitchFamily="18" charset="0"/>
                                      </a:rPr>
                                      <m:t>, </m:t>
                                    </m:r>
                                    <m:sSub>
                                      <m:sSubPr>
                                        <m:ctrlPr>
                                          <a:rPr lang="en-AU" sz="1800" i="1" kern="100">
                                            <a:solidFill>
                                              <a:schemeClr val="tx1"/>
                                            </a:solidFill>
                                            <a:effectLst/>
                                            <a:latin typeface="Cambria Math" panose="02040503050406030204" pitchFamily="18" charset="0"/>
                                          </a:rPr>
                                        </m:ctrlPr>
                                      </m:sSubPr>
                                      <m:e>
                                        <m:acc>
                                          <m:accPr>
                                            <m:chr m:val="̂"/>
                                            <m:ctrlPr>
                                              <a:rPr lang="en-AU" sz="1800" i="1" kern="100">
                                                <a:solidFill>
                                                  <a:schemeClr val="tx1"/>
                                                </a:solidFill>
                                                <a:effectLst/>
                                                <a:latin typeface="Cambria Math" panose="02040503050406030204" pitchFamily="18" charset="0"/>
                                              </a:rPr>
                                            </m:ctrlPr>
                                          </m:accPr>
                                          <m:e>
                                            <m:r>
                                              <a:rPr lang="en-AU" sz="1800" kern="100">
                                                <a:solidFill>
                                                  <a:schemeClr val="tx1"/>
                                                </a:solidFill>
                                                <a:effectLst/>
                                                <a:latin typeface="Cambria Math" panose="02040503050406030204" pitchFamily="18" charset="0"/>
                                              </a:rPr>
                                              <m:t>𝜙</m:t>
                                            </m:r>
                                          </m:e>
                                        </m:acc>
                                      </m:e>
                                      <m:sub>
                                        <m:r>
                                          <a:rPr lang="en-AU" sz="1800" kern="100">
                                            <a:solidFill>
                                              <a:schemeClr val="tx1"/>
                                            </a:solidFill>
                                            <a:effectLst/>
                                            <a:latin typeface="Cambria Math" panose="02040503050406030204" pitchFamily="18" charset="0"/>
                                          </a:rPr>
                                          <m:t>𝑖𝑑</m:t>
                                        </m:r>
                                      </m:sub>
                                    </m:sSub>
                                  </m:e>
                                </m:d>
                              </m:oMath>
                            </m:oMathPara>
                          </a14:m>
                          <a:endParaRPr lang="en-AU" sz="180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66" marR="68566" marT="0" marB="0"/>
                    </a:tc>
                    <a:extLst>
                      <a:ext uri="{0D108BD9-81ED-4DB2-BD59-A6C34878D82A}">
                        <a16:rowId xmlns:a16="http://schemas.microsoft.com/office/drawing/2014/main" val="1005677730"/>
                      </a:ext>
                    </a:extLst>
                  </a:tr>
                  <a:tr h="98059">
                    <a:tc>
                      <a:txBody>
                        <a:bodyPr/>
                        <a:lstStyle/>
                        <a:p>
                          <a:pPr algn="ctr">
                            <a:lnSpc>
                              <a:spcPct val="120000"/>
                            </a:lnSpc>
                            <a:spcAft>
                              <a:spcPts val="600"/>
                            </a:spcAft>
                          </a:pPr>
                          <a14:m>
                            <m:oMathPara xmlns:m="http://schemas.openxmlformats.org/officeDocument/2006/math">
                              <m:oMathParaPr>
                                <m:jc m:val="centerGroup"/>
                              </m:oMathParaPr>
                              <m:oMath xmlns:m="http://schemas.openxmlformats.org/officeDocument/2006/math">
                                <m:r>
                                  <a:rPr lang="en-AU" sz="1800" kern="100" smtClean="0">
                                    <a:solidFill>
                                      <a:schemeClr val="tx1"/>
                                    </a:solidFill>
                                    <a:effectLst/>
                                    <a:latin typeface="Cambria Math" panose="02040503050406030204" pitchFamily="18" charset="0"/>
                                  </a:rPr>
                                  <m:t>= </m:t>
                                </m:r>
                                <m:d>
                                  <m:dPr>
                                    <m:begChr m:val="{"/>
                                    <m:endChr m:val=""/>
                                    <m:ctrlPr>
                                      <a:rPr lang="en-AU" sz="1800" i="1" kern="100">
                                        <a:solidFill>
                                          <a:schemeClr val="tx1"/>
                                        </a:solidFill>
                                        <a:effectLst/>
                                        <a:latin typeface="Cambria Math" panose="02040503050406030204" pitchFamily="18" charset="0"/>
                                      </a:rPr>
                                    </m:ctrlPr>
                                  </m:dPr>
                                  <m:e>
                                    <m:eqArr>
                                      <m:eqArrPr>
                                        <m:ctrlPr>
                                          <a:rPr lang="en-AU" sz="1800" i="1" kern="100">
                                            <a:solidFill>
                                              <a:schemeClr val="tx1"/>
                                            </a:solidFill>
                                            <a:effectLst/>
                                            <a:latin typeface="Cambria Math" panose="02040503050406030204" pitchFamily="18" charset="0"/>
                                          </a:rPr>
                                        </m:ctrlPr>
                                      </m:eqArrPr>
                                      <m:e>
                                        <m:r>
                                          <a:rPr lang="en-AU" sz="1800" kern="100">
                                            <a:solidFill>
                                              <a:schemeClr val="tx1"/>
                                            </a:solidFill>
                                            <a:effectLst/>
                                            <a:latin typeface="Cambria Math" panose="02040503050406030204" pitchFamily="18" charset="0"/>
                                          </a:rPr>
                                          <m:t>(1−</m:t>
                                        </m:r>
                                        <m:sSub>
                                          <m:sSubPr>
                                            <m:ctrlPr>
                                              <a:rPr lang="en-AU" sz="1800" i="1" kern="100">
                                                <a:solidFill>
                                                  <a:schemeClr val="tx1"/>
                                                </a:solidFill>
                                                <a:effectLst/>
                                                <a:latin typeface="Cambria Math" panose="02040503050406030204" pitchFamily="18" charset="0"/>
                                              </a:rPr>
                                            </m:ctrlPr>
                                          </m:sSubPr>
                                          <m:e>
                                            <m:acc>
                                              <m:accPr>
                                                <m:chr m:val="̂"/>
                                                <m:ctrlPr>
                                                  <a:rPr lang="en-AU" sz="1800" i="1" kern="100">
                                                    <a:solidFill>
                                                      <a:schemeClr val="tx1"/>
                                                    </a:solidFill>
                                                    <a:effectLst/>
                                                    <a:latin typeface="Cambria Math" panose="02040503050406030204" pitchFamily="18" charset="0"/>
                                                  </a:rPr>
                                                </m:ctrlPr>
                                              </m:accPr>
                                              <m:e>
                                                <m:r>
                                                  <a:rPr lang="en-AU" sz="1800" kern="100">
                                                    <a:solidFill>
                                                      <a:schemeClr val="tx1"/>
                                                    </a:solidFill>
                                                    <a:effectLst/>
                                                    <a:latin typeface="Cambria Math" panose="02040503050406030204" pitchFamily="18" charset="0"/>
                                                  </a:rPr>
                                                  <m:t>𝑝</m:t>
                                                </m:r>
                                              </m:e>
                                            </m:acc>
                                          </m:e>
                                          <m:sub>
                                            <m:r>
                                              <a:rPr lang="en-AU" sz="1800" kern="100">
                                                <a:solidFill>
                                                  <a:schemeClr val="tx1"/>
                                                </a:solidFill>
                                                <a:effectLst/>
                                                <a:latin typeface="Cambria Math" panose="02040503050406030204" pitchFamily="18" charset="0"/>
                                              </a:rPr>
                                              <m:t>𝑖𝑑</m:t>
                                            </m:r>
                                          </m:sub>
                                        </m:sSub>
                                        <m:r>
                                          <a:rPr lang="en-AU" sz="1800" kern="100">
                                            <a:solidFill>
                                              <a:schemeClr val="tx1"/>
                                            </a:solidFill>
                                            <a:effectLst/>
                                            <a:latin typeface="Cambria Math" panose="02040503050406030204" pitchFamily="18" charset="0"/>
                                          </a:rPr>
                                          <m:t>)                          </m:t>
                                        </m:r>
                                        <m:r>
                                          <a:rPr lang="en-AU" sz="1800" kern="100">
                                            <a:solidFill>
                                              <a:schemeClr val="tx1"/>
                                            </a:solidFill>
                                            <a:effectLst/>
                                            <a:latin typeface="Cambria Math" panose="02040503050406030204" pitchFamily="18" charset="0"/>
                                          </a:rPr>
                                          <m:t>𝑖𝑓</m:t>
                                        </m:r>
                                        <m:r>
                                          <a:rPr lang="en-AU" sz="1800" kern="100">
                                            <a:solidFill>
                                              <a:schemeClr val="tx1"/>
                                            </a:solidFill>
                                            <a:effectLst/>
                                            <a:latin typeface="Cambria Math" panose="02040503050406030204" pitchFamily="18" charset="0"/>
                                          </a:rPr>
                                          <m:t> </m:t>
                                        </m:r>
                                        <m:sSub>
                                          <m:sSubPr>
                                            <m:ctrlPr>
                                              <a:rPr lang="en-AU" sz="1800" i="1" kern="100">
                                                <a:solidFill>
                                                  <a:schemeClr val="tx1"/>
                                                </a:solidFill>
                                                <a:effectLst/>
                                                <a:latin typeface="Cambria Math" panose="02040503050406030204" pitchFamily="18" charset="0"/>
                                              </a:rPr>
                                            </m:ctrlPr>
                                          </m:sSubPr>
                                          <m:e>
                                            <m:r>
                                              <a:rPr lang="en-AU" sz="1800" kern="100">
                                                <a:solidFill>
                                                  <a:schemeClr val="tx1"/>
                                                </a:solidFill>
                                                <a:effectLst/>
                                                <a:latin typeface="Cambria Math" panose="02040503050406030204" pitchFamily="18" charset="0"/>
                                              </a:rPr>
                                              <m:t>𝑦</m:t>
                                            </m:r>
                                          </m:e>
                                          <m:sub>
                                            <m:r>
                                              <a:rPr lang="en-AU" sz="1800" kern="100">
                                                <a:solidFill>
                                                  <a:schemeClr val="tx1"/>
                                                </a:solidFill>
                                                <a:effectLst/>
                                                <a:latin typeface="Cambria Math" panose="02040503050406030204" pitchFamily="18" charset="0"/>
                                              </a:rPr>
                                              <m:t>𝑖</m:t>
                                            </m:r>
                                          </m:sub>
                                        </m:sSub>
                                        <m:r>
                                          <a:rPr lang="en-AU" sz="1800" kern="100">
                                            <a:solidFill>
                                              <a:schemeClr val="tx1"/>
                                            </a:solidFill>
                                            <a:effectLst/>
                                            <a:latin typeface="Cambria Math" panose="02040503050406030204" pitchFamily="18" charset="0"/>
                                          </a:rPr>
                                          <m:t>=0</m:t>
                                        </m:r>
                                      </m:e>
                                      <m:e>
                                        <m:d>
                                          <m:dPr>
                                            <m:ctrlPr>
                                              <a:rPr lang="en-AU" sz="1800" i="1" kern="100">
                                                <a:solidFill>
                                                  <a:schemeClr val="tx1"/>
                                                </a:solidFill>
                                                <a:effectLst/>
                                                <a:latin typeface="Cambria Math" panose="02040503050406030204" pitchFamily="18" charset="0"/>
                                              </a:rPr>
                                            </m:ctrlPr>
                                          </m:dPr>
                                          <m:e>
                                            <m:sSub>
                                              <m:sSubPr>
                                                <m:ctrlPr>
                                                  <a:rPr lang="en-AU" sz="1800" i="1" kern="100">
                                                    <a:solidFill>
                                                      <a:schemeClr val="tx1"/>
                                                    </a:solidFill>
                                                    <a:effectLst/>
                                                    <a:latin typeface="Cambria Math" panose="02040503050406030204" pitchFamily="18" charset="0"/>
                                                  </a:rPr>
                                                </m:ctrlPr>
                                              </m:sSubPr>
                                              <m:e>
                                                <m:acc>
                                                  <m:accPr>
                                                    <m:chr m:val="̂"/>
                                                    <m:ctrlPr>
                                                      <a:rPr lang="en-AU" sz="1800" i="1" kern="100">
                                                        <a:solidFill>
                                                          <a:schemeClr val="tx1"/>
                                                        </a:solidFill>
                                                        <a:effectLst/>
                                                        <a:latin typeface="Cambria Math" panose="02040503050406030204" pitchFamily="18" charset="0"/>
                                                      </a:rPr>
                                                    </m:ctrlPr>
                                                  </m:accPr>
                                                  <m:e>
                                                    <m:r>
                                                      <a:rPr lang="en-AU" sz="1800" kern="100">
                                                        <a:solidFill>
                                                          <a:schemeClr val="tx1"/>
                                                        </a:solidFill>
                                                        <a:effectLst/>
                                                        <a:latin typeface="Cambria Math" panose="02040503050406030204" pitchFamily="18" charset="0"/>
                                                      </a:rPr>
                                                      <m:t>𝑝</m:t>
                                                    </m:r>
                                                  </m:e>
                                                </m:acc>
                                              </m:e>
                                              <m:sub>
                                                <m:r>
                                                  <a:rPr lang="en-AU" sz="1800" kern="100">
                                                    <a:solidFill>
                                                      <a:schemeClr val="tx1"/>
                                                    </a:solidFill>
                                                    <a:effectLst/>
                                                    <a:latin typeface="Cambria Math" panose="02040503050406030204" pitchFamily="18" charset="0"/>
                                                  </a:rPr>
                                                  <m:t>𝑖𝑑</m:t>
                                                </m:r>
                                              </m:sub>
                                            </m:sSub>
                                          </m:e>
                                        </m:d>
                                        <m:sSub>
                                          <m:sSubPr>
                                            <m:ctrlPr>
                                              <a:rPr lang="en-AU" sz="1800" i="1" kern="100">
                                                <a:solidFill>
                                                  <a:schemeClr val="tx1"/>
                                                </a:solidFill>
                                                <a:effectLst/>
                                                <a:latin typeface="Cambria Math" panose="02040503050406030204" pitchFamily="18" charset="0"/>
                                              </a:rPr>
                                            </m:ctrlPr>
                                          </m:sSubPr>
                                          <m:e>
                                            <m:r>
                                              <a:rPr lang="en-AU" sz="1800" kern="100">
                                                <a:solidFill>
                                                  <a:schemeClr val="tx1"/>
                                                </a:solidFill>
                                                <a:effectLst/>
                                                <a:latin typeface="Cambria Math" panose="02040503050406030204" pitchFamily="18" charset="0"/>
                                              </a:rPr>
                                              <m:t>𝑓</m:t>
                                            </m:r>
                                          </m:e>
                                          <m:sub>
                                            <m:r>
                                              <a:rPr lang="en-AU" sz="1800" kern="100">
                                                <a:solidFill>
                                                  <a:schemeClr val="tx1"/>
                                                </a:solidFill>
                                                <a:effectLst/>
                                                <a:latin typeface="Cambria Math" panose="02040503050406030204" pitchFamily="18" charset="0"/>
                                              </a:rPr>
                                              <m:t>𝑏𝑒𝑡𝑎</m:t>
                                            </m:r>
                                          </m:sub>
                                        </m:sSub>
                                        <m:d>
                                          <m:dPr>
                                            <m:ctrlPr>
                                              <a:rPr lang="en-AU" sz="1800" i="1" kern="100">
                                                <a:solidFill>
                                                  <a:schemeClr val="tx1"/>
                                                </a:solidFill>
                                                <a:effectLst/>
                                                <a:latin typeface="Cambria Math" panose="02040503050406030204" pitchFamily="18" charset="0"/>
                                              </a:rPr>
                                            </m:ctrlPr>
                                          </m:dPr>
                                          <m:e>
                                            <m:sSub>
                                              <m:sSubPr>
                                                <m:ctrlPr>
                                                  <a:rPr lang="en-AU" sz="1800" i="1" kern="100">
                                                    <a:solidFill>
                                                      <a:schemeClr val="tx1"/>
                                                    </a:solidFill>
                                                    <a:effectLst/>
                                                    <a:latin typeface="Cambria Math" panose="02040503050406030204" pitchFamily="18" charset="0"/>
                                                  </a:rPr>
                                                </m:ctrlPr>
                                              </m:sSubPr>
                                              <m:e>
                                                <m:r>
                                                  <a:rPr lang="en-AU" sz="1800" kern="100">
                                                    <a:solidFill>
                                                      <a:schemeClr val="tx1"/>
                                                    </a:solidFill>
                                                    <a:effectLst/>
                                                    <a:latin typeface="Cambria Math" panose="02040503050406030204" pitchFamily="18" charset="0"/>
                                                  </a:rPr>
                                                  <m:t>𝑦</m:t>
                                                </m:r>
                                              </m:e>
                                              <m:sub>
                                                <m:r>
                                                  <a:rPr lang="en-AU" sz="1800" kern="100">
                                                    <a:solidFill>
                                                      <a:schemeClr val="tx1"/>
                                                    </a:solidFill>
                                                    <a:effectLst/>
                                                    <a:latin typeface="Cambria Math" panose="02040503050406030204" pitchFamily="18" charset="0"/>
                                                  </a:rPr>
                                                  <m:t>𝑖</m:t>
                                                </m:r>
                                              </m:sub>
                                            </m:sSub>
                                            <m:r>
                                              <a:rPr lang="en-AU" sz="1800" kern="100">
                                                <a:solidFill>
                                                  <a:schemeClr val="tx1"/>
                                                </a:solidFill>
                                                <a:effectLst/>
                                                <a:latin typeface="Cambria Math" panose="02040503050406030204" pitchFamily="18" charset="0"/>
                                              </a:rPr>
                                              <m:t>; </m:t>
                                            </m:r>
                                            <m:sSub>
                                              <m:sSubPr>
                                                <m:ctrlPr>
                                                  <a:rPr lang="en-AU" sz="1800" i="1" kern="100">
                                                    <a:solidFill>
                                                      <a:schemeClr val="tx1"/>
                                                    </a:solidFill>
                                                    <a:effectLst/>
                                                    <a:latin typeface="Cambria Math" panose="02040503050406030204" pitchFamily="18" charset="0"/>
                                                  </a:rPr>
                                                </m:ctrlPr>
                                              </m:sSubPr>
                                              <m:e>
                                                <m:acc>
                                                  <m:accPr>
                                                    <m:chr m:val="̂"/>
                                                    <m:ctrlPr>
                                                      <a:rPr lang="en-AU" sz="1800" i="1" kern="100">
                                                        <a:solidFill>
                                                          <a:schemeClr val="tx1"/>
                                                        </a:solidFill>
                                                        <a:effectLst/>
                                                        <a:latin typeface="Cambria Math" panose="02040503050406030204" pitchFamily="18" charset="0"/>
                                                      </a:rPr>
                                                    </m:ctrlPr>
                                                  </m:accPr>
                                                  <m:e>
                                                    <m:r>
                                                      <a:rPr lang="en-AU" sz="1800" kern="100">
                                                        <a:solidFill>
                                                          <a:schemeClr val="tx1"/>
                                                        </a:solidFill>
                                                        <a:effectLst/>
                                                        <a:latin typeface="Cambria Math" panose="02040503050406030204" pitchFamily="18" charset="0"/>
                                                      </a:rPr>
                                                      <m:t>𝜌</m:t>
                                                    </m:r>
                                                  </m:e>
                                                </m:acc>
                                              </m:e>
                                              <m:sub>
                                                <m:r>
                                                  <a:rPr lang="en-AU" sz="1800" kern="100">
                                                    <a:solidFill>
                                                      <a:schemeClr val="tx1"/>
                                                    </a:solidFill>
                                                    <a:effectLst/>
                                                    <a:latin typeface="Cambria Math" panose="02040503050406030204" pitchFamily="18" charset="0"/>
                                                  </a:rPr>
                                                  <m:t>𝑖𝑑</m:t>
                                                </m:r>
                                              </m:sub>
                                            </m:sSub>
                                            <m:r>
                                              <a:rPr lang="en-AU" sz="1800" kern="100">
                                                <a:solidFill>
                                                  <a:schemeClr val="tx1"/>
                                                </a:solidFill>
                                                <a:effectLst/>
                                                <a:latin typeface="Cambria Math" panose="02040503050406030204" pitchFamily="18" charset="0"/>
                                              </a:rPr>
                                              <m:t>, </m:t>
                                            </m:r>
                                            <m:sSub>
                                              <m:sSubPr>
                                                <m:ctrlPr>
                                                  <a:rPr lang="en-AU" sz="1800" i="1" kern="100">
                                                    <a:solidFill>
                                                      <a:schemeClr val="tx1"/>
                                                    </a:solidFill>
                                                    <a:effectLst/>
                                                    <a:latin typeface="Cambria Math" panose="02040503050406030204" pitchFamily="18" charset="0"/>
                                                  </a:rPr>
                                                </m:ctrlPr>
                                              </m:sSubPr>
                                              <m:e>
                                                <m:acc>
                                                  <m:accPr>
                                                    <m:chr m:val="̂"/>
                                                    <m:ctrlPr>
                                                      <a:rPr lang="en-AU" sz="1800" i="1" kern="100">
                                                        <a:solidFill>
                                                          <a:schemeClr val="tx1"/>
                                                        </a:solidFill>
                                                        <a:effectLst/>
                                                        <a:latin typeface="Cambria Math" panose="02040503050406030204" pitchFamily="18" charset="0"/>
                                                      </a:rPr>
                                                    </m:ctrlPr>
                                                  </m:accPr>
                                                  <m:e>
                                                    <m:r>
                                                      <a:rPr lang="en-AU" sz="1800" kern="100">
                                                        <a:solidFill>
                                                          <a:schemeClr val="tx1"/>
                                                        </a:solidFill>
                                                        <a:effectLst/>
                                                        <a:latin typeface="Cambria Math" panose="02040503050406030204" pitchFamily="18" charset="0"/>
                                                      </a:rPr>
                                                      <m:t>𝜙</m:t>
                                                    </m:r>
                                                  </m:e>
                                                </m:acc>
                                              </m:e>
                                              <m:sub>
                                                <m:r>
                                                  <a:rPr lang="en-AU" sz="1800" kern="100">
                                                    <a:solidFill>
                                                      <a:schemeClr val="tx1"/>
                                                    </a:solidFill>
                                                    <a:effectLst/>
                                                    <a:latin typeface="Cambria Math" panose="02040503050406030204" pitchFamily="18" charset="0"/>
                                                  </a:rPr>
                                                  <m:t>𝑖𝑑</m:t>
                                                </m:r>
                                              </m:sub>
                                            </m:sSub>
                                          </m:e>
                                        </m:d>
                                        <m:r>
                                          <a:rPr lang="en-AU" sz="1800" kern="100">
                                            <a:solidFill>
                                              <a:schemeClr val="tx1"/>
                                            </a:solidFill>
                                            <a:effectLst/>
                                            <a:latin typeface="Cambria Math" panose="02040503050406030204" pitchFamily="18" charset="0"/>
                                          </a:rPr>
                                          <m:t>     </m:t>
                                        </m:r>
                                        <m:r>
                                          <a:rPr lang="en-AU" sz="1800" kern="100">
                                            <a:solidFill>
                                              <a:schemeClr val="tx1"/>
                                            </a:solidFill>
                                            <a:effectLst/>
                                            <a:latin typeface="Cambria Math" panose="02040503050406030204" pitchFamily="18" charset="0"/>
                                          </a:rPr>
                                          <m:t>𝑖𝑓</m:t>
                                        </m:r>
                                        <m:r>
                                          <a:rPr lang="en-AU" sz="1800" kern="100">
                                            <a:solidFill>
                                              <a:schemeClr val="tx1"/>
                                            </a:solidFill>
                                            <a:effectLst/>
                                            <a:latin typeface="Cambria Math" panose="02040503050406030204" pitchFamily="18" charset="0"/>
                                          </a:rPr>
                                          <m:t> </m:t>
                                        </m:r>
                                        <m:sSub>
                                          <m:sSubPr>
                                            <m:ctrlPr>
                                              <a:rPr lang="en-AU" sz="1800" i="1" kern="100">
                                                <a:solidFill>
                                                  <a:schemeClr val="tx1"/>
                                                </a:solidFill>
                                                <a:effectLst/>
                                                <a:latin typeface="Cambria Math" panose="02040503050406030204" pitchFamily="18" charset="0"/>
                                              </a:rPr>
                                            </m:ctrlPr>
                                          </m:sSubPr>
                                          <m:e>
                                            <m:r>
                                              <a:rPr lang="en-AU" sz="1800" kern="100">
                                                <a:solidFill>
                                                  <a:schemeClr val="tx1"/>
                                                </a:solidFill>
                                                <a:effectLst/>
                                                <a:latin typeface="Cambria Math" panose="02040503050406030204" pitchFamily="18" charset="0"/>
                                              </a:rPr>
                                              <m:t>𝑦</m:t>
                                            </m:r>
                                          </m:e>
                                          <m:sub>
                                            <m:r>
                                              <a:rPr lang="en-AU" sz="1800" kern="100">
                                                <a:solidFill>
                                                  <a:schemeClr val="tx1"/>
                                                </a:solidFill>
                                                <a:effectLst/>
                                                <a:latin typeface="Cambria Math" panose="02040503050406030204" pitchFamily="18" charset="0"/>
                                              </a:rPr>
                                              <m:t>𝑖</m:t>
                                            </m:r>
                                          </m:sub>
                                        </m:sSub>
                                        <m:r>
                                          <a:rPr lang="en-AU" sz="1800" kern="100">
                                            <a:solidFill>
                                              <a:schemeClr val="tx1"/>
                                            </a:solidFill>
                                            <a:effectLst/>
                                            <a:latin typeface="Cambria Math" panose="02040503050406030204" pitchFamily="18" charset="0"/>
                                          </a:rPr>
                                          <m:t> </m:t>
                                        </m:r>
                                        <m:r>
                                          <a:rPr lang="en-AU" sz="1800" kern="100">
                                            <a:solidFill>
                                              <a:schemeClr val="tx1"/>
                                            </a:solidFill>
                                            <a:effectLst/>
                                            <a:latin typeface="Cambria Math" panose="02040503050406030204" pitchFamily="18" charset="0"/>
                                            <a:sym typeface="Symbol" panose="05050102010706020507" pitchFamily="18" charset="2"/>
                                          </a:rPr>
                                          <m:t></m:t>
                                        </m:r>
                                        <m:r>
                                          <a:rPr lang="en-AU" sz="1800" kern="100">
                                            <a:solidFill>
                                              <a:schemeClr val="tx1"/>
                                            </a:solidFill>
                                            <a:effectLst/>
                                            <a:latin typeface="Cambria Math" panose="02040503050406030204" pitchFamily="18" charset="0"/>
                                          </a:rPr>
                                          <m:t> (0,1)</m:t>
                                        </m:r>
                                      </m:e>
                                    </m:eqArr>
                                  </m:e>
                                </m:d>
                              </m:oMath>
                            </m:oMathPara>
                          </a14:m>
                          <a:endParaRPr lang="en-AU" sz="180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66" marR="68566" marT="0" marB="0"/>
                    </a:tc>
                    <a:extLst>
                      <a:ext uri="{0D108BD9-81ED-4DB2-BD59-A6C34878D82A}">
                        <a16:rowId xmlns:a16="http://schemas.microsoft.com/office/drawing/2014/main" val="4116909288"/>
                      </a:ext>
                    </a:extLst>
                  </a:tr>
                  <a:tr h="324039">
                    <a:tc>
                      <a:txBody>
                        <a:bodyPr/>
                        <a:lstStyle/>
                        <a:p>
                          <a:pPr algn="ctr">
                            <a:lnSpc>
                              <a:spcPct val="120000"/>
                            </a:lnSpc>
                            <a:spcAft>
                              <a:spcPts val="600"/>
                            </a:spcAft>
                          </a:pPr>
                          <a14:m>
                            <m:oMathPara xmlns:m="http://schemas.openxmlformats.org/officeDocument/2006/math">
                              <m:oMathParaPr>
                                <m:jc m:val="centerGroup"/>
                              </m:oMathParaPr>
                              <m:oMath xmlns:m="http://schemas.openxmlformats.org/officeDocument/2006/math">
                                <m:sSub>
                                  <m:sSubPr>
                                    <m:ctrlPr>
                                      <a:rPr lang="en-AU" sz="1800" i="1" kern="100" smtClean="0">
                                        <a:solidFill>
                                          <a:schemeClr val="tx1"/>
                                        </a:solidFill>
                                        <a:effectLst/>
                                        <a:latin typeface="Cambria Math" panose="02040503050406030204" pitchFamily="18" charset="0"/>
                                      </a:rPr>
                                    </m:ctrlPr>
                                  </m:sSubPr>
                                  <m:e>
                                    <m:acc>
                                      <m:accPr>
                                        <m:chr m:val="̂"/>
                                        <m:ctrlPr>
                                          <a:rPr lang="en-AU" sz="1800" i="1" kern="100">
                                            <a:solidFill>
                                              <a:schemeClr val="tx1"/>
                                            </a:solidFill>
                                            <a:effectLst/>
                                            <a:latin typeface="Cambria Math" panose="02040503050406030204" pitchFamily="18" charset="0"/>
                                          </a:rPr>
                                        </m:ctrlPr>
                                      </m:accPr>
                                      <m:e>
                                        <m:r>
                                          <a:rPr lang="en-AU" sz="1800" kern="100">
                                            <a:solidFill>
                                              <a:schemeClr val="tx1"/>
                                            </a:solidFill>
                                            <a:effectLst/>
                                            <a:latin typeface="Cambria Math" panose="02040503050406030204" pitchFamily="18" charset="0"/>
                                          </a:rPr>
                                          <m:t>𝑝</m:t>
                                        </m:r>
                                      </m:e>
                                    </m:acc>
                                  </m:e>
                                  <m:sub>
                                    <m:r>
                                      <a:rPr lang="en-AU" sz="1800" kern="100">
                                        <a:solidFill>
                                          <a:schemeClr val="tx1"/>
                                        </a:solidFill>
                                        <a:effectLst/>
                                        <a:latin typeface="Cambria Math" panose="02040503050406030204" pitchFamily="18" charset="0"/>
                                      </a:rPr>
                                      <m:t>𝑖𝑑</m:t>
                                    </m:r>
                                  </m:sub>
                                </m:sSub>
                                <m:r>
                                  <a:rPr lang="en-AU" sz="1800" kern="100">
                                    <a:solidFill>
                                      <a:schemeClr val="tx1"/>
                                    </a:solidFill>
                                    <a:effectLst/>
                                    <a:latin typeface="Cambria Math" panose="02040503050406030204" pitchFamily="18" charset="0"/>
                                  </a:rPr>
                                  <m:t>= </m:t>
                                </m:r>
                                <m:sSubSup>
                                  <m:sSubSupPr>
                                    <m:ctrlPr>
                                      <a:rPr lang="en-AU" sz="1800" i="1" kern="100">
                                        <a:solidFill>
                                          <a:schemeClr val="tx1"/>
                                        </a:solidFill>
                                        <a:effectLst/>
                                        <a:latin typeface="Cambria Math" panose="02040503050406030204" pitchFamily="18" charset="0"/>
                                      </a:rPr>
                                    </m:ctrlPr>
                                  </m:sSubSupPr>
                                  <m:e>
                                    <m:r>
                                      <a:rPr lang="en-AU" sz="1800" kern="100">
                                        <a:solidFill>
                                          <a:schemeClr val="tx1"/>
                                        </a:solidFill>
                                        <a:effectLst/>
                                        <a:latin typeface="Cambria Math" panose="02040503050406030204" pitchFamily="18" charset="0"/>
                                      </a:rPr>
                                      <m:t>𝑔</m:t>
                                    </m:r>
                                  </m:e>
                                  <m:sub>
                                    <m:r>
                                      <a:rPr lang="en-AU" sz="1800" kern="100">
                                        <a:solidFill>
                                          <a:schemeClr val="tx1"/>
                                        </a:solidFill>
                                        <a:effectLst/>
                                        <a:latin typeface="Cambria Math" panose="02040503050406030204" pitchFamily="18" charset="0"/>
                                      </a:rPr>
                                      <m:t>𝑒𝑥𝑡𝑒𝑛𝑠𝑖𝑣𝑒</m:t>
                                    </m:r>
                                    <m:r>
                                      <a:rPr lang="en-AU" sz="1800" kern="100">
                                        <a:solidFill>
                                          <a:schemeClr val="tx1"/>
                                        </a:solidFill>
                                        <a:effectLst/>
                                        <a:latin typeface="Cambria Math" panose="02040503050406030204" pitchFamily="18" charset="0"/>
                                      </a:rPr>
                                      <m:t>, </m:t>
                                    </m:r>
                                    <m:r>
                                      <a:rPr lang="en-AU" sz="1800" kern="100">
                                        <a:solidFill>
                                          <a:schemeClr val="tx1"/>
                                        </a:solidFill>
                                        <a:effectLst/>
                                        <a:latin typeface="Cambria Math" panose="02040503050406030204" pitchFamily="18" charset="0"/>
                                      </a:rPr>
                                      <m:t>𝑑</m:t>
                                    </m:r>
                                  </m:sub>
                                  <m:sup>
                                    <m:r>
                                      <a:rPr lang="en-AU" sz="1800" kern="100">
                                        <a:solidFill>
                                          <a:schemeClr val="tx1"/>
                                        </a:solidFill>
                                        <a:effectLst/>
                                        <a:latin typeface="Cambria Math" panose="02040503050406030204" pitchFamily="18" charset="0"/>
                                      </a:rPr>
                                      <m:t>−1</m:t>
                                    </m:r>
                                  </m:sup>
                                </m:sSubSup>
                                <m:r>
                                  <a:rPr lang="en-AU" sz="1800" kern="100">
                                    <a:solidFill>
                                      <a:schemeClr val="tx1"/>
                                    </a:solidFill>
                                    <a:effectLst/>
                                    <a:latin typeface="Cambria Math" panose="02040503050406030204" pitchFamily="18" charset="0"/>
                                  </a:rPr>
                                  <m:t>(</m:t>
                                </m:r>
                                <m:sSub>
                                  <m:sSubPr>
                                    <m:ctrlPr>
                                      <a:rPr lang="en-AU" sz="1800" i="1" kern="100">
                                        <a:solidFill>
                                          <a:schemeClr val="tx1"/>
                                        </a:solidFill>
                                        <a:effectLst/>
                                        <a:latin typeface="Cambria Math" panose="02040503050406030204" pitchFamily="18" charset="0"/>
                                      </a:rPr>
                                    </m:ctrlPr>
                                  </m:sSubPr>
                                  <m:e>
                                    <m:r>
                                      <a:rPr lang="en-AU" sz="1800" kern="100">
                                        <a:solidFill>
                                          <a:schemeClr val="tx1"/>
                                        </a:solidFill>
                                        <a:effectLst/>
                                        <a:latin typeface="Cambria Math" panose="02040503050406030204" pitchFamily="18" charset="0"/>
                                      </a:rPr>
                                      <m:t>𝑋</m:t>
                                    </m:r>
                                  </m:e>
                                  <m:sub>
                                    <m:r>
                                      <a:rPr lang="en-AU" sz="1800" kern="100">
                                        <a:solidFill>
                                          <a:schemeClr val="tx1"/>
                                        </a:solidFill>
                                        <a:effectLst/>
                                        <a:latin typeface="Cambria Math" panose="02040503050406030204" pitchFamily="18" charset="0"/>
                                      </a:rPr>
                                      <m:t>𝑖</m:t>
                                    </m:r>
                                  </m:sub>
                                </m:sSub>
                                <m:r>
                                  <a:rPr lang="en-AU" sz="1800" kern="100">
                                    <a:solidFill>
                                      <a:schemeClr val="tx1"/>
                                    </a:solidFill>
                                    <a:effectLst/>
                                    <a:latin typeface="Cambria Math" panose="02040503050406030204" pitchFamily="18" charset="0"/>
                                  </a:rPr>
                                  <m:t>, </m:t>
                                </m:r>
                                <m:sSub>
                                  <m:sSubPr>
                                    <m:ctrlPr>
                                      <a:rPr lang="en-AU" sz="1800" i="1" kern="100">
                                        <a:solidFill>
                                          <a:schemeClr val="tx1"/>
                                        </a:solidFill>
                                        <a:effectLst/>
                                        <a:latin typeface="Cambria Math" panose="02040503050406030204" pitchFamily="18" charset="0"/>
                                      </a:rPr>
                                    </m:ctrlPr>
                                  </m:sSubPr>
                                  <m:e>
                                    <m:r>
                                      <a:rPr lang="en-AU" sz="1800" kern="100">
                                        <a:solidFill>
                                          <a:schemeClr val="tx1"/>
                                        </a:solidFill>
                                        <a:effectLst/>
                                        <a:latin typeface="Cambria Math" panose="02040503050406030204" pitchFamily="18" charset="0"/>
                                      </a:rPr>
                                      <m:t>𝑄</m:t>
                                    </m:r>
                                  </m:e>
                                  <m:sub>
                                    <m:r>
                                      <a:rPr lang="en-AU" sz="1800" kern="100">
                                        <a:solidFill>
                                          <a:schemeClr val="tx1"/>
                                        </a:solidFill>
                                        <a:effectLst/>
                                        <a:latin typeface="Cambria Math" panose="02040503050406030204" pitchFamily="18" charset="0"/>
                                      </a:rPr>
                                      <m:t>𝑖</m:t>
                                    </m:r>
                                  </m:sub>
                                </m:sSub>
                                <m:r>
                                  <a:rPr lang="en-AU" sz="1800" kern="100">
                                    <a:solidFill>
                                      <a:schemeClr val="tx1"/>
                                    </a:solidFill>
                                    <a:effectLst/>
                                    <a:latin typeface="Cambria Math" panose="02040503050406030204" pitchFamily="18" charset="0"/>
                                  </a:rPr>
                                  <m:t>)</m:t>
                                </m:r>
                              </m:oMath>
                            </m:oMathPara>
                          </a14:m>
                          <a:endParaRPr lang="en-AU" sz="180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66" marR="68566" marT="0" marB="0"/>
                    </a:tc>
                    <a:extLst>
                      <a:ext uri="{0D108BD9-81ED-4DB2-BD59-A6C34878D82A}">
                        <a16:rowId xmlns:a16="http://schemas.microsoft.com/office/drawing/2014/main" val="712426091"/>
                      </a:ext>
                    </a:extLst>
                  </a:tr>
                  <a:tr h="324039">
                    <a:tc>
                      <a:txBody>
                        <a:bodyPr/>
                        <a:lstStyle/>
                        <a:p>
                          <a:pPr algn="ctr">
                            <a:lnSpc>
                              <a:spcPct val="120000"/>
                            </a:lnSpc>
                            <a:spcAft>
                              <a:spcPts val="600"/>
                            </a:spcAft>
                          </a:pPr>
                          <a14:m>
                            <m:oMathPara xmlns:m="http://schemas.openxmlformats.org/officeDocument/2006/math">
                              <m:oMathParaPr>
                                <m:jc m:val="centerGroup"/>
                              </m:oMathParaPr>
                              <m:oMath xmlns:m="http://schemas.openxmlformats.org/officeDocument/2006/math">
                                <m:sSub>
                                  <m:sSubPr>
                                    <m:ctrlPr>
                                      <a:rPr lang="en-AU" sz="1800" i="1" kern="100" smtClean="0">
                                        <a:solidFill>
                                          <a:schemeClr val="tx1"/>
                                        </a:solidFill>
                                        <a:effectLst/>
                                        <a:latin typeface="Cambria Math" panose="02040503050406030204" pitchFamily="18" charset="0"/>
                                      </a:rPr>
                                    </m:ctrlPr>
                                  </m:sSubPr>
                                  <m:e>
                                    <m:acc>
                                      <m:accPr>
                                        <m:chr m:val="̂"/>
                                        <m:ctrlPr>
                                          <a:rPr lang="en-AU" sz="1800" i="1" kern="100">
                                            <a:solidFill>
                                              <a:schemeClr val="tx1"/>
                                            </a:solidFill>
                                            <a:effectLst/>
                                            <a:latin typeface="Cambria Math" panose="02040503050406030204" pitchFamily="18" charset="0"/>
                                          </a:rPr>
                                        </m:ctrlPr>
                                      </m:accPr>
                                      <m:e>
                                        <m:r>
                                          <a:rPr lang="en-AU" sz="1800" kern="100">
                                            <a:solidFill>
                                              <a:schemeClr val="tx1"/>
                                            </a:solidFill>
                                            <a:effectLst/>
                                            <a:latin typeface="Cambria Math" panose="02040503050406030204" pitchFamily="18" charset="0"/>
                                          </a:rPr>
                                          <m:t>𝜌</m:t>
                                        </m:r>
                                      </m:e>
                                    </m:acc>
                                  </m:e>
                                  <m:sub>
                                    <m:r>
                                      <a:rPr lang="en-AU" sz="1800" kern="100">
                                        <a:solidFill>
                                          <a:schemeClr val="tx1"/>
                                        </a:solidFill>
                                        <a:effectLst/>
                                        <a:latin typeface="Cambria Math" panose="02040503050406030204" pitchFamily="18" charset="0"/>
                                      </a:rPr>
                                      <m:t>𝑖𝑑</m:t>
                                    </m:r>
                                  </m:sub>
                                </m:sSub>
                                <m:r>
                                  <a:rPr lang="en-AU" sz="1800" kern="100">
                                    <a:solidFill>
                                      <a:schemeClr val="tx1"/>
                                    </a:solidFill>
                                    <a:effectLst/>
                                    <a:latin typeface="Cambria Math" panose="02040503050406030204" pitchFamily="18" charset="0"/>
                                  </a:rPr>
                                  <m:t>=</m:t>
                                </m:r>
                                <m:sSubSup>
                                  <m:sSubSupPr>
                                    <m:ctrlPr>
                                      <a:rPr lang="en-AU" sz="1800" i="1" kern="100">
                                        <a:solidFill>
                                          <a:schemeClr val="tx1"/>
                                        </a:solidFill>
                                        <a:effectLst/>
                                        <a:latin typeface="Cambria Math" panose="02040503050406030204" pitchFamily="18" charset="0"/>
                                      </a:rPr>
                                    </m:ctrlPr>
                                  </m:sSubSupPr>
                                  <m:e>
                                    <m:r>
                                      <a:rPr lang="en-AU" sz="1800" kern="100">
                                        <a:solidFill>
                                          <a:schemeClr val="tx1"/>
                                        </a:solidFill>
                                        <a:effectLst/>
                                        <a:latin typeface="Cambria Math" panose="02040503050406030204" pitchFamily="18" charset="0"/>
                                      </a:rPr>
                                      <m:t>𝑔</m:t>
                                    </m:r>
                                  </m:e>
                                  <m:sub>
                                    <m:r>
                                      <a:rPr lang="en-AU" sz="1800" kern="100">
                                        <a:solidFill>
                                          <a:schemeClr val="tx1"/>
                                        </a:solidFill>
                                        <a:effectLst/>
                                        <a:latin typeface="Cambria Math" panose="02040503050406030204" pitchFamily="18" charset="0"/>
                                      </a:rPr>
                                      <m:t>𝑖𝑛𝑡𝑒𝑛𝑠𝑖𝑣𝑒</m:t>
                                    </m:r>
                                    <m:r>
                                      <a:rPr lang="en-AU" sz="1800" kern="100">
                                        <a:solidFill>
                                          <a:schemeClr val="tx1"/>
                                        </a:solidFill>
                                        <a:effectLst/>
                                        <a:latin typeface="Cambria Math" panose="02040503050406030204" pitchFamily="18" charset="0"/>
                                      </a:rPr>
                                      <m:t>,</m:t>
                                    </m:r>
                                    <m:r>
                                      <a:rPr lang="en-AU" sz="1800" kern="100">
                                        <a:solidFill>
                                          <a:schemeClr val="tx1"/>
                                        </a:solidFill>
                                        <a:effectLst/>
                                        <a:latin typeface="Cambria Math" panose="02040503050406030204" pitchFamily="18" charset="0"/>
                                      </a:rPr>
                                      <m:t>𝑑</m:t>
                                    </m:r>
                                  </m:sub>
                                  <m:sup>
                                    <m:r>
                                      <a:rPr lang="en-AU" sz="1800" kern="100">
                                        <a:solidFill>
                                          <a:schemeClr val="tx1"/>
                                        </a:solidFill>
                                        <a:effectLst/>
                                        <a:latin typeface="Cambria Math" panose="02040503050406030204" pitchFamily="18" charset="0"/>
                                      </a:rPr>
                                      <m:t>−1</m:t>
                                    </m:r>
                                  </m:sup>
                                </m:sSubSup>
                                <m:r>
                                  <a:rPr lang="en-AU" sz="1800" kern="100">
                                    <a:solidFill>
                                      <a:schemeClr val="tx1"/>
                                    </a:solidFill>
                                    <a:effectLst/>
                                    <a:latin typeface="Cambria Math" panose="02040503050406030204" pitchFamily="18" charset="0"/>
                                  </a:rPr>
                                  <m:t>(</m:t>
                                </m:r>
                                <m:sSub>
                                  <m:sSubPr>
                                    <m:ctrlPr>
                                      <a:rPr lang="en-AU" sz="1800" i="1" kern="100">
                                        <a:solidFill>
                                          <a:schemeClr val="tx1"/>
                                        </a:solidFill>
                                        <a:effectLst/>
                                        <a:latin typeface="Cambria Math" panose="02040503050406030204" pitchFamily="18" charset="0"/>
                                      </a:rPr>
                                    </m:ctrlPr>
                                  </m:sSubPr>
                                  <m:e>
                                    <m:r>
                                      <a:rPr lang="en-AU" sz="1800" kern="100">
                                        <a:solidFill>
                                          <a:schemeClr val="tx1"/>
                                        </a:solidFill>
                                        <a:effectLst/>
                                        <a:latin typeface="Cambria Math" panose="02040503050406030204" pitchFamily="18" charset="0"/>
                                      </a:rPr>
                                      <m:t>𝑋</m:t>
                                    </m:r>
                                  </m:e>
                                  <m:sub>
                                    <m:r>
                                      <a:rPr lang="en-AU" sz="1800" kern="100">
                                        <a:solidFill>
                                          <a:schemeClr val="tx1"/>
                                        </a:solidFill>
                                        <a:effectLst/>
                                        <a:latin typeface="Cambria Math" panose="02040503050406030204" pitchFamily="18" charset="0"/>
                                      </a:rPr>
                                      <m:t>𝑖</m:t>
                                    </m:r>
                                  </m:sub>
                                </m:sSub>
                                <m:r>
                                  <a:rPr lang="en-AU" sz="1800" kern="100">
                                    <a:solidFill>
                                      <a:schemeClr val="tx1"/>
                                    </a:solidFill>
                                    <a:effectLst/>
                                    <a:latin typeface="Cambria Math" panose="02040503050406030204" pitchFamily="18" charset="0"/>
                                  </a:rPr>
                                  <m:t>, </m:t>
                                </m:r>
                                <m:sSub>
                                  <m:sSubPr>
                                    <m:ctrlPr>
                                      <a:rPr lang="en-AU" sz="1800" i="1" kern="100">
                                        <a:solidFill>
                                          <a:schemeClr val="tx1"/>
                                        </a:solidFill>
                                        <a:effectLst/>
                                        <a:latin typeface="Cambria Math" panose="02040503050406030204" pitchFamily="18" charset="0"/>
                                      </a:rPr>
                                    </m:ctrlPr>
                                  </m:sSubPr>
                                  <m:e>
                                    <m:r>
                                      <a:rPr lang="en-AU" sz="1800" kern="100">
                                        <a:solidFill>
                                          <a:schemeClr val="tx1"/>
                                        </a:solidFill>
                                        <a:effectLst/>
                                        <a:latin typeface="Cambria Math" panose="02040503050406030204" pitchFamily="18" charset="0"/>
                                      </a:rPr>
                                      <m:t>𝑄</m:t>
                                    </m:r>
                                  </m:e>
                                  <m:sub>
                                    <m:r>
                                      <a:rPr lang="en-AU" sz="1800" kern="100">
                                        <a:solidFill>
                                          <a:schemeClr val="tx1"/>
                                        </a:solidFill>
                                        <a:effectLst/>
                                        <a:latin typeface="Cambria Math" panose="02040503050406030204" pitchFamily="18" charset="0"/>
                                      </a:rPr>
                                      <m:t>𝑖</m:t>
                                    </m:r>
                                  </m:sub>
                                </m:sSub>
                                <m:r>
                                  <a:rPr lang="en-AU" sz="1800" kern="100">
                                    <a:solidFill>
                                      <a:schemeClr val="tx1"/>
                                    </a:solidFill>
                                    <a:effectLst/>
                                    <a:latin typeface="Cambria Math" panose="02040503050406030204" pitchFamily="18" charset="0"/>
                                  </a:rPr>
                                  <m:t>)</m:t>
                                </m:r>
                              </m:oMath>
                            </m:oMathPara>
                          </a14:m>
                          <a:endParaRPr lang="en-AU" sz="180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66" marR="68566" marT="0" marB="0"/>
                    </a:tc>
                    <a:extLst>
                      <a:ext uri="{0D108BD9-81ED-4DB2-BD59-A6C34878D82A}">
                        <a16:rowId xmlns:a16="http://schemas.microsoft.com/office/drawing/2014/main" val="1496183470"/>
                      </a:ext>
                    </a:extLst>
                  </a:tr>
                </a:tbl>
              </a:graphicData>
            </a:graphic>
          </p:graphicFrame>
        </mc:Choice>
        <mc:Fallback xmlns="">
          <p:graphicFrame>
            <p:nvGraphicFramePr>
              <p:cNvPr id="10" name="Table 9">
                <a:extLst>
                  <a:ext uri="{FF2B5EF4-FFF2-40B4-BE49-F238E27FC236}">
                    <a16:creationId xmlns:a16="http://schemas.microsoft.com/office/drawing/2014/main" id="{D171169B-D8A4-4DA6-EF3D-D0E7250DF634}"/>
                  </a:ext>
                </a:extLst>
              </p:cNvPr>
              <p:cNvGraphicFramePr>
                <a:graphicFrameLocks noGrp="1"/>
              </p:cNvGraphicFramePr>
              <p:nvPr>
                <p:extLst>
                  <p:ext uri="{D42A27DB-BD31-4B8C-83A1-F6EECF244321}">
                    <p14:modId xmlns:p14="http://schemas.microsoft.com/office/powerpoint/2010/main" val="364326303"/>
                  </p:ext>
                </p:extLst>
              </p:nvPr>
            </p:nvGraphicFramePr>
            <p:xfrm>
              <a:off x="6788989" y="2653602"/>
              <a:ext cx="5365630" cy="2295589"/>
            </p:xfrm>
            <a:graphic>
              <a:graphicData uri="http://schemas.openxmlformats.org/drawingml/2006/table">
                <a:tbl>
                  <a:tblPr firstRow="1" firstCol="1" bandRow="1">
                    <a:tableStyleId>{2D5ABB26-0587-4C30-8999-92F81FD0307C}</a:tableStyleId>
                  </a:tblPr>
                  <a:tblGrid>
                    <a:gridCol w="5365630">
                      <a:extLst>
                        <a:ext uri="{9D8B030D-6E8A-4147-A177-3AD203B41FA5}">
                          <a16:colId xmlns:a16="http://schemas.microsoft.com/office/drawing/2014/main" val="567569433"/>
                        </a:ext>
                      </a:extLst>
                    </a:gridCol>
                  </a:tblGrid>
                  <a:tr h="447739">
                    <a:tc>
                      <a:txBody>
                        <a:bodyPr/>
                        <a:lstStyle/>
                        <a:p>
                          <a:endParaRPr lang="en-US"/>
                        </a:p>
                      </a:txBody>
                      <a:tcPr marL="68566" marR="68566" marT="0" marB="0">
                        <a:blipFill>
                          <a:blip r:embed="rId2"/>
                          <a:stretch>
                            <a:fillRect b="-409459"/>
                          </a:stretch>
                        </a:blipFill>
                      </a:tcPr>
                    </a:tc>
                    <a:extLst>
                      <a:ext uri="{0D108BD9-81ED-4DB2-BD59-A6C34878D82A}">
                        <a16:rowId xmlns:a16="http://schemas.microsoft.com/office/drawing/2014/main" val="1005677730"/>
                      </a:ext>
                    </a:extLst>
                  </a:tr>
                  <a:tr h="931164">
                    <a:tc>
                      <a:txBody>
                        <a:bodyPr/>
                        <a:lstStyle/>
                        <a:p>
                          <a:endParaRPr lang="en-US"/>
                        </a:p>
                      </a:txBody>
                      <a:tcPr marL="68566" marR="68566" marT="0" marB="0">
                        <a:blipFill>
                          <a:blip r:embed="rId2"/>
                          <a:stretch>
                            <a:fillRect t="-48684" b="-99342"/>
                          </a:stretch>
                        </a:blipFill>
                      </a:tcPr>
                    </a:tc>
                    <a:extLst>
                      <a:ext uri="{0D108BD9-81ED-4DB2-BD59-A6C34878D82A}">
                        <a16:rowId xmlns:a16="http://schemas.microsoft.com/office/drawing/2014/main" val="4116909288"/>
                      </a:ext>
                    </a:extLst>
                  </a:tr>
                  <a:tr h="458343">
                    <a:tc>
                      <a:txBody>
                        <a:bodyPr/>
                        <a:lstStyle/>
                        <a:p>
                          <a:endParaRPr lang="en-US"/>
                        </a:p>
                      </a:txBody>
                      <a:tcPr marL="68566" marR="68566" marT="0" marB="0">
                        <a:blipFill>
                          <a:blip r:embed="rId2"/>
                          <a:stretch>
                            <a:fillRect t="-297368" b="-98684"/>
                          </a:stretch>
                        </a:blipFill>
                      </a:tcPr>
                    </a:tc>
                    <a:extLst>
                      <a:ext uri="{0D108BD9-81ED-4DB2-BD59-A6C34878D82A}">
                        <a16:rowId xmlns:a16="http://schemas.microsoft.com/office/drawing/2014/main" val="712426091"/>
                      </a:ext>
                    </a:extLst>
                  </a:tr>
                  <a:tr h="458343">
                    <a:tc>
                      <a:txBody>
                        <a:bodyPr/>
                        <a:lstStyle/>
                        <a:p>
                          <a:endParaRPr lang="en-US"/>
                        </a:p>
                      </a:txBody>
                      <a:tcPr marL="68566" marR="68566" marT="0" marB="0">
                        <a:blipFill>
                          <a:blip r:embed="rId2"/>
                          <a:stretch>
                            <a:fillRect t="-402667"/>
                          </a:stretch>
                        </a:blipFill>
                      </a:tcPr>
                    </a:tc>
                    <a:extLst>
                      <a:ext uri="{0D108BD9-81ED-4DB2-BD59-A6C34878D82A}">
                        <a16:rowId xmlns:a16="http://schemas.microsoft.com/office/drawing/2014/main" val="1496183470"/>
                      </a:ext>
                    </a:extLst>
                  </a:tr>
                </a:tbl>
              </a:graphicData>
            </a:graphic>
          </p:graphicFrame>
        </mc:Fallback>
      </mc:AlternateContent>
      <p:sp>
        <p:nvSpPr>
          <p:cNvPr id="11" name="TextBox 10">
            <a:extLst>
              <a:ext uri="{FF2B5EF4-FFF2-40B4-BE49-F238E27FC236}">
                <a16:creationId xmlns:a16="http://schemas.microsoft.com/office/drawing/2014/main" id="{65B8ECD9-D909-2B1B-042E-FE4CED00B4C1}"/>
              </a:ext>
            </a:extLst>
          </p:cNvPr>
          <p:cNvSpPr txBox="1"/>
          <p:nvPr/>
        </p:nvSpPr>
        <p:spPr>
          <a:xfrm>
            <a:off x="8611942" y="2228128"/>
            <a:ext cx="1958196" cy="369332"/>
          </a:xfrm>
          <a:prstGeom prst="rect">
            <a:avLst/>
          </a:prstGeom>
          <a:noFill/>
        </p:spPr>
        <p:txBody>
          <a:bodyPr wrap="square" rtlCol="0">
            <a:spAutoFit/>
          </a:bodyPr>
          <a:lstStyle/>
          <a:p>
            <a:r>
              <a:rPr lang="en-AU" b="1" dirty="0"/>
              <a:t>Direct model</a:t>
            </a:r>
          </a:p>
        </p:txBody>
      </p:sp>
      <p:sp>
        <p:nvSpPr>
          <p:cNvPr id="12" name="TextBox 11">
            <a:extLst>
              <a:ext uri="{FF2B5EF4-FFF2-40B4-BE49-F238E27FC236}">
                <a16:creationId xmlns:a16="http://schemas.microsoft.com/office/drawing/2014/main" id="{81A119E4-FB9A-71FC-EAC8-41EF58ED5BE4}"/>
              </a:ext>
            </a:extLst>
          </p:cNvPr>
          <p:cNvSpPr txBox="1"/>
          <p:nvPr/>
        </p:nvSpPr>
        <p:spPr>
          <a:xfrm>
            <a:off x="7822243" y="5024385"/>
            <a:ext cx="3288443" cy="646331"/>
          </a:xfrm>
          <a:prstGeom prst="rect">
            <a:avLst/>
          </a:prstGeom>
          <a:noFill/>
        </p:spPr>
        <p:txBody>
          <a:bodyPr wrap="square" rtlCol="0">
            <a:spAutoFit/>
          </a:bodyPr>
          <a:lstStyle/>
          <a:p>
            <a:pPr algn="ctr"/>
            <a:r>
              <a:rPr lang="en-AU" dirty="0"/>
              <a:t>(Equivalent also run for the reduced form model)</a:t>
            </a:r>
          </a:p>
        </p:txBody>
      </p:sp>
    </p:spTree>
    <p:extLst>
      <p:ext uri="{BB962C8B-B14F-4D97-AF65-F5344CB8AC3E}">
        <p14:creationId xmlns:p14="http://schemas.microsoft.com/office/powerpoint/2010/main" val="131175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39</a:t>
            </a:fld>
            <a:endParaRPr lang="en-US" sz="1050" dirty="0"/>
          </a:p>
        </p:txBody>
      </p:sp>
      <p:sp>
        <p:nvSpPr>
          <p:cNvPr id="2" name="TextBox 1">
            <a:extLst>
              <a:ext uri="{FF2B5EF4-FFF2-40B4-BE49-F238E27FC236}">
                <a16:creationId xmlns:a16="http://schemas.microsoft.com/office/drawing/2014/main" id="{40B9F925-09CC-DA0F-E89B-1D1A4B5E9946}"/>
              </a:ext>
            </a:extLst>
          </p:cNvPr>
          <p:cNvSpPr txBox="1"/>
          <p:nvPr/>
        </p:nvSpPr>
        <p:spPr>
          <a:xfrm>
            <a:off x="2600960" y="629872"/>
            <a:ext cx="6990080" cy="830997"/>
          </a:xfrm>
          <a:prstGeom prst="rect">
            <a:avLst/>
          </a:prstGeom>
          <a:noFill/>
        </p:spPr>
        <p:txBody>
          <a:bodyPr wrap="square" rtlCol="0">
            <a:spAutoFit/>
          </a:bodyPr>
          <a:lstStyle/>
          <a:p>
            <a:pPr algn="ctr"/>
            <a:r>
              <a:rPr lang="en-AU" sz="2400" dirty="0"/>
              <a:t>Empirical measurement of inclusion – household model</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10FF5FC-62D5-7B7B-BAE8-B72456C6BAD9}"/>
                  </a:ext>
                </a:extLst>
              </p:cNvPr>
              <p:cNvGraphicFramePr>
                <a:graphicFrameLocks noGrp="1"/>
              </p:cNvGraphicFramePr>
              <p:nvPr>
                <p:extLst>
                  <p:ext uri="{D42A27DB-BD31-4B8C-83A1-F6EECF244321}">
                    <p14:modId xmlns:p14="http://schemas.microsoft.com/office/powerpoint/2010/main" val="3529967983"/>
                  </p:ext>
                </p:extLst>
              </p:nvPr>
            </p:nvGraphicFramePr>
            <p:xfrm>
              <a:off x="838199" y="1825625"/>
              <a:ext cx="10039709" cy="895350"/>
            </p:xfrm>
            <a:graphic>
              <a:graphicData uri="http://schemas.openxmlformats.org/drawingml/2006/table">
                <a:tbl>
                  <a:tblPr firstRow="1" firstCol="1" bandRow="1">
                    <a:tableStyleId>{2D5ABB26-0587-4C30-8999-92F81FD0307C}</a:tableStyleId>
                  </a:tblPr>
                  <a:tblGrid>
                    <a:gridCol w="10039709">
                      <a:extLst>
                        <a:ext uri="{9D8B030D-6E8A-4147-A177-3AD203B41FA5}">
                          <a16:colId xmlns:a16="http://schemas.microsoft.com/office/drawing/2014/main" val="3157460451"/>
                        </a:ext>
                      </a:extLst>
                    </a:gridCol>
                  </a:tblGrid>
                  <a:tr h="324039">
                    <a:tc>
                      <a:txBody>
                        <a:bodyPr/>
                        <a:lstStyle/>
                        <a:p>
                          <a:pPr algn="ctr">
                            <a:lnSpc>
                              <a:spcPct val="120000"/>
                            </a:lnSpc>
                            <a:spcAft>
                              <a:spcPts val="600"/>
                            </a:spcAft>
                          </a:pPr>
                          <a14:m>
                            <m:oMathPara xmlns:m="http://schemas.openxmlformats.org/officeDocument/2006/math">
                              <m:oMathParaPr>
                                <m:jc m:val="centerGroup"/>
                              </m:oMathParaPr>
                              <m:oMath xmlns:m="http://schemas.openxmlformats.org/officeDocument/2006/math">
                                <m:sSubSup>
                                  <m:sSubSupPr>
                                    <m:ctrlPr>
                                      <a:rPr lang="en-AU" sz="1800" b="0" i="1" kern="100" smtClean="0">
                                        <a:solidFill>
                                          <a:schemeClr val="tx1"/>
                                        </a:solidFill>
                                        <a:effectLst/>
                                        <a:latin typeface="Cambria Math" panose="02040503050406030204" pitchFamily="18" charset="0"/>
                                      </a:rPr>
                                    </m:ctrlPr>
                                  </m:sSubSupPr>
                                  <m:e>
                                    <m:acc>
                                      <m:accPr>
                                        <m:chr m:val="̂"/>
                                        <m:ctrlPr>
                                          <a:rPr lang="en-AU" sz="1800" i="1" kern="100">
                                            <a:solidFill>
                                              <a:schemeClr val="tx1"/>
                                            </a:solidFill>
                                            <a:effectLst/>
                                            <a:latin typeface="Cambria Math" panose="02040503050406030204" pitchFamily="18" charset="0"/>
                                          </a:rPr>
                                        </m:ctrlPr>
                                      </m:accPr>
                                      <m:e>
                                        <m:r>
                                          <a:rPr lang="en-AU" sz="1800" b="0" i="1" kern="100" smtClean="0">
                                            <a:solidFill>
                                              <a:schemeClr val="tx1"/>
                                            </a:solidFill>
                                            <a:effectLst/>
                                            <a:latin typeface="Cambria Math" panose="02040503050406030204" pitchFamily="18" charset="0"/>
                                          </a:rPr>
                                          <m:t>𝑝</m:t>
                                        </m:r>
                                      </m:e>
                                    </m:acc>
                                  </m:e>
                                  <m:sub>
                                    <m:r>
                                      <a:rPr lang="en-AU" sz="1800" kern="100">
                                        <a:solidFill>
                                          <a:schemeClr val="tx1"/>
                                        </a:solidFill>
                                        <a:effectLst/>
                                        <a:latin typeface="Cambria Math" panose="02040503050406030204" pitchFamily="18" charset="0"/>
                                      </a:rPr>
                                      <m:t>𝑖𝑑</m:t>
                                    </m:r>
                                  </m:sub>
                                  <m:sup>
                                    <m:r>
                                      <a:rPr lang="en-AU" sz="1800" b="0" i="1" kern="100" smtClean="0">
                                        <a:solidFill>
                                          <a:schemeClr val="tx1"/>
                                        </a:solidFill>
                                        <a:effectLst/>
                                        <a:latin typeface="Cambria Math" panose="02040503050406030204" pitchFamily="18" charset="0"/>
                                      </a:rPr>
                                      <m:t>𝑜</m:t>
                                    </m:r>
                                  </m:sup>
                                </m:sSubSup>
                                <m:r>
                                  <a:rPr lang="en-AU" sz="1800" kern="100">
                                    <a:solidFill>
                                      <a:schemeClr val="tx1"/>
                                    </a:solidFill>
                                    <a:effectLst/>
                                    <a:latin typeface="Cambria Math" panose="02040503050406030204" pitchFamily="18" charset="0"/>
                                  </a:rPr>
                                  <m:t>= </m:t>
                                </m:r>
                                <m:sSubSup>
                                  <m:sSubSupPr>
                                    <m:ctrlPr>
                                      <a:rPr lang="en-AU" sz="1800" i="1" kern="100">
                                        <a:solidFill>
                                          <a:schemeClr val="tx1"/>
                                        </a:solidFill>
                                        <a:effectLst/>
                                        <a:latin typeface="Cambria Math" panose="02040503050406030204" pitchFamily="18" charset="0"/>
                                      </a:rPr>
                                    </m:ctrlPr>
                                  </m:sSubSupPr>
                                  <m:e>
                                    <m:r>
                                      <a:rPr lang="en-AU" sz="1800" kern="100">
                                        <a:solidFill>
                                          <a:schemeClr val="tx1"/>
                                        </a:solidFill>
                                        <a:effectLst/>
                                        <a:latin typeface="Cambria Math" panose="02040503050406030204" pitchFamily="18" charset="0"/>
                                      </a:rPr>
                                      <m:t>𝑔</m:t>
                                    </m:r>
                                  </m:e>
                                  <m:sub>
                                    <m:r>
                                      <a:rPr lang="en-AU" sz="1800" kern="100">
                                        <a:solidFill>
                                          <a:schemeClr val="tx1"/>
                                        </a:solidFill>
                                        <a:effectLst/>
                                        <a:latin typeface="Cambria Math" panose="02040503050406030204" pitchFamily="18" charset="0"/>
                                      </a:rPr>
                                      <m:t>𝑒𝑥𝑡𝑒𝑛𝑠𝑖𝑣𝑒</m:t>
                                    </m:r>
                                    <m:r>
                                      <a:rPr lang="en-AU" sz="1800" kern="100">
                                        <a:solidFill>
                                          <a:schemeClr val="tx1"/>
                                        </a:solidFill>
                                        <a:effectLst/>
                                        <a:latin typeface="Cambria Math" panose="02040503050406030204" pitchFamily="18" charset="0"/>
                                      </a:rPr>
                                      <m:t>, </m:t>
                                    </m:r>
                                    <m:r>
                                      <a:rPr lang="en-AU" sz="1800" kern="100">
                                        <a:solidFill>
                                          <a:schemeClr val="tx1"/>
                                        </a:solidFill>
                                        <a:effectLst/>
                                        <a:latin typeface="Cambria Math" panose="02040503050406030204" pitchFamily="18" charset="0"/>
                                      </a:rPr>
                                      <m:t>𝑑</m:t>
                                    </m:r>
                                  </m:sub>
                                  <m:sup>
                                    <m:r>
                                      <a:rPr lang="en-AU" sz="1800" kern="100">
                                        <a:solidFill>
                                          <a:schemeClr val="tx1"/>
                                        </a:solidFill>
                                        <a:effectLst/>
                                        <a:latin typeface="Cambria Math" panose="02040503050406030204" pitchFamily="18" charset="0"/>
                                      </a:rPr>
                                      <m:t>−1</m:t>
                                    </m:r>
                                  </m:sup>
                                </m:sSubSup>
                                <m:r>
                                  <a:rPr lang="en-AU" sz="1800" kern="100">
                                    <a:solidFill>
                                      <a:schemeClr val="tx1"/>
                                    </a:solidFill>
                                    <a:effectLst/>
                                    <a:latin typeface="Cambria Math" panose="02040503050406030204" pitchFamily="18" charset="0"/>
                                  </a:rPr>
                                  <m:t>(</m:t>
                                </m:r>
                                <m:sSub>
                                  <m:sSubPr>
                                    <m:ctrlPr>
                                      <a:rPr lang="en-AU" sz="1800" i="1" kern="100">
                                        <a:solidFill>
                                          <a:schemeClr val="tx1"/>
                                        </a:solidFill>
                                        <a:effectLst/>
                                        <a:latin typeface="Cambria Math" panose="02040503050406030204" pitchFamily="18" charset="0"/>
                                      </a:rPr>
                                    </m:ctrlPr>
                                  </m:sSubPr>
                                  <m:e>
                                    <m:r>
                                      <a:rPr lang="en-AU" sz="1800" kern="100">
                                        <a:solidFill>
                                          <a:schemeClr val="tx1"/>
                                        </a:solidFill>
                                        <a:effectLst/>
                                        <a:latin typeface="Cambria Math" panose="02040503050406030204" pitchFamily="18" charset="0"/>
                                      </a:rPr>
                                      <m:t>𝑋</m:t>
                                    </m:r>
                                  </m:e>
                                  <m:sub>
                                    <m:r>
                                      <a:rPr lang="en-AU" sz="1800" kern="100">
                                        <a:solidFill>
                                          <a:schemeClr val="tx1"/>
                                        </a:solidFill>
                                        <a:effectLst/>
                                        <a:latin typeface="Cambria Math" panose="02040503050406030204" pitchFamily="18" charset="0"/>
                                      </a:rPr>
                                      <m:t>𝑖</m:t>
                                    </m:r>
                                  </m:sub>
                                </m:sSub>
                                <m:r>
                                  <a:rPr lang="en-AU" sz="1800" kern="100">
                                    <a:solidFill>
                                      <a:schemeClr val="tx1"/>
                                    </a:solidFill>
                                    <a:effectLst/>
                                    <a:latin typeface="Cambria Math" panose="02040503050406030204" pitchFamily="18" charset="0"/>
                                  </a:rPr>
                                  <m:t>, </m:t>
                                </m:r>
                                <m:acc>
                                  <m:accPr>
                                    <m:chr m:val="̅"/>
                                    <m:ctrlPr>
                                      <a:rPr lang="en-AU" sz="1800" i="1" kern="100" smtClean="0">
                                        <a:solidFill>
                                          <a:schemeClr val="tx1"/>
                                        </a:solidFill>
                                        <a:effectLst/>
                                        <a:latin typeface="Cambria Math" panose="02040503050406030204" pitchFamily="18" charset="0"/>
                                      </a:rPr>
                                    </m:ctrlPr>
                                  </m:accPr>
                                  <m:e>
                                    <m:sSub>
                                      <m:sSubPr>
                                        <m:ctrlPr>
                                          <a:rPr lang="en-AU" sz="1800" i="1" kern="100" smtClean="0">
                                            <a:solidFill>
                                              <a:schemeClr val="tx1"/>
                                            </a:solidFill>
                                            <a:effectLst/>
                                            <a:latin typeface="Cambria Math" panose="02040503050406030204" pitchFamily="18" charset="0"/>
                                          </a:rPr>
                                        </m:ctrlPr>
                                      </m:sSubPr>
                                      <m:e>
                                        <m:r>
                                          <a:rPr lang="en-AU" sz="1800" kern="100">
                                            <a:solidFill>
                                              <a:schemeClr val="tx1"/>
                                            </a:solidFill>
                                            <a:effectLst/>
                                            <a:latin typeface="Cambria Math" panose="02040503050406030204" pitchFamily="18" charset="0"/>
                                          </a:rPr>
                                          <m:t>𝑄</m:t>
                                        </m:r>
                                      </m:e>
                                      <m:sub>
                                        <m:r>
                                          <a:rPr lang="en-AU" sz="1800" kern="100">
                                            <a:solidFill>
                                              <a:schemeClr val="tx1"/>
                                            </a:solidFill>
                                            <a:effectLst/>
                                            <a:latin typeface="Cambria Math" panose="02040503050406030204" pitchFamily="18" charset="0"/>
                                          </a:rPr>
                                          <m:t>𝑖</m:t>
                                        </m:r>
                                      </m:sub>
                                    </m:sSub>
                                  </m:e>
                                </m:acc>
                                <m:r>
                                  <a:rPr lang="en-AU" sz="1800" b="0" i="1" kern="100" smtClean="0">
                                    <a:solidFill>
                                      <a:schemeClr val="tx1"/>
                                    </a:solidFill>
                                    <a:effectLst/>
                                    <a:latin typeface="Cambria Math" panose="02040503050406030204" pitchFamily="18" charset="0"/>
                                  </a:rPr>
                                  <m:t>)</m:t>
                                </m:r>
                              </m:oMath>
                            </m:oMathPara>
                          </a14:m>
                          <a:endParaRPr lang="en-AU" sz="180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66" marR="68566" marT="0" marB="0"/>
                    </a:tc>
                    <a:extLst>
                      <a:ext uri="{0D108BD9-81ED-4DB2-BD59-A6C34878D82A}">
                        <a16:rowId xmlns:a16="http://schemas.microsoft.com/office/drawing/2014/main" val="1922702168"/>
                      </a:ext>
                    </a:extLst>
                  </a:tr>
                  <a:tr h="324039">
                    <a:tc>
                      <a:txBody>
                        <a:bodyPr/>
                        <a:lstStyle/>
                        <a:p>
                          <a:pPr algn="ctr">
                            <a:lnSpc>
                              <a:spcPct val="120000"/>
                            </a:lnSpc>
                            <a:spcAft>
                              <a:spcPts val="600"/>
                            </a:spcAft>
                          </a:pPr>
                          <a14:m>
                            <m:oMathPara xmlns:m="http://schemas.openxmlformats.org/officeDocument/2006/math">
                              <m:oMathParaPr>
                                <m:jc m:val="centerGroup"/>
                              </m:oMathParaPr>
                              <m:oMath xmlns:m="http://schemas.openxmlformats.org/officeDocument/2006/math">
                                <m:sSubSup>
                                  <m:sSubSupPr>
                                    <m:ctrlPr>
                                      <a:rPr lang="en-AU" sz="1800" b="0" i="1" kern="100" smtClean="0">
                                        <a:solidFill>
                                          <a:schemeClr val="tx1"/>
                                        </a:solidFill>
                                        <a:effectLst/>
                                        <a:latin typeface="Cambria Math" panose="02040503050406030204" pitchFamily="18" charset="0"/>
                                      </a:rPr>
                                    </m:ctrlPr>
                                  </m:sSubSupPr>
                                  <m:e>
                                    <m:acc>
                                      <m:accPr>
                                        <m:chr m:val="̂"/>
                                        <m:ctrlPr>
                                          <a:rPr lang="en-AU" sz="1800" i="1" kern="100">
                                            <a:solidFill>
                                              <a:schemeClr val="tx1"/>
                                            </a:solidFill>
                                            <a:effectLst/>
                                            <a:latin typeface="Cambria Math" panose="02040503050406030204" pitchFamily="18" charset="0"/>
                                          </a:rPr>
                                        </m:ctrlPr>
                                      </m:accPr>
                                      <m:e>
                                        <m:r>
                                          <a:rPr lang="en-AU" sz="1800" kern="100">
                                            <a:solidFill>
                                              <a:schemeClr val="tx1"/>
                                            </a:solidFill>
                                            <a:effectLst/>
                                            <a:latin typeface="Cambria Math" panose="02040503050406030204" pitchFamily="18" charset="0"/>
                                          </a:rPr>
                                          <m:t>𝜌</m:t>
                                        </m:r>
                                      </m:e>
                                    </m:acc>
                                  </m:e>
                                  <m:sub>
                                    <m:r>
                                      <a:rPr lang="en-AU" sz="1800" kern="100">
                                        <a:solidFill>
                                          <a:schemeClr val="tx1"/>
                                        </a:solidFill>
                                        <a:effectLst/>
                                        <a:latin typeface="Cambria Math" panose="02040503050406030204" pitchFamily="18" charset="0"/>
                                      </a:rPr>
                                      <m:t>𝑖𝑑</m:t>
                                    </m:r>
                                  </m:sub>
                                  <m:sup>
                                    <m:r>
                                      <a:rPr lang="en-AU" sz="1800" b="0" i="1" kern="100" smtClean="0">
                                        <a:solidFill>
                                          <a:schemeClr val="tx1"/>
                                        </a:solidFill>
                                        <a:effectLst/>
                                        <a:latin typeface="Cambria Math" panose="02040503050406030204" pitchFamily="18" charset="0"/>
                                      </a:rPr>
                                      <m:t>𝑜</m:t>
                                    </m:r>
                                  </m:sup>
                                </m:sSubSup>
                                <m:r>
                                  <a:rPr lang="en-AU" sz="1800" kern="100">
                                    <a:solidFill>
                                      <a:schemeClr val="tx1"/>
                                    </a:solidFill>
                                    <a:effectLst/>
                                    <a:latin typeface="Cambria Math" panose="02040503050406030204" pitchFamily="18" charset="0"/>
                                  </a:rPr>
                                  <m:t>=</m:t>
                                </m:r>
                                <m:sSubSup>
                                  <m:sSubSupPr>
                                    <m:ctrlPr>
                                      <a:rPr lang="en-AU" sz="1800" i="1" kern="100">
                                        <a:solidFill>
                                          <a:schemeClr val="tx1"/>
                                        </a:solidFill>
                                        <a:effectLst/>
                                        <a:latin typeface="Cambria Math" panose="02040503050406030204" pitchFamily="18" charset="0"/>
                                      </a:rPr>
                                    </m:ctrlPr>
                                  </m:sSubSupPr>
                                  <m:e>
                                    <m:r>
                                      <a:rPr lang="en-AU" sz="1800" kern="100">
                                        <a:solidFill>
                                          <a:schemeClr val="tx1"/>
                                        </a:solidFill>
                                        <a:effectLst/>
                                        <a:latin typeface="Cambria Math" panose="02040503050406030204" pitchFamily="18" charset="0"/>
                                      </a:rPr>
                                      <m:t>𝑔</m:t>
                                    </m:r>
                                  </m:e>
                                  <m:sub>
                                    <m:r>
                                      <a:rPr lang="en-AU" sz="1800" kern="100">
                                        <a:solidFill>
                                          <a:schemeClr val="tx1"/>
                                        </a:solidFill>
                                        <a:effectLst/>
                                        <a:latin typeface="Cambria Math" panose="02040503050406030204" pitchFamily="18" charset="0"/>
                                      </a:rPr>
                                      <m:t>𝑖𝑛𝑡𝑒𝑛𝑠𝑖𝑣𝑒</m:t>
                                    </m:r>
                                    <m:r>
                                      <a:rPr lang="en-AU" sz="1800" kern="100">
                                        <a:solidFill>
                                          <a:schemeClr val="tx1"/>
                                        </a:solidFill>
                                        <a:effectLst/>
                                        <a:latin typeface="Cambria Math" panose="02040503050406030204" pitchFamily="18" charset="0"/>
                                      </a:rPr>
                                      <m:t>,</m:t>
                                    </m:r>
                                    <m:r>
                                      <a:rPr lang="en-AU" sz="1800" kern="100">
                                        <a:solidFill>
                                          <a:schemeClr val="tx1"/>
                                        </a:solidFill>
                                        <a:effectLst/>
                                        <a:latin typeface="Cambria Math" panose="02040503050406030204" pitchFamily="18" charset="0"/>
                                      </a:rPr>
                                      <m:t>𝑑</m:t>
                                    </m:r>
                                  </m:sub>
                                  <m:sup>
                                    <m:r>
                                      <a:rPr lang="en-AU" sz="1800" kern="100">
                                        <a:solidFill>
                                          <a:schemeClr val="tx1"/>
                                        </a:solidFill>
                                        <a:effectLst/>
                                        <a:latin typeface="Cambria Math" panose="02040503050406030204" pitchFamily="18" charset="0"/>
                                      </a:rPr>
                                      <m:t>−1</m:t>
                                    </m:r>
                                  </m:sup>
                                </m:sSubSup>
                                <m:r>
                                  <a:rPr lang="en-AU" sz="1800" kern="100" smtClean="0">
                                    <a:solidFill>
                                      <a:schemeClr val="tx1"/>
                                    </a:solidFill>
                                    <a:effectLst/>
                                    <a:latin typeface="Cambria Math" panose="02040503050406030204" pitchFamily="18" charset="0"/>
                                  </a:rPr>
                                  <m:t>(</m:t>
                                </m:r>
                                <m:sSub>
                                  <m:sSubPr>
                                    <m:ctrlPr>
                                      <a:rPr lang="en-AU" sz="1800" i="1" kern="100">
                                        <a:solidFill>
                                          <a:schemeClr val="tx1"/>
                                        </a:solidFill>
                                        <a:effectLst/>
                                        <a:latin typeface="Cambria Math" panose="02040503050406030204" pitchFamily="18" charset="0"/>
                                      </a:rPr>
                                    </m:ctrlPr>
                                  </m:sSubPr>
                                  <m:e>
                                    <m:r>
                                      <a:rPr lang="en-AU" sz="1800" kern="100">
                                        <a:solidFill>
                                          <a:schemeClr val="tx1"/>
                                        </a:solidFill>
                                        <a:effectLst/>
                                        <a:latin typeface="Cambria Math" panose="02040503050406030204" pitchFamily="18" charset="0"/>
                                      </a:rPr>
                                      <m:t>𝑋</m:t>
                                    </m:r>
                                  </m:e>
                                  <m:sub>
                                    <m:r>
                                      <a:rPr lang="en-AU" sz="1800" kern="100">
                                        <a:solidFill>
                                          <a:schemeClr val="tx1"/>
                                        </a:solidFill>
                                        <a:effectLst/>
                                        <a:latin typeface="Cambria Math" panose="02040503050406030204" pitchFamily="18" charset="0"/>
                                      </a:rPr>
                                      <m:t>𝑖</m:t>
                                    </m:r>
                                  </m:sub>
                                </m:sSub>
                                <m:r>
                                  <a:rPr lang="en-AU" sz="1800" kern="100">
                                    <a:solidFill>
                                      <a:schemeClr val="tx1"/>
                                    </a:solidFill>
                                    <a:effectLst/>
                                    <a:latin typeface="Cambria Math" panose="02040503050406030204" pitchFamily="18" charset="0"/>
                                  </a:rPr>
                                  <m:t>, </m:t>
                                </m:r>
                                <m:acc>
                                  <m:accPr>
                                    <m:chr m:val="̅"/>
                                    <m:ctrlPr>
                                      <a:rPr lang="en-AU" sz="1800" i="1" kern="100" smtClean="0">
                                        <a:solidFill>
                                          <a:schemeClr val="tx1"/>
                                        </a:solidFill>
                                        <a:effectLst/>
                                        <a:latin typeface="Cambria Math" panose="02040503050406030204" pitchFamily="18" charset="0"/>
                                      </a:rPr>
                                    </m:ctrlPr>
                                  </m:accPr>
                                  <m:e>
                                    <m:sSub>
                                      <m:sSubPr>
                                        <m:ctrlPr>
                                          <a:rPr lang="en-AU" sz="1800" i="1" kern="100" smtClean="0">
                                            <a:solidFill>
                                              <a:schemeClr val="tx1"/>
                                            </a:solidFill>
                                            <a:effectLst/>
                                            <a:latin typeface="Cambria Math" panose="02040503050406030204" pitchFamily="18" charset="0"/>
                                          </a:rPr>
                                        </m:ctrlPr>
                                      </m:sSubPr>
                                      <m:e>
                                        <m:r>
                                          <a:rPr lang="en-AU" sz="1800" kern="100">
                                            <a:solidFill>
                                              <a:schemeClr val="tx1"/>
                                            </a:solidFill>
                                            <a:effectLst/>
                                            <a:latin typeface="Cambria Math" panose="02040503050406030204" pitchFamily="18" charset="0"/>
                                          </a:rPr>
                                          <m:t>𝑄</m:t>
                                        </m:r>
                                      </m:e>
                                      <m:sub>
                                        <m:r>
                                          <a:rPr lang="en-AU" sz="1800" kern="100">
                                            <a:solidFill>
                                              <a:schemeClr val="tx1"/>
                                            </a:solidFill>
                                            <a:effectLst/>
                                            <a:latin typeface="Cambria Math" panose="02040503050406030204" pitchFamily="18" charset="0"/>
                                          </a:rPr>
                                          <m:t>𝑖</m:t>
                                        </m:r>
                                      </m:sub>
                                    </m:sSub>
                                  </m:e>
                                </m:acc>
                                <m:r>
                                  <a:rPr lang="en-AU" sz="1800" b="0" i="1" kern="100" smtClean="0">
                                    <a:solidFill>
                                      <a:schemeClr val="tx1"/>
                                    </a:solidFill>
                                    <a:effectLst/>
                                    <a:latin typeface="Cambria Math" panose="02040503050406030204" pitchFamily="18" charset="0"/>
                                  </a:rPr>
                                  <m:t>)</m:t>
                                </m:r>
                              </m:oMath>
                            </m:oMathPara>
                          </a14:m>
                          <a:endParaRPr lang="en-AU" sz="1800"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68566" marR="68566" marT="0" marB="0"/>
                    </a:tc>
                    <a:extLst>
                      <a:ext uri="{0D108BD9-81ED-4DB2-BD59-A6C34878D82A}">
                        <a16:rowId xmlns:a16="http://schemas.microsoft.com/office/drawing/2014/main" val="3498359487"/>
                      </a:ext>
                    </a:extLst>
                  </a:tr>
                </a:tbl>
              </a:graphicData>
            </a:graphic>
          </p:graphicFrame>
        </mc:Choice>
        <mc:Fallback xmlns="">
          <p:graphicFrame>
            <p:nvGraphicFramePr>
              <p:cNvPr id="5" name="Table 4">
                <a:extLst>
                  <a:ext uri="{FF2B5EF4-FFF2-40B4-BE49-F238E27FC236}">
                    <a16:creationId xmlns:a16="http://schemas.microsoft.com/office/drawing/2014/main" id="{210FF5FC-62D5-7B7B-BAE8-B72456C6BAD9}"/>
                  </a:ext>
                </a:extLst>
              </p:cNvPr>
              <p:cNvGraphicFramePr>
                <a:graphicFrameLocks noGrp="1"/>
              </p:cNvGraphicFramePr>
              <p:nvPr>
                <p:extLst>
                  <p:ext uri="{D42A27DB-BD31-4B8C-83A1-F6EECF244321}">
                    <p14:modId xmlns:p14="http://schemas.microsoft.com/office/powerpoint/2010/main" val="3529967983"/>
                  </p:ext>
                </p:extLst>
              </p:nvPr>
            </p:nvGraphicFramePr>
            <p:xfrm>
              <a:off x="838199" y="1825625"/>
              <a:ext cx="10039709" cy="895350"/>
            </p:xfrm>
            <a:graphic>
              <a:graphicData uri="http://schemas.openxmlformats.org/drawingml/2006/table">
                <a:tbl>
                  <a:tblPr firstRow="1" firstCol="1" bandRow="1">
                    <a:tableStyleId>{2D5ABB26-0587-4C30-8999-92F81FD0307C}</a:tableStyleId>
                  </a:tblPr>
                  <a:tblGrid>
                    <a:gridCol w="10039709">
                      <a:extLst>
                        <a:ext uri="{9D8B030D-6E8A-4147-A177-3AD203B41FA5}">
                          <a16:colId xmlns:a16="http://schemas.microsoft.com/office/drawing/2014/main" val="3157460451"/>
                        </a:ext>
                      </a:extLst>
                    </a:gridCol>
                  </a:tblGrid>
                  <a:tr h="447675">
                    <a:tc>
                      <a:txBody>
                        <a:bodyPr/>
                        <a:lstStyle/>
                        <a:p>
                          <a:endParaRPr lang="en-US"/>
                        </a:p>
                      </a:txBody>
                      <a:tcPr marL="68566" marR="68566" marT="0" marB="0">
                        <a:blipFill>
                          <a:blip r:embed="rId2"/>
                          <a:stretch>
                            <a:fillRect b="-100000"/>
                          </a:stretch>
                        </a:blipFill>
                      </a:tcPr>
                    </a:tc>
                    <a:extLst>
                      <a:ext uri="{0D108BD9-81ED-4DB2-BD59-A6C34878D82A}">
                        <a16:rowId xmlns:a16="http://schemas.microsoft.com/office/drawing/2014/main" val="1922702168"/>
                      </a:ext>
                    </a:extLst>
                  </a:tr>
                  <a:tr h="447675">
                    <a:tc>
                      <a:txBody>
                        <a:bodyPr/>
                        <a:lstStyle/>
                        <a:p>
                          <a:endParaRPr lang="en-US"/>
                        </a:p>
                      </a:txBody>
                      <a:tcPr marL="68566" marR="68566" marT="0" marB="0">
                        <a:blipFill>
                          <a:blip r:embed="rId2"/>
                          <a:stretch>
                            <a:fillRect t="-100000"/>
                          </a:stretch>
                        </a:blipFill>
                      </a:tcPr>
                    </a:tc>
                    <a:extLst>
                      <a:ext uri="{0D108BD9-81ED-4DB2-BD59-A6C34878D82A}">
                        <a16:rowId xmlns:a16="http://schemas.microsoft.com/office/drawing/2014/main" val="3498359487"/>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3F65F41-503B-55A3-7576-F68812202C54}"/>
                  </a:ext>
                </a:extLst>
              </p:cNvPr>
              <p:cNvSpPr txBox="1"/>
              <p:nvPr/>
            </p:nvSpPr>
            <p:spPr>
              <a:xfrm>
                <a:off x="957532" y="3036498"/>
                <a:ext cx="10325819" cy="2900025"/>
              </a:xfrm>
              <a:prstGeom prst="rect">
                <a:avLst/>
              </a:prstGeom>
              <a:noFill/>
            </p:spPr>
            <p:txBody>
              <a:bodyPr wrap="square" rtlCol="0">
                <a:spAutoFit/>
              </a:bodyPr>
              <a:lstStyle/>
              <a:p>
                <a14:m>
                  <m:oMath xmlns:m="http://schemas.openxmlformats.org/officeDocument/2006/math">
                    <m:sSubSup>
                      <m:sSubSupPr>
                        <m:ctrlPr>
                          <a:rPr lang="en-AU" i="1" kern="100" smtClean="0">
                            <a:latin typeface="Cambria Math" panose="02040503050406030204" pitchFamily="18" charset="0"/>
                          </a:rPr>
                        </m:ctrlPr>
                      </m:sSubSupPr>
                      <m:e>
                        <m:acc>
                          <m:accPr>
                            <m:chr m:val="̂"/>
                            <m:ctrlPr>
                              <a:rPr lang="en-AU" i="1" kern="100">
                                <a:latin typeface="Cambria Math" panose="02040503050406030204" pitchFamily="18" charset="0"/>
                              </a:rPr>
                            </m:ctrlPr>
                          </m:accPr>
                          <m:e>
                            <m:r>
                              <a:rPr lang="en-AU" i="1" kern="100">
                                <a:latin typeface="Cambria Math" panose="02040503050406030204" pitchFamily="18" charset="0"/>
                              </a:rPr>
                              <m:t>𝑝</m:t>
                            </m:r>
                          </m:e>
                        </m:acc>
                      </m:e>
                      <m:sub>
                        <m:r>
                          <a:rPr lang="en-AU" kern="100">
                            <a:latin typeface="Cambria Math" panose="02040503050406030204" pitchFamily="18" charset="0"/>
                          </a:rPr>
                          <m:t>𝑖𝑑</m:t>
                        </m:r>
                      </m:sub>
                      <m:sup>
                        <m:r>
                          <a:rPr lang="en-AU" i="1" kern="100">
                            <a:latin typeface="Cambria Math" panose="02040503050406030204" pitchFamily="18" charset="0"/>
                          </a:rPr>
                          <m:t>𝑜</m:t>
                        </m:r>
                      </m:sup>
                    </m:sSubSup>
                  </m:oMath>
                </a14:m>
                <a:r>
                  <a:rPr lang="en-AU" dirty="0"/>
                  <a:t> represents the likelihood of the household selling any coffee to high value markets given circumstances, with equivalent interpretation to the </a:t>
                </a:r>
                <a14:m>
                  <m:oMath xmlns:m="http://schemas.openxmlformats.org/officeDocument/2006/math">
                    <m:sSub>
                      <m:sSubPr>
                        <m:ctrlPr>
                          <a:rPr lang="en-AU" i="1" kern="100">
                            <a:latin typeface="Cambria Math" panose="02040503050406030204" pitchFamily="18" charset="0"/>
                            <a:ea typeface="DengXian" panose="02010600030101010101" pitchFamily="2" charset="-122"/>
                            <a:cs typeface="Times New Roman" panose="02020603050405020304" pitchFamily="18" charset="0"/>
                          </a:rPr>
                        </m:ctrlPr>
                      </m:sSubPr>
                      <m:e>
                        <m:acc>
                          <m:accPr>
                            <m:chr m:val="̂"/>
                            <m:ctrlPr>
                              <a:rPr lang="en-AU" i="1" kern="100">
                                <a:latin typeface="Cambria Math" panose="02040503050406030204" pitchFamily="18" charset="0"/>
                                <a:ea typeface="DengXian" panose="02010600030101010101" pitchFamily="2" charset="-122"/>
                                <a:cs typeface="Times New Roman" panose="02020603050405020304" pitchFamily="18" charset="0"/>
                              </a:rPr>
                            </m:ctrlPr>
                          </m:accPr>
                          <m:e>
                            <m:r>
                              <a:rPr lang="en-AU" i="1" kern="100">
                                <a:latin typeface="Cambria Math" panose="02040503050406030204" pitchFamily="18" charset="0"/>
                                <a:ea typeface="DengXian" panose="02010600030101010101" pitchFamily="2" charset="-122"/>
                                <a:cs typeface="Times New Roman" panose="02020603050405020304" pitchFamily="18" charset="0"/>
                              </a:rPr>
                              <m:t>𝜇</m:t>
                            </m:r>
                          </m:e>
                        </m:acc>
                      </m:e>
                      <m:sub>
                        <m:r>
                          <a:rPr lang="en-AU" i="1" kern="100">
                            <a:latin typeface="Cambria Math" panose="02040503050406030204" pitchFamily="18" charset="0"/>
                            <a:ea typeface="DengXian" panose="02010600030101010101" pitchFamily="2" charset="-122"/>
                            <a:cs typeface="Times New Roman" panose="02020603050405020304" pitchFamily="18" charset="0"/>
                          </a:rPr>
                          <m:t>𝑖𝑑</m:t>
                        </m:r>
                      </m:sub>
                    </m:sSub>
                  </m:oMath>
                </a14:m>
                <a:r>
                  <a:rPr lang="en-AU" dirty="0"/>
                  <a:t> estimated for individuals. This can be considered the extensive opportunity to participate. </a:t>
                </a:r>
              </a:p>
              <a:p>
                <a:endParaRPr lang="en-AU" dirty="0"/>
              </a:p>
              <a:p>
                <a14:m>
                  <m:oMath xmlns:m="http://schemas.openxmlformats.org/officeDocument/2006/math">
                    <m:sSubSup>
                      <m:sSubSupPr>
                        <m:ctrlPr>
                          <a:rPr lang="en-AU" i="1" kern="100">
                            <a:latin typeface="Cambria Math" panose="02040503050406030204" pitchFamily="18" charset="0"/>
                          </a:rPr>
                        </m:ctrlPr>
                      </m:sSubSupPr>
                      <m:e>
                        <m:acc>
                          <m:accPr>
                            <m:chr m:val="̂"/>
                            <m:ctrlPr>
                              <a:rPr lang="en-AU" i="1" kern="100">
                                <a:latin typeface="Cambria Math" panose="02040503050406030204" pitchFamily="18" charset="0"/>
                              </a:rPr>
                            </m:ctrlPr>
                          </m:accPr>
                          <m:e>
                            <m:r>
                              <a:rPr lang="en-AU" kern="100">
                                <a:latin typeface="Cambria Math" panose="02040503050406030204" pitchFamily="18" charset="0"/>
                              </a:rPr>
                              <m:t>𝜌</m:t>
                            </m:r>
                          </m:e>
                        </m:acc>
                      </m:e>
                      <m:sub>
                        <m:r>
                          <a:rPr lang="en-AU" kern="100">
                            <a:latin typeface="Cambria Math" panose="02040503050406030204" pitchFamily="18" charset="0"/>
                          </a:rPr>
                          <m:t>𝑖𝑑</m:t>
                        </m:r>
                      </m:sub>
                      <m:sup>
                        <m:r>
                          <a:rPr lang="en-AU" i="1" kern="100">
                            <a:latin typeface="Cambria Math" panose="02040503050406030204" pitchFamily="18" charset="0"/>
                          </a:rPr>
                          <m:t>𝑜</m:t>
                        </m:r>
                      </m:sup>
                    </m:sSubSup>
                    <m:r>
                      <a:rPr lang="en-AU" i="1" kern="100">
                        <a:latin typeface="Cambria Math" panose="02040503050406030204" pitchFamily="18" charset="0"/>
                      </a:rPr>
                      <m:t> </m:t>
                    </m:r>
                  </m:oMath>
                </a14:m>
                <a:r>
                  <a:rPr lang="en-AU" dirty="0"/>
                  <a:t>is the conditional expectation of the proportion of coffee sold to high value markets, given circumstances and given there is a non-zero amount of coffee marketed to high value markets. This can be considered the intensive opportunity to participate. </a:t>
                </a:r>
              </a:p>
              <a:p>
                <a:r>
                  <a:rPr lang="en-AU" dirty="0"/>
                  <a:t> </a:t>
                </a:r>
              </a:p>
              <a:p>
                <a14:m>
                  <m:oMath xmlns:m="http://schemas.openxmlformats.org/officeDocument/2006/math">
                    <m:d>
                      <m:dPr>
                        <m:ctrlPr>
                          <a:rPr lang="en-AU" i="1" smtClean="0">
                            <a:effectLst/>
                            <a:latin typeface="Cambria Math" panose="02040503050406030204" pitchFamily="18" charset="0"/>
                            <a:cs typeface="Times New Roman" panose="02020603050405020304" pitchFamily="18" charset="0"/>
                          </a:rPr>
                        </m:ctrlPr>
                      </m:dPr>
                      <m:e>
                        <m:sSub>
                          <m:sSubPr>
                            <m:ctrlPr>
                              <a:rPr lang="en-AU" i="1">
                                <a:effectLst/>
                                <a:latin typeface="Cambria Math" panose="02040503050406030204" pitchFamily="18" charset="0"/>
                                <a:cs typeface="Times New Roman" panose="02020603050405020304" pitchFamily="18" charset="0"/>
                              </a:rPr>
                            </m:ctrlPr>
                          </m:sSubPr>
                          <m:e>
                            <m:acc>
                              <m:accPr>
                                <m:chr m:val="̂"/>
                                <m:ctrlPr>
                                  <a:rPr lang="en-AU" i="1">
                                    <a:effectLst/>
                                    <a:latin typeface="Cambria Math" panose="02040503050406030204" pitchFamily="18" charset="0"/>
                                    <a:cs typeface="Times New Roman" panose="02020603050405020304" pitchFamily="18" charset="0"/>
                                  </a:rPr>
                                </m:ctrlPr>
                              </m:acc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𝑝</m:t>
                                </m:r>
                              </m:e>
                            </m:acc>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𝑖𝑑</m:t>
                            </m:r>
                          </m:sub>
                        </m:sSub>
                      </m:e>
                    </m:d>
                    <m:sSub>
                      <m:sSubPr>
                        <m:ctrlPr>
                          <a:rPr lang="en-AU" i="1">
                            <a:effectLst/>
                            <a:latin typeface="Cambria Math" panose="02040503050406030204" pitchFamily="18" charset="0"/>
                            <a:cs typeface="Times New Roman" panose="02020603050405020304" pitchFamily="18" charset="0"/>
                          </a:rPr>
                        </m:ctrlPr>
                      </m:sSub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𝑓</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𝑏𝑒𝑡𝑎</m:t>
                        </m:r>
                      </m:sub>
                    </m:sSub>
                    <m:d>
                      <m:dPr>
                        <m:ctrlPr>
                          <a:rPr lang="en-AU" i="1">
                            <a:effectLst/>
                            <a:latin typeface="Cambria Math" panose="02040503050406030204" pitchFamily="18" charset="0"/>
                            <a:cs typeface="Times New Roman" panose="02020603050405020304" pitchFamily="18" charset="0"/>
                          </a:rPr>
                        </m:ctrlPr>
                      </m:dPr>
                      <m:e>
                        <m:sSub>
                          <m:sSubPr>
                            <m:ctrlPr>
                              <a:rPr lang="en-AU" i="1">
                                <a:effectLst/>
                                <a:latin typeface="Cambria Math" panose="02040503050406030204" pitchFamily="18" charset="0"/>
                                <a:cs typeface="Times New Roman" panose="02020603050405020304" pitchFamily="18" charset="0"/>
                              </a:rPr>
                            </m:ctrlPr>
                          </m:sSub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𝑦</m:t>
                            </m:r>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 </m:t>
                        </m:r>
                        <m:sSub>
                          <m:sSubPr>
                            <m:ctrlPr>
                              <a:rPr lang="en-AU" i="1">
                                <a:effectLst/>
                                <a:latin typeface="Cambria Math" panose="02040503050406030204" pitchFamily="18" charset="0"/>
                                <a:cs typeface="Times New Roman" panose="02020603050405020304" pitchFamily="18" charset="0"/>
                              </a:rPr>
                            </m:ctrlPr>
                          </m:sSubPr>
                          <m:e>
                            <m:acc>
                              <m:accPr>
                                <m:chr m:val="̂"/>
                                <m:ctrlPr>
                                  <a:rPr lang="en-AU" i="1">
                                    <a:effectLst/>
                                    <a:latin typeface="Cambria Math" panose="02040503050406030204" pitchFamily="18" charset="0"/>
                                    <a:cs typeface="Times New Roman" panose="02020603050405020304" pitchFamily="18" charset="0"/>
                                  </a:rPr>
                                </m:ctrlPr>
                              </m:acc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𝜌</m:t>
                                </m:r>
                              </m:e>
                            </m:acc>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𝑖𝑑</m:t>
                            </m:r>
                          </m:sub>
                        </m:s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 </m:t>
                        </m:r>
                        <m:sSub>
                          <m:sSubPr>
                            <m:ctrlPr>
                              <a:rPr lang="en-AU" i="1">
                                <a:effectLst/>
                                <a:latin typeface="Cambria Math" panose="02040503050406030204" pitchFamily="18" charset="0"/>
                                <a:cs typeface="Times New Roman" panose="02020603050405020304" pitchFamily="18" charset="0"/>
                              </a:rPr>
                            </m:ctrlPr>
                          </m:sSubPr>
                          <m:e>
                            <m:acc>
                              <m:accPr>
                                <m:chr m:val="̂"/>
                                <m:ctrlPr>
                                  <a:rPr lang="en-AU" i="1">
                                    <a:effectLst/>
                                    <a:latin typeface="Cambria Math" panose="02040503050406030204" pitchFamily="18" charset="0"/>
                                    <a:cs typeface="Times New Roman" panose="02020603050405020304" pitchFamily="18" charset="0"/>
                                  </a:rPr>
                                </m:ctrlPr>
                              </m:accPr>
                              <m:e>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𝜙</m:t>
                                </m:r>
                              </m:e>
                            </m:acc>
                          </m:e>
                          <m:sub>
                            <m:r>
                              <a:rPr lang="en-AU" sz="1800" i="1" kern="0">
                                <a:effectLst/>
                                <a:latin typeface="Cambria Math" panose="02040503050406030204" pitchFamily="18" charset="0"/>
                                <a:ea typeface="DengXian" panose="02010600030101010101" pitchFamily="2" charset="-122"/>
                                <a:cs typeface="Times New Roman" panose="02020603050405020304" pitchFamily="18" charset="0"/>
                              </a:rPr>
                              <m:t>𝑖𝑑</m:t>
                            </m:r>
                          </m:sub>
                        </m:sSub>
                      </m:e>
                    </m:d>
                  </m:oMath>
                </a14:m>
                <a:r>
                  <a:rPr lang="en-AU" dirty="0"/>
                  <a:t> is the weighted conditional expectation of </a:t>
                </a:r>
                <a14:m>
                  <m:oMath xmlns:m="http://schemas.openxmlformats.org/officeDocument/2006/math">
                    <m:sSubSup>
                      <m:sSubSupPr>
                        <m:ctrlPr>
                          <a:rPr lang="en-AU" i="1" kern="100">
                            <a:latin typeface="Cambria Math" panose="02040503050406030204" pitchFamily="18" charset="0"/>
                          </a:rPr>
                        </m:ctrlPr>
                      </m:sSubSupPr>
                      <m:e>
                        <m:acc>
                          <m:accPr>
                            <m:chr m:val="̂"/>
                            <m:ctrlPr>
                              <a:rPr lang="en-AU" i="1" kern="100">
                                <a:latin typeface="Cambria Math" panose="02040503050406030204" pitchFamily="18" charset="0"/>
                              </a:rPr>
                            </m:ctrlPr>
                          </m:accPr>
                          <m:e>
                            <m:r>
                              <a:rPr lang="en-AU" i="1" kern="100">
                                <a:latin typeface="Cambria Math" panose="02040503050406030204" pitchFamily="18" charset="0"/>
                              </a:rPr>
                              <m:t>𝑝</m:t>
                            </m:r>
                          </m:e>
                        </m:acc>
                      </m:e>
                      <m:sub>
                        <m:r>
                          <a:rPr lang="en-AU" kern="100">
                            <a:latin typeface="Cambria Math" panose="02040503050406030204" pitchFamily="18" charset="0"/>
                          </a:rPr>
                          <m:t>𝑖𝑑</m:t>
                        </m:r>
                      </m:sub>
                      <m:sup>
                        <m:r>
                          <a:rPr lang="en-AU" i="1" kern="100">
                            <a:latin typeface="Cambria Math" panose="02040503050406030204" pitchFamily="18" charset="0"/>
                          </a:rPr>
                          <m:t>𝑜</m:t>
                        </m:r>
                      </m:sup>
                    </m:sSubSup>
                    <m:r>
                      <a:rPr lang="en-AU" b="0" i="0" kern="100" smtClean="0">
                        <a:latin typeface="Cambria Math" panose="02040503050406030204" pitchFamily="18" charset="0"/>
                      </a:rPr>
                      <m:t> </m:t>
                    </m:r>
                  </m:oMath>
                </a14:m>
                <a:r>
                  <a:rPr lang="en-AU" dirty="0"/>
                  <a:t>and </a:t>
                </a:r>
                <a14:m>
                  <m:oMath xmlns:m="http://schemas.openxmlformats.org/officeDocument/2006/math">
                    <m:sSubSup>
                      <m:sSubSupPr>
                        <m:ctrlPr>
                          <a:rPr lang="en-AU" i="1" kern="100">
                            <a:latin typeface="Cambria Math" panose="02040503050406030204" pitchFamily="18" charset="0"/>
                          </a:rPr>
                        </m:ctrlPr>
                      </m:sSubSupPr>
                      <m:e>
                        <m:acc>
                          <m:accPr>
                            <m:chr m:val="̂"/>
                            <m:ctrlPr>
                              <a:rPr lang="en-AU" i="1" kern="100">
                                <a:latin typeface="Cambria Math" panose="02040503050406030204" pitchFamily="18" charset="0"/>
                              </a:rPr>
                            </m:ctrlPr>
                          </m:accPr>
                          <m:e>
                            <m:r>
                              <a:rPr lang="en-AU" kern="100">
                                <a:latin typeface="Cambria Math" panose="02040503050406030204" pitchFamily="18" charset="0"/>
                              </a:rPr>
                              <m:t>𝜌</m:t>
                            </m:r>
                          </m:e>
                        </m:acc>
                      </m:e>
                      <m:sub>
                        <m:r>
                          <a:rPr lang="en-AU" kern="100">
                            <a:latin typeface="Cambria Math" panose="02040503050406030204" pitchFamily="18" charset="0"/>
                          </a:rPr>
                          <m:t>𝑖𝑑</m:t>
                        </m:r>
                      </m:sub>
                      <m:sup>
                        <m:r>
                          <a:rPr lang="en-AU" i="1" kern="100">
                            <a:latin typeface="Cambria Math" panose="02040503050406030204" pitchFamily="18" charset="0"/>
                          </a:rPr>
                          <m:t>𝑜</m:t>
                        </m:r>
                      </m:sup>
                    </m:sSubSup>
                  </m:oMath>
                </a14:m>
                <a:r>
                  <a:rPr lang="en-AU" dirty="0"/>
                  <a:t>. This can be considered the total opportunity to participate. </a:t>
                </a:r>
              </a:p>
            </p:txBody>
          </p:sp>
        </mc:Choice>
        <mc:Fallback xmlns="">
          <p:sp>
            <p:nvSpPr>
              <p:cNvPr id="6" name="TextBox 5">
                <a:extLst>
                  <a:ext uri="{FF2B5EF4-FFF2-40B4-BE49-F238E27FC236}">
                    <a16:creationId xmlns:a16="http://schemas.microsoft.com/office/drawing/2014/main" id="{D3F65F41-503B-55A3-7576-F68812202C54}"/>
                  </a:ext>
                </a:extLst>
              </p:cNvPr>
              <p:cNvSpPr txBox="1">
                <a:spLocks noRot="1" noChangeAspect="1" noMove="1" noResize="1" noEditPoints="1" noAdjustHandles="1" noChangeArrowheads="1" noChangeShapeType="1" noTextEdit="1"/>
              </p:cNvSpPr>
              <p:nvPr/>
            </p:nvSpPr>
            <p:spPr>
              <a:xfrm>
                <a:off x="957532" y="3036498"/>
                <a:ext cx="10325819" cy="2900025"/>
              </a:xfrm>
              <a:prstGeom prst="rect">
                <a:avLst/>
              </a:prstGeom>
              <a:blipFill>
                <a:blip r:embed="rId3"/>
                <a:stretch>
                  <a:fillRect l="-472" t="-1050" r="-708" b="-2521"/>
                </a:stretch>
              </a:blipFill>
            </p:spPr>
            <p:txBody>
              <a:bodyPr/>
              <a:lstStyle/>
              <a:p>
                <a:r>
                  <a:rPr lang="en-AU">
                    <a:noFill/>
                  </a:rPr>
                  <a:t> </a:t>
                </a:r>
              </a:p>
            </p:txBody>
          </p:sp>
        </mc:Fallback>
      </mc:AlternateContent>
    </p:spTree>
    <p:extLst>
      <p:ext uri="{BB962C8B-B14F-4D97-AF65-F5344CB8AC3E}">
        <p14:creationId xmlns:p14="http://schemas.microsoft.com/office/powerpoint/2010/main" val="184784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4</a:t>
            </a:fld>
            <a:endParaRPr lang="en-US" sz="1050" dirty="0"/>
          </a:p>
        </p:txBody>
      </p:sp>
      <p:sp>
        <p:nvSpPr>
          <p:cNvPr id="4" name="TextBox 3">
            <a:extLst>
              <a:ext uri="{FF2B5EF4-FFF2-40B4-BE49-F238E27FC236}">
                <a16:creationId xmlns:a16="http://schemas.microsoft.com/office/drawing/2014/main" id="{1B10851B-B937-C1E8-7BC6-160C2698FE70}"/>
              </a:ext>
            </a:extLst>
          </p:cNvPr>
          <p:cNvSpPr txBox="1"/>
          <p:nvPr/>
        </p:nvSpPr>
        <p:spPr>
          <a:xfrm>
            <a:off x="982016" y="1837587"/>
            <a:ext cx="10027920" cy="3785652"/>
          </a:xfrm>
          <a:prstGeom prst="rect">
            <a:avLst/>
          </a:prstGeom>
          <a:noFill/>
        </p:spPr>
        <p:txBody>
          <a:bodyPr wrap="square" rtlCol="0">
            <a:spAutoFit/>
          </a:bodyPr>
          <a:lstStyle/>
          <a:p>
            <a:r>
              <a:rPr lang="en-AU" sz="2400" dirty="0">
                <a:latin typeface="+mj-lt"/>
                <a:ea typeface="Calibri" panose="020F0502020204030204" pitchFamily="34" charset="0"/>
              </a:rPr>
              <a:t>A range of literature highlights, on average, individuals and smallholder households that participate in high value markets typically receive higher incomes </a:t>
            </a:r>
          </a:p>
          <a:p>
            <a:pPr marL="800100" lvl="1" indent="-342900">
              <a:buFont typeface="Arial" panose="020B0604020202020204" pitchFamily="34" charset="0"/>
              <a:buChar char="•"/>
            </a:pPr>
            <a:r>
              <a:rPr lang="en-AU" dirty="0">
                <a:latin typeface="+mj-lt"/>
                <a:ea typeface="Calibri" panose="020F0502020204030204" pitchFamily="34" charset="0"/>
              </a:rPr>
              <a:t>Bellemare and Bloem (2018)</a:t>
            </a:r>
          </a:p>
          <a:p>
            <a:pPr marL="800100" lvl="1" indent="-342900">
              <a:buFont typeface="Arial" panose="020B0604020202020204" pitchFamily="34" charset="0"/>
              <a:buChar char="•"/>
            </a:pPr>
            <a:r>
              <a:rPr lang="en-AU" dirty="0">
                <a:latin typeface="+mj-lt"/>
                <a:ea typeface="Calibri" panose="020F0502020204030204" pitchFamily="34" charset="0"/>
              </a:rPr>
              <a:t>Ton et al. (2018)</a:t>
            </a:r>
          </a:p>
          <a:p>
            <a:pPr marL="800100" lvl="1" indent="-342900">
              <a:buFont typeface="Arial" panose="020B0604020202020204" pitchFamily="34" charset="0"/>
              <a:buChar char="•"/>
            </a:pPr>
            <a:r>
              <a:rPr lang="en-AU" dirty="0">
                <a:latin typeface="+mj-lt"/>
                <a:ea typeface="Calibri" panose="020F0502020204030204" pitchFamily="34" charset="0"/>
              </a:rPr>
              <a:t>German et al. (2020)</a:t>
            </a:r>
          </a:p>
          <a:p>
            <a:pPr algn="ctr"/>
            <a:endParaRPr lang="en-AU" sz="2400" dirty="0">
              <a:latin typeface="+mj-lt"/>
              <a:ea typeface="Calibri" panose="020F0502020204030204" pitchFamily="34" charset="0"/>
            </a:endParaRPr>
          </a:p>
          <a:p>
            <a:r>
              <a:rPr lang="en-AU" sz="2400" dirty="0">
                <a:latin typeface="+mj-lt"/>
                <a:ea typeface="Calibri" panose="020F0502020204030204" pitchFamily="34" charset="0"/>
              </a:rPr>
              <a:t>Participation often refers to selling produce to high value markets - but can also extend to other measures such as decision making, voice, and employment in processing or downstream activities. </a:t>
            </a:r>
          </a:p>
          <a:p>
            <a:pPr marL="285750" indent="-285750">
              <a:buFont typeface="Arial" panose="020B0604020202020204" pitchFamily="34" charset="0"/>
              <a:buChar char="•"/>
            </a:pPr>
            <a:endParaRPr lang="en-AU" dirty="0">
              <a:latin typeface="+mj-lt"/>
            </a:endParaRPr>
          </a:p>
        </p:txBody>
      </p:sp>
      <p:sp>
        <p:nvSpPr>
          <p:cNvPr id="2" name="TextBox 1">
            <a:extLst>
              <a:ext uri="{FF2B5EF4-FFF2-40B4-BE49-F238E27FC236}">
                <a16:creationId xmlns:a16="http://schemas.microsoft.com/office/drawing/2014/main" id="{40B9F925-09CC-DA0F-E89B-1D1A4B5E9946}"/>
              </a:ext>
            </a:extLst>
          </p:cNvPr>
          <p:cNvSpPr txBox="1"/>
          <p:nvPr/>
        </p:nvSpPr>
        <p:spPr>
          <a:xfrm>
            <a:off x="2600960" y="843280"/>
            <a:ext cx="6990080" cy="461665"/>
          </a:xfrm>
          <a:prstGeom prst="rect">
            <a:avLst/>
          </a:prstGeom>
          <a:noFill/>
        </p:spPr>
        <p:txBody>
          <a:bodyPr wrap="square" rtlCol="0">
            <a:spAutoFit/>
          </a:bodyPr>
          <a:lstStyle/>
          <a:p>
            <a:pPr algn="ctr"/>
            <a:r>
              <a:rPr lang="en-AU" sz="2400" dirty="0"/>
              <a:t>High value markets are rural development tools</a:t>
            </a:r>
          </a:p>
        </p:txBody>
      </p:sp>
    </p:spTree>
    <p:extLst>
      <p:ext uri="{BB962C8B-B14F-4D97-AF65-F5344CB8AC3E}">
        <p14:creationId xmlns:p14="http://schemas.microsoft.com/office/powerpoint/2010/main" val="239626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40</a:t>
            </a:fld>
            <a:endParaRPr lang="en-US" sz="1050" dirty="0"/>
          </a:p>
        </p:txBody>
      </p:sp>
      <p:sp>
        <p:nvSpPr>
          <p:cNvPr id="2" name="Rectangle 1">
            <a:extLst>
              <a:ext uri="{FF2B5EF4-FFF2-40B4-BE49-F238E27FC236}">
                <a16:creationId xmlns:a16="http://schemas.microsoft.com/office/drawing/2014/main" id="{A51E5072-34B7-5951-3AB6-DB4C573FD749}"/>
              </a:ext>
            </a:extLst>
          </p:cNvPr>
          <p:cNvSpPr/>
          <p:nvPr/>
        </p:nvSpPr>
        <p:spPr>
          <a:xfrm>
            <a:off x="0" y="472441"/>
            <a:ext cx="12192000" cy="591311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288000" tIns="180000" rIns="288000" bIns="216000" rtlCol="0" anchor="ctr"/>
          <a:lstStyle/>
          <a:p>
            <a:pPr algn="ctr"/>
            <a:endParaRPr lang="en-AU" dirty="0"/>
          </a:p>
        </p:txBody>
      </p:sp>
      <p:sp>
        <p:nvSpPr>
          <p:cNvPr id="6" name="TextBox 5">
            <a:extLst>
              <a:ext uri="{FF2B5EF4-FFF2-40B4-BE49-F238E27FC236}">
                <a16:creationId xmlns:a16="http://schemas.microsoft.com/office/drawing/2014/main" id="{C0977B5A-C880-59E4-3FF0-47A564CF3F63}"/>
              </a:ext>
            </a:extLst>
          </p:cNvPr>
          <p:cNvSpPr txBox="1"/>
          <p:nvPr/>
        </p:nvSpPr>
        <p:spPr>
          <a:xfrm>
            <a:off x="792097" y="990607"/>
            <a:ext cx="3936521" cy="830997"/>
          </a:xfrm>
          <a:prstGeom prst="rect">
            <a:avLst/>
          </a:prstGeom>
          <a:noFill/>
        </p:spPr>
        <p:txBody>
          <a:bodyPr wrap="square" rtlCol="0">
            <a:spAutoFit/>
          </a:bodyPr>
          <a:lstStyle/>
          <a:p>
            <a:r>
              <a:rPr lang="en-AU" sz="2400" dirty="0">
                <a:latin typeface="+mj-lt"/>
              </a:rPr>
              <a:t>Results </a:t>
            </a:r>
          </a:p>
          <a:p>
            <a:endParaRPr lang="en-AU" sz="2400" dirty="0">
              <a:latin typeface="+mj-lt"/>
            </a:endParaRPr>
          </a:p>
        </p:txBody>
      </p:sp>
      <p:sp>
        <p:nvSpPr>
          <p:cNvPr id="8" name="TextBox 7">
            <a:extLst>
              <a:ext uri="{FF2B5EF4-FFF2-40B4-BE49-F238E27FC236}">
                <a16:creationId xmlns:a16="http://schemas.microsoft.com/office/drawing/2014/main" id="{EB6BAB61-0978-EE70-7ABE-3D77E94FF4F2}"/>
              </a:ext>
            </a:extLst>
          </p:cNvPr>
          <p:cNvSpPr txBox="1"/>
          <p:nvPr/>
        </p:nvSpPr>
        <p:spPr>
          <a:xfrm>
            <a:off x="7269193" y="2280415"/>
            <a:ext cx="4109049" cy="738664"/>
          </a:xfrm>
          <a:prstGeom prst="rect">
            <a:avLst/>
          </a:prstGeom>
          <a:noFill/>
        </p:spPr>
        <p:txBody>
          <a:bodyPr wrap="square" rtlCol="0">
            <a:spAutoFit/>
          </a:bodyPr>
          <a:lstStyle/>
          <a:p>
            <a:endParaRPr lang="en-AU" sz="2400" dirty="0">
              <a:latin typeface="+mj-lt"/>
            </a:endParaRPr>
          </a:p>
          <a:p>
            <a:endParaRPr lang="en-AU" dirty="0">
              <a:latin typeface="+mj-lt"/>
              <a:ea typeface="Calibri" panose="020F0502020204030204" pitchFamily="34" charset="0"/>
            </a:endParaRPr>
          </a:p>
        </p:txBody>
      </p:sp>
      <p:pic>
        <p:nvPicPr>
          <p:cNvPr id="14" name="Picture 13" descr="A waterfall in a forest&#10;&#10;Description automatically generated">
            <a:extLst>
              <a:ext uri="{FF2B5EF4-FFF2-40B4-BE49-F238E27FC236}">
                <a16:creationId xmlns:a16="http://schemas.microsoft.com/office/drawing/2014/main" id="{EEF020F8-21C0-8FB2-02E9-051D1087B47D}"/>
              </a:ext>
            </a:extLst>
          </p:cNvPr>
          <p:cNvPicPr>
            <a:picLocks noChangeAspect="1"/>
          </p:cNvPicPr>
          <p:nvPr/>
        </p:nvPicPr>
        <p:blipFill>
          <a:blip r:embed="rId2"/>
          <a:stretch>
            <a:fillRect/>
          </a:stretch>
        </p:blipFill>
        <p:spPr>
          <a:xfrm>
            <a:off x="3242819" y="1406106"/>
            <a:ext cx="8949181" cy="4979452"/>
          </a:xfrm>
          <a:prstGeom prst="rect">
            <a:avLst/>
          </a:prstGeom>
        </p:spPr>
      </p:pic>
    </p:spTree>
    <p:extLst>
      <p:ext uri="{BB962C8B-B14F-4D97-AF65-F5344CB8AC3E}">
        <p14:creationId xmlns:p14="http://schemas.microsoft.com/office/powerpoint/2010/main" val="3854092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41</a:t>
            </a:fld>
            <a:endParaRPr lang="en-US" sz="1050" dirty="0"/>
          </a:p>
        </p:txBody>
      </p:sp>
      <p:sp>
        <p:nvSpPr>
          <p:cNvPr id="4" name="TextBox 3">
            <a:extLst>
              <a:ext uri="{FF2B5EF4-FFF2-40B4-BE49-F238E27FC236}">
                <a16:creationId xmlns:a16="http://schemas.microsoft.com/office/drawing/2014/main" id="{A3541F24-D26B-FABD-D33D-132617922093}"/>
              </a:ext>
            </a:extLst>
          </p:cNvPr>
          <p:cNvSpPr txBox="1"/>
          <p:nvPr/>
        </p:nvSpPr>
        <p:spPr>
          <a:xfrm>
            <a:off x="319178" y="820385"/>
            <a:ext cx="5037826" cy="830997"/>
          </a:xfrm>
          <a:prstGeom prst="rect">
            <a:avLst/>
          </a:prstGeom>
          <a:noFill/>
        </p:spPr>
        <p:txBody>
          <a:bodyPr wrap="square" rtlCol="0">
            <a:spAutoFit/>
          </a:bodyPr>
          <a:lstStyle/>
          <a:p>
            <a:pPr algn="ctr"/>
            <a:r>
              <a:rPr lang="en-AU" sz="2400" dirty="0"/>
              <a:t>Selected coefficient results from the ‘Direct’ models</a:t>
            </a:r>
          </a:p>
        </p:txBody>
      </p:sp>
      <p:graphicFrame>
        <p:nvGraphicFramePr>
          <p:cNvPr id="7" name="Table 6">
            <a:extLst>
              <a:ext uri="{FF2B5EF4-FFF2-40B4-BE49-F238E27FC236}">
                <a16:creationId xmlns:a16="http://schemas.microsoft.com/office/drawing/2014/main" id="{EDB6673D-67A1-9B15-A5F5-82C14C9F7693}"/>
              </a:ext>
            </a:extLst>
          </p:cNvPr>
          <p:cNvGraphicFramePr>
            <a:graphicFrameLocks noGrp="1"/>
          </p:cNvGraphicFramePr>
          <p:nvPr/>
        </p:nvGraphicFramePr>
        <p:xfrm>
          <a:off x="5589918" y="690183"/>
          <a:ext cx="5589780" cy="5410200"/>
        </p:xfrm>
        <a:graphic>
          <a:graphicData uri="http://schemas.openxmlformats.org/drawingml/2006/table">
            <a:tbl>
              <a:tblPr firstRow="1" firstCol="1" bandRow="1">
                <a:tableStyleId>{68D230F3-CF80-4859-8CE7-A43EE81993B5}</a:tableStyleId>
              </a:tblPr>
              <a:tblGrid>
                <a:gridCol w="1843509">
                  <a:extLst>
                    <a:ext uri="{9D8B030D-6E8A-4147-A177-3AD203B41FA5}">
                      <a16:colId xmlns:a16="http://schemas.microsoft.com/office/drawing/2014/main" val="630988348"/>
                    </a:ext>
                  </a:extLst>
                </a:gridCol>
                <a:gridCol w="1248757">
                  <a:extLst>
                    <a:ext uri="{9D8B030D-6E8A-4147-A177-3AD203B41FA5}">
                      <a16:colId xmlns:a16="http://schemas.microsoft.com/office/drawing/2014/main" val="414100852"/>
                    </a:ext>
                  </a:extLst>
                </a:gridCol>
                <a:gridCol w="1249875">
                  <a:extLst>
                    <a:ext uri="{9D8B030D-6E8A-4147-A177-3AD203B41FA5}">
                      <a16:colId xmlns:a16="http://schemas.microsoft.com/office/drawing/2014/main" val="1307189948"/>
                    </a:ext>
                  </a:extLst>
                </a:gridCol>
                <a:gridCol w="1247639">
                  <a:extLst>
                    <a:ext uri="{9D8B030D-6E8A-4147-A177-3AD203B41FA5}">
                      <a16:colId xmlns:a16="http://schemas.microsoft.com/office/drawing/2014/main" val="4208885082"/>
                    </a:ext>
                  </a:extLst>
                </a:gridCol>
              </a:tblGrid>
              <a:tr h="390199">
                <a:tc>
                  <a:txBody>
                    <a:bodyPr/>
                    <a:lstStyle/>
                    <a:p>
                      <a:pPr>
                        <a:lnSpc>
                          <a:spcPct val="100000"/>
                        </a:lnSpc>
                        <a:spcAft>
                          <a:spcPts val="600"/>
                        </a:spcAft>
                      </a:pPr>
                      <a:r>
                        <a:rPr lang="en-AU" sz="1200" kern="100" dirty="0">
                          <a:effectLst/>
                        </a:rPr>
                        <a:t> </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Extensive individual model</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Extensive household model</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Intensive household model</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883758839"/>
                  </a:ext>
                </a:extLst>
              </a:tr>
              <a:tr h="250512">
                <a:tc>
                  <a:txBody>
                    <a:bodyPr/>
                    <a:lstStyle/>
                    <a:p>
                      <a:pPr algn="r">
                        <a:lnSpc>
                          <a:spcPct val="100000"/>
                        </a:lnSpc>
                        <a:spcAft>
                          <a:spcPts val="600"/>
                        </a:spcAft>
                      </a:pPr>
                      <a:r>
                        <a:rPr lang="en-AU" sz="1200" kern="100" dirty="0">
                          <a:effectLst/>
                        </a:rPr>
                        <a:t>Intercept</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dirty="0">
                          <a:effectLst/>
                        </a:rPr>
                        <a:t>-11.19***</a:t>
                      </a:r>
                    </a:p>
                    <a:p>
                      <a:pPr algn="ctr">
                        <a:lnSpc>
                          <a:spcPct val="100000"/>
                        </a:lnSpc>
                        <a:spcAft>
                          <a:spcPts val="600"/>
                        </a:spcAft>
                      </a:pPr>
                      <a:r>
                        <a:rPr lang="en-AU" sz="1200" kern="100" dirty="0">
                          <a:effectLst/>
                        </a:rPr>
                        <a:t>(2.68)</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7.15**</a:t>
                      </a:r>
                    </a:p>
                    <a:p>
                      <a:pPr algn="ctr">
                        <a:lnSpc>
                          <a:spcPct val="100000"/>
                        </a:lnSpc>
                        <a:spcAft>
                          <a:spcPts val="600"/>
                        </a:spcAft>
                      </a:pPr>
                      <a:r>
                        <a:rPr lang="en-AU" sz="1200" kern="100">
                          <a:effectLst/>
                        </a:rPr>
                        <a:t>(2.93)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2.27</a:t>
                      </a:r>
                    </a:p>
                    <a:p>
                      <a:pPr algn="ctr">
                        <a:lnSpc>
                          <a:spcPct val="100000"/>
                        </a:lnSpc>
                        <a:spcAft>
                          <a:spcPts val="600"/>
                        </a:spcAft>
                      </a:pPr>
                      <a:r>
                        <a:rPr lang="en-AU" sz="1200" kern="100">
                          <a:effectLst/>
                        </a:rPr>
                        <a:t>(2.35)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240262261"/>
                  </a:ext>
                </a:extLst>
              </a:tr>
              <a:tr h="250512">
                <a:tc>
                  <a:txBody>
                    <a:bodyPr/>
                    <a:lstStyle/>
                    <a:p>
                      <a:pPr algn="r">
                        <a:lnSpc>
                          <a:spcPct val="100000"/>
                        </a:lnSpc>
                        <a:spcAft>
                          <a:spcPts val="600"/>
                        </a:spcAft>
                      </a:pPr>
                      <a:r>
                        <a:rPr lang="en-AU" sz="1200" kern="100">
                          <a:effectLst/>
                        </a:rPr>
                        <a:t>Female respondent</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1.05**</a:t>
                      </a:r>
                    </a:p>
                    <a:p>
                      <a:pPr algn="ctr">
                        <a:lnSpc>
                          <a:spcPct val="100000"/>
                        </a:lnSpc>
                        <a:spcAft>
                          <a:spcPts val="600"/>
                        </a:spcAft>
                      </a:pPr>
                      <a:r>
                        <a:rPr lang="en-AU" sz="1200" kern="100">
                          <a:effectLst/>
                        </a:rPr>
                        <a:t>(0.38)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 </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 </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2600311228"/>
                  </a:ext>
                </a:extLst>
              </a:tr>
              <a:tr h="250512">
                <a:tc>
                  <a:txBody>
                    <a:bodyPr/>
                    <a:lstStyle/>
                    <a:p>
                      <a:pPr algn="r">
                        <a:lnSpc>
                          <a:spcPct val="100000"/>
                        </a:lnSpc>
                        <a:spcAft>
                          <a:spcPts val="600"/>
                        </a:spcAft>
                      </a:pPr>
                      <a:r>
                        <a:rPr lang="en-AU" sz="1200" kern="100" dirty="0">
                          <a:effectLst/>
                        </a:rPr>
                        <a:t>Age of head</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0.03**</a:t>
                      </a:r>
                    </a:p>
                    <a:p>
                      <a:pPr algn="ctr">
                        <a:lnSpc>
                          <a:spcPct val="100000"/>
                        </a:lnSpc>
                        <a:spcAft>
                          <a:spcPts val="600"/>
                        </a:spcAft>
                      </a:pPr>
                      <a:r>
                        <a:rPr lang="en-AU" sz="1200" kern="100">
                          <a:effectLst/>
                        </a:rPr>
                        <a:t>(0.01)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0.02</a:t>
                      </a:r>
                    </a:p>
                    <a:p>
                      <a:pPr algn="ctr">
                        <a:lnSpc>
                          <a:spcPct val="100000"/>
                        </a:lnSpc>
                        <a:spcAft>
                          <a:spcPts val="600"/>
                        </a:spcAft>
                      </a:pPr>
                      <a:r>
                        <a:rPr lang="en-AU" sz="1200" kern="100" dirty="0">
                          <a:effectLst/>
                        </a:rPr>
                        <a:t>(0.02)</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-0.02*</a:t>
                      </a:r>
                    </a:p>
                    <a:p>
                      <a:pPr algn="ctr">
                        <a:lnSpc>
                          <a:spcPct val="100000"/>
                        </a:lnSpc>
                        <a:spcAft>
                          <a:spcPts val="600"/>
                        </a:spcAft>
                      </a:pPr>
                      <a:r>
                        <a:rPr lang="en-AU" sz="1200" kern="100">
                          <a:effectLst/>
                        </a:rPr>
                        <a:t>(0.01)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583618790"/>
                  </a:ext>
                </a:extLst>
              </a:tr>
              <a:tr h="250512">
                <a:tc>
                  <a:txBody>
                    <a:bodyPr/>
                    <a:lstStyle/>
                    <a:p>
                      <a:pPr algn="r">
                        <a:lnSpc>
                          <a:spcPct val="100000"/>
                        </a:lnSpc>
                        <a:spcAft>
                          <a:spcPts val="600"/>
                        </a:spcAft>
                      </a:pPr>
                      <a:r>
                        <a:rPr lang="en-AU" sz="1200" kern="100" dirty="0">
                          <a:effectLst/>
                        </a:rPr>
                        <a:t>Education </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dirty="0">
                          <a:effectLst/>
                        </a:rPr>
                        <a:t>0.09*</a:t>
                      </a:r>
                    </a:p>
                    <a:p>
                      <a:pPr algn="ctr">
                        <a:lnSpc>
                          <a:spcPct val="100000"/>
                        </a:lnSpc>
                        <a:spcAft>
                          <a:spcPts val="600"/>
                        </a:spcAft>
                      </a:pPr>
                      <a:r>
                        <a:rPr lang="en-AU" sz="1200" kern="100" dirty="0">
                          <a:effectLst/>
                        </a:rPr>
                        <a:t>(0.04)</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0.07</a:t>
                      </a:r>
                    </a:p>
                    <a:p>
                      <a:pPr algn="ctr">
                        <a:lnSpc>
                          <a:spcPct val="100000"/>
                        </a:lnSpc>
                        <a:spcAft>
                          <a:spcPts val="600"/>
                        </a:spcAft>
                      </a:pPr>
                      <a:r>
                        <a:rPr lang="en-AU" sz="1200" kern="100" dirty="0">
                          <a:effectLst/>
                        </a:rPr>
                        <a:t>(0.06)</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0.03</a:t>
                      </a:r>
                    </a:p>
                    <a:p>
                      <a:pPr algn="ctr">
                        <a:lnSpc>
                          <a:spcPct val="100000"/>
                        </a:lnSpc>
                        <a:spcAft>
                          <a:spcPts val="600"/>
                        </a:spcAft>
                      </a:pPr>
                      <a:r>
                        <a:rPr lang="en-AU" sz="1200" kern="100">
                          <a:effectLst/>
                        </a:rPr>
                        <a:t>(0.04)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68299537"/>
                  </a:ext>
                </a:extLst>
              </a:tr>
              <a:tr h="250512">
                <a:tc>
                  <a:txBody>
                    <a:bodyPr/>
                    <a:lstStyle/>
                    <a:p>
                      <a:pPr algn="r">
                        <a:lnSpc>
                          <a:spcPct val="100000"/>
                        </a:lnSpc>
                        <a:spcAft>
                          <a:spcPts val="600"/>
                        </a:spcAft>
                      </a:pPr>
                      <a:r>
                        <a:rPr lang="en-AU" sz="1200" kern="100">
                          <a:effectLst/>
                        </a:rPr>
                        <a:t>Dependency ratio</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0.06</a:t>
                      </a:r>
                    </a:p>
                    <a:p>
                      <a:pPr algn="ctr">
                        <a:lnSpc>
                          <a:spcPct val="100000"/>
                        </a:lnSpc>
                        <a:spcAft>
                          <a:spcPts val="600"/>
                        </a:spcAft>
                      </a:pPr>
                      <a:r>
                        <a:rPr lang="en-AU" sz="1200" kern="100">
                          <a:effectLst/>
                        </a:rPr>
                        <a:t>(0.07)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0.1</a:t>
                      </a:r>
                    </a:p>
                    <a:p>
                      <a:pPr algn="ctr">
                        <a:lnSpc>
                          <a:spcPct val="100000"/>
                        </a:lnSpc>
                        <a:spcAft>
                          <a:spcPts val="600"/>
                        </a:spcAft>
                      </a:pPr>
                      <a:r>
                        <a:rPr lang="en-AU" sz="1200" kern="100" dirty="0">
                          <a:effectLst/>
                        </a:rPr>
                        <a:t>(0.1)</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-0.18**</a:t>
                      </a:r>
                    </a:p>
                    <a:p>
                      <a:pPr algn="ctr">
                        <a:lnSpc>
                          <a:spcPct val="100000"/>
                        </a:lnSpc>
                        <a:spcAft>
                          <a:spcPts val="600"/>
                        </a:spcAft>
                      </a:pPr>
                      <a:r>
                        <a:rPr lang="en-AU" sz="1200" kern="100" dirty="0">
                          <a:effectLst/>
                        </a:rPr>
                        <a:t>(0.07)</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2870001399"/>
                  </a:ext>
                </a:extLst>
              </a:tr>
              <a:tr h="250512">
                <a:tc>
                  <a:txBody>
                    <a:bodyPr/>
                    <a:lstStyle/>
                    <a:p>
                      <a:pPr algn="r">
                        <a:lnSpc>
                          <a:spcPct val="100000"/>
                        </a:lnSpc>
                        <a:spcAft>
                          <a:spcPts val="600"/>
                        </a:spcAft>
                      </a:pPr>
                      <a:r>
                        <a:rPr lang="en-AU" sz="1200" kern="100">
                          <a:effectLst/>
                        </a:rPr>
                        <a:t>Altitude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3.11**</a:t>
                      </a:r>
                    </a:p>
                    <a:p>
                      <a:pPr algn="ctr">
                        <a:lnSpc>
                          <a:spcPct val="100000"/>
                        </a:lnSpc>
                        <a:spcAft>
                          <a:spcPts val="600"/>
                        </a:spcAft>
                      </a:pPr>
                      <a:r>
                        <a:rPr lang="en-AU" sz="1200" kern="100">
                          <a:effectLst/>
                        </a:rPr>
                        <a:t>(1.31)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2.79*</a:t>
                      </a:r>
                    </a:p>
                    <a:p>
                      <a:pPr algn="ctr">
                        <a:lnSpc>
                          <a:spcPct val="100000"/>
                        </a:lnSpc>
                        <a:spcAft>
                          <a:spcPts val="600"/>
                        </a:spcAft>
                      </a:pPr>
                      <a:r>
                        <a:rPr lang="en-AU" sz="1200" kern="100" dirty="0">
                          <a:effectLst/>
                        </a:rPr>
                        <a:t>(1.53)</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-1.38</a:t>
                      </a:r>
                    </a:p>
                    <a:p>
                      <a:pPr algn="ctr">
                        <a:lnSpc>
                          <a:spcPct val="100000"/>
                        </a:lnSpc>
                        <a:spcAft>
                          <a:spcPts val="600"/>
                        </a:spcAft>
                      </a:pPr>
                      <a:r>
                        <a:rPr lang="en-AU" sz="1200" kern="100" dirty="0">
                          <a:effectLst/>
                        </a:rPr>
                        <a:t>(1.33)</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206909564"/>
                  </a:ext>
                </a:extLst>
              </a:tr>
              <a:tr h="250512">
                <a:tc>
                  <a:txBody>
                    <a:bodyPr/>
                    <a:lstStyle/>
                    <a:p>
                      <a:pPr algn="r">
                        <a:lnSpc>
                          <a:spcPct val="100000"/>
                        </a:lnSpc>
                        <a:spcAft>
                          <a:spcPts val="600"/>
                        </a:spcAft>
                      </a:pPr>
                      <a:r>
                        <a:rPr lang="en-AU" sz="1200" kern="100">
                          <a:effectLst/>
                        </a:rPr>
                        <a:t>Distance paved road</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-0.57***</a:t>
                      </a:r>
                    </a:p>
                    <a:p>
                      <a:pPr algn="ctr">
                        <a:lnSpc>
                          <a:spcPct val="100000"/>
                        </a:lnSpc>
                        <a:spcAft>
                          <a:spcPts val="600"/>
                        </a:spcAft>
                      </a:pPr>
                      <a:r>
                        <a:rPr lang="en-AU" sz="1200" kern="100">
                          <a:effectLst/>
                        </a:rPr>
                        <a:t>(0.16)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-0.65***</a:t>
                      </a:r>
                    </a:p>
                    <a:p>
                      <a:pPr algn="ctr">
                        <a:lnSpc>
                          <a:spcPct val="100000"/>
                        </a:lnSpc>
                        <a:spcAft>
                          <a:spcPts val="600"/>
                        </a:spcAft>
                      </a:pPr>
                      <a:r>
                        <a:rPr lang="en-AU" sz="1200" kern="100">
                          <a:effectLst/>
                        </a:rPr>
                        <a:t>(0.17)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-0.11</a:t>
                      </a:r>
                    </a:p>
                    <a:p>
                      <a:pPr algn="ctr">
                        <a:lnSpc>
                          <a:spcPct val="100000"/>
                        </a:lnSpc>
                        <a:spcAft>
                          <a:spcPts val="600"/>
                        </a:spcAft>
                      </a:pPr>
                      <a:r>
                        <a:rPr lang="en-AU" sz="1200" kern="100">
                          <a:effectLst/>
                        </a:rPr>
                        <a:t>(0.14)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234911731"/>
                  </a:ext>
                </a:extLst>
              </a:tr>
              <a:tr h="250512">
                <a:tc>
                  <a:txBody>
                    <a:bodyPr/>
                    <a:lstStyle/>
                    <a:p>
                      <a:pPr algn="r">
                        <a:lnSpc>
                          <a:spcPct val="100000"/>
                        </a:lnSpc>
                        <a:spcAft>
                          <a:spcPts val="600"/>
                        </a:spcAft>
                      </a:pPr>
                      <a:r>
                        <a:rPr lang="en-AU" sz="1200" kern="100" dirty="0">
                          <a:effectLst/>
                        </a:rPr>
                        <a:t>Decision making disagreements</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dirty="0">
                          <a:effectLst/>
                        </a:rPr>
                        <a:t>-1.13***</a:t>
                      </a:r>
                    </a:p>
                    <a:p>
                      <a:pPr algn="ctr">
                        <a:lnSpc>
                          <a:spcPct val="100000"/>
                        </a:lnSpc>
                        <a:spcAft>
                          <a:spcPts val="600"/>
                        </a:spcAft>
                      </a:pPr>
                      <a:r>
                        <a:rPr lang="en-AU" sz="1200" kern="100" dirty="0">
                          <a:effectLst/>
                        </a:rPr>
                        <a:t>(0.34)</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-0.98**</a:t>
                      </a:r>
                    </a:p>
                    <a:p>
                      <a:pPr algn="ctr">
                        <a:lnSpc>
                          <a:spcPct val="100000"/>
                        </a:lnSpc>
                        <a:spcAft>
                          <a:spcPts val="600"/>
                        </a:spcAft>
                      </a:pPr>
                      <a:r>
                        <a:rPr lang="en-AU" sz="1200" kern="100">
                          <a:effectLst/>
                        </a:rPr>
                        <a:t>(0.41)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-0.53</a:t>
                      </a:r>
                    </a:p>
                    <a:p>
                      <a:pPr algn="ctr">
                        <a:lnSpc>
                          <a:spcPct val="100000"/>
                        </a:lnSpc>
                        <a:spcAft>
                          <a:spcPts val="600"/>
                        </a:spcAft>
                      </a:pPr>
                      <a:r>
                        <a:rPr lang="en-AU" sz="1200" kern="100" dirty="0">
                          <a:effectLst/>
                        </a:rPr>
                        <a:t>(0.32)</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458211610"/>
                  </a:ext>
                </a:extLst>
              </a:tr>
              <a:tr h="250512">
                <a:tc>
                  <a:txBody>
                    <a:bodyPr/>
                    <a:lstStyle/>
                    <a:p>
                      <a:pPr algn="r">
                        <a:lnSpc>
                          <a:spcPct val="100000"/>
                        </a:lnSpc>
                        <a:spcAft>
                          <a:spcPts val="600"/>
                        </a:spcAft>
                      </a:pPr>
                      <a:r>
                        <a:rPr lang="en-AU" sz="1200" kern="100" dirty="0">
                          <a:effectLst/>
                        </a:rPr>
                        <a:t>Price preferences</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dirty="0">
                          <a:effectLst/>
                        </a:rPr>
                        <a:t>-0.06</a:t>
                      </a:r>
                    </a:p>
                    <a:p>
                      <a:pPr algn="ctr">
                        <a:lnSpc>
                          <a:spcPct val="100000"/>
                        </a:lnSpc>
                        <a:spcAft>
                          <a:spcPts val="600"/>
                        </a:spcAft>
                      </a:pPr>
                      <a:r>
                        <a:rPr lang="en-AU" sz="1200" kern="100" dirty="0">
                          <a:effectLst/>
                        </a:rPr>
                        <a:t>(0.41)</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0.4</a:t>
                      </a:r>
                    </a:p>
                    <a:p>
                      <a:pPr algn="ctr">
                        <a:lnSpc>
                          <a:spcPct val="100000"/>
                        </a:lnSpc>
                        <a:spcAft>
                          <a:spcPts val="600"/>
                        </a:spcAft>
                      </a:pPr>
                      <a:r>
                        <a:rPr lang="en-AU" sz="1200" kern="100" dirty="0">
                          <a:effectLst/>
                        </a:rPr>
                        <a:t>(0.55)</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-0.38</a:t>
                      </a:r>
                    </a:p>
                    <a:p>
                      <a:pPr algn="ctr">
                        <a:lnSpc>
                          <a:spcPct val="100000"/>
                        </a:lnSpc>
                        <a:spcAft>
                          <a:spcPts val="600"/>
                        </a:spcAft>
                      </a:pPr>
                      <a:r>
                        <a:rPr lang="en-AU" sz="1200" kern="100" dirty="0">
                          <a:effectLst/>
                        </a:rPr>
                        <a:t>(0.38)</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2407858672"/>
                  </a:ext>
                </a:extLst>
              </a:tr>
              <a:tr h="250512">
                <a:tc>
                  <a:txBody>
                    <a:bodyPr/>
                    <a:lstStyle/>
                    <a:p>
                      <a:pPr algn="r">
                        <a:lnSpc>
                          <a:spcPct val="100000"/>
                        </a:lnSpc>
                        <a:spcAft>
                          <a:spcPts val="600"/>
                        </a:spcAft>
                      </a:pPr>
                      <a:r>
                        <a:rPr lang="en-AU" sz="1200" kern="100">
                          <a:effectLst/>
                        </a:rPr>
                        <a:t>Input preferences</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0.46</a:t>
                      </a:r>
                    </a:p>
                    <a:p>
                      <a:pPr algn="ctr">
                        <a:lnSpc>
                          <a:spcPct val="100000"/>
                        </a:lnSpc>
                        <a:spcAft>
                          <a:spcPts val="600"/>
                        </a:spcAft>
                      </a:pPr>
                      <a:r>
                        <a:rPr lang="en-AU" sz="1200" kern="100">
                          <a:effectLst/>
                        </a:rPr>
                        <a:t>(0.56)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-0.69</a:t>
                      </a:r>
                    </a:p>
                    <a:p>
                      <a:pPr algn="ctr">
                        <a:lnSpc>
                          <a:spcPct val="100000"/>
                        </a:lnSpc>
                        <a:spcAft>
                          <a:spcPts val="600"/>
                        </a:spcAft>
                      </a:pPr>
                      <a:r>
                        <a:rPr lang="en-AU" sz="1200" kern="100" dirty="0">
                          <a:effectLst/>
                        </a:rPr>
                        <a:t>(0.6)</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2.17***</a:t>
                      </a:r>
                    </a:p>
                    <a:p>
                      <a:pPr algn="ctr">
                        <a:lnSpc>
                          <a:spcPct val="100000"/>
                        </a:lnSpc>
                        <a:spcAft>
                          <a:spcPts val="600"/>
                        </a:spcAft>
                      </a:pPr>
                      <a:r>
                        <a:rPr lang="en-AU" sz="1200" kern="100" dirty="0">
                          <a:effectLst/>
                        </a:rPr>
                        <a:t>(0.45)</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793862061"/>
                  </a:ext>
                </a:extLst>
              </a:tr>
              <a:tr h="250512">
                <a:tc>
                  <a:txBody>
                    <a:bodyPr/>
                    <a:lstStyle/>
                    <a:p>
                      <a:pPr algn="r">
                        <a:lnSpc>
                          <a:spcPct val="100000"/>
                        </a:lnSpc>
                        <a:spcAft>
                          <a:spcPts val="600"/>
                        </a:spcAft>
                      </a:pPr>
                      <a:r>
                        <a:rPr lang="en-AU" sz="1200" kern="100">
                          <a:effectLst/>
                        </a:rPr>
                        <a:t>Relative prices</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0.91***</a:t>
                      </a:r>
                    </a:p>
                    <a:p>
                      <a:pPr algn="ctr">
                        <a:lnSpc>
                          <a:spcPct val="100000"/>
                        </a:lnSpc>
                        <a:spcAft>
                          <a:spcPts val="600"/>
                        </a:spcAft>
                      </a:pPr>
                      <a:r>
                        <a:rPr lang="en-AU" sz="1200" kern="100">
                          <a:effectLst/>
                        </a:rPr>
                        <a:t>(0.15)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2.96**</a:t>
                      </a:r>
                    </a:p>
                    <a:p>
                      <a:pPr algn="ctr">
                        <a:lnSpc>
                          <a:spcPct val="100000"/>
                        </a:lnSpc>
                        <a:spcAft>
                          <a:spcPts val="600"/>
                        </a:spcAft>
                      </a:pPr>
                      <a:r>
                        <a:rPr lang="en-AU" sz="1200" kern="100">
                          <a:effectLst/>
                        </a:rPr>
                        <a:t>(1.16)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4.00***</a:t>
                      </a:r>
                    </a:p>
                    <a:p>
                      <a:pPr algn="ctr">
                        <a:lnSpc>
                          <a:spcPct val="100000"/>
                        </a:lnSpc>
                        <a:spcAft>
                          <a:spcPts val="600"/>
                        </a:spcAft>
                      </a:pPr>
                      <a:r>
                        <a:rPr lang="en-AU" sz="1200" kern="100" dirty="0">
                          <a:effectLst/>
                        </a:rPr>
                        <a:t>(0.73)</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7265097"/>
                  </a:ext>
                </a:extLst>
              </a:tr>
            </a:tbl>
          </a:graphicData>
        </a:graphic>
      </p:graphicFrame>
      <p:sp>
        <p:nvSpPr>
          <p:cNvPr id="8" name="TextBox 7">
            <a:extLst>
              <a:ext uri="{FF2B5EF4-FFF2-40B4-BE49-F238E27FC236}">
                <a16:creationId xmlns:a16="http://schemas.microsoft.com/office/drawing/2014/main" id="{E3059726-159E-3405-6A77-E0168850E1CC}"/>
              </a:ext>
            </a:extLst>
          </p:cNvPr>
          <p:cNvSpPr txBox="1"/>
          <p:nvPr/>
        </p:nvSpPr>
        <p:spPr>
          <a:xfrm>
            <a:off x="526211" y="2216989"/>
            <a:ext cx="4037163" cy="2862322"/>
          </a:xfrm>
          <a:prstGeom prst="rect">
            <a:avLst/>
          </a:prstGeom>
          <a:noFill/>
        </p:spPr>
        <p:txBody>
          <a:bodyPr wrap="square" rtlCol="0">
            <a:spAutoFit/>
          </a:bodyPr>
          <a:lstStyle/>
          <a:p>
            <a:r>
              <a:rPr lang="en-AU" dirty="0"/>
              <a:t>Spatial factors are clearly an important factor for value chain participation. </a:t>
            </a:r>
          </a:p>
          <a:p>
            <a:endParaRPr lang="en-AU" dirty="0"/>
          </a:p>
          <a:p>
            <a:r>
              <a:rPr lang="en-AU" dirty="0"/>
              <a:t>Spatial clustering of high value buyers means that households located at lower altitudes (where coffee quality diminishes) and further from the main roads are less likely to participate. </a:t>
            </a:r>
          </a:p>
          <a:p>
            <a:endParaRPr lang="en-AU" dirty="0"/>
          </a:p>
        </p:txBody>
      </p:sp>
      <p:sp>
        <p:nvSpPr>
          <p:cNvPr id="2" name="Rectangle 1">
            <a:extLst>
              <a:ext uri="{FF2B5EF4-FFF2-40B4-BE49-F238E27FC236}">
                <a16:creationId xmlns:a16="http://schemas.microsoft.com/office/drawing/2014/main" id="{9C63FCD4-8830-2F4E-3AAF-BB96BCD0BEC7}"/>
              </a:ext>
            </a:extLst>
          </p:cNvPr>
          <p:cNvSpPr/>
          <p:nvPr/>
        </p:nvSpPr>
        <p:spPr>
          <a:xfrm>
            <a:off x="5426015" y="3429000"/>
            <a:ext cx="5874452" cy="9273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45062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42</a:t>
            </a:fld>
            <a:endParaRPr lang="en-US" sz="1050" dirty="0"/>
          </a:p>
        </p:txBody>
      </p:sp>
      <p:sp>
        <p:nvSpPr>
          <p:cNvPr id="4" name="TextBox 3">
            <a:extLst>
              <a:ext uri="{FF2B5EF4-FFF2-40B4-BE49-F238E27FC236}">
                <a16:creationId xmlns:a16="http://schemas.microsoft.com/office/drawing/2014/main" id="{A3541F24-D26B-FABD-D33D-132617922093}"/>
              </a:ext>
            </a:extLst>
          </p:cNvPr>
          <p:cNvSpPr txBox="1"/>
          <p:nvPr/>
        </p:nvSpPr>
        <p:spPr>
          <a:xfrm>
            <a:off x="319178" y="820385"/>
            <a:ext cx="5037826" cy="830997"/>
          </a:xfrm>
          <a:prstGeom prst="rect">
            <a:avLst/>
          </a:prstGeom>
          <a:noFill/>
        </p:spPr>
        <p:txBody>
          <a:bodyPr wrap="square" rtlCol="0">
            <a:spAutoFit/>
          </a:bodyPr>
          <a:lstStyle/>
          <a:p>
            <a:pPr algn="ctr"/>
            <a:r>
              <a:rPr lang="en-AU" sz="2400" dirty="0"/>
              <a:t>Selected coefficient results from the ‘Direct’ models</a:t>
            </a:r>
          </a:p>
        </p:txBody>
      </p:sp>
      <p:graphicFrame>
        <p:nvGraphicFramePr>
          <p:cNvPr id="7" name="Table 6">
            <a:extLst>
              <a:ext uri="{FF2B5EF4-FFF2-40B4-BE49-F238E27FC236}">
                <a16:creationId xmlns:a16="http://schemas.microsoft.com/office/drawing/2014/main" id="{EDB6673D-67A1-9B15-A5F5-82C14C9F7693}"/>
              </a:ext>
            </a:extLst>
          </p:cNvPr>
          <p:cNvGraphicFramePr>
            <a:graphicFrameLocks noGrp="1"/>
          </p:cNvGraphicFramePr>
          <p:nvPr/>
        </p:nvGraphicFramePr>
        <p:xfrm>
          <a:off x="5589918" y="690183"/>
          <a:ext cx="5589780" cy="5410200"/>
        </p:xfrm>
        <a:graphic>
          <a:graphicData uri="http://schemas.openxmlformats.org/drawingml/2006/table">
            <a:tbl>
              <a:tblPr firstRow="1" firstCol="1" bandRow="1">
                <a:tableStyleId>{68D230F3-CF80-4859-8CE7-A43EE81993B5}</a:tableStyleId>
              </a:tblPr>
              <a:tblGrid>
                <a:gridCol w="1843509">
                  <a:extLst>
                    <a:ext uri="{9D8B030D-6E8A-4147-A177-3AD203B41FA5}">
                      <a16:colId xmlns:a16="http://schemas.microsoft.com/office/drawing/2014/main" val="630988348"/>
                    </a:ext>
                  </a:extLst>
                </a:gridCol>
                <a:gridCol w="1248757">
                  <a:extLst>
                    <a:ext uri="{9D8B030D-6E8A-4147-A177-3AD203B41FA5}">
                      <a16:colId xmlns:a16="http://schemas.microsoft.com/office/drawing/2014/main" val="414100852"/>
                    </a:ext>
                  </a:extLst>
                </a:gridCol>
                <a:gridCol w="1249875">
                  <a:extLst>
                    <a:ext uri="{9D8B030D-6E8A-4147-A177-3AD203B41FA5}">
                      <a16:colId xmlns:a16="http://schemas.microsoft.com/office/drawing/2014/main" val="1307189948"/>
                    </a:ext>
                  </a:extLst>
                </a:gridCol>
                <a:gridCol w="1247639">
                  <a:extLst>
                    <a:ext uri="{9D8B030D-6E8A-4147-A177-3AD203B41FA5}">
                      <a16:colId xmlns:a16="http://schemas.microsoft.com/office/drawing/2014/main" val="4208885082"/>
                    </a:ext>
                  </a:extLst>
                </a:gridCol>
              </a:tblGrid>
              <a:tr h="390199">
                <a:tc>
                  <a:txBody>
                    <a:bodyPr/>
                    <a:lstStyle/>
                    <a:p>
                      <a:pPr>
                        <a:lnSpc>
                          <a:spcPct val="100000"/>
                        </a:lnSpc>
                        <a:spcAft>
                          <a:spcPts val="600"/>
                        </a:spcAft>
                      </a:pPr>
                      <a:r>
                        <a:rPr lang="en-AU" sz="1200" kern="100" dirty="0">
                          <a:effectLst/>
                        </a:rPr>
                        <a:t> </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Extensive individual model</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Extensive household model</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Intensive household model</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883758839"/>
                  </a:ext>
                </a:extLst>
              </a:tr>
              <a:tr h="250512">
                <a:tc>
                  <a:txBody>
                    <a:bodyPr/>
                    <a:lstStyle/>
                    <a:p>
                      <a:pPr algn="r">
                        <a:lnSpc>
                          <a:spcPct val="100000"/>
                        </a:lnSpc>
                        <a:spcAft>
                          <a:spcPts val="600"/>
                        </a:spcAft>
                      </a:pPr>
                      <a:r>
                        <a:rPr lang="en-AU" sz="1200" kern="100" dirty="0">
                          <a:effectLst/>
                        </a:rPr>
                        <a:t>Intercept</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dirty="0">
                          <a:effectLst/>
                        </a:rPr>
                        <a:t>-11.19***</a:t>
                      </a:r>
                    </a:p>
                    <a:p>
                      <a:pPr algn="ctr">
                        <a:lnSpc>
                          <a:spcPct val="100000"/>
                        </a:lnSpc>
                        <a:spcAft>
                          <a:spcPts val="600"/>
                        </a:spcAft>
                      </a:pPr>
                      <a:r>
                        <a:rPr lang="en-AU" sz="1200" kern="100" dirty="0">
                          <a:effectLst/>
                        </a:rPr>
                        <a:t>(2.68)</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7.15**</a:t>
                      </a:r>
                    </a:p>
                    <a:p>
                      <a:pPr algn="ctr">
                        <a:lnSpc>
                          <a:spcPct val="100000"/>
                        </a:lnSpc>
                        <a:spcAft>
                          <a:spcPts val="600"/>
                        </a:spcAft>
                      </a:pPr>
                      <a:r>
                        <a:rPr lang="en-AU" sz="1200" kern="100">
                          <a:effectLst/>
                        </a:rPr>
                        <a:t>(2.93)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2.27</a:t>
                      </a:r>
                    </a:p>
                    <a:p>
                      <a:pPr algn="ctr">
                        <a:lnSpc>
                          <a:spcPct val="100000"/>
                        </a:lnSpc>
                        <a:spcAft>
                          <a:spcPts val="600"/>
                        </a:spcAft>
                      </a:pPr>
                      <a:r>
                        <a:rPr lang="en-AU" sz="1200" kern="100">
                          <a:effectLst/>
                        </a:rPr>
                        <a:t>(2.35)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240262261"/>
                  </a:ext>
                </a:extLst>
              </a:tr>
              <a:tr h="250512">
                <a:tc>
                  <a:txBody>
                    <a:bodyPr/>
                    <a:lstStyle/>
                    <a:p>
                      <a:pPr algn="r">
                        <a:lnSpc>
                          <a:spcPct val="100000"/>
                        </a:lnSpc>
                        <a:spcAft>
                          <a:spcPts val="600"/>
                        </a:spcAft>
                      </a:pPr>
                      <a:r>
                        <a:rPr lang="en-AU" sz="1200" kern="100">
                          <a:effectLst/>
                        </a:rPr>
                        <a:t>Female respondent</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1.05**</a:t>
                      </a:r>
                    </a:p>
                    <a:p>
                      <a:pPr algn="ctr">
                        <a:lnSpc>
                          <a:spcPct val="100000"/>
                        </a:lnSpc>
                        <a:spcAft>
                          <a:spcPts val="600"/>
                        </a:spcAft>
                      </a:pPr>
                      <a:r>
                        <a:rPr lang="en-AU" sz="1200" kern="100">
                          <a:effectLst/>
                        </a:rPr>
                        <a:t>(0.38)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 </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 </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2600311228"/>
                  </a:ext>
                </a:extLst>
              </a:tr>
              <a:tr h="250512">
                <a:tc>
                  <a:txBody>
                    <a:bodyPr/>
                    <a:lstStyle/>
                    <a:p>
                      <a:pPr algn="r">
                        <a:lnSpc>
                          <a:spcPct val="100000"/>
                        </a:lnSpc>
                        <a:spcAft>
                          <a:spcPts val="600"/>
                        </a:spcAft>
                      </a:pPr>
                      <a:r>
                        <a:rPr lang="en-AU" sz="1200" kern="100" dirty="0">
                          <a:effectLst/>
                        </a:rPr>
                        <a:t>Age of head</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0.03**</a:t>
                      </a:r>
                    </a:p>
                    <a:p>
                      <a:pPr algn="ctr">
                        <a:lnSpc>
                          <a:spcPct val="100000"/>
                        </a:lnSpc>
                        <a:spcAft>
                          <a:spcPts val="600"/>
                        </a:spcAft>
                      </a:pPr>
                      <a:r>
                        <a:rPr lang="en-AU" sz="1200" kern="100">
                          <a:effectLst/>
                        </a:rPr>
                        <a:t>(0.01)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0.02</a:t>
                      </a:r>
                    </a:p>
                    <a:p>
                      <a:pPr algn="ctr">
                        <a:lnSpc>
                          <a:spcPct val="100000"/>
                        </a:lnSpc>
                        <a:spcAft>
                          <a:spcPts val="600"/>
                        </a:spcAft>
                      </a:pPr>
                      <a:r>
                        <a:rPr lang="en-AU" sz="1200" kern="100" dirty="0">
                          <a:effectLst/>
                        </a:rPr>
                        <a:t>(0.02)</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-0.02*</a:t>
                      </a:r>
                    </a:p>
                    <a:p>
                      <a:pPr algn="ctr">
                        <a:lnSpc>
                          <a:spcPct val="100000"/>
                        </a:lnSpc>
                        <a:spcAft>
                          <a:spcPts val="600"/>
                        </a:spcAft>
                      </a:pPr>
                      <a:r>
                        <a:rPr lang="en-AU" sz="1200" kern="100">
                          <a:effectLst/>
                        </a:rPr>
                        <a:t>(0.01)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583618790"/>
                  </a:ext>
                </a:extLst>
              </a:tr>
              <a:tr h="250512">
                <a:tc>
                  <a:txBody>
                    <a:bodyPr/>
                    <a:lstStyle/>
                    <a:p>
                      <a:pPr algn="r">
                        <a:lnSpc>
                          <a:spcPct val="100000"/>
                        </a:lnSpc>
                        <a:spcAft>
                          <a:spcPts val="600"/>
                        </a:spcAft>
                      </a:pPr>
                      <a:r>
                        <a:rPr lang="en-AU" sz="1200" kern="100" dirty="0">
                          <a:effectLst/>
                        </a:rPr>
                        <a:t>Education </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dirty="0">
                          <a:effectLst/>
                        </a:rPr>
                        <a:t>0.09*</a:t>
                      </a:r>
                    </a:p>
                    <a:p>
                      <a:pPr algn="ctr">
                        <a:lnSpc>
                          <a:spcPct val="100000"/>
                        </a:lnSpc>
                        <a:spcAft>
                          <a:spcPts val="600"/>
                        </a:spcAft>
                      </a:pPr>
                      <a:r>
                        <a:rPr lang="en-AU" sz="1200" kern="100" dirty="0">
                          <a:effectLst/>
                        </a:rPr>
                        <a:t>(0.04)</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0.07</a:t>
                      </a:r>
                    </a:p>
                    <a:p>
                      <a:pPr algn="ctr">
                        <a:lnSpc>
                          <a:spcPct val="100000"/>
                        </a:lnSpc>
                        <a:spcAft>
                          <a:spcPts val="600"/>
                        </a:spcAft>
                      </a:pPr>
                      <a:r>
                        <a:rPr lang="en-AU" sz="1200" kern="100" dirty="0">
                          <a:effectLst/>
                        </a:rPr>
                        <a:t>(0.06)</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0.03</a:t>
                      </a:r>
                    </a:p>
                    <a:p>
                      <a:pPr algn="ctr">
                        <a:lnSpc>
                          <a:spcPct val="100000"/>
                        </a:lnSpc>
                        <a:spcAft>
                          <a:spcPts val="600"/>
                        </a:spcAft>
                      </a:pPr>
                      <a:r>
                        <a:rPr lang="en-AU" sz="1200" kern="100">
                          <a:effectLst/>
                        </a:rPr>
                        <a:t>(0.04)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68299537"/>
                  </a:ext>
                </a:extLst>
              </a:tr>
              <a:tr h="250512">
                <a:tc>
                  <a:txBody>
                    <a:bodyPr/>
                    <a:lstStyle/>
                    <a:p>
                      <a:pPr algn="r">
                        <a:lnSpc>
                          <a:spcPct val="100000"/>
                        </a:lnSpc>
                        <a:spcAft>
                          <a:spcPts val="600"/>
                        </a:spcAft>
                      </a:pPr>
                      <a:r>
                        <a:rPr lang="en-AU" sz="1200" kern="100">
                          <a:effectLst/>
                        </a:rPr>
                        <a:t>Dependency ratio</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0.06</a:t>
                      </a:r>
                    </a:p>
                    <a:p>
                      <a:pPr algn="ctr">
                        <a:lnSpc>
                          <a:spcPct val="100000"/>
                        </a:lnSpc>
                        <a:spcAft>
                          <a:spcPts val="600"/>
                        </a:spcAft>
                      </a:pPr>
                      <a:r>
                        <a:rPr lang="en-AU" sz="1200" kern="100">
                          <a:effectLst/>
                        </a:rPr>
                        <a:t>(0.07)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0.1</a:t>
                      </a:r>
                    </a:p>
                    <a:p>
                      <a:pPr algn="ctr">
                        <a:lnSpc>
                          <a:spcPct val="100000"/>
                        </a:lnSpc>
                        <a:spcAft>
                          <a:spcPts val="600"/>
                        </a:spcAft>
                      </a:pPr>
                      <a:r>
                        <a:rPr lang="en-AU" sz="1200" kern="100" dirty="0">
                          <a:effectLst/>
                        </a:rPr>
                        <a:t>(0.1)</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-0.18**</a:t>
                      </a:r>
                    </a:p>
                    <a:p>
                      <a:pPr algn="ctr">
                        <a:lnSpc>
                          <a:spcPct val="100000"/>
                        </a:lnSpc>
                        <a:spcAft>
                          <a:spcPts val="600"/>
                        </a:spcAft>
                      </a:pPr>
                      <a:r>
                        <a:rPr lang="en-AU" sz="1200" kern="100" dirty="0">
                          <a:effectLst/>
                        </a:rPr>
                        <a:t>(0.07)</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2870001399"/>
                  </a:ext>
                </a:extLst>
              </a:tr>
              <a:tr h="250512">
                <a:tc>
                  <a:txBody>
                    <a:bodyPr/>
                    <a:lstStyle/>
                    <a:p>
                      <a:pPr algn="r">
                        <a:lnSpc>
                          <a:spcPct val="100000"/>
                        </a:lnSpc>
                        <a:spcAft>
                          <a:spcPts val="600"/>
                        </a:spcAft>
                      </a:pPr>
                      <a:r>
                        <a:rPr lang="en-AU" sz="1200" kern="100">
                          <a:effectLst/>
                        </a:rPr>
                        <a:t>Altitude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3.11**</a:t>
                      </a:r>
                    </a:p>
                    <a:p>
                      <a:pPr algn="ctr">
                        <a:lnSpc>
                          <a:spcPct val="100000"/>
                        </a:lnSpc>
                        <a:spcAft>
                          <a:spcPts val="600"/>
                        </a:spcAft>
                      </a:pPr>
                      <a:r>
                        <a:rPr lang="en-AU" sz="1200" kern="100">
                          <a:effectLst/>
                        </a:rPr>
                        <a:t>(1.31)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2.79*</a:t>
                      </a:r>
                    </a:p>
                    <a:p>
                      <a:pPr algn="ctr">
                        <a:lnSpc>
                          <a:spcPct val="100000"/>
                        </a:lnSpc>
                        <a:spcAft>
                          <a:spcPts val="600"/>
                        </a:spcAft>
                      </a:pPr>
                      <a:r>
                        <a:rPr lang="en-AU" sz="1200" kern="100" dirty="0">
                          <a:effectLst/>
                        </a:rPr>
                        <a:t>(1.53)</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-1.38</a:t>
                      </a:r>
                    </a:p>
                    <a:p>
                      <a:pPr algn="ctr">
                        <a:lnSpc>
                          <a:spcPct val="100000"/>
                        </a:lnSpc>
                        <a:spcAft>
                          <a:spcPts val="600"/>
                        </a:spcAft>
                      </a:pPr>
                      <a:r>
                        <a:rPr lang="en-AU" sz="1200" kern="100" dirty="0">
                          <a:effectLst/>
                        </a:rPr>
                        <a:t>(1.33)</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206909564"/>
                  </a:ext>
                </a:extLst>
              </a:tr>
              <a:tr h="250512">
                <a:tc>
                  <a:txBody>
                    <a:bodyPr/>
                    <a:lstStyle/>
                    <a:p>
                      <a:pPr algn="r">
                        <a:lnSpc>
                          <a:spcPct val="100000"/>
                        </a:lnSpc>
                        <a:spcAft>
                          <a:spcPts val="600"/>
                        </a:spcAft>
                      </a:pPr>
                      <a:r>
                        <a:rPr lang="en-AU" sz="1200" kern="100">
                          <a:effectLst/>
                        </a:rPr>
                        <a:t>Distance paved road</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-0.57***</a:t>
                      </a:r>
                    </a:p>
                    <a:p>
                      <a:pPr algn="ctr">
                        <a:lnSpc>
                          <a:spcPct val="100000"/>
                        </a:lnSpc>
                        <a:spcAft>
                          <a:spcPts val="600"/>
                        </a:spcAft>
                      </a:pPr>
                      <a:r>
                        <a:rPr lang="en-AU" sz="1200" kern="100">
                          <a:effectLst/>
                        </a:rPr>
                        <a:t>(0.16)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-0.65***</a:t>
                      </a:r>
                    </a:p>
                    <a:p>
                      <a:pPr algn="ctr">
                        <a:lnSpc>
                          <a:spcPct val="100000"/>
                        </a:lnSpc>
                        <a:spcAft>
                          <a:spcPts val="600"/>
                        </a:spcAft>
                      </a:pPr>
                      <a:r>
                        <a:rPr lang="en-AU" sz="1200" kern="100">
                          <a:effectLst/>
                        </a:rPr>
                        <a:t>(0.17)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-0.11</a:t>
                      </a:r>
                    </a:p>
                    <a:p>
                      <a:pPr algn="ctr">
                        <a:lnSpc>
                          <a:spcPct val="100000"/>
                        </a:lnSpc>
                        <a:spcAft>
                          <a:spcPts val="600"/>
                        </a:spcAft>
                      </a:pPr>
                      <a:r>
                        <a:rPr lang="en-AU" sz="1200" kern="100">
                          <a:effectLst/>
                        </a:rPr>
                        <a:t>(0.14)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234911731"/>
                  </a:ext>
                </a:extLst>
              </a:tr>
              <a:tr h="250512">
                <a:tc>
                  <a:txBody>
                    <a:bodyPr/>
                    <a:lstStyle/>
                    <a:p>
                      <a:pPr algn="r">
                        <a:lnSpc>
                          <a:spcPct val="100000"/>
                        </a:lnSpc>
                        <a:spcAft>
                          <a:spcPts val="600"/>
                        </a:spcAft>
                      </a:pPr>
                      <a:r>
                        <a:rPr lang="en-AU" sz="1200" kern="100" dirty="0">
                          <a:effectLst/>
                        </a:rPr>
                        <a:t>Decision making disagreements</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dirty="0">
                          <a:effectLst/>
                        </a:rPr>
                        <a:t>-1.13***</a:t>
                      </a:r>
                    </a:p>
                    <a:p>
                      <a:pPr algn="ctr">
                        <a:lnSpc>
                          <a:spcPct val="100000"/>
                        </a:lnSpc>
                        <a:spcAft>
                          <a:spcPts val="600"/>
                        </a:spcAft>
                      </a:pPr>
                      <a:r>
                        <a:rPr lang="en-AU" sz="1200" kern="100" dirty="0">
                          <a:effectLst/>
                        </a:rPr>
                        <a:t>(0.34)</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-0.98**</a:t>
                      </a:r>
                    </a:p>
                    <a:p>
                      <a:pPr algn="ctr">
                        <a:lnSpc>
                          <a:spcPct val="100000"/>
                        </a:lnSpc>
                        <a:spcAft>
                          <a:spcPts val="600"/>
                        </a:spcAft>
                      </a:pPr>
                      <a:r>
                        <a:rPr lang="en-AU" sz="1200" kern="100">
                          <a:effectLst/>
                        </a:rPr>
                        <a:t>(0.41)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-0.53</a:t>
                      </a:r>
                    </a:p>
                    <a:p>
                      <a:pPr algn="ctr">
                        <a:lnSpc>
                          <a:spcPct val="100000"/>
                        </a:lnSpc>
                        <a:spcAft>
                          <a:spcPts val="600"/>
                        </a:spcAft>
                      </a:pPr>
                      <a:r>
                        <a:rPr lang="en-AU" sz="1200" kern="100" dirty="0">
                          <a:effectLst/>
                        </a:rPr>
                        <a:t>(0.32)</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458211610"/>
                  </a:ext>
                </a:extLst>
              </a:tr>
              <a:tr h="250512">
                <a:tc>
                  <a:txBody>
                    <a:bodyPr/>
                    <a:lstStyle/>
                    <a:p>
                      <a:pPr algn="r">
                        <a:lnSpc>
                          <a:spcPct val="100000"/>
                        </a:lnSpc>
                        <a:spcAft>
                          <a:spcPts val="600"/>
                        </a:spcAft>
                      </a:pPr>
                      <a:r>
                        <a:rPr lang="en-AU" sz="1200" kern="100" dirty="0">
                          <a:effectLst/>
                        </a:rPr>
                        <a:t>Price preferences</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dirty="0">
                          <a:effectLst/>
                        </a:rPr>
                        <a:t>-0.06</a:t>
                      </a:r>
                    </a:p>
                    <a:p>
                      <a:pPr algn="ctr">
                        <a:lnSpc>
                          <a:spcPct val="100000"/>
                        </a:lnSpc>
                        <a:spcAft>
                          <a:spcPts val="600"/>
                        </a:spcAft>
                      </a:pPr>
                      <a:r>
                        <a:rPr lang="en-AU" sz="1200" kern="100" dirty="0">
                          <a:effectLst/>
                        </a:rPr>
                        <a:t>(0.41)</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0.4</a:t>
                      </a:r>
                    </a:p>
                    <a:p>
                      <a:pPr algn="ctr">
                        <a:lnSpc>
                          <a:spcPct val="100000"/>
                        </a:lnSpc>
                        <a:spcAft>
                          <a:spcPts val="600"/>
                        </a:spcAft>
                      </a:pPr>
                      <a:r>
                        <a:rPr lang="en-AU" sz="1200" kern="100" dirty="0">
                          <a:effectLst/>
                        </a:rPr>
                        <a:t>(0.55)</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-0.38</a:t>
                      </a:r>
                    </a:p>
                    <a:p>
                      <a:pPr algn="ctr">
                        <a:lnSpc>
                          <a:spcPct val="100000"/>
                        </a:lnSpc>
                        <a:spcAft>
                          <a:spcPts val="600"/>
                        </a:spcAft>
                      </a:pPr>
                      <a:r>
                        <a:rPr lang="en-AU" sz="1200" kern="100" dirty="0">
                          <a:effectLst/>
                        </a:rPr>
                        <a:t>(0.38)</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2407858672"/>
                  </a:ext>
                </a:extLst>
              </a:tr>
              <a:tr h="250512">
                <a:tc>
                  <a:txBody>
                    <a:bodyPr/>
                    <a:lstStyle/>
                    <a:p>
                      <a:pPr algn="r">
                        <a:lnSpc>
                          <a:spcPct val="100000"/>
                        </a:lnSpc>
                        <a:spcAft>
                          <a:spcPts val="600"/>
                        </a:spcAft>
                      </a:pPr>
                      <a:r>
                        <a:rPr lang="en-AU" sz="1200" kern="100">
                          <a:effectLst/>
                        </a:rPr>
                        <a:t>Input preferences</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0.46</a:t>
                      </a:r>
                    </a:p>
                    <a:p>
                      <a:pPr algn="ctr">
                        <a:lnSpc>
                          <a:spcPct val="100000"/>
                        </a:lnSpc>
                        <a:spcAft>
                          <a:spcPts val="600"/>
                        </a:spcAft>
                      </a:pPr>
                      <a:r>
                        <a:rPr lang="en-AU" sz="1200" kern="100">
                          <a:effectLst/>
                        </a:rPr>
                        <a:t>(0.56)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-0.69</a:t>
                      </a:r>
                    </a:p>
                    <a:p>
                      <a:pPr algn="ctr">
                        <a:lnSpc>
                          <a:spcPct val="100000"/>
                        </a:lnSpc>
                        <a:spcAft>
                          <a:spcPts val="600"/>
                        </a:spcAft>
                      </a:pPr>
                      <a:r>
                        <a:rPr lang="en-AU" sz="1200" kern="100" dirty="0">
                          <a:effectLst/>
                        </a:rPr>
                        <a:t>(0.6)</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2.17***</a:t>
                      </a:r>
                    </a:p>
                    <a:p>
                      <a:pPr algn="ctr">
                        <a:lnSpc>
                          <a:spcPct val="100000"/>
                        </a:lnSpc>
                        <a:spcAft>
                          <a:spcPts val="600"/>
                        </a:spcAft>
                      </a:pPr>
                      <a:r>
                        <a:rPr lang="en-AU" sz="1200" kern="100" dirty="0">
                          <a:effectLst/>
                        </a:rPr>
                        <a:t>(0.45)</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793862061"/>
                  </a:ext>
                </a:extLst>
              </a:tr>
              <a:tr h="250512">
                <a:tc>
                  <a:txBody>
                    <a:bodyPr/>
                    <a:lstStyle/>
                    <a:p>
                      <a:pPr algn="r">
                        <a:lnSpc>
                          <a:spcPct val="100000"/>
                        </a:lnSpc>
                        <a:spcAft>
                          <a:spcPts val="600"/>
                        </a:spcAft>
                      </a:pPr>
                      <a:r>
                        <a:rPr lang="en-AU" sz="1200" kern="100">
                          <a:effectLst/>
                        </a:rPr>
                        <a:t>Relative prices</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0.91***</a:t>
                      </a:r>
                    </a:p>
                    <a:p>
                      <a:pPr algn="ctr">
                        <a:lnSpc>
                          <a:spcPct val="100000"/>
                        </a:lnSpc>
                        <a:spcAft>
                          <a:spcPts val="600"/>
                        </a:spcAft>
                      </a:pPr>
                      <a:r>
                        <a:rPr lang="en-AU" sz="1200" kern="100">
                          <a:effectLst/>
                        </a:rPr>
                        <a:t>(0.15)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2.96**</a:t>
                      </a:r>
                    </a:p>
                    <a:p>
                      <a:pPr algn="ctr">
                        <a:lnSpc>
                          <a:spcPct val="100000"/>
                        </a:lnSpc>
                        <a:spcAft>
                          <a:spcPts val="600"/>
                        </a:spcAft>
                      </a:pPr>
                      <a:r>
                        <a:rPr lang="en-AU" sz="1200" kern="100">
                          <a:effectLst/>
                        </a:rPr>
                        <a:t>(1.16)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4.00***</a:t>
                      </a:r>
                    </a:p>
                    <a:p>
                      <a:pPr algn="ctr">
                        <a:lnSpc>
                          <a:spcPct val="100000"/>
                        </a:lnSpc>
                        <a:spcAft>
                          <a:spcPts val="600"/>
                        </a:spcAft>
                      </a:pPr>
                      <a:r>
                        <a:rPr lang="en-AU" sz="1200" kern="100" dirty="0">
                          <a:effectLst/>
                        </a:rPr>
                        <a:t>(0.73)</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7265097"/>
                  </a:ext>
                </a:extLst>
              </a:tr>
            </a:tbl>
          </a:graphicData>
        </a:graphic>
      </p:graphicFrame>
      <p:sp>
        <p:nvSpPr>
          <p:cNvPr id="8" name="TextBox 7">
            <a:extLst>
              <a:ext uri="{FF2B5EF4-FFF2-40B4-BE49-F238E27FC236}">
                <a16:creationId xmlns:a16="http://schemas.microsoft.com/office/drawing/2014/main" id="{E3059726-159E-3405-6A77-E0168850E1CC}"/>
              </a:ext>
            </a:extLst>
          </p:cNvPr>
          <p:cNvSpPr txBox="1"/>
          <p:nvPr/>
        </p:nvSpPr>
        <p:spPr>
          <a:xfrm>
            <a:off x="698739" y="2027208"/>
            <a:ext cx="4037163" cy="3693319"/>
          </a:xfrm>
          <a:prstGeom prst="rect">
            <a:avLst/>
          </a:prstGeom>
          <a:noFill/>
        </p:spPr>
        <p:txBody>
          <a:bodyPr wrap="square" rtlCol="0">
            <a:spAutoFit/>
          </a:bodyPr>
          <a:lstStyle/>
          <a:p>
            <a:r>
              <a:rPr lang="en-AU" dirty="0"/>
              <a:t>Women are more likely to participate in high value markets</a:t>
            </a:r>
          </a:p>
          <a:p>
            <a:endParaRPr lang="en-AU" dirty="0"/>
          </a:p>
          <a:p>
            <a:r>
              <a:rPr lang="en-AU" dirty="0"/>
              <a:t>Likely driven from several women’s only cooperatives which fill important niches for market access and other social services (e.g. ROSCAs).</a:t>
            </a:r>
          </a:p>
          <a:p>
            <a:endParaRPr lang="en-AU" dirty="0"/>
          </a:p>
          <a:p>
            <a:r>
              <a:rPr lang="en-AU" dirty="0"/>
              <a:t>Results are hidden from household models, emphasising the importance of defining the primary sampling unit correctly.</a:t>
            </a:r>
          </a:p>
          <a:p>
            <a:endParaRPr lang="en-AU" dirty="0"/>
          </a:p>
        </p:txBody>
      </p:sp>
      <p:sp>
        <p:nvSpPr>
          <p:cNvPr id="2" name="Rectangle 1">
            <a:extLst>
              <a:ext uri="{FF2B5EF4-FFF2-40B4-BE49-F238E27FC236}">
                <a16:creationId xmlns:a16="http://schemas.microsoft.com/office/drawing/2014/main" id="{9C63FCD4-8830-2F4E-3AAF-BB96BCD0BEC7}"/>
              </a:ext>
            </a:extLst>
          </p:cNvPr>
          <p:cNvSpPr/>
          <p:nvPr/>
        </p:nvSpPr>
        <p:spPr>
          <a:xfrm>
            <a:off x="5447582" y="1651382"/>
            <a:ext cx="5874452" cy="5132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89512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43</a:t>
            </a:fld>
            <a:endParaRPr lang="en-US" sz="1050" dirty="0"/>
          </a:p>
        </p:txBody>
      </p:sp>
      <p:sp>
        <p:nvSpPr>
          <p:cNvPr id="4" name="TextBox 3">
            <a:extLst>
              <a:ext uri="{FF2B5EF4-FFF2-40B4-BE49-F238E27FC236}">
                <a16:creationId xmlns:a16="http://schemas.microsoft.com/office/drawing/2014/main" id="{A3541F24-D26B-FABD-D33D-132617922093}"/>
              </a:ext>
            </a:extLst>
          </p:cNvPr>
          <p:cNvSpPr txBox="1"/>
          <p:nvPr/>
        </p:nvSpPr>
        <p:spPr>
          <a:xfrm>
            <a:off x="319178" y="820385"/>
            <a:ext cx="5037826" cy="830997"/>
          </a:xfrm>
          <a:prstGeom prst="rect">
            <a:avLst/>
          </a:prstGeom>
          <a:noFill/>
        </p:spPr>
        <p:txBody>
          <a:bodyPr wrap="square" rtlCol="0">
            <a:spAutoFit/>
          </a:bodyPr>
          <a:lstStyle/>
          <a:p>
            <a:pPr algn="ctr"/>
            <a:r>
              <a:rPr lang="en-AU" sz="2400" dirty="0"/>
              <a:t>Selected coefficient results from the ‘Direct’ models</a:t>
            </a:r>
          </a:p>
        </p:txBody>
      </p:sp>
      <p:graphicFrame>
        <p:nvGraphicFramePr>
          <p:cNvPr id="7" name="Table 6">
            <a:extLst>
              <a:ext uri="{FF2B5EF4-FFF2-40B4-BE49-F238E27FC236}">
                <a16:creationId xmlns:a16="http://schemas.microsoft.com/office/drawing/2014/main" id="{EDB6673D-67A1-9B15-A5F5-82C14C9F7693}"/>
              </a:ext>
            </a:extLst>
          </p:cNvPr>
          <p:cNvGraphicFramePr>
            <a:graphicFrameLocks noGrp="1"/>
          </p:cNvGraphicFramePr>
          <p:nvPr/>
        </p:nvGraphicFramePr>
        <p:xfrm>
          <a:off x="5589918" y="690183"/>
          <a:ext cx="5589780" cy="5410200"/>
        </p:xfrm>
        <a:graphic>
          <a:graphicData uri="http://schemas.openxmlformats.org/drawingml/2006/table">
            <a:tbl>
              <a:tblPr firstRow="1" firstCol="1" bandRow="1">
                <a:tableStyleId>{68D230F3-CF80-4859-8CE7-A43EE81993B5}</a:tableStyleId>
              </a:tblPr>
              <a:tblGrid>
                <a:gridCol w="1843509">
                  <a:extLst>
                    <a:ext uri="{9D8B030D-6E8A-4147-A177-3AD203B41FA5}">
                      <a16:colId xmlns:a16="http://schemas.microsoft.com/office/drawing/2014/main" val="630988348"/>
                    </a:ext>
                  </a:extLst>
                </a:gridCol>
                <a:gridCol w="1248757">
                  <a:extLst>
                    <a:ext uri="{9D8B030D-6E8A-4147-A177-3AD203B41FA5}">
                      <a16:colId xmlns:a16="http://schemas.microsoft.com/office/drawing/2014/main" val="414100852"/>
                    </a:ext>
                  </a:extLst>
                </a:gridCol>
                <a:gridCol w="1249875">
                  <a:extLst>
                    <a:ext uri="{9D8B030D-6E8A-4147-A177-3AD203B41FA5}">
                      <a16:colId xmlns:a16="http://schemas.microsoft.com/office/drawing/2014/main" val="1307189948"/>
                    </a:ext>
                  </a:extLst>
                </a:gridCol>
                <a:gridCol w="1247639">
                  <a:extLst>
                    <a:ext uri="{9D8B030D-6E8A-4147-A177-3AD203B41FA5}">
                      <a16:colId xmlns:a16="http://schemas.microsoft.com/office/drawing/2014/main" val="4208885082"/>
                    </a:ext>
                  </a:extLst>
                </a:gridCol>
              </a:tblGrid>
              <a:tr h="390199">
                <a:tc>
                  <a:txBody>
                    <a:bodyPr/>
                    <a:lstStyle/>
                    <a:p>
                      <a:pPr>
                        <a:lnSpc>
                          <a:spcPct val="100000"/>
                        </a:lnSpc>
                        <a:spcAft>
                          <a:spcPts val="600"/>
                        </a:spcAft>
                      </a:pPr>
                      <a:r>
                        <a:rPr lang="en-AU" sz="1200" kern="100" dirty="0">
                          <a:effectLst/>
                        </a:rPr>
                        <a:t> </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Extensive individual model</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Extensive household model</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Intensive household model</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883758839"/>
                  </a:ext>
                </a:extLst>
              </a:tr>
              <a:tr h="250512">
                <a:tc>
                  <a:txBody>
                    <a:bodyPr/>
                    <a:lstStyle/>
                    <a:p>
                      <a:pPr algn="r">
                        <a:lnSpc>
                          <a:spcPct val="100000"/>
                        </a:lnSpc>
                        <a:spcAft>
                          <a:spcPts val="600"/>
                        </a:spcAft>
                      </a:pPr>
                      <a:r>
                        <a:rPr lang="en-AU" sz="1200" kern="100" dirty="0">
                          <a:effectLst/>
                        </a:rPr>
                        <a:t>Intercept</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dirty="0">
                          <a:effectLst/>
                        </a:rPr>
                        <a:t>-11.19***</a:t>
                      </a:r>
                    </a:p>
                    <a:p>
                      <a:pPr algn="ctr">
                        <a:lnSpc>
                          <a:spcPct val="100000"/>
                        </a:lnSpc>
                        <a:spcAft>
                          <a:spcPts val="600"/>
                        </a:spcAft>
                      </a:pPr>
                      <a:r>
                        <a:rPr lang="en-AU" sz="1200" kern="100" dirty="0">
                          <a:effectLst/>
                        </a:rPr>
                        <a:t>(2.68)</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7.15**</a:t>
                      </a:r>
                    </a:p>
                    <a:p>
                      <a:pPr algn="ctr">
                        <a:lnSpc>
                          <a:spcPct val="100000"/>
                        </a:lnSpc>
                        <a:spcAft>
                          <a:spcPts val="600"/>
                        </a:spcAft>
                      </a:pPr>
                      <a:r>
                        <a:rPr lang="en-AU" sz="1200" kern="100">
                          <a:effectLst/>
                        </a:rPr>
                        <a:t>(2.93)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2.27</a:t>
                      </a:r>
                    </a:p>
                    <a:p>
                      <a:pPr algn="ctr">
                        <a:lnSpc>
                          <a:spcPct val="100000"/>
                        </a:lnSpc>
                        <a:spcAft>
                          <a:spcPts val="600"/>
                        </a:spcAft>
                      </a:pPr>
                      <a:r>
                        <a:rPr lang="en-AU" sz="1200" kern="100">
                          <a:effectLst/>
                        </a:rPr>
                        <a:t>(2.35)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240262261"/>
                  </a:ext>
                </a:extLst>
              </a:tr>
              <a:tr h="250512">
                <a:tc>
                  <a:txBody>
                    <a:bodyPr/>
                    <a:lstStyle/>
                    <a:p>
                      <a:pPr algn="r">
                        <a:lnSpc>
                          <a:spcPct val="100000"/>
                        </a:lnSpc>
                        <a:spcAft>
                          <a:spcPts val="600"/>
                        </a:spcAft>
                      </a:pPr>
                      <a:r>
                        <a:rPr lang="en-AU" sz="1200" kern="100">
                          <a:effectLst/>
                        </a:rPr>
                        <a:t>Female respondent</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1.05**</a:t>
                      </a:r>
                    </a:p>
                    <a:p>
                      <a:pPr algn="ctr">
                        <a:lnSpc>
                          <a:spcPct val="100000"/>
                        </a:lnSpc>
                        <a:spcAft>
                          <a:spcPts val="600"/>
                        </a:spcAft>
                      </a:pPr>
                      <a:r>
                        <a:rPr lang="en-AU" sz="1200" kern="100">
                          <a:effectLst/>
                        </a:rPr>
                        <a:t>(0.38)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 </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 </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2600311228"/>
                  </a:ext>
                </a:extLst>
              </a:tr>
              <a:tr h="250512">
                <a:tc>
                  <a:txBody>
                    <a:bodyPr/>
                    <a:lstStyle/>
                    <a:p>
                      <a:pPr algn="r">
                        <a:lnSpc>
                          <a:spcPct val="100000"/>
                        </a:lnSpc>
                        <a:spcAft>
                          <a:spcPts val="600"/>
                        </a:spcAft>
                      </a:pPr>
                      <a:r>
                        <a:rPr lang="en-AU" sz="1200" kern="100" dirty="0">
                          <a:effectLst/>
                        </a:rPr>
                        <a:t>Age of head</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0.03**</a:t>
                      </a:r>
                    </a:p>
                    <a:p>
                      <a:pPr algn="ctr">
                        <a:lnSpc>
                          <a:spcPct val="100000"/>
                        </a:lnSpc>
                        <a:spcAft>
                          <a:spcPts val="600"/>
                        </a:spcAft>
                      </a:pPr>
                      <a:r>
                        <a:rPr lang="en-AU" sz="1200" kern="100">
                          <a:effectLst/>
                        </a:rPr>
                        <a:t>(0.01)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0.02</a:t>
                      </a:r>
                    </a:p>
                    <a:p>
                      <a:pPr algn="ctr">
                        <a:lnSpc>
                          <a:spcPct val="100000"/>
                        </a:lnSpc>
                        <a:spcAft>
                          <a:spcPts val="600"/>
                        </a:spcAft>
                      </a:pPr>
                      <a:r>
                        <a:rPr lang="en-AU" sz="1200" kern="100" dirty="0">
                          <a:effectLst/>
                        </a:rPr>
                        <a:t>(0.02)</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-0.02*</a:t>
                      </a:r>
                    </a:p>
                    <a:p>
                      <a:pPr algn="ctr">
                        <a:lnSpc>
                          <a:spcPct val="100000"/>
                        </a:lnSpc>
                        <a:spcAft>
                          <a:spcPts val="600"/>
                        </a:spcAft>
                      </a:pPr>
                      <a:r>
                        <a:rPr lang="en-AU" sz="1200" kern="100">
                          <a:effectLst/>
                        </a:rPr>
                        <a:t>(0.01)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583618790"/>
                  </a:ext>
                </a:extLst>
              </a:tr>
              <a:tr h="250512">
                <a:tc>
                  <a:txBody>
                    <a:bodyPr/>
                    <a:lstStyle/>
                    <a:p>
                      <a:pPr algn="r">
                        <a:lnSpc>
                          <a:spcPct val="100000"/>
                        </a:lnSpc>
                        <a:spcAft>
                          <a:spcPts val="600"/>
                        </a:spcAft>
                      </a:pPr>
                      <a:r>
                        <a:rPr lang="en-AU" sz="1200" kern="100" dirty="0">
                          <a:effectLst/>
                        </a:rPr>
                        <a:t>Education </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dirty="0">
                          <a:effectLst/>
                        </a:rPr>
                        <a:t>0.09*</a:t>
                      </a:r>
                    </a:p>
                    <a:p>
                      <a:pPr algn="ctr">
                        <a:lnSpc>
                          <a:spcPct val="100000"/>
                        </a:lnSpc>
                        <a:spcAft>
                          <a:spcPts val="600"/>
                        </a:spcAft>
                      </a:pPr>
                      <a:r>
                        <a:rPr lang="en-AU" sz="1200" kern="100" dirty="0">
                          <a:effectLst/>
                        </a:rPr>
                        <a:t>(0.04)</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0.07</a:t>
                      </a:r>
                    </a:p>
                    <a:p>
                      <a:pPr algn="ctr">
                        <a:lnSpc>
                          <a:spcPct val="100000"/>
                        </a:lnSpc>
                        <a:spcAft>
                          <a:spcPts val="600"/>
                        </a:spcAft>
                      </a:pPr>
                      <a:r>
                        <a:rPr lang="en-AU" sz="1200" kern="100" dirty="0">
                          <a:effectLst/>
                        </a:rPr>
                        <a:t>(0.06)</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0.03</a:t>
                      </a:r>
                    </a:p>
                    <a:p>
                      <a:pPr algn="ctr">
                        <a:lnSpc>
                          <a:spcPct val="100000"/>
                        </a:lnSpc>
                        <a:spcAft>
                          <a:spcPts val="600"/>
                        </a:spcAft>
                      </a:pPr>
                      <a:r>
                        <a:rPr lang="en-AU" sz="1200" kern="100">
                          <a:effectLst/>
                        </a:rPr>
                        <a:t>(0.04)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68299537"/>
                  </a:ext>
                </a:extLst>
              </a:tr>
              <a:tr h="250512">
                <a:tc>
                  <a:txBody>
                    <a:bodyPr/>
                    <a:lstStyle/>
                    <a:p>
                      <a:pPr algn="r">
                        <a:lnSpc>
                          <a:spcPct val="100000"/>
                        </a:lnSpc>
                        <a:spcAft>
                          <a:spcPts val="600"/>
                        </a:spcAft>
                      </a:pPr>
                      <a:r>
                        <a:rPr lang="en-AU" sz="1200" kern="100">
                          <a:effectLst/>
                        </a:rPr>
                        <a:t>Dependency ratio</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0.06</a:t>
                      </a:r>
                    </a:p>
                    <a:p>
                      <a:pPr algn="ctr">
                        <a:lnSpc>
                          <a:spcPct val="100000"/>
                        </a:lnSpc>
                        <a:spcAft>
                          <a:spcPts val="600"/>
                        </a:spcAft>
                      </a:pPr>
                      <a:r>
                        <a:rPr lang="en-AU" sz="1200" kern="100">
                          <a:effectLst/>
                        </a:rPr>
                        <a:t>(0.07)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0.1</a:t>
                      </a:r>
                    </a:p>
                    <a:p>
                      <a:pPr algn="ctr">
                        <a:lnSpc>
                          <a:spcPct val="100000"/>
                        </a:lnSpc>
                        <a:spcAft>
                          <a:spcPts val="600"/>
                        </a:spcAft>
                      </a:pPr>
                      <a:r>
                        <a:rPr lang="en-AU" sz="1200" kern="100" dirty="0">
                          <a:effectLst/>
                        </a:rPr>
                        <a:t>(0.1)</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-0.18**</a:t>
                      </a:r>
                    </a:p>
                    <a:p>
                      <a:pPr algn="ctr">
                        <a:lnSpc>
                          <a:spcPct val="100000"/>
                        </a:lnSpc>
                        <a:spcAft>
                          <a:spcPts val="600"/>
                        </a:spcAft>
                      </a:pPr>
                      <a:r>
                        <a:rPr lang="en-AU" sz="1200" kern="100" dirty="0">
                          <a:effectLst/>
                        </a:rPr>
                        <a:t>(0.07)</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2870001399"/>
                  </a:ext>
                </a:extLst>
              </a:tr>
              <a:tr h="250512">
                <a:tc>
                  <a:txBody>
                    <a:bodyPr/>
                    <a:lstStyle/>
                    <a:p>
                      <a:pPr algn="r">
                        <a:lnSpc>
                          <a:spcPct val="100000"/>
                        </a:lnSpc>
                        <a:spcAft>
                          <a:spcPts val="600"/>
                        </a:spcAft>
                      </a:pPr>
                      <a:r>
                        <a:rPr lang="en-AU" sz="1200" kern="100">
                          <a:effectLst/>
                        </a:rPr>
                        <a:t>Altitude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3.11**</a:t>
                      </a:r>
                    </a:p>
                    <a:p>
                      <a:pPr algn="ctr">
                        <a:lnSpc>
                          <a:spcPct val="100000"/>
                        </a:lnSpc>
                        <a:spcAft>
                          <a:spcPts val="600"/>
                        </a:spcAft>
                      </a:pPr>
                      <a:r>
                        <a:rPr lang="en-AU" sz="1200" kern="100">
                          <a:effectLst/>
                        </a:rPr>
                        <a:t>(1.31)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2.79*</a:t>
                      </a:r>
                    </a:p>
                    <a:p>
                      <a:pPr algn="ctr">
                        <a:lnSpc>
                          <a:spcPct val="100000"/>
                        </a:lnSpc>
                        <a:spcAft>
                          <a:spcPts val="600"/>
                        </a:spcAft>
                      </a:pPr>
                      <a:r>
                        <a:rPr lang="en-AU" sz="1200" kern="100" dirty="0">
                          <a:effectLst/>
                        </a:rPr>
                        <a:t>(1.53)</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-1.38</a:t>
                      </a:r>
                    </a:p>
                    <a:p>
                      <a:pPr algn="ctr">
                        <a:lnSpc>
                          <a:spcPct val="100000"/>
                        </a:lnSpc>
                        <a:spcAft>
                          <a:spcPts val="600"/>
                        </a:spcAft>
                      </a:pPr>
                      <a:r>
                        <a:rPr lang="en-AU" sz="1200" kern="100" dirty="0">
                          <a:effectLst/>
                        </a:rPr>
                        <a:t>(1.33)</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206909564"/>
                  </a:ext>
                </a:extLst>
              </a:tr>
              <a:tr h="250512">
                <a:tc>
                  <a:txBody>
                    <a:bodyPr/>
                    <a:lstStyle/>
                    <a:p>
                      <a:pPr algn="r">
                        <a:lnSpc>
                          <a:spcPct val="100000"/>
                        </a:lnSpc>
                        <a:spcAft>
                          <a:spcPts val="600"/>
                        </a:spcAft>
                      </a:pPr>
                      <a:r>
                        <a:rPr lang="en-AU" sz="1200" kern="100">
                          <a:effectLst/>
                        </a:rPr>
                        <a:t>Distance paved road</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-0.57***</a:t>
                      </a:r>
                    </a:p>
                    <a:p>
                      <a:pPr algn="ctr">
                        <a:lnSpc>
                          <a:spcPct val="100000"/>
                        </a:lnSpc>
                        <a:spcAft>
                          <a:spcPts val="600"/>
                        </a:spcAft>
                      </a:pPr>
                      <a:r>
                        <a:rPr lang="en-AU" sz="1200" kern="100">
                          <a:effectLst/>
                        </a:rPr>
                        <a:t>(0.16)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-0.65***</a:t>
                      </a:r>
                    </a:p>
                    <a:p>
                      <a:pPr algn="ctr">
                        <a:lnSpc>
                          <a:spcPct val="100000"/>
                        </a:lnSpc>
                        <a:spcAft>
                          <a:spcPts val="600"/>
                        </a:spcAft>
                      </a:pPr>
                      <a:r>
                        <a:rPr lang="en-AU" sz="1200" kern="100">
                          <a:effectLst/>
                        </a:rPr>
                        <a:t>(0.17)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-0.11</a:t>
                      </a:r>
                    </a:p>
                    <a:p>
                      <a:pPr algn="ctr">
                        <a:lnSpc>
                          <a:spcPct val="100000"/>
                        </a:lnSpc>
                        <a:spcAft>
                          <a:spcPts val="600"/>
                        </a:spcAft>
                      </a:pPr>
                      <a:r>
                        <a:rPr lang="en-AU" sz="1200" kern="100">
                          <a:effectLst/>
                        </a:rPr>
                        <a:t>(0.14)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234911731"/>
                  </a:ext>
                </a:extLst>
              </a:tr>
              <a:tr h="250512">
                <a:tc>
                  <a:txBody>
                    <a:bodyPr/>
                    <a:lstStyle/>
                    <a:p>
                      <a:pPr algn="r">
                        <a:lnSpc>
                          <a:spcPct val="100000"/>
                        </a:lnSpc>
                        <a:spcAft>
                          <a:spcPts val="600"/>
                        </a:spcAft>
                      </a:pPr>
                      <a:r>
                        <a:rPr lang="en-AU" sz="1200" kern="100" dirty="0">
                          <a:effectLst/>
                        </a:rPr>
                        <a:t>Decision making disagreements</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dirty="0">
                          <a:effectLst/>
                        </a:rPr>
                        <a:t>-1.13***</a:t>
                      </a:r>
                    </a:p>
                    <a:p>
                      <a:pPr algn="ctr">
                        <a:lnSpc>
                          <a:spcPct val="100000"/>
                        </a:lnSpc>
                        <a:spcAft>
                          <a:spcPts val="600"/>
                        </a:spcAft>
                      </a:pPr>
                      <a:r>
                        <a:rPr lang="en-AU" sz="1200" kern="100" dirty="0">
                          <a:effectLst/>
                        </a:rPr>
                        <a:t>(0.34)</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-0.98**</a:t>
                      </a:r>
                    </a:p>
                    <a:p>
                      <a:pPr algn="ctr">
                        <a:lnSpc>
                          <a:spcPct val="100000"/>
                        </a:lnSpc>
                        <a:spcAft>
                          <a:spcPts val="600"/>
                        </a:spcAft>
                      </a:pPr>
                      <a:r>
                        <a:rPr lang="en-AU" sz="1200" kern="100">
                          <a:effectLst/>
                        </a:rPr>
                        <a:t>(0.41)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-0.53</a:t>
                      </a:r>
                    </a:p>
                    <a:p>
                      <a:pPr algn="ctr">
                        <a:lnSpc>
                          <a:spcPct val="100000"/>
                        </a:lnSpc>
                        <a:spcAft>
                          <a:spcPts val="600"/>
                        </a:spcAft>
                      </a:pPr>
                      <a:r>
                        <a:rPr lang="en-AU" sz="1200" kern="100" dirty="0">
                          <a:effectLst/>
                        </a:rPr>
                        <a:t>(0.32)</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458211610"/>
                  </a:ext>
                </a:extLst>
              </a:tr>
              <a:tr h="250512">
                <a:tc>
                  <a:txBody>
                    <a:bodyPr/>
                    <a:lstStyle/>
                    <a:p>
                      <a:pPr algn="r">
                        <a:lnSpc>
                          <a:spcPct val="100000"/>
                        </a:lnSpc>
                        <a:spcAft>
                          <a:spcPts val="600"/>
                        </a:spcAft>
                      </a:pPr>
                      <a:r>
                        <a:rPr lang="en-AU" sz="1200" kern="100" dirty="0">
                          <a:effectLst/>
                        </a:rPr>
                        <a:t>Price preferences</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dirty="0">
                          <a:effectLst/>
                        </a:rPr>
                        <a:t>-0.06</a:t>
                      </a:r>
                    </a:p>
                    <a:p>
                      <a:pPr algn="ctr">
                        <a:lnSpc>
                          <a:spcPct val="100000"/>
                        </a:lnSpc>
                        <a:spcAft>
                          <a:spcPts val="600"/>
                        </a:spcAft>
                      </a:pPr>
                      <a:r>
                        <a:rPr lang="en-AU" sz="1200" kern="100" dirty="0">
                          <a:effectLst/>
                        </a:rPr>
                        <a:t>(0.41)</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0.4</a:t>
                      </a:r>
                    </a:p>
                    <a:p>
                      <a:pPr algn="ctr">
                        <a:lnSpc>
                          <a:spcPct val="100000"/>
                        </a:lnSpc>
                        <a:spcAft>
                          <a:spcPts val="600"/>
                        </a:spcAft>
                      </a:pPr>
                      <a:r>
                        <a:rPr lang="en-AU" sz="1200" kern="100" dirty="0">
                          <a:effectLst/>
                        </a:rPr>
                        <a:t>(0.55)</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-0.38</a:t>
                      </a:r>
                    </a:p>
                    <a:p>
                      <a:pPr algn="ctr">
                        <a:lnSpc>
                          <a:spcPct val="100000"/>
                        </a:lnSpc>
                        <a:spcAft>
                          <a:spcPts val="600"/>
                        </a:spcAft>
                      </a:pPr>
                      <a:r>
                        <a:rPr lang="en-AU" sz="1200" kern="100" dirty="0">
                          <a:effectLst/>
                        </a:rPr>
                        <a:t>(0.38)</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2407858672"/>
                  </a:ext>
                </a:extLst>
              </a:tr>
              <a:tr h="250512">
                <a:tc>
                  <a:txBody>
                    <a:bodyPr/>
                    <a:lstStyle/>
                    <a:p>
                      <a:pPr algn="r">
                        <a:lnSpc>
                          <a:spcPct val="100000"/>
                        </a:lnSpc>
                        <a:spcAft>
                          <a:spcPts val="600"/>
                        </a:spcAft>
                      </a:pPr>
                      <a:r>
                        <a:rPr lang="en-AU" sz="1200" kern="100">
                          <a:effectLst/>
                        </a:rPr>
                        <a:t>Input preferences</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0.46</a:t>
                      </a:r>
                    </a:p>
                    <a:p>
                      <a:pPr algn="ctr">
                        <a:lnSpc>
                          <a:spcPct val="100000"/>
                        </a:lnSpc>
                        <a:spcAft>
                          <a:spcPts val="600"/>
                        </a:spcAft>
                      </a:pPr>
                      <a:r>
                        <a:rPr lang="en-AU" sz="1200" kern="100">
                          <a:effectLst/>
                        </a:rPr>
                        <a:t>(0.56)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-0.69</a:t>
                      </a:r>
                    </a:p>
                    <a:p>
                      <a:pPr algn="ctr">
                        <a:lnSpc>
                          <a:spcPct val="100000"/>
                        </a:lnSpc>
                        <a:spcAft>
                          <a:spcPts val="600"/>
                        </a:spcAft>
                      </a:pPr>
                      <a:r>
                        <a:rPr lang="en-AU" sz="1200" kern="100" dirty="0">
                          <a:effectLst/>
                        </a:rPr>
                        <a:t>(0.6)</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2.17***</a:t>
                      </a:r>
                    </a:p>
                    <a:p>
                      <a:pPr algn="ctr">
                        <a:lnSpc>
                          <a:spcPct val="100000"/>
                        </a:lnSpc>
                        <a:spcAft>
                          <a:spcPts val="600"/>
                        </a:spcAft>
                      </a:pPr>
                      <a:r>
                        <a:rPr lang="en-AU" sz="1200" kern="100" dirty="0">
                          <a:effectLst/>
                        </a:rPr>
                        <a:t>(0.45)</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793862061"/>
                  </a:ext>
                </a:extLst>
              </a:tr>
              <a:tr h="250512">
                <a:tc>
                  <a:txBody>
                    <a:bodyPr/>
                    <a:lstStyle/>
                    <a:p>
                      <a:pPr algn="r">
                        <a:lnSpc>
                          <a:spcPct val="100000"/>
                        </a:lnSpc>
                        <a:spcAft>
                          <a:spcPts val="600"/>
                        </a:spcAft>
                      </a:pPr>
                      <a:r>
                        <a:rPr lang="en-AU" sz="1200" kern="100">
                          <a:effectLst/>
                        </a:rPr>
                        <a:t>Relative prices</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0.91***</a:t>
                      </a:r>
                    </a:p>
                    <a:p>
                      <a:pPr algn="ctr">
                        <a:lnSpc>
                          <a:spcPct val="100000"/>
                        </a:lnSpc>
                        <a:spcAft>
                          <a:spcPts val="600"/>
                        </a:spcAft>
                      </a:pPr>
                      <a:r>
                        <a:rPr lang="en-AU" sz="1200" kern="100">
                          <a:effectLst/>
                        </a:rPr>
                        <a:t>(0.15)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2.96**</a:t>
                      </a:r>
                    </a:p>
                    <a:p>
                      <a:pPr algn="ctr">
                        <a:lnSpc>
                          <a:spcPct val="100000"/>
                        </a:lnSpc>
                        <a:spcAft>
                          <a:spcPts val="600"/>
                        </a:spcAft>
                      </a:pPr>
                      <a:r>
                        <a:rPr lang="en-AU" sz="1200" kern="100">
                          <a:effectLst/>
                        </a:rPr>
                        <a:t>(1.16)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4.00***</a:t>
                      </a:r>
                    </a:p>
                    <a:p>
                      <a:pPr algn="ctr">
                        <a:lnSpc>
                          <a:spcPct val="100000"/>
                        </a:lnSpc>
                        <a:spcAft>
                          <a:spcPts val="600"/>
                        </a:spcAft>
                      </a:pPr>
                      <a:r>
                        <a:rPr lang="en-AU" sz="1200" kern="100" dirty="0">
                          <a:effectLst/>
                        </a:rPr>
                        <a:t>(0.73)</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7265097"/>
                  </a:ext>
                </a:extLst>
              </a:tr>
            </a:tbl>
          </a:graphicData>
        </a:graphic>
      </p:graphicFrame>
      <p:sp>
        <p:nvSpPr>
          <p:cNvPr id="8" name="TextBox 7">
            <a:extLst>
              <a:ext uri="{FF2B5EF4-FFF2-40B4-BE49-F238E27FC236}">
                <a16:creationId xmlns:a16="http://schemas.microsoft.com/office/drawing/2014/main" id="{E3059726-159E-3405-6A77-E0168850E1CC}"/>
              </a:ext>
            </a:extLst>
          </p:cNvPr>
          <p:cNvSpPr txBox="1"/>
          <p:nvPr/>
        </p:nvSpPr>
        <p:spPr>
          <a:xfrm>
            <a:off x="672860" y="2087593"/>
            <a:ext cx="4037163" cy="3139321"/>
          </a:xfrm>
          <a:prstGeom prst="rect">
            <a:avLst/>
          </a:prstGeom>
          <a:noFill/>
        </p:spPr>
        <p:txBody>
          <a:bodyPr wrap="square" rtlCol="0">
            <a:spAutoFit/>
          </a:bodyPr>
          <a:lstStyle/>
          <a:p>
            <a:r>
              <a:rPr lang="en-AU" dirty="0"/>
              <a:t>Households with significant decision-making disagreements over coffee income and marketing are less likely to participate in high value markets. </a:t>
            </a:r>
          </a:p>
          <a:p>
            <a:endParaRPr lang="en-AU" dirty="0"/>
          </a:p>
          <a:p>
            <a:r>
              <a:rPr lang="en-AU" dirty="0"/>
              <a:t>We interpret this as individuals acting opportunistically to divert resources from kinship claims or to hide income. This is done through traders and commodity buyers, who are always open and have low barriers to entry.</a:t>
            </a:r>
          </a:p>
        </p:txBody>
      </p:sp>
      <p:sp>
        <p:nvSpPr>
          <p:cNvPr id="2" name="Rectangle 1">
            <a:extLst>
              <a:ext uri="{FF2B5EF4-FFF2-40B4-BE49-F238E27FC236}">
                <a16:creationId xmlns:a16="http://schemas.microsoft.com/office/drawing/2014/main" id="{9C63FCD4-8830-2F4E-3AAF-BB96BCD0BEC7}"/>
              </a:ext>
            </a:extLst>
          </p:cNvPr>
          <p:cNvSpPr/>
          <p:nvPr/>
        </p:nvSpPr>
        <p:spPr>
          <a:xfrm>
            <a:off x="5447582" y="4261449"/>
            <a:ext cx="5874452" cy="57797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8588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44</a:t>
            </a:fld>
            <a:endParaRPr lang="en-US" sz="1050" dirty="0"/>
          </a:p>
        </p:txBody>
      </p:sp>
      <p:sp>
        <p:nvSpPr>
          <p:cNvPr id="4" name="TextBox 3">
            <a:extLst>
              <a:ext uri="{FF2B5EF4-FFF2-40B4-BE49-F238E27FC236}">
                <a16:creationId xmlns:a16="http://schemas.microsoft.com/office/drawing/2014/main" id="{A3541F24-D26B-FABD-D33D-132617922093}"/>
              </a:ext>
            </a:extLst>
          </p:cNvPr>
          <p:cNvSpPr txBox="1"/>
          <p:nvPr/>
        </p:nvSpPr>
        <p:spPr>
          <a:xfrm>
            <a:off x="319178" y="820385"/>
            <a:ext cx="5037826" cy="830997"/>
          </a:xfrm>
          <a:prstGeom prst="rect">
            <a:avLst/>
          </a:prstGeom>
          <a:noFill/>
        </p:spPr>
        <p:txBody>
          <a:bodyPr wrap="square" rtlCol="0">
            <a:spAutoFit/>
          </a:bodyPr>
          <a:lstStyle/>
          <a:p>
            <a:pPr algn="ctr"/>
            <a:r>
              <a:rPr lang="en-AU" sz="2400" dirty="0"/>
              <a:t>Selected coefficient results from the ‘Direct’ models</a:t>
            </a:r>
          </a:p>
        </p:txBody>
      </p:sp>
      <p:graphicFrame>
        <p:nvGraphicFramePr>
          <p:cNvPr id="7" name="Table 6">
            <a:extLst>
              <a:ext uri="{FF2B5EF4-FFF2-40B4-BE49-F238E27FC236}">
                <a16:creationId xmlns:a16="http://schemas.microsoft.com/office/drawing/2014/main" id="{EDB6673D-67A1-9B15-A5F5-82C14C9F7693}"/>
              </a:ext>
            </a:extLst>
          </p:cNvPr>
          <p:cNvGraphicFramePr>
            <a:graphicFrameLocks noGrp="1"/>
          </p:cNvGraphicFramePr>
          <p:nvPr/>
        </p:nvGraphicFramePr>
        <p:xfrm>
          <a:off x="5589918" y="690183"/>
          <a:ext cx="5589780" cy="5410200"/>
        </p:xfrm>
        <a:graphic>
          <a:graphicData uri="http://schemas.openxmlformats.org/drawingml/2006/table">
            <a:tbl>
              <a:tblPr firstRow="1" firstCol="1" bandRow="1">
                <a:tableStyleId>{68D230F3-CF80-4859-8CE7-A43EE81993B5}</a:tableStyleId>
              </a:tblPr>
              <a:tblGrid>
                <a:gridCol w="1843509">
                  <a:extLst>
                    <a:ext uri="{9D8B030D-6E8A-4147-A177-3AD203B41FA5}">
                      <a16:colId xmlns:a16="http://schemas.microsoft.com/office/drawing/2014/main" val="630988348"/>
                    </a:ext>
                  </a:extLst>
                </a:gridCol>
                <a:gridCol w="1248757">
                  <a:extLst>
                    <a:ext uri="{9D8B030D-6E8A-4147-A177-3AD203B41FA5}">
                      <a16:colId xmlns:a16="http://schemas.microsoft.com/office/drawing/2014/main" val="414100852"/>
                    </a:ext>
                  </a:extLst>
                </a:gridCol>
                <a:gridCol w="1249875">
                  <a:extLst>
                    <a:ext uri="{9D8B030D-6E8A-4147-A177-3AD203B41FA5}">
                      <a16:colId xmlns:a16="http://schemas.microsoft.com/office/drawing/2014/main" val="1307189948"/>
                    </a:ext>
                  </a:extLst>
                </a:gridCol>
                <a:gridCol w="1247639">
                  <a:extLst>
                    <a:ext uri="{9D8B030D-6E8A-4147-A177-3AD203B41FA5}">
                      <a16:colId xmlns:a16="http://schemas.microsoft.com/office/drawing/2014/main" val="4208885082"/>
                    </a:ext>
                  </a:extLst>
                </a:gridCol>
              </a:tblGrid>
              <a:tr h="390199">
                <a:tc>
                  <a:txBody>
                    <a:bodyPr/>
                    <a:lstStyle/>
                    <a:p>
                      <a:pPr>
                        <a:lnSpc>
                          <a:spcPct val="100000"/>
                        </a:lnSpc>
                        <a:spcAft>
                          <a:spcPts val="600"/>
                        </a:spcAft>
                      </a:pPr>
                      <a:r>
                        <a:rPr lang="en-AU" sz="1200" kern="100" dirty="0">
                          <a:effectLst/>
                        </a:rPr>
                        <a:t> </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Extensive individual model</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Extensive household model</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Intensive household model</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883758839"/>
                  </a:ext>
                </a:extLst>
              </a:tr>
              <a:tr h="250512">
                <a:tc>
                  <a:txBody>
                    <a:bodyPr/>
                    <a:lstStyle/>
                    <a:p>
                      <a:pPr algn="r">
                        <a:lnSpc>
                          <a:spcPct val="100000"/>
                        </a:lnSpc>
                        <a:spcAft>
                          <a:spcPts val="600"/>
                        </a:spcAft>
                      </a:pPr>
                      <a:r>
                        <a:rPr lang="en-AU" sz="1200" kern="100" dirty="0">
                          <a:effectLst/>
                        </a:rPr>
                        <a:t>Intercept</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dirty="0">
                          <a:effectLst/>
                        </a:rPr>
                        <a:t>-11.19***</a:t>
                      </a:r>
                    </a:p>
                    <a:p>
                      <a:pPr algn="ctr">
                        <a:lnSpc>
                          <a:spcPct val="100000"/>
                        </a:lnSpc>
                        <a:spcAft>
                          <a:spcPts val="600"/>
                        </a:spcAft>
                      </a:pPr>
                      <a:r>
                        <a:rPr lang="en-AU" sz="1200" kern="100" dirty="0">
                          <a:effectLst/>
                        </a:rPr>
                        <a:t>(2.68)</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7.15**</a:t>
                      </a:r>
                    </a:p>
                    <a:p>
                      <a:pPr algn="ctr">
                        <a:lnSpc>
                          <a:spcPct val="100000"/>
                        </a:lnSpc>
                        <a:spcAft>
                          <a:spcPts val="600"/>
                        </a:spcAft>
                      </a:pPr>
                      <a:r>
                        <a:rPr lang="en-AU" sz="1200" kern="100">
                          <a:effectLst/>
                        </a:rPr>
                        <a:t>(2.93)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2.27</a:t>
                      </a:r>
                    </a:p>
                    <a:p>
                      <a:pPr algn="ctr">
                        <a:lnSpc>
                          <a:spcPct val="100000"/>
                        </a:lnSpc>
                        <a:spcAft>
                          <a:spcPts val="600"/>
                        </a:spcAft>
                      </a:pPr>
                      <a:r>
                        <a:rPr lang="en-AU" sz="1200" kern="100">
                          <a:effectLst/>
                        </a:rPr>
                        <a:t>(2.35)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240262261"/>
                  </a:ext>
                </a:extLst>
              </a:tr>
              <a:tr h="250512">
                <a:tc>
                  <a:txBody>
                    <a:bodyPr/>
                    <a:lstStyle/>
                    <a:p>
                      <a:pPr algn="r">
                        <a:lnSpc>
                          <a:spcPct val="100000"/>
                        </a:lnSpc>
                        <a:spcAft>
                          <a:spcPts val="600"/>
                        </a:spcAft>
                      </a:pPr>
                      <a:r>
                        <a:rPr lang="en-AU" sz="1200" kern="100">
                          <a:effectLst/>
                        </a:rPr>
                        <a:t>Female respondent</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1.05**</a:t>
                      </a:r>
                    </a:p>
                    <a:p>
                      <a:pPr algn="ctr">
                        <a:lnSpc>
                          <a:spcPct val="100000"/>
                        </a:lnSpc>
                        <a:spcAft>
                          <a:spcPts val="600"/>
                        </a:spcAft>
                      </a:pPr>
                      <a:r>
                        <a:rPr lang="en-AU" sz="1200" kern="100">
                          <a:effectLst/>
                        </a:rPr>
                        <a:t>(0.38)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 </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 </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2600311228"/>
                  </a:ext>
                </a:extLst>
              </a:tr>
              <a:tr h="250512">
                <a:tc>
                  <a:txBody>
                    <a:bodyPr/>
                    <a:lstStyle/>
                    <a:p>
                      <a:pPr algn="r">
                        <a:lnSpc>
                          <a:spcPct val="100000"/>
                        </a:lnSpc>
                        <a:spcAft>
                          <a:spcPts val="600"/>
                        </a:spcAft>
                      </a:pPr>
                      <a:r>
                        <a:rPr lang="en-AU" sz="1200" kern="100" dirty="0">
                          <a:effectLst/>
                        </a:rPr>
                        <a:t>Age of head</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0.03**</a:t>
                      </a:r>
                    </a:p>
                    <a:p>
                      <a:pPr algn="ctr">
                        <a:lnSpc>
                          <a:spcPct val="100000"/>
                        </a:lnSpc>
                        <a:spcAft>
                          <a:spcPts val="600"/>
                        </a:spcAft>
                      </a:pPr>
                      <a:r>
                        <a:rPr lang="en-AU" sz="1200" kern="100">
                          <a:effectLst/>
                        </a:rPr>
                        <a:t>(0.01)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0.02</a:t>
                      </a:r>
                    </a:p>
                    <a:p>
                      <a:pPr algn="ctr">
                        <a:lnSpc>
                          <a:spcPct val="100000"/>
                        </a:lnSpc>
                        <a:spcAft>
                          <a:spcPts val="600"/>
                        </a:spcAft>
                      </a:pPr>
                      <a:r>
                        <a:rPr lang="en-AU" sz="1200" kern="100" dirty="0">
                          <a:effectLst/>
                        </a:rPr>
                        <a:t>(0.02)</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-0.02*</a:t>
                      </a:r>
                    </a:p>
                    <a:p>
                      <a:pPr algn="ctr">
                        <a:lnSpc>
                          <a:spcPct val="100000"/>
                        </a:lnSpc>
                        <a:spcAft>
                          <a:spcPts val="600"/>
                        </a:spcAft>
                      </a:pPr>
                      <a:r>
                        <a:rPr lang="en-AU" sz="1200" kern="100">
                          <a:effectLst/>
                        </a:rPr>
                        <a:t>(0.01)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583618790"/>
                  </a:ext>
                </a:extLst>
              </a:tr>
              <a:tr h="250512">
                <a:tc>
                  <a:txBody>
                    <a:bodyPr/>
                    <a:lstStyle/>
                    <a:p>
                      <a:pPr algn="r">
                        <a:lnSpc>
                          <a:spcPct val="100000"/>
                        </a:lnSpc>
                        <a:spcAft>
                          <a:spcPts val="600"/>
                        </a:spcAft>
                      </a:pPr>
                      <a:r>
                        <a:rPr lang="en-AU" sz="1200" kern="100" dirty="0">
                          <a:effectLst/>
                        </a:rPr>
                        <a:t>Education </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dirty="0">
                          <a:effectLst/>
                        </a:rPr>
                        <a:t>0.09*</a:t>
                      </a:r>
                    </a:p>
                    <a:p>
                      <a:pPr algn="ctr">
                        <a:lnSpc>
                          <a:spcPct val="100000"/>
                        </a:lnSpc>
                        <a:spcAft>
                          <a:spcPts val="600"/>
                        </a:spcAft>
                      </a:pPr>
                      <a:r>
                        <a:rPr lang="en-AU" sz="1200" kern="100" dirty="0">
                          <a:effectLst/>
                        </a:rPr>
                        <a:t>(0.04)</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0.07</a:t>
                      </a:r>
                    </a:p>
                    <a:p>
                      <a:pPr algn="ctr">
                        <a:lnSpc>
                          <a:spcPct val="100000"/>
                        </a:lnSpc>
                        <a:spcAft>
                          <a:spcPts val="600"/>
                        </a:spcAft>
                      </a:pPr>
                      <a:r>
                        <a:rPr lang="en-AU" sz="1200" kern="100" dirty="0">
                          <a:effectLst/>
                        </a:rPr>
                        <a:t>(0.06)</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0.03</a:t>
                      </a:r>
                    </a:p>
                    <a:p>
                      <a:pPr algn="ctr">
                        <a:lnSpc>
                          <a:spcPct val="100000"/>
                        </a:lnSpc>
                        <a:spcAft>
                          <a:spcPts val="600"/>
                        </a:spcAft>
                      </a:pPr>
                      <a:r>
                        <a:rPr lang="en-AU" sz="1200" kern="100">
                          <a:effectLst/>
                        </a:rPr>
                        <a:t>(0.04)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68299537"/>
                  </a:ext>
                </a:extLst>
              </a:tr>
              <a:tr h="250512">
                <a:tc>
                  <a:txBody>
                    <a:bodyPr/>
                    <a:lstStyle/>
                    <a:p>
                      <a:pPr algn="r">
                        <a:lnSpc>
                          <a:spcPct val="100000"/>
                        </a:lnSpc>
                        <a:spcAft>
                          <a:spcPts val="600"/>
                        </a:spcAft>
                      </a:pPr>
                      <a:r>
                        <a:rPr lang="en-AU" sz="1200" kern="100">
                          <a:effectLst/>
                        </a:rPr>
                        <a:t>Dependency ratio</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0.06</a:t>
                      </a:r>
                    </a:p>
                    <a:p>
                      <a:pPr algn="ctr">
                        <a:lnSpc>
                          <a:spcPct val="100000"/>
                        </a:lnSpc>
                        <a:spcAft>
                          <a:spcPts val="600"/>
                        </a:spcAft>
                      </a:pPr>
                      <a:r>
                        <a:rPr lang="en-AU" sz="1200" kern="100">
                          <a:effectLst/>
                        </a:rPr>
                        <a:t>(0.07)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0.1</a:t>
                      </a:r>
                    </a:p>
                    <a:p>
                      <a:pPr algn="ctr">
                        <a:lnSpc>
                          <a:spcPct val="100000"/>
                        </a:lnSpc>
                        <a:spcAft>
                          <a:spcPts val="600"/>
                        </a:spcAft>
                      </a:pPr>
                      <a:r>
                        <a:rPr lang="en-AU" sz="1200" kern="100" dirty="0">
                          <a:effectLst/>
                        </a:rPr>
                        <a:t>(0.1)</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-0.18**</a:t>
                      </a:r>
                    </a:p>
                    <a:p>
                      <a:pPr algn="ctr">
                        <a:lnSpc>
                          <a:spcPct val="100000"/>
                        </a:lnSpc>
                        <a:spcAft>
                          <a:spcPts val="600"/>
                        </a:spcAft>
                      </a:pPr>
                      <a:r>
                        <a:rPr lang="en-AU" sz="1200" kern="100" dirty="0">
                          <a:effectLst/>
                        </a:rPr>
                        <a:t>(0.07)</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2870001399"/>
                  </a:ext>
                </a:extLst>
              </a:tr>
              <a:tr h="250512">
                <a:tc>
                  <a:txBody>
                    <a:bodyPr/>
                    <a:lstStyle/>
                    <a:p>
                      <a:pPr algn="r">
                        <a:lnSpc>
                          <a:spcPct val="100000"/>
                        </a:lnSpc>
                        <a:spcAft>
                          <a:spcPts val="600"/>
                        </a:spcAft>
                      </a:pPr>
                      <a:r>
                        <a:rPr lang="en-AU" sz="1200" kern="100">
                          <a:effectLst/>
                        </a:rPr>
                        <a:t>Altitude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3.11**</a:t>
                      </a:r>
                    </a:p>
                    <a:p>
                      <a:pPr algn="ctr">
                        <a:lnSpc>
                          <a:spcPct val="100000"/>
                        </a:lnSpc>
                        <a:spcAft>
                          <a:spcPts val="600"/>
                        </a:spcAft>
                      </a:pPr>
                      <a:r>
                        <a:rPr lang="en-AU" sz="1200" kern="100">
                          <a:effectLst/>
                        </a:rPr>
                        <a:t>(1.31)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2.79*</a:t>
                      </a:r>
                    </a:p>
                    <a:p>
                      <a:pPr algn="ctr">
                        <a:lnSpc>
                          <a:spcPct val="100000"/>
                        </a:lnSpc>
                        <a:spcAft>
                          <a:spcPts val="600"/>
                        </a:spcAft>
                      </a:pPr>
                      <a:r>
                        <a:rPr lang="en-AU" sz="1200" kern="100" dirty="0">
                          <a:effectLst/>
                        </a:rPr>
                        <a:t>(1.53)</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-1.38</a:t>
                      </a:r>
                    </a:p>
                    <a:p>
                      <a:pPr algn="ctr">
                        <a:lnSpc>
                          <a:spcPct val="100000"/>
                        </a:lnSpc>
                        <a:spcAft>
                          <a:spcPts val="600"/>
                        </a:spcAft>
                      </a:pPr>
                      <a:r>
                        <a:rPr lang="en-AU" sz="1200" kern="100" dirty="0">
                          <a:effectLst/>
                        </a:rPr>
                        <a:t>(1.33)</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206909564"/>
                  </a:ext>
                </a:extLst>
              </a:tr>
              <a:tr h="250512">
                <a:tc>
                  <a:txBody>
                    <a:bodyPr/>
                    <a:lstStyle/>
                    <a:p>
                      <a:pPr algn="r">
                        <a:lnSpc>
                          <a:spcPct val="100000"/>
                        </a:lnSpc>
                        <a:spcAft>
                          <a:spcPts val="600"/>
                        </a:spcAft>
                      </a:pPr>
                      <a:r>
                        <a:rPr lang="en-AU" sz="1200" kern="100">
                          <a:effectLst/>
                        </a:rPr>
                        <a:t>Distance paved road</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-0.57***</a:t>
                      </a:r>
                    </a:p>
                    <a:p>
                      <a:pPr algn="ctr">
                        <a:lnSpc>
                          <a:spcPct val="100000"/>
                        </a:lnSpc>
                        <a:spcAft>
                          <a:spcPts val="600"/>
                        </a:spcAft>
                      </a:pPr>
                      <a:r>
                        <a:rPr lang="en-AU" sz="1200" kern="100">
                          <a:effectLst/>
                        </a:rPr>
                        <a:t>(0.16)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-0.65***</a:t>
                      </a:r>
                    </a:p>
                    <a:p>
                      <a:pPr algn="ctr">
                        <a:lnSpc>
                          <a:spcPct val="100000"/>
                        </a:lnSpc>
                        <a:spcAft>
                          <a:spcPts val="600"/>
                        </a:spcAft>
                      </a:pPr>
                      <a:r>
                        <a:rPr lang="en-AU" sz="1200" kern="100">
                          <a:effectLst/>
                        </a:rPr>
                        <a:t>(0.17)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-0.11</a:t>
                      </a:r>
                    </a:p>
                    <a:p>
                      <a:pPr algn="ctr">
                        <a:lnSpc>
                          <a:spcPct val="100000"/>
                        </a:lnSpc>
                        <a:spcAft>
                          <a:spcPts val="600"/>
                        </a:spcAft>
                      </a:pPr>
                      <a:r>
                        <a:rPr lang="en-AU" sz="1200" kern="100">
                          <a:effectLst/>
                        </a:rPr>
                        <a:t>(0.14)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234911731"/>
                  </a:ext>
                </a:extLst>
              </a:tr>
              <a:tr h="250512">
                <a:tc>
                  <a:txBody>
                    <a:bodyPr/>
                    <a:lstStyle/>
                    <a:p>
                      <a:pPr algn="r">
                        <a:lnSpc>
                          <a:spcPct val="100000"/>
                        </a:lnSpc>
                        <a:spcAft>
                          <a:spcPts val="600"/>
                        </a:spcAft>
                      </a:pPr>
                      <a:r>
                        <a:rPr lang="en-AU" sz="1200" kern="100" dirty="0">
                          <a:effectLst/>
                        </a:rPr>
                        <a:t>Decision making disagreements</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dirty="0">
                          <a:effectLst/>
                        </a:rPr>
                        <a:t>-1.13***</a:t>
                      </a:r>
                    </a:p>
                    <a:p>
                      <a:pPr algn="ctr">
                        <a:lnSpc>
                          <a:spcPct val="100000"/>
                        </a:lnSpc>
                        <a:spcAft>
                          <a:spcPts val="600"/>
                        </a:spcAft>
                      </a:pPr>
                      <a:r>
                        <a:rPr lang="en-AU" sz="1200" kern="100" dirty="0">
                          <a:effectLst/>
                        </a:rPr>
                        <a:t>(0.34)</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-0.98**</a:t>
                      </a:r>
                    </a:p>
                    <a:p>
                      <a:pPr algn="ctr">
                        <a:lnSpc>
                          <a:spcPct val="100000"/>
                        </a:lnSpc>
                        <a:spcAft>
                          <a:spcPts val="600"/>
                        </a:spcAft>
                      </a:pPr>
                      <a:r>
                        <a:rPr lang="en-AU" sz="1200" kern="100">
                          <a:effectLst/>
                        </a:rPr>
                        <a:t>(0.41)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-0.53</a:t>
                      </a:r>
                    </a:p>
                    <a:p>
                      <a:pPr algn="ctr">
                        <a:lnSpc>
                          <a:spcPct val="100000"/>
                        </a:lnSpc>
                        <a:spcAft>
                          <a:spcPts val="600"/>
                        </a:spcAft>
                      </a:pPr>
                      <a:r>
                        <a:rPr lang="en-AU" sz="1200" kern="100" dirty="0">
                          <a:effectLst/>
                        </a:rPr>
                        <a:t>(0.32)</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458211610"/>
                  </a:ext>
                </a:extLst>
              </a:tr>
              <a:tr h="250512">
                <a:tc>
                  <a:txBody>
                    <a:bodyPr/>
                    <a:lstStyle/>
                    <a:p>
                      <a:pPr algn="r">
                        <a:lnSpc>
                          <a:spcPct val="100000"/>
                        </a:lnSpc>
                        <a:spcAft>
                          <a:spcPts val="600"/>
                        </a:spcAft>
                      </a:pPr>
                      <a:r>
                        <a:rPr lang="en-AU" sz="1200" kern="100" dirty="0">
                          <a:effectLst/>
                        </a:rPr>
                        <a:t>Price preferences</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dirty="0">
                          <a:effectLst/>
                        </a:rPr>
                        <a:t>-0.06</a:t>
                      </a:r>
                    </a:p>
                    <a:p>
                      <a:pPr algn="ctr">
                        <a:lnSpc>
                          <a:spcPct val="100000"/>
                        </a:lnSpc>
                        <a:spcAft>
                          <a:spcPts val="600"/>
                        </a:spcAft>
                      </a:pPr>
                      <a:r>
                        <a:rPr lang="en-AU" sz="1200" kern="100" dirty="0">
                          <a:effectLst/>
                        </a:rPr>
                        <a:t>(0.41)</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0.4</a:t>
                      </a:r>
                    </a:p>
                    <a:p>
                      <a:pPr algn="ctr">
                        <a:lnSpc>
                          <a:spcPct val="100000"/>
                        </a:lnSpc>
                        <a:spcAft>
                          <a:spcPts val="600"/>
                        </a:spcAft>
                      </a:pPr>
                      <a:r>
                        <a:rPr lang="en-AU" sz="1200" kern="100" dirty="0">
                          <a:effectLst/>
                        </a:rPr>
                        <a:t>(0.55)</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-0.38</a:t>
                      </a:r>
                    </a:p>
                    <a:p>
                      <a:pPr algn="ctr">
                        <a:lnSpc>
                          <a:spcPct val="100000"/>
                        </a:lnSpc>
                        <a:spcAft>
                          <a:spcPts val="600"/>
                        </a:spcAft>
                      </a:pPr>
                      <a:r>
                        <a:rPr lang="en-AU" sz="1200" kern="100" dirty="0">
                          <a:effectLst/>
                        </a:rPr>
                        <a:t>(0.38)</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2407858672"/>
                  </a:ext>
                </a:extLst>
              </a:tr>
              <a:tr h="250512">
                <a:tc>
                  <a:txBody>
                    <a:bodyPr/>
                    <a:lstStyle/>
                    <a:p>
                      <a:pPr algn="r">
                        <a:lnSpc>
                          <a:spcPct val="100000"/>
                        </a:lnSpc>
                        <a:spcAft>
                          <a:spcPts val="600"/>
                        </a:spcAft>
                      </a:pPr>
                      <a:r>
                        <a:rPr lang="en-AU" sz="1200" kern="100">
                          <a:effectLst/>
                        </a:rPr>
                        <a:t>Input preferences</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0.46</a:t>
                      </a:r>
                    </a:p>
                    <a:p>
                      <a:pPr algn="ctr">
                        <a:lnSpc>
                          <a:spcPct val="100000"/>
                        </a:lnSpc>
                        <a:spcAft>
                          <a:spcPts val="600"/>
                        </a:spcAft>
                      </a:pPr>
                      <a:r>
                        <a:rPr lang="en-AU" sz="1200" kern="100">
                          <a:effectLst/>
                        </a:rPr>
                        <a:t>(0.56)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-0.69</a:t>
                      </a:r>
                    </a:p>
                    <a:p>
                      <a:pPr algn="ctr">
                        <a:lnSpc>
                          <a:spcPct val="100000"/>
                        </a:lnSpc>
                        <a:spcAft>
                          <a:spcPts val="600"/>
                        </a:spcAft>
                      </a:pPr>
                      <a:r>
                        <a:rPr lang="en-AU" sz="1200" kern="100" dirty="0">
                          <a:effectLst/>
                        </a:rPr>
                        <a:t>(0.6)</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2.17***</a:t>
                      </a:r>
                    </a:p>
                    <a:p>
                      <a:pPr algn="ctr">
                        <a:lnSpc>
                          <a:spcPct val="100000"/>
                        </a:lnSpc>
                        <a:spcAft>
                          <a:spcPts val="600"/>
                        </a:spcAft>
                      </a:pPr>
                      <a:r>
                        <a:rPr lang="en-AU" sz="1200" kern="100" dirty="0">
                          <a:effectLst/>
                        </a:rPr>
                        <a:t>(0.45)</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793862061"/>
                  </a:ext>
                </a:extLst>
              </a:tr>
              <a:tr h="250512">
                <a:tc>
                  <a:txBody>
                    <a:bodyPr/>
                    <a:lstStyle/>
                    <a:p>
                      <a:pPr algn="r">
                        <a:lnSpc>
                          <a:spcPct val="100000"/>
                        </a:lnSpc>
                        <a:spcAft>
                          <a:spcPts val="600"/>
                        </a:spcAft>
                      </a:pPr>
                      <a:r>
                        <a:rPr lang="en-AU" sz="1200" kern="100">
                          <a:effectLst/>
                        </a:rPr>
                        <a:t>Relative prices</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nchor="ctr"/>
                </a:tc>
                <a:tc>
                  <a:txBody>
                    <a:bodyPr/>
                    <a:lstStyle/>
                    <a:p>
                      <a:pPr algn="ctr">
                        <a:lnSpc>
                          <a:spcPct val="100000"/>
                        </a:lnSpc>
                        <a:spcAft>
                          <a:spcPts val="600"/>
                        </a:spcAft>
                      </a:pPr>
                      <a:r>
                        <a:rPr lang="en-AU" sz="1200" kern="100">
                          <a:effectLst/>
                        </a:rPr>
                        <a:t>0.91***</a:t>
                      </a:r>
                    </a:p>
                    <a:p>
                      <a:pPr algn="ctr">
                        <a:lnSpc>
                          <a:spcPct val="100000"/>
                        </a:lnSpc>
                        <a:spcAft>
                          <a:spcPts val="600"/>
                        </a:spcAft>
                      </a:pPr>
                      <a:r>
                        <a:rPr lang="en-AU" sz="1200" kern="100">
                          <a:effectLst/>
                        </a:rPr>
                        <a:t>(0.15)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a:effectLst/>
                        </a:rPr>
                        <a:t>2.96**</a:t>
                      </a:r>
                    </a:p>
                    <a:p>
                      <a:pPr algn="ctr">
                        <a:lnSpc>
                          <a:spcPct val="100000"/>
                        </a:lnSpc>
                        <a:spcAft>
                          <a:spcPts val="600"/>
                        </a:spcAft>
                      </a:pPr>
                      <a:r>
                        <a:rPr lang="en-AU" sz="1200" kern="100">
                          <a:effectLst/>
                        </a:rPr>
                        <a:t>(1.16)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tc>
                  <a:txBody>
                    <a:bodyPr/>
                    <a:lstStyle/>
                    <a:p>
                      <a:pPr algn="ctr">
                        <a:lnSpc>
                          <a:spcPct val="100000"/>
                        </a:lnSpc>
                        <a:spcAft>
                          <a:spcPts val="600"/>
                        </a:spcAft>
                      </a:pPr>
                      <a:r>
                        <a:rPr lang="en-AU" sz="1200" kern="100" dirty="0">
                          <a:effectLst/>
                        </a:rPr>
                        <a:t>4.00***</a:t>
                      </a:r>
                    </a:p>
                    <a:p>
                      <a:pPr algn="ctr">
                        <a:lnSpc>
                          <a:spcPct val="100000"/>
                        </a:lnSpc>
                        <a:spcAft>
                          <a:spcPts val="600"/>
                        </a:spcAft>
                      </a:pPr>
                      <a:r>
                        <a:rPr lang="en-AU" sz="1200" kern="100" dirty="0">
                          <a:effectLst/>
                        </a:rPr>
                        <a:t>(0.73)</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40327" marR="40327" marT="0" marB="0"/>
                </a:tc>
                <a:extLst>
                  <a:ext uri="{0D108BD9-81ED-4DB2-BD59-A6C34878D82A}">
                    <a16:rowId xmlns:a16="http://schemas.microsoft.com/office/drawing/2014/main" val="37265097"/>
                  </a:ext>
                </a:extLst>
              </a:tr>
            </a:tbl>
          </a:graphicData>
        </a:graphic>
      </p:graphicFrame>
      <p:sp>
        <p:nvSpPr>
          <p:cNvPr id="8" name="TextBox 7">
            <a:extLst>
              <a:ext uri="{FF2B5EF4-FFF2-40B4-BE49-F238E27FC236}">
                <a16:creationId xmlns:a16="http://schemas.microsoft.com/office/drawing/2014/main" id="{E3059726-159E-3405-6A77-E0168850E1CC}"/>
              </a:ext>
            </a:extLst>
          </p:cNvPr>
          <p:cNvSpPr txBox="1"/>
          <p:nvPr/>
        </p:nvSpPr>
        <p:spPr>
          <a:xfrm>
            <a:off x="672860" y="1828800"/>
            <a:ext cx="4461347" cy="4247317"/>
          </a:xfrm>
          <a:prstGeom prst="rect">
            <a:avLst/>
          </a:prstGeom>
          <a:noFill/>
        </p:spPr>
        <p:txBody>
          <a:bodyPr wrap="square" rtlCol="0">
            <a:spAutoFit/>
          </a:bodyPr>
          <a:lstStyle/>
          <a:p>
            <a:r>
              <a:rPr lang="en-AU" dirty="0"/>
              <a:t>Higher relative prices in high value markets relative to commodity markets acts as a pull factor for higher rates of participation </a:t>
            </a:r>
          </a:p>
          <a:p>
            <a:endParaRPr lang="en-AU" dirty="0"/>
          </a:p>
          <a:p>
            <a:r>
              <a:rPr lang="en-AU" dirty="0"/>
              <a:t>Those with higher preferences for inputs more likely to sell a higher proportion of their coffee to high value markets</a:t>
            </a:r>
          </a:p>
          <a:p>
            <a:endParaRPr lang="en-AU" dirty="0"/>
          </a:p>
          <a:p>
            <a:r>
              <a:rPr lang="en-AU" dirty="0"/>
              <a:t>Possibly reflecting the type of buyers/farmer groups these households engage with, where higher volumes of coffee required to receive input support. </a:t>
            </a:r>
          </a:p>
          <a:p>
            <a:endParaRPr lang="en-AU" dirty="0"/>
          </a:p>
          <a:p>
            <a:endParaRPr lang="en-AU" dirty="0"/>
          </a:p>
        </p:txBody>
      </p:sp>
      <p:sp>
        <p:nvSpPr>
          <p:cNvPr id="2" name="Rectangle 1">
            <a:extLst>
              <a:ext uri="{FF2B5EF4-FFF2-40B4-BE49-F238E27FC236}">
                <a16:creationId xmlns:a16="http://schemas.microsoft.com/office/drawing/2014/main" id="{9C63FCD4-8830-2F4E-3AAF-BB96BCD0BEC7}"/>
              </a:ext>
            </a:extLst>
          </p:cNvPr>
          <p:cNvSpPr/>
          <p:nvPr/>
        </p:nvSpPr>
        <p:spPr>
          <a:xfrm>
            <a:off x="5447582" y="4699747"/>
            <a:ext cx="5874452" cy="14639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11651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45</a:t>
            </a:fld>
            <a:endParaRPr lang="en-US" sz="1050" dirty="0"/>
          </a:p>
        </p:txBody>
      </p:sp>
      <p:sp>
        <p:nvSpPr>
          <p:cNvPr id="4" name="TextBox 3">
            <a:extLst>
              <a:ext uri="{FF2B5EF4-FFF2-40B4-BE49-F238E27FC236}">
                <a16:creationId xmlns:a16="http://schemas.microsoft.com/office/drawing/2014/main" id="{A3541F24-D26B-FABD-D33D-132617922093}"/>
              </a:ext>
            </a:extLst>
          </p:cNvPr>
          <p:cNvSpPr txBox="1"/>
          <p:nvPr/>
        </p:nvSpPr>
        <p:spPr>
          <a:xfrm>
            <a:off x="319177" y="820385"/>
            <a:ext cx="11041811" cy="461665"/>
          </a:xfrm>
          <a:prstGeom prst="rect">
            <a:avLst/>
          </a:prstGeom>
          <a:noFill/>
        </p:spPr>
        <p:txBody>
          <a:bodyPr wrap="square" rtlCol="0">
            <a:spAutoFit/>
          </a:bodyPr>
          <a:lstStyle/>
          <a:p>
            <a:pPr algn="ctr"/>
            <a:r>
              <a:rPr lang="en-AU" sz="2400" dirty="0"/>
              <a:t>Summary of reduced form model results</a:t>
            </a:r>
          </a:p>
        </p:txBody>
      </p:sp>
      <p:sp>
        <p:nvSpPr>
          <p:cNvPr id="9" name="TextBox 8">
            <a:extLst>
              <a:ext uri="{FF2B5EF4-FFF2-40B4-BE49-F238E27FC236}">
                <a16:creationId xmlns:a16="http://schemas.microsoft.com/office/drawing/2014/main" id="{CBAF71DC-D59C-235A-29CB-AD89023B53B7}"/>
              </a:ext>
            </a:extLst>
          </p:cNvPr>
          <p:cNvSpPr txBox="1"/>
          <p:nvPr/>
        </p:nvSpPr>
        <p:spPr>
          <a:xfrm>
            <a:off x="543464" y="1535502"/>
            <a:ext cx="10550106" cy="3416320"/>
          </a:xfrm>
          <a:prstGeom prst="rect">
            <a:avLst/>
          </a:prstGeom>
          <a:noFill/>
        </p:spPr>
        <p:txBody>
          <a:bodyPr wrap="square" rtlCol="0">
            <a:spAutoFit/>
          </a:bodyPr>
          <a:lstStyle/>
          <a:p>
            <a:r>
              <a:rPr lang="en-AU" dirty="0"/>
              <a:t>In the first stage models:</a:t>
            </a:r>
          </a:p>
          <a:p>
            <a:pPr marL="742950" lvl="1" indent="-285750">
              <a:buFont typeface="Arial" panose="020B0604020202020204" pitchFamily="34" charset="0"/>
              <a:buChar char="•"/>
            </a:pPr>
            <a:r>
              <a:rPr lang="en-AU" dirty="0"/>
              <a:t>Women are more likely to prefer buyers with higher prices relative to men. </a:t>
            </a:r>
          </a:p>
          <a:p>
            <a:pPr marL="742950" lvl="1" indent="-285750">
              <a:buFont typeface="Arial" panose="020B0604020202020204" pitchFamily="34" charset="0"/>
              <a:buChar char="•"/>
            </a:pPr>
            <a:r>
              <a:rPr lang="en-AU" dirty="0"/>
              <a:t>One reason for this could be different underlying preferences in what coffee income should be used for within the household, with women prioritising higher income from coffee, at the cost of maybe flexibility and input support.</a:t>
            </a:r>
          </a:p>
          <a:p>
            <a:pPr marL="742950" lvl="1" indent="-285750">
              <a:buFont typeface="Arial" panose="020B0604020202020204" pitchFamily="34" charset="0"/>
              <a:buChar char="•"/>
            </a:pPr>
            <a:r>
              <a:rPr lang="en-AU" dirty="0"/>
              <a:t>Prices are higher in </a:t>
            </a:r>
            <a:r>
              <a:rPr lang="en-AU" dirty="0" err="1"/>
              <a:t>ar</a:t>
            </a:r>
            <a:endParaRPr lang="en-AU" dirty="0"/>
          </a:p>
          <a:p>
            <a:pPr marL="742950" lvl="1"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In the second stage models, the results largely align with the direct models across the circumstance variables, with the magnitude of these coefficients changing (as now these coefficients are capturing both the direct effects of these circumstances, and the indirect effects of preferences associated with these circumstances.)</a:t>
            </a:r>
          </a:p>
          <a:p>
            <a:pPr marL="742950" lvl="1" indent="-285750">
              <a:buFont typeface="Arial" panose="020B0604020202020204" pitchFamily="34" charset="0"/>
              <a:buChar char="•"/>
            </a:pPr>
            <a:endParaRPr lang="en-AU" dirty="0"/>
          </a:p>
        </p:txBody>
      </p:sp>
    </p:spTree>
    <p:extLst>
      <p:ext uri="{BB962C8B-B14F-4D97-AF65-F5344CB8AC3E}">
        <p14:creationId xmlns:p14="http://schemas.microsoft.com/office/powerpoint/2010/main" val="428470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46</a:t>
            </a:fld>
            <a:endParaRPr lang="en-US" sz="1050" dirty="0"/>
          </a:p>
        </p:txBody>
      </p:sp>
      <p:sp>
        <p:nvSpPr>
          <p:cNvPr id="4" name="TextBox 3">
            <a:extLst>
              <a:ext uri="{FF2B5EF4-FFF2-40B4-BE49-F238E27FC236}">
                <a16:creationId xmlns:a16="http://schemas.microsoft.com/office/drawing/2014/main" id="{A3541F24-D26B-FABD-D33D-132617922093}"/>
              </a:ext>
            </a:extLst>
          </p:cNvPr>
          <p:cNvSpPr txBox="1"/>
          <p:nvPr/>
        </p:nvSpPr>
        <p:spPr>
          <a:xfrm>
            <a:off x="319177" y="694313"/>
            <a:ext cx="11041811" cy="461665"/>
          </a:xfrm>
          <a:prstGeom prst="rect">
            <a:avLst/>
          </a:prstGeom>
          <a:noFill/>
        </p:spPr>
        <p:txBody>
          <a:bodyPr wrap="square" rtlCol="0">
            <a:spAutoFit/>
          </a:bodyPr>
          <a:lstStyle/>
          <a:p>
            <a:pPr algn="ctr"/>
            <a:r>
              <a:rPr lang="en-AU" sz="2400" dirty="0"/>
              <a:t>Inequality in opportunity results</a:t>
            </a:r>
          </a:p>
        </p:txBody>
      </p:sp>
      <p:graphicFrame>
        <p:nvGraphicFramePr>
          <p:cNvPr id="2" name="Table 1">
            <a:extLst>
              <a:ext uri="{FF2B5EF4-FFF2-40B4-BE49-F238E27FC236}">
                <a16:creationId xmlns:a16="http://schemas.microsoft.com/office/drawing/2014/main" id="{601A9643-6780-5926-E086-D596B02E1CBD}"/>
              </a:ext>
            </a:extLst>
          </p:cNvPr>
          <p:cNvGraphicFramePr>
            <a:graphicFrameLocks noGrp="1"/>
          </p:cNvGraphicFramePr>
          <p:nvPr>
            <p:extLst>
              <p:ext uri="{D42A27DB-BD31-4B8C-83A1-F6EECF244321}">
                <p14:modId xmlns:p14="http://schemas.microsoft.com/office/powerpoint/2010/main" val="2888871537"/>
              </p:ext>
            </p:extLst>
          </p:nvPr>
        </p:nvGraphicFramePr>
        <p:xfrm>
          <a:off x="726057" y="1264796"/>
          <a:ext cx="10515600" cy="3012245"/>
        </p:xfrm>
        <a:graphic>
          <a:graphicData uri="http://schemas.openxmlformats.org/drawingml/2006/table">
            <a:tbl>
              <a:tblPr firstRow="1" firstCol="1" bandRow="1">
                <a:tableStyleId>{68D230F3-CF80-4859-8CE7-A43EE81993B5}</a:tableStyleId>
              </a:tblPr>
              <a:tblGrid>
                <a:gridCol w="2679375">
                  <a:extLst>
                    <a:ext uri="{9D8B030D-6E8A-4147-A177-3AD203B41FA5}">
                      <a16:colId xmlns:a16="http://schemas.microsoft.com/office/drawing/2014/main" val="3516751747"/>
                    </a:ext>
                  </a:extLst>
                </a:gridCol>
                <a:gridCol w="984260">
                  <a:extLst>
                    <a:ext uri="{9D8B030D-6E8A-4147-A177-3AD203B41FA5}">
                      <a16:colId xmlns:a16="http://schemas.microsoft.com/office/drawing/2014/main" val="1985011643"/>
                    </a:ext>
                  </a:extLst>
                </a:gridCol>
                <a:gridCol w="984260">
                  <a:extLst>
                    <a:ext uri="{9D8B030D-6E8A-4147-A177-3AD203B41FA5}">
                      <a16:colId xmlns:a16="http://schemas.microsoft.com/office/drawing/2014/main" val="2864604833"/>
                    </a:ext>
                  </a:extLst>
                </a:gridCol>
                <a:gridCol w="982157">
                  <a:extLst>
                    <a:ext uri="{9D8B030D-6E8A-4147-A177-3AD203B41FA5}">
                      <a16:colId xmlns:a16="http://schemas.microsoft.com/office/drawing/2014/main" val="2634657482"/>
                    </a:ext>
                  </a:extLst>
                </a:gridCol>
                <a:gridCol w="982157">
                  <a:extLst>
                    <a:ext uri="{9D8B030D-6E8A-4147-A177-3AD203B41FA5}">
                      <a16:colId xmlns:a16="http://schemas.microsoft.com/office/drawing/2014/main" val="375196332"/>
                    </a:ext>
                  </a:extLst>
                </a:gridCol>
                <a:gridCol w="980054">
                  <a:extLst>
                    <a:ext uri="{9D8B030D-6E8A-4147-A177-3AD203B41FA5}">
                      <a16:colId xmlns:a16="http://schemas.microsoft.com/office/drawing/2014/main" val="3557308391"/>
                    </a:ext>
                  </a:extLst>
                </a:gridCol>
                <a:gridCol w="977951">
                  <a:extLst>
                    <a:ext uri="{9D8B030D-6E8A-4147-A177-3AD203B41FA5}">
                      <a16:colId xmlns:a16="http://schemas.microsoft.com/office/drawing/2014/main" val="58782795"/>
                    </a:ext>
                  </a:extLst>
                </a:gridCol>
                <a:gridCol w="975848">
                  <a:extLst>
                    <a:ext uri="{9D8B030D-6E8A-4147-A177-3AD203B41FA5}">
                      <a16:colId xmlns:a16="http://schemas.microsoft.com/office/drawing/2014/main" val="1316545229"/>
                    </a:ext>
                  </a:extLst>
                </a:gridCol>
                <a:gridCol w="969538">
                  <a:extLst>
                    <a:ext uri="{9D8B030D-6E8A-4147-A177-3AD203B41FA5}">
                      <a16:colId xmlns:a16="http://schemas.microsoft.com/office/drawing/2014/main" val="2241177309"/>
                    </a:ext>
                  </a:extLst>
                </a:gridCol>
              </a:tblGrid>
              <a:tr h="412121">
                <a:tc rowSpan="2">
                  <a:txBody>
                    <a:bodyPr/>
                    <a:lstStyle/>
                    <a:p>
                      <a:pPr>
                        <a:lnSpc>
                          <a:spcPct val="120000"/>
                        </a:lnSpc>
                        <a:spcAft>
                          <a:spcPts val="600"/>
                        </a:spcAft>
                      </a:pPr>
                      <a:r>
                        <a:rPr lang="en-AU" sz="1000" kern="100" dirty="0">
                          <a:effectLst/>
                        </a:rPr>
                        <a:t> </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gridSpan="2">
                  <a:txBody>
                    <a:bodyPr/>
                    <a:lstStyle/>
                    <a:p>
                      <a:pPr algn="ctr">
                        <a:lnSpc>
                          <a:spcPct val="120000"/>
                        </a:lnSpc>
                        <a:spcAft>
                          <a:spcPts val="600"/>
                        </a:spcAft>
                      </a:pPr>
                      <a:r>
                        <a:rPr lang="en-AU" sz="1000" kern="100" dirty="0">
                          <a:effectLst/>
                        </a:rPr>
                        <a:t>Individual extensive opportunity to participate</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tc gridSpan="2">
                  <a:txBody>
                    <a:bodyPr/>
                    <a:lstStyle/>
                    <a:p>
                      <a:pPr algn="ctr">
                        <a:lnSpc>
                          <a:spcPct val="120000"/>
                        </a:lnSpc>
                        <a:spcAft>
                          <a:spcPts val="600"/>
                        </a:spcAft>
                      </a:pPr>
                      <a:r>
                        <a:rPr lang="en-AU" sz="1000" kern="100">
                          <a:effectLst/>
                        </a:rPr>
                        <a:t>Household extensive opportunity to participate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tc gridSpan="2">
                  <a:txBody>
                    <a:bodyPr/>
                    <a:lstStyle/>
                    <a:p>
                      <a:pPr algn="ctr">
                        <a:lnSpc>
                          <a:spcPct val="120000"/>
                        </a:lnSpc>
                        <a:spcAft>
                          <a:spcPts val="600"/>
                        </a:spcAft>
                      </a:pPr>
                      <a:r>
                        <a:rPr lang="en-AU" sz="1000" kern="100">
                          <a:effectLst/>
                        </a:rPr>
                        <a:t>Household intensive opportunity to participate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tc gridSpan="2">
                  <a:txBody>
                    <a:bodyPr/>
                    <a:lstStyle/>
                    <a:p>
                      <a:pPr algn="ctr">
                        <a:lnSpc>
                          <a:spcPct val="120000"/>
                        </a:lnSpc>
                        <a:spcAft>
                          <a:spcPts val="600"/>
                        </a:spcAft>
                      </a:pPr>
                      <a:r>
                        <a:rPr lang="en-AU" sz="1000" kern="100">
                          <a:effectLst/>
                        </a:rPr>
                        <a:t>Household total opportunity to participate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extLst>
                  <a:ext uri="{0D108BD9-81ED-4DB2-BD59-A6C34878D82A}">
                    <a16:rowId xmlns:a16="http://schemas.microsoft.com/office/drawing/2014/main" val="3581170844"/>
                  </a:ext>
                </a:extLst>
              </a:tr>
              <a:tr h="627688">
                <a:tc vMerge="1">
                  <a:txBody>
                    <a:bodyPr/>
                    <a:lstStyle/>
                    <a:p>
                      <a:endParaRPr lang="en-AU"/>
                    </a:p>
                  </a:txBody>
                  <a:tcPr/>
                </a:tc>
                <a:tc>
                  <a:txBody>
                    <a:bodyPr/>
                    <a:lstStyle/>
                    <a:p>
                      <a:pPr algn="ctr">
                        <a:lnSpc>
                          <a:spcPct val="120000"/>
                        </a:lnSpc>
                        <a:spcAft>
                          <a:spcPts val="600"/>
                        </a:spcAft>
                      </a:pPr>
                      <a:r>
                        <a:rPr lang="en-AU" sz="1000" kern="100">
                          <a:effectLst/>
                        </a:rPr>
                        <a:t>PSY Normalised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dirty="0">
                          <a:effectLst/>
                        </a:rPr>
                        <a:t>Absolute Gini</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PSY Normalised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Absolute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dirty="0">
                          <a:effectLst/>
                        </a:rPr>
                        <a:t>PSY Normalised Gini</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Absolute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PSY Normalised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Absolute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3727110"/>
                  </a:ext>
                </a:extLst>
              </a:tr>
              <a:tr h="196555">
                <a:tc>
                  <a:txBody>
                    <a:bodyPr/>
                    <a:lstStyle/>
                    <a:p>
                      <a:pPr algn="r">
                        <a:lnSpc>
                          <a:spcPct val="120000"/>
                        </a:lnSpc>
                        <a:spcAft>
                          <a:spcPts val="600"/>
                        </a:spcAft>
                      </a:pPr>
                      <a:r>
                        <a:rPr lang="en-AU" sz="1000" kern="100">
                          <a:effectLst/>
                        </a:rPr>
                        <a:t>‘Direct’ model</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gridSpan="8">
                  <a:txBody>
                    <a:bodyPr/>
                    <a:lstStyle/>
                    <a:p>
                      <a:pPr algn="ctr">
                        <a:lnSpc>
                          <a:spcPct val="120000"/>
                        </a:lnSpc>
                        <a:spcAft>
                          <a:spcPts val="600"/>
                        </a:spcAft>
                      </a:pPr>
                      <a:r>
                        <a:rPr lang="en-AU" sz="1000" kern="100">
                          <a:effectLst/>
                        </a:rPr>
                        <a:t> </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123085784"/>
                  </a:ext>
                </a:extLst>
              </a:tr>
              <a:tr h="235851">
                <a:tc>
                  <a:txBody>
                    <a:bodyPr/>
                    <a:lstStyle/>
                    <a:p>
                      <a:pPr algn="r">
                        <a:lnSpc>
                          <a:spcPct val="120000"/>
                        </a:lnSpc>
                        <a:spcAft>
                          <a:spcPts val="600"/>
                        </a:spcAft>
                      </a:pPr>
                      <a:r>
                        <a:rPr lang="en-AU" sz="1000" b="0" kern="100" dirty="0">
                          <a:effectLst/>
                        </a:rPr>
                        <a:t>Mean estimate</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0.601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0.063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0.618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0.521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0.078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0.634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0.022</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61018818"/>
                  </a:ext>
                </a:extLst>
              </a:tr>
              <a:tr h="235851">
                <a:tc>
                  <a:txBody>
                    <a:bodyPr/>
                    <a:lstStyle/>
                    <a:p>
                      <a:pPr algn="r">
                        <a:lnSpc>
                          <a:spcPct val="120000"/>
                        </a:lnSpc>
                        <a:spcAft>
                          <a:spcPts val="600"/>
                        </a:spcAft>
                      </a:pPr>
                      <a:r>
                        <a:rPr lang="en-AU" sz="1000" b="0" kern="100" dirty="0">
                          <a:effectLst/>
                        </a:rPr>
                        <a:t>Lower bound for bootstrapped estimates </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0.595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0.063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0.612</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0.510</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0.075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0.628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0.022</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4603325"/>
                  </a:ext>
                </a:extLst>
              </a:tr>
              <a:tr h="235851">
                <a:tc>
                  <a:txBody>
                    <a:bodyPr/>
                    <a:lstStyle/>
                    <a:p>
                      <a:pPr algn="r">
                        <a:lnSpc>
                          <a:spcPct val="120000"/>
                        </a:lnSpc>
                        <a:spcAft>
                          <a:spcPts val="600"/>
                        </a:spcAft>
                      </a:pPr>
                      <a:r>
                        <a:rPr lang="en-AU" sz="1000" b="0" kern="100" dirty="0">
                          <a:effectLst/>
                        </a:rPr>
                        <a:t>Upper bound for bootstrapped estimates </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0.607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0.064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0.624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0.531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0.080</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0.641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0.023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57051417"/>
                  </a:ext>
                </a:extLst>
              </a:tr>
              <a:tr h="360775">
                <a:tc>
                  <a:txBody>
                    <a:bodyPr/>
                    <a:lstStyle/>
                    <a:p>
                      <a:pPr algn="r">
                        <a:lnSpc>
                          <a:spcPct val="120000"/>
                        </a:lnSpc>
                        <a:spcAft>
                          <a:spcPts val="600"/>
                        </a:spcAft>
                      </a:pPr>
                      <a:r>
                        <a:rPr lang="en-AU" sz="1000" kern="100">
                          <a:effectLst/>
                        </a:rPr>
                        <a:t>‘Reduced-form’ model</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gridSpan="8">
                  <a:txBody>
                    <a:bodyPr/>
                    <a:lstStyle/>
                    <a:p>
                      <a:pPr algn="ctr">
                        <a:lnSpc>
                          <a:spcPct val="120000"/>
                        </a:lnSpc>
                        <a:spcAft>
                          <a:spcPts val="600"/>
                        </a:spcAft>
                      </a:pPr>
                      <a:r>
                        <a:rPr lang="en-AU" sz="1000" kern="100" dirty="0">
                          <a:effectLst/>
                        </a:rPr>
                        <a:t> </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574168598"/>
                  </a:ext>
                </a:extLst>
              </a:tr>
              <a:tr h="235851">
                <a:tc>
                  <a:txBody>
                    <a:bodyPr/>
                    <a:lstStyle/>
                    <a:p>
                      <a:pPr algn="r">
                        <a:lnSpc>
                          <a:spcPct val="120000"/>
                        </a:lnSpc>
                        <a:spcAft>
                          <a:spcPts val="600"/>
                        </a:spcAft>
                      </a:pPr>
                      <a:r>
                        <a:rPr lang="en-AU" sz="1000" b="0" kern="100" dirty="0">
                          <a:effectLst/>
                        </a:rPr>
                        <a:t>Mean estimate</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0.734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0.100</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0.630</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0.537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0.082</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0.663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0.026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5505098"/>
                  </a:ext>
                </a:extLst>
              </a:tr>
              <a:tr h="235851">
                <a:tc>
                  <a:txBody>
                    <a:bodyPr/>
                    <a:lstStyle/>
                    <a:p>
                      <a:pPr algn="r">
                        <a:lnSpc>
                          <a:spcPct val="120000"/>
                        </a:lnSpc>
                        <a:spcAft>
                          <a:spcPts val="600"/>
                        </a:spcAft>
                      </a:pPr>
                      <a:r>
                        <a:rPr lang="en-AU" sz="1000" b="0" kern="100" dirty="0">
                          <a:effectLst/>
                        </a:rPr>
                        <a:t>Lower bound for bootstrapped estimates </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0.729</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0.099</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0.624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0.526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0.080</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0.656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dirty="0">
                          <a:effectLst/>
                        </a:rPr>
                        <a:t>0.026</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75360640"/>
                  </a:ext>
                </a:extLst>
              </a:tr>
              <a:tr h="235851">
                <a:tc>
                  <a:txBody>
                    <a:bodyPr/>
                    <a:lstStyle/>
                    <a:p>
                      <a:pPr algn="r">
                        <a:lnSpc>
                          <a:spcPct val="120000"/>
                        </a:lnSpc>
                        <a:spcAft>
                          <a:spcPts val="600"/>
                        </a:spcAft>
                      </a:pPr>
                      <a:r>
                        <a:rPr lang="en-AU" sz="1000" b="0" kern="100" dirty="0">
                          <a:effectLst/>
                        </a:rPr>
                        <a:t>Upper bound for bootstrapped estimates </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0.738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0.101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0.636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0.099</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0.548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0.085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0.669</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dirty="0">
                          <a:effectLst/>
                        </a:rPr>
                        <a:t>0.027</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84408893"/>
                  </a:ext>
                </a:extLst>
              </a:tr>
            </a:tbl>
          </a:graphicData>
        </a:graphic>
      </p:graphicFrame>
      <p:sp>
        <p:nvSpPr>
          <p:cNvPr id="6" name="TextBox 5">
            <a:extLst>
              <a:ext uri="{FF2B5EF4-FFF2-40B4-BE49-F238E27FC236}">
                <a16:creationId xmlns:a16="http://schemas.microsoft.com/office/drawing/2014/main" id="{23BE2816-975D-47F6-5855-D5CCC964A248}"/>
              </a:ext>
            </a:extLst>
          </p:cNvPr>
          <p:cNvSpPr txBox="1"/>
          <p:nvPr/>
        </p:nvSpPr>
        <p:spPr>
          <a:xfrm>
            <a:off x="726057" y="4523882"/>
            <a:ext cx="10634931" cy="1468351"/>
          </a:xfrm>
          <a:prstGeom prst="rect">
            <a:avLst/>
          </a:prstGeom>
          <a:noFill/>
        </p:spPr>
        <p:txBody>
          <a:bodyPr wrap="square">
            <a:spAutoFit/>
          </a:bodyPr>
          <a:lstStyle/>
          <a:p>
            <a:pPr marL="285750" indent="-285750">
              <a:lnSpc>
                <a:spcPct val="120000"/>
              </a:lnSpc>
              <a:spcAft>
                <a:spcPts val="600"/>
              </a:spcAft>
              <a:buFont typeface="Arial" panose="020B0604020202020204" pitchFamily="34" charset="0"/>
              <a:buChar char="•"/>
            </a:pPr>
            <a:r>
              <a:rPr lang="en-AU" sz="1800" dirty="0">
                <a:effectLst/>
                <a:latin typeface="+mj-lt"/>
                <a:ea typeface="DengXian" panose="02010600030101010101" pitchFamily="2" charset="-122"/>
                <a:cs typeface="Times New Roman" panose="02020603050405020304" pitchFamily="18" charset="0"/>
              </a:rPr>
              <a:t>Across the models, there is a moderate amount of inequality in participation opportunities, and do not suggest the coffee HVMs are perfectly inclusive in opportunity. </a:t>
            </a:r>
            <a:endParaRPr lang="en-AU" dirty="0">
              <a:latin typeface="+mj-lt"/>
              <a:ea typeface="DengXian" panose="02010600030101010101" pitchFamily="2" charset="-122"/>
              <a:cs typeface="Times New Roman" panose="02020603050405020304" pitchFamily="18" charset="0"/>
            </a:endParaRPr>
          </a:p>
          <a:p>
            <a:pPr marL="285750" indent="-285750">
              <a:lnSpc>
                <a:spcPct val="120000"/>
              </a:lnSpc>
              <a:spcAft>
                <a:spcPts val="600"/>
              </a:spcAft>
              <a:buFont typeface="Arial" panose="020B0604020202020204" pitchFamily="34" charset="0"/>
              <a:buChar char="•"/>
            </a:pPr>
            <a:r>
              <a:rPr lang="en-AU" dirty="0">
                <a:latin typeface="+mj-lt"/>
                <a:ea typeface="DengXian" panose="02010600030101010101" pitchFamily="2" charset="-122"/>
                <a:cs typeface="Times New Roman" panose="02020603050405020304" pitchFamily="18" charset="0"/>
              </a:rPr>
              <a:t>The bootstrapped confidence intervals suggest these high value markets are far from being perfectly inclusive. </a:t>
            </a:r>
          </a:p>
        </p:txBody>
      </p:sp>
    </p:spTree>
    <p:extLst>
      <p:ext uri="{BB962C8B-B14F-4D97-AF65-F5344CB8AC3E}">
        <p14:creationId xmlns:p14="http://schemas.microsoft.com/office/powerpoint/2010/main" val="19278402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47</a:t>
            </a:fld>
            <a:endParaRPr lang="en-US" sz="1050" dirty="0"/>
          </a:p>
        </p:txBody>
      </p:sp>
      <p:graphicFrame>
        <p:nvGraphicFramePr>
          <p:cNvPr id="2" name="Table 1">
            <a:extLst>
              <a:ext uri="{FF2B5EF4-FFF2-40B4-BE49-F238E27FC236}">
                <a16:creationId xmlns:a16="http://schemas.microsoft.com/office/drawing/2014/main" id="{601A9643-6780-5926-E086-D596B02E1CBD}"/>
              </a:ext>
            </a:extLst>
          </p:cNvPr>
          <p:cNvGraphicFramePr>
            <a:graphicFrameLocks noGrp="1"/>
          </p:cNvGraphicFramePr>
          <p:nvPr>
            <p:extLst>
              <p:ext uri="{D42A27DB-BD31-4B8C-83A1-F6EECF244321}">
                <p14:modId xmlns:p14="http://schemas.microsoft.com/office/powerpoint/2010/main" val="866069443"/>
              </p:ext>
            </p:extLst>
          </p:nvPr>
        </p:nvGraphicFramePr>
        <p:xfrm>
          <a:off x="726057" y="707202"/>
          <a:ext cx="10515600" cy="3012245"/>
        </p:xfrm>
        <a:graphic>
          <a:graphicData uri="http://schemas.openxmlformats.org/drawingml/2006/table">
            <a:tbl>
              <a:tblPr firstRow="1" firstCol="1" bandRow="1">
                <a:tableStyleId>{68D230F3-CF80-4859-8CE7-A43EE81993B5}</a:tableStyleId>
              </a:tblPr>
              <a:tblGrid>
                <a:gridCol w="2679375">
                  <a:extLst>
                    <a:ext uri="{9D8B030D-6E8A-4147-A177-3AD203B41FA5}">
                      <a16:colId xmlns:a16="http://schemas.microsoft.com/office/drawing/2014/main" val="3516751747"/>
                    </a:ext>
                  </a:extLst>
                </a:gridCol>
                <a:gridCol w="984260">
                  <a:extLst>
                    <a:ext uri="{9D8B030D-6E8A-4147-A177-3AD203B41FA5}">
                      <a16:colId xmlns:a16="http://schemas.microsoft.com/office/drawing/2014/main" val="1985011643"/>
                    </a:ext>
                  </a:extLst>
                </a:gridCol>
                <a:gridCol w="984260">
                  <a:extLst>
                    <a:ext uri="{9D8B030D-6E8A-4147-A177-3AD203B41FA5}">
                      <a16:colId xmlns:a16="http://schemas.microsoft.com/office/drawing/2014/main" val="2864604833"/>
                    </a:ext>
                  </a:extLst>
                </a:gridCol>
                <a:gridCol w="982157">
                  <a:extLst>
                    <a:ext uri="{9D8B030D-6E8A-4147-A177-3AD203B41FA5}">
                      <a16:colId xmlns:a16="http://schemas.microsoft.com/office/drawing/2014/main" val="2634657482"/>
                    </a:ext>
                  </a:extLst>
                </a:gridCol>
                <a:gridCol w="982157">
                  <a:extLst>
                    <a:ext uri="{9D8B030D-6E8A-4147-A177-3AD203B41FA5}">
                      <a16:colId xmlns:a16="http://schemas.microsoft.com/office/drawing/2014/main" val="375196332"/>
                    </a:ext>
                  </a:extLst>
                </a:gridCol>
                <a:gridCol w="980054">
                  <a:extLst>
                    <a:ext uri="{9D8B030D-6E8A-4147-A177-3AD203B41FA5}">
                      <a16:colId xmlns:a16="http://schemas.microsoft.com/office/drawing/2014/main" val="3557308391"/>
                    </a:ext>
                  </a:extLst>
                </a:gridCol>
                <a:gridCol w="977951">
                  <a:extLst>
                    <a:ext uri="{9D8B030D-6E8A-4147-A177-3AD203B41FA5}">
                      <a16:colId xmlns:a16="http://schemas.microsoft.com/office/drawing/2014/main" val="58782795"/>
                    </a:ext>
                  </a:extLst>
                </a:gridCol>
                <a:gridCol w="975848">
                  <a:extLst>
                    <a:ext uri="{9D8B030D-6E8A-4147-A177-3AD203B41FA5}">
                      <a16:colId xmlns:a16="http://schemas.microsoft.com/office/drawing/2014/main" val="1316545229"/>
                    </a:ext>
                  </a:extLst>
                </a:gridCol>
                <a:gridCol w="969538">
                  <a:extLst>
                    <a:ext uri="{9D8B030D-6E8A-4147-A177-3AD203B41FA5}">
                      <a16:colId xmlns:a16="http://schemas.microsoft.com/office/drawing/2014/main" val="2241177309"/>
                    </a:ext>
                  </a:extLst>
                </a:gridCol>
              </a:tblGrid>
              <a:tr h="412121">
                <a:tc rowSpan="2">
                  <a:txBody>
                    <a:bodyPr/>
                    <a:lstStyle/>
                    <a:p>
                      <a:pPr>
                        <a:lnSpc>
                          <a:spcPct val="120000"/>
                        </a:lnSpc>
                        <a:spcAft>
                          <a:spcPts val="600"/>
                        </a:spcAft>
                      </a:pPr>
                      <a:r>
                        <a:rPr lang="en-AU" sz="1000" kern="100" dirty="0">
                          <a:effectLst/>
                        </a:rPr>
                        <a:t> </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gridSpan="2">
                  <a:txBody>
                    <a:bodyPr/>
                    <a:lstStyle/>
                    <a:p>
                      <a:pPr algn="ctr">
                        <a:lnSpc>
                          <a:spcPct val="120000"/>
                        </a:lnSpc>
                        <a:spcAft>
                          <a:spcPts val="600"/>
                        </a:spcAft>
                      </a:pPr>
                      <a:r>
                        <a:rPr lang="en-AU" sz="1000" kern="100">
                          <a:effectLst/>
                        </a:rPr>
                        <a:t>Individual extensive opportunity to participate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tc gridSpan="2">
                  <a:txBody>
                    <a:bodyPr/>
                    <a:lstStyle/>
                    <a:p>
                      <a:pPr algn="ctr">
                        <a:lnSpc>
                          <a:spcPct val="120000"/>
                        </a:lnSpc>
                        <a:spcAft>
                          <a:spcPts val="600"/>
                        </a:spcAft>
                      </a:pPr>
                      <a:r>
                        <a:rPr lang="en-AU" sz="1000" kern="100">
                          <a:effectLst/>
                        </a:rPr>
                        <a:t>Household extensive opportunity to participate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tc gridSpan="2">
                  <a:txBody>
                    <a:bodyPr/>
                    <a:lstStyle/>
                    <a:p>
                      <a:pPr algn="ctr">
                        <a:lnSpc>
                          <a:spcPct val="120000"/>
                        </a:lnSpc>
                        <a:spcAft>
                          <a:spcPts val="600"/>
                        </a:spcAft>
                      </a:pPr>
                      <a:r>
                        <a:rPr lang="en-AU" sz="1000" kern="100">
                          <a:effectLst/>
                        </a:rPr>
                        <a:t>Household intensive opportunity to participate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tc gridSpan="2">
                  <a:txBody>
                    <a:bodyPr/>
                    <a:lstStyle/>
                    <a:p>
                      <a:pPr algn="ctr">
                        <a:lnSpc>
                          <a:spcPct val="120000"/>
                        </a:lnSpc>
                        <a:spcAft>
                          <a:spcPts val="600"/>
                        </a:spcAft>
                      </a:pPr>
                      <a:r>
                        <a:rPr lang="en-AU" sz="1000" kern="100">
                          <a:effectLst/>
                        </a:rPr>
                        <a:t>Household total opportunity to participate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extLst>
                  <a:ext uri="{0D108BD9-81ED-4DB2-BD59-A6C34878D82A}">
                    <a16:rowId xmlns:a16="http://schemas.microsoft.com/office/drawing/2014/main" val="3581170844"/>
                  </a:ext>
                </a:extLst>
              </a:tr>
              <a:tr h="627688">
                <a:tc vMerge="1">
                  <a:txBody>
                    <a:bodyPr/>
                    <a:lstStyle/>
                    <a:p>
                      <a:endParaRPr lang="en-AU"/>
                    </a:p>
                  </a:txBody>
                  <a:tcPr/>
                </a:tc>
                <a:tc>
                  <a:txBody>
                    <a:bodyPr/>
                    <a:lstStyle/>
                    <a:p>
                      <a:pPr algn="ctr">
                        <a:lnSpc>
                          <a:spcPct val="120000"/>
                        </a:lnSpc>
                        <a:spcAft>
                          <a:spcPts val="600"/>
                        </a:spcAft>
                      </a:pPr>
                      <a:r>
                        <a:rPr lang="en-AU" sz="1000" kern="100">
                          <a:effectLst/>
                        </a:rPr>
                        <a:t>PSY Normalised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dirty="0">
                          <a:effectLst/>
                        </a:rPr>
                        <a:t>Absolute Gini</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dirty="0">
                          <a:effectLst/>
                        </a:rPr>
                        <a:t>PSY Normalised Gini</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Absolute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dirty="0">
                          <a:effectLst/>
                        </a:rPr>
                        <a:t>PSY Normalised Gini</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Absolute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PSY Normalised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Absolute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3727110"/>
                  </a:ext>
                </a:extLst>
              </a:tr>
              <a:tr h="196555">
                <a:tc>
                  <a:txBody>
                    <a:bodyPr/>
                    <a:lstStyle/>
                    <a:p>
                      <a:pPr algn="r">
                        <a:lnSpc>
                          <a:spcPct val="120000"/>
                        </a:lnSpc>
                        <a:spcAft>
                          <a:spcPts val="600"/>
                        </a:spcAft>
                      </a:pPr>
                      <a:r>
                        <a:rPr lang="en-AU" sz="1000" kern="100">
                          <a:effectLst/>
                        </a:rPr>
                        <a:t>‘Direct’ model</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gridSpan="8">
                  <a:txBody>
                    <a:bodyPr/>
                    <a:lstStyle/>
                    <a:p>
                      <a:pPr algn="ctr">
                        <a:lnSpc>
                          <a:spcPct val="120000"/>
                        </a:lnSpc>
                        <a:spcAft>
                          <a:spcPts val="600"/>
                        </a:spcAft>
                      </a:pPr>
                      <a:r>
                        <a:rPr lang="en-AU" sz="1000" kern="100">
                          <a:effectLst/>
                        </a:rPr>
                        <a:t> </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123085784"/>
                  </a:ext>
                </a:extLst>
              </a:tr>
              <a:tr h="235851">
                <a:tc>
                  <a:txBody>
                    <a:bodyPr/>
                    <a:lstStyle/>
                    <a:p>
                      <a:pPr algn="r">
                        <a:lnSpc>
                          <a:spcPct val="120000"/>
                        </a:lnSpc>
                        <a:spcAft>
                          <a:spcPts val="600"/>
                        </a:spcAft>
                      </a:pPr>
                      <a:r>
                        <a:rPr lang="en-AU" sz="1000" b="0" kern="100" dirty="0">
                          <a:effectLst/>
                        </a:rPr>
                        <a:t>Mean estimate</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0.601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0.063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0.618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0.521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0.078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0.634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0.022</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61018818"/>
                  </a:ext>
                </a:extLst>
              </a:tr>
              <a:tr h="235851">
                <a:tc>
                  <a:txBody>
                    <a:bodyPr/>
                    <a:lstStyle/>
                    <a:p>
                      <a:pPr algn="r">
                        <a:lnSpc>
                          <a:spcPct val="120000"/>
                        </a:lnSpc>
                        <a:spcAft>
                          <a:spcPts val="600"/>
                        </a:spcAft>
                      </a:pPr>
                      <a:r>
                        <a:rPr lang="en-AU" sz="1000" b="0" kern="100" dirty="0">
                          <a:effectLst/>
                        </a:rPr>
                        <a:t>Lower bound for bootstrapped estimates </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0.595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0.063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0.612</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0.510</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0.075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0.628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0.022</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4603325"/>
                  </a:ext>
                </a:extLst>
              </a:tr>
              <a:tr h="235851">
                <a:tc>
                  <a:txBody>
                    <a:bodyPr/>
                    <a:lstStyle/>
                    <a:p>
                      <a:pPr algn="r">
                        <a:lnSpc>
                          <a:spcPct val="120000"/>
                        </a:lnSpc>
                        <a:spcAft>
                          <a:spcPts val="600"/>
                        </a:spcAft>
                      </a:pPr>
                      <a:r>
                        <a:rPr lang="en-AU" sz="1000" b="0" kern="100" dirty="0">
                          <a:effectLst/>
                        </a:rPr>
                        <a:t>Upper bound for bootstrapped estimates </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0.607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0.064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0.624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0.531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0.080</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0.641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0.023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57051417"/>
                  </a:ext>
                </a:extLst>
              </a:tr>
              <a:tr h="360775">
                <a:tc>
                  <a:txBody>
                    <a:bodyPr/>
                    <a:lstStyle/>
                    <a:p>
                      <a:pPr algn="r">
                        <a:lnSpc>
                          <a:spcPct val="120000"/>
                        </a:lnSpc>
                        <a:spcAft>
                          <a:spcPts val="600"/>
                        </a:spcAft>
                      </a:pPr>
                      <a:r>
                        <a:rPr lang="en-AU" sz="1000" kern="100">
                          <a:effectLst/>
                        </a:rPr>
                        <a:t>‘Reduced-form’ model</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gridSpan="8">
                  <a:txBody>
                    <a:bodyPr/>
                    <a:lstStyle/>
                    <a:p>
                      <a:pPr algn="ctr">
                        <a:lnSpc>
                          <a:spcPct val="120000"/>
                        </a:lnSpc>
                        <a:spcAft>
                          <a:spcPts val="600"/>
                        </a:spcAft>
                      </a:pPr>
                      <a:r>
                        <a:rPr lang="en-AU" sz="1000" kern="100" dirty="0">
                          <a:effectLst/>
                        </a:rPr>
                        <a:t> </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574168598"/>
                  </a:ext>
                </a:extLst>
              </a:tr>
              <a:tr h="235851">
                <a:tc>
                  <a:txBody>
                    <a:bodyPr/>
                    <a:lstStyle/>
                    <a:p>
                      <a:pPr algn="r">
                        <a:lnSpc>
                          <a:spcPct val="120000"/>
                        </a:lnSpc>
                        <a:spcAft>
                          <a:spcPts val="600"/>
                        </a:spcAft>
                      </a:pPr>
                      <a:r>
                        <a:rPr lang="en-AU" sz="1000" b="0" kern="100" dirty="0">
                          <a:effectLst/>
                        </a:rPr>
                        <a:t>Mean estimate</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0.734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0.100</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0.630</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0.537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0.082</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0.663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0.026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5505098"/>
                  </a:ext>
                </a:extLst>
              </a:tr>
              <a:tr h="235851">
                <a:tc>
                  <a:txBody>
                    <a:bodyPr/>
                    <a:lstStyle/>
                    <a:p>
                      <a:pPr algn="r">
                        <a:lnSpc>
                          <a:spcPct val="120000"/>
                        </a:lnSpc>
                        <a:spcAft>
                          <a:spcPts val="600"/>
                        </a:spcAft>
                      </a:pPr>
                      <a:r>
                        <a:rPr lang="en-AU" sz="1000" b="0" kern="100" dirty="0">
                          <a:effectLst/>
                        </a:rPr>
                        <a:t>Lower bound for bootstrapped estimates </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0.729</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0.099</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0.624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0.526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0.080</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0.656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dirty="0">
                          <a:effectLst/>
                        </a:rPr>
                        <a:t>0.026</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75360640"/>
                  </a:ext>
                </a:extLst>
              </a:tr>
              <a:tr h="235851">
                <a:tc>
                  <a:txBody>
                    <a:bodyPr/>
                    <a:lstStyle/>
                    <a:p>
                      <a:pPr algn="r">
                        <a:lnSpc>
                          <a:spcPct val="120000"/>
                        </a:lnSpc>
                        <a:spcAft>
                          <a:spcPts val="600"/>
                        </a:spcAft>
                      </a:pPr>
                      <a:r>
                        <a:rPr lang="en-AU" sz="1000" b="0" kern="100" dirty="0">
                          <a:effectLst/>
                        </a:rPr>
                        <a:t>Upper bound for bootstrapped estimates </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0.738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0.101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0.636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0.099</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0.548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0.085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0.669</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dirty="0">
                          <a:effectLst/>
                        </a:rPr>
                        <a:t>0.027</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84408893"/>
                  </a:ext>
                </a:extLst>
              </a:tr>
            </a:tbl>
          </a:graphicData>
        </a:graphic>
      </p:graphicFrame>
      <p:sp>
        <p:nvSpPr>
          <p:cNvPr id="5" name="Rectangle 4">
            <a:extLst>
              <a:ext uri="{FF2B5EF4-FFF2-40B4-BE49-F238E27FC236}">
                <a16:creationId xmlns:a16="http://schemas.microsoft.com/office/drawing/2014/main" id="{9A79CC34-47B5-D81D-20E2-B0054F4AED31}"/>
              </a:ext>
            </a:extLst>
          </p:cNvPr>
          <p:cNvSpPr/>
          <p:nvPr/>
        </p:nvSpPr>
        <p:spPr>
          <a:xfrm>
            <a:off x="4563374" y="1800743"/>
            <a:ext cx="629728" cy="19187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5B6356AE-D28F-296A-726D-F0116EC4E2B5}"/>
              </a:ext>
            </a:extLst>
          </p:cNvPr>
          <p:cNvSpPr txBox="1"/>
          <p:nvPr/>
        </p:nvSpPr>
        <p:spPr>
          <a:xfrm>
            <a:off x="606726" y="3944013"/>
            <a:ext cx="10634931" cy="2215991"/>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AU" sz="1600" kern="0" dirty="0">
                <a:latin typeface="+mj-lt"/>
                <a:ea typeface="DengXian" panose="02010600030101010101" pitchFamily="2" charset="-122"/>
              </a:rPr>
              <a:t>F</a:t>
            </a:r>
            <a:r>
              <a:rPr lang="en-AU" sz="1600" kern="0" dirty="0">
                <a:effectLst/>
                <a:latin typeface="+mj-lt"/>
                <a:ea typeface="DengXian" panose="02010600030101010101" pitchFamily="2" charset="-122"/>
              </a:rPr>
              <a:t>or two randomly drawn individuals, the expected difference in the propensity to participate in high value markets given initial circumstances is about 6%. This is a lower bound estimate due to boundary issues with the Absolute Gini, and the PSY measure suggests a much higher result. </a:t>
            </a:r>
          </a:p>
          <a:p>
            <a:pPr marL="285750" indent="-285750">
              <a:spcAft>
                <a:spcPts val="600"/>
              </a:spcAft>
              <a:buFont typeface="Arial" panose="020B0604020202020204" pitchFamily="34" charset="0"/>
              <a:buChar char="•"/>
            </a:pPr>
            <a:r>
              <a:rPr lang="en-AU" sz="1600" kern="0" dirty="0">
                <a:latin typeface="+mj-lt"/>
                <a:ea typeface="DengXian" panose="02010600030101010101" pitchFamily="2" charset="-122"/>
                <a:cs typeface="Times New Roman" panose="02020603050405020304" pitchFamily="18" charset="0"/>
              </a:rPr>
              <a:t>The inequality in opportunity grows for all reduced form models. </a:t>
            </a:r>
          </a:p>
          <a:p>
            <a:pPr marL="742950" lvl="1" indent="-285750">
              <a:spcAft>
                <a:spcPts val="600"/>
              </a:spcAft>
              <a:buFont typeface="Arial" panose="020B0604020202020204" pitchFamily="34" charset="0"/>
              <a:buChar char="•"/>
            </a:pPr>
            <a:r>
              <a:rPr lang="en-AU" sz="1600" kern="0" dirty="0">
                <a:latin typeface="+mj-lt"/>
                <a:ea typeface="DengXian" panose="02010600030101010101" pitchFamily="2" charset="-122"/>
                <a:cs typeface="Times New Roman" panose="02020603050405020304" pitchFamily="18" charset="0"/>
              </a:rPr>
              <a:t>This is because </a:t>
            </a:r>
            <a:r>
              <a:rPr lang="en-US" sz="1600" kern="0" dirty="0">
                <a:latin typeface="+mj-lt"/>
                <a:ea typeface="DengXian" panose="02010600030101010101" pitchFamily="2" charset="-122"/>
                <a:cs typeface="Times New Roman" panose="02020603050405020304" pitchFamily="18" charset="0"/>
              </a:rPr>
              <a:t>spatial factors such as distances to paved roads and altitude not only determine which individuals are able to participate (based on location), but clustering of buyers in these preferred locations pushes up prices from buyers (which increases the pull factors for smallholders to participate in high value markets). </a:t>
            </a:r>
            <a:endParaRPr lang="en-AU" sz="1600" kern="0" dirty="0">
              <a:latin typeface="+mj-lt"/>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74503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48</a:t>
            </a:fld>
            <a:endParaRPr lang="en-US" sz="1050" dirty="0"/>
          </a:p>
        </p:txBody>
      </p:sp>
      <p:graphicFrame>
        <p:nvGraphicFramePr>
          <p:cNvPr id="2" name="Table 1">
            <a:extLst>
              <a:ext uri="{FF2B5EF4-FFF2-40B4-BE49-F238E27FC236}">
                <a16:creationId xmlns:a16="http://schemas.microsoft.com/office/drawing/2014/main" id="{601A9643-6780-5926-E086-D596B02E1CBD}"/>
              </a:ext>
            </a:extLst>
          </p:cNvPr>
          <p:cNvGraphicFramePr>
            <a:graphicFrameLocks noGrp="1"/>
          </p:cNvGraphicFramePr>
          <p:nvPr/>
        </p:nvGraphicFramePr>
        <p:xfrm>
          <a:off x="726057" y="707202"/>
          <a:ext cx="10515600" cy="3012245"/>
        </p:xfrm>
        <a:graphic>
          <a:graphicData uri="http://schemas.openxmlformats.org/drawingml/2006/table">
            <a:tbl>
              <a:tblPr firstRow="1" firstCol="1" bandRow="1">
                <a:tableStyleId>{68D230F3-CF80-4859-8CE7-A43EE81993B5}</a:tableStyleId>
              </a:tblPr>
              <a:tblGrid>
                <a:gridCol w="2679375">
                  <a:extLst>
                    <a:ext uri="{9D8B030D-6E8A-4147-A177-3AD203B41FA5}">
                      <a16:colId xmlns:a16="http://schemas.microsoft.com/office/drawing/2014/main" val="3516751747"/>
                    </a:ext>
                  </a:extLst>
                </a:gridCol>
                <a:gridCol w="984260">
                  <a:extLst>
                    <a:ext uri="{9D8B030D-6E8A-4147-A177-3AD203B41FA5}">
                      <a16:colId xmlns:a16="http://schemas.microsoft.com/office/drawing/2014/main" val="1985011643"/>
                    </a:ext>
                  </a:extLst>
                </a:gridCol>
                <a:gridCol w="984260">
                  <a:extLst>
                    <a:ext uri="{9D8B030D-6E8A-4147-A177-3AD203B41FA5}">
                      <a16:colId xmlns:a16="http://schemas.microsoft.com/office/drawing/2014/main" val="2864604833"/>
                    </a:ext>
                  </a:extLst>
                </a:gridCol>
                <a:gridCol w="982157">
                  <a:extLst>
                    <a:ext uri="{9D8B030D-6E8A-4147-A177-3AD203B41FA5}">
                      <a16:colId xmlns:a16="http://schemas.microsoft.com/office/drawing/2014/main" val="2634657482"/>
                    </a:ext>
                  </a:extLst>
                </a:gridCol>
                <a:gridCol w="982157">
                  <a:extLst>
                    <a:ext uri="{9D8B030D-6E8A-4147-A177-3AD203B41FA5}">
                      <a16:colId xmlns:a16="http://schemas.microsoft.com/office/drawing/2014/main" val="375196332"/>
                    </a:ext>
                  </a:extLst>
                </a:gridCol>
                <a:gridCol w="980054">
                  <a:extLst>
                    <a:ext uri="{9D8B030D-6E8A-4147-A177-3AD203B41FA5}">
                      <a16:colId xmlns:a16="http://schemas.microsoft.com/office/drawing/2014/main" val="3557308391"/>
                    </a:ext>
                  </a:extLst>
                </a:gridCol>
                <a:gridCol w="977951">
                  <a:extLst>
                    <a:ext uri="{9D8B030D-6E8A-4147-A177-3AD203B41FA5}">
                      <a16:colId xmlns:a16="http://schemas.microsoft.com/office/drawing/2014/main" val="58782795"/>
                    </a:ext>
                  </a:extLst>
                </a:gridCol>
                <a:gridCol w="975848">
                  <a:extLst>
                    <a:ext uri="{9D8B030D-6E8A-4147-A177-3AD203B41FA5}">
                      <a16:colId xmlns:a16="http://schemas.microsoft.com/office/drawing/2014/main" val="1316545229"/>
                    </a:ext>
                  </a:extLst>
                </a:gridCol>
                <a:gridCol w="969538">
                  <a:extLst>
                    <a:ext uri="{9D8B030D-6E8A-4147-A177-3AD203B41FA5}">
                      <a16:colId xmlns:a16="http://schemas.microsoft.com/office/drawing/2014/main" val="2241177309"/>
                    </a:ext>
                  </a:extLst>
                </a:gridCol>
              </a:tblGrid>
              <a:tr h="412121">
                <a:tc rowSpan="2">
                  <a:txBody>
                    <a:bodyPr/>
                    <a:lstStyle/>
                    <a:p>
                      <a:pPr>
                        <a:lnSpc>
                          <a:spcPct val="120000"/>
                        </a:lnSpc>
                        <a:spcAft>
                          <a:spcPts val="600"/>
                        </a:spcAft>
                      </a:pPr>
                      <a:r>
                        <a:rPr lang="en-AU" sz="1000" kern="100" dirty="0">
                          <a:effectLst/>
                        </a:rPr>
                        <a:t> </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gridSpan="2">
                  <a:txBody>
                    <a:bodyPr/>
                    <a:lstStyle/>
                    <a:p>
                      <a:pPr algn="ctr">
                        <a:lnSpc>
                          <a:spcPct val="120000"/>
                        </a:lnSpc>
                        <a:spcAft>
                          <a:spcPts val="600"/>
                        </a:spcAft>
                      </a:pPr>
                      <a:r>
                        <a:rPr lang="en-AU" sz="1000" kern="100">
                          <a:effectLst/>
                        </a:rPr>
                        <a:t>Individual extensive opportunity to participate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tc gridSpan="2">
                  <a:txBody>
                    <a:bodyPr/>
                    <a:lstStyle/>
                    <a:p>
                      <a:pPr algn="ctr">
                        <a:lnSpc>
                          <a:spcPct val="120000"/>
                        </a:lnSpc>
                        <a:spcAft>
                          <a:spcPts val="600"/>
                        </a:spcAft>
                      </a:pPr>
                      <a:r>
                        <a:rPr lang="en-AU" sz="1000" kern="100">
                          <a:effectLst/>
                        </a:rPr>
                        <a:t>Household extensive opportunity to participate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tc gridSpan="2">
                  <a:txBody>
                    <a:bodyPr/>
                    <a:lstStyle/>
                    <a:p>
                      <a:pPr algn="ctr">
                        <a:lnSpc>
                          <a:spcPct val="120000"/>
                        </a:lnSpc>
                        <a:spcAft>
                          <a:spcPts val="600"/>
                        </a:spcAft>
                      </a:pPr>
                      <a:r>
                        <a:rPr lang="en-AU" sz="1000" kern="100">
                          <a:effectLst/>
                        </a:rPr>
                        <a:t>Household intensive opportunity to participate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tc gridSpan="2">
                  <a:txBody>
                    <a:bodyPr/>
                    <a:lstStyle/>
                    <a:p>
                      <a:pPr algn="ctr">
                        <a:lnSpc>
                          <a:spcPct val="120000"/>
                        </a:lnSpc>
                        <a:spcAft>
                          <a:spcPts val="600"/>
                        </a:spcAft>
                      </a:pPr>
                      <a:r>
                        <a:rPr lang="en-AU" sz="1000" kern="100">
                          <a:effectLst/>
                        </a:rPr>
                        <a:t>Household total opportunity to participate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extLst>
                  <a:ext uri="{0D108BD9-81ED-4DB2-BD59-A6C34878D82A}">
                    <a16:rowId xmlns:a16="http://schemas.microsoft.com/office/drawing/2014/main" val="3581170844"/>
                  </a:ext>
                </a:extLst>
              </a:tr>
              <a:tr h="627688">
                <a:tc vMerge="1">
                  <a:txBody>
                    <a:bodyPr/>
                    <a:lstStyle/>
                    <a:p>
                      <a:endParaRPr lang="en-AU"/>
                    </a:p>
                  </a:txBody>
                  <a:tcPr/>
                </a:tc>
                <a:tc>
                  <a:txBody>
                    <a:bodyPr/>
                    <a:lstStyle/>
                    <a:p>
                      <a:pPr algn="ctr">
                        <a:lnSpc>
                          <a:spcPct val="120000"/>
                        </a:lnSpc>
                        <a:spcAft>
                          <a:spcPts val="600"/>
                        </a:spcAft>
                      </a:pPr>
                      <a:r>
                        <a:rPr lang="en-AU" sz="1000" kern="100">
                          <a:effectLst/>
                        </a:rPr>
                        <a:t>PSY Normalised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dirty="0">
                          <a:effectLst/>
                        </a:rPr>
                        <a:t>Absolute Gini</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dirty="0">
                          <a:effectLst/>
                        </a:rPr>
                        <a:t>PSY Normalised Gini</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Absolute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dirty="0">
                          <a:effectLst/>
                        </a:rPr>
                        <a:t>PSY Normalised Gini</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Absolute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PSY Normalised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Absolute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3727110"/>
                  </a:ext>
                </a:extLst>
              </a:tr>
              <a:tr h="196555">
                <a:tc>
                  <a:txBody>
                    <a:bodyPr/>
                    <a:lstStyle/>
                    <a:p>
                      <a:pPr algn="r">
                        <a:lnSpc>
                          <a:spcPct val="120000"/>
                        </a:lnSpc>
                        <a:spcAft>
                          <a:spcPts val="600"/>
                        </a:spcAft>
                      </a:pPr>
                      <a:r>
                        <a:rPr lang="en-AU" sz="1000" kern="100">
                          <a:effectLst/>
                        </a:rPr>
                        <a:t>‘Direct’ model</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gridSpan="8">
                  <a:txBody>
                    <a:bodyPr/>
                    <a:lstStyle/>
                    <a:p>
                      <a:pPr algn="ctr">
                        <a:lnSpc>
                          <a:spcPct val="120000"/>
                        </a:lnSpc>
                        <a:spcAft>
                          <a:spcPts val="600"/>
                        </a:spcAft>
                      </a:pPr>
                      <a:r>
                        <a:rPr lang="en-AU" sz="1000" kern="100">
                          <a:effectLst/>
                        </a:rPr>
                        <a:t> </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123085784"/>
                  </a:ext>
                </a:extLst>
              </a:tr>
              <a:tr h="235851">
                <a:tc>
                  <a:txBody>
                    <a:bodyPr/>
                    <a:lstStyle/>
                    <a:p>
                      <a:pPr algn="r">
                        <a:lnSpc>
                          <a:spcPct val="120000"/>
                        </a:lnSpc>
                        <a:spcAft>
                          <a:spcPts val="600"/>
                        </a:spcAft>
                      </a:pPr>
                      <a:r>
                        <a:rPr lang="en-AU" sz="1000" b="0" kern="100" dirty="0">
                          <a:effectLst/>
                        </a:rPr>
                        <a:t>Mean estimate</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dirty="0">
                          <a:effectLst/>
                        </a:rPr>
                        <a:t>0.601</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0.063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0.618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0.521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0.078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0.634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0.022</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61018818"/>
                  </a:ext>
                </a:extLst>
              </a:tr>
              <a:tr h="235851">
                <a:tc>
                  <a:txBody>
                    <a:bodyPr/>
                    <a:lstStyle/>
                    <a:p>
                      <a:pPr algn="r">
                        <a:lnSpc>
                          <a:spcPct val="120000"/>
                        </a:lnSpc>
                        <a:spcAft>
                          <a:spcPts val="600"/>
                        </a:spcAft>
                      </a:pPr>
                      <a:r>
                        <a:rPr lang="en-AU" sz="1000" b="0" kern="100" dirty="0">
                          <a:effectLst/>
                        </a:rPr>
                        <a:t>Lower bound for bootstrapped estimates </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0.595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0.063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0.612</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0.510</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0.075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0.628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0.022</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4603325"/>
                  </a:ext>
                </a:extLst>
              </a:tr>
              <a:tr h="235851">
                <a:tc>
                  <a:txBody>
                    <a:bodyPr/>
                    <a:lstStyle/>
                    <a:p>
                      <a:pPr algn="r">
                        <a:lnSpc>
                          <a:spcPct val="120000"/>
                        </a:lnSpc>
                        <a:spcAft>
                          <a:spcPts val="600"/>
                        </a:spcAft>
                      </a:pPr>
                      <a:r>
                        <a:rPr lang="en-AU" sz="1000" b="0" kern="100" dirty="0">
                          <a:effectLst/>
                        </a:rPr>
                        <a:t>Upper bound for bootstrapped estimates </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0.607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0.064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0.624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0.531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0.080</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0.641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0.023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57051417"/>
                  </a:ext>
                </a:extLst>
              </a:tr>
              <a:tr h="360775">
                <a:tc>
                  <a:txBody>
                    <a:bodyPr/>
                    <a:lstStyle/>
                    <a:p>
                      <a:pPr algn="r">
                        <a:lnSpc>
                          <a:spcPct val="120000"/>
                        </a:lnSpc>
                        <a:spcAft>
                          <a:spcPts val="600"/>
                        </a:spcAft>
                      </a:pPr>
                      <a:r>
                        <a:rPr lang="en-AU" sz="1000" kern="100">
                          <a:effectLst/>
                        </a:rPr>
                        <a:t>‘Reduced-form’ model</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gridSpan="8">
                  <a:txBody>
                    <a:bodyPr/>
                    <a:lstStyle/>
                    <a:p>
                      <a:pPr algn="ctr">
                        <a:lnSpc>
                          <a:spcPct val="120000"/>
                        </a:lnSpc>
                        <a:spcAft>
                          <a:spcPts val="600"/>
                        </a:spcAft>
                      </a:pPr>
                      <a:r>
                        <a:rPr lang="en-AU" sz="1000" kern="100" dirty="0">
                          <a:effectLst/>
                        </a:rPr>
                        <a:t> </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574168598"/>
                  </a:ext>
                </a:extLst>
              </a:tr>
              <a:tr h="235851">
                <a:tc>
                  <a:txBody>
                    <a:bodyPr/>
                    <a:lstStyle/>
                    <a:p>
                      <a:pPr algn="r">
                        <a:lnSpc>
                          <a:spcPct val="120000"/>
                        </a:lnSpc>
                        <a:spcAft>
                          <a:spcPts val="600"/>
                        </a:spcAft>
                      </a:pPr>
                      <a:r>
                        <a:rPr lang="en-AU" sz="1000" b="0" kern="100" dirty="0">
                          <a:effectLst/>
                        </a:rPr>
                        <a:t>Mean estimate</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0.734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0.100</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0.630</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0.537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0.082</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0.663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0.026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5505098"/>
                  </a:ext>
                </a:extLst>
              </a:tr>
              <a:tr h="235851">
                <a:tc>
                  <a:txBody>
                    <a:bodyPr/>
                    <a:lstStyle/>
                    <a:p>
                      <a:pPr algn="r">
                        <a:lnSpc>
                          <a:spcPct val="120000"/>
                        </a:lnSpc>
                        <a:spcAft>
                          <a:spcPts val="600"/>
                        </a:spcAft>
                      </a:pPr>
                      <a:r>
                        <a:rPr lang="en-AU" sz="1000" b="0" kern="100" dirty="0">
                          <a:effectLst/>
                        </a:rPr>
                        <a:t>Lower bound for bootstrapped estimates </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0.729</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0.099</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0.624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0.526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0.080</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0.656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dirty="0">
                          <a:effectLst/>
                        </a:rPr>
                        <a:t>0.026</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75360640"/>
                  </a:ext>
                </a:extLst>
              </a:tr>
              <a:tr h="235851">
                <a:tc>
                  <a:txBody>
                    <a:bodyPr/>
                    <a:lstStyle/>
                    <a:p>
                      <a:pPr algn="r">
                        <a:lnSpc>
                          <a:spcPct val="120000"/>
                        </a:lnSpc>
                        <a:spcAft>
                          <a:spcPts val="600"/>
                        </a:spcAft>
                      </a:pPr>
                      <a:r>
                        <a:rPr lang="en-AU" sz="1000" b="0" kern="100" dirty="0">
                          <a:effectLst/>
                        </a:rPr>
                        <a:t>Upper bound for bootstrapped estimates </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0.738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0.101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0.636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0.099</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0.548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0.085</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0.669</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dirty="0">
                          <a:effectLst/>
                        </a:rPr>
                        <a:t>0.027</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84408893"/>
                  </a:ext>
                </a:extLst>
              </a:tr>
            </a:tbl>
          </a:graphicData>
        </a:graphic>
      </p:graphicFrame>
      <p:sp>
        <p:nvSpPr>
          <p:cNvPr id="5" name="Rectangle 4">
            <a:extLst>
              <a:ext uri="{FF2B5EF4-FFF2-40B4-BE49-F238E27FC236}">
                <a16:creationId xmlns:a16="http://schemas.microsoft.com/office/drawing/2014/main" id="{9A79CC34-47B5-D81D-20E2-B0054F4AED31}"/>
              </a:ext>
            </a:extLst>
          </p:cNvPr>
          <p:cNvSpPr/>
          <p:nvPr/>
        </p:nvSpPr>
        <p:spPr>
          <a:xfrm>
            <a:off x="5548941" y="1913026"/>
            <a:ext cx="5692716" cy="19187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5B6356AE-D28F-296A-726D-F0116EC4E2B5}"/>
              </a:ext>
            </a:extLst>
          </p:cNvPr>
          <p:cNvSpPr txBox="1"/>
          <p:nvPr/>
        </p:nvSpPr>
        <p:spPr>
          <a:xfrm>
            <a:off x="606726" y="4422001"/>
            <a:ext cx="10634931" cy="1323439"/>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AU" kern="0" dirty="0">
                <a:latin typeface="+mj-lt"/>
                <a:ea typeface="DengXian" panose="02010600030101010101" pitchFamily="2" charset="-122"/>
              </a:rPr>
              <a:t>The intensive household model is slightly more inclusive than the extensive model </a:t>
            </a:r>
          </a:p>
          <a:p>
            <a:pPr marL="742950" lvl="1" indent="-285750">
              <a:spcAft>
                <a:spcPts val="600"/>
              </a:spcAft>
              <a:buFont typeface="Arial" panose="020B0604020202020204" pitchFamily="34" charset="0"/>
              <a:buChar char="•"/>
            </a:pPr>
            <a:r>
              <a:rPr lang="en-AU" kern="0" dirty="0">
                <a:latin typeface="+mj-lt"/>
                <a:ea typeface="DengXian" panose="02010600030101010101" pitchFamily="2" charset="-122"/>
              </a:rPr>
              <a:t>Smallholders with labour constraints often harvest all cherries at once, meaning only a small fraction of total harvest that can be sorted out as ripe cherries suitable for high value markets.</a:t>
            </a:r>
          </a:p>
          <a:p>
            <a:pPr lvl="1">
              <a:spcAft>
                <a:spcPts val="600"/>
              </a:spcAft>
            </a:pPr>
            <a:endParaRPr lang="en-AU" sz="1600" kern="0" dirty="0">
              <a:latin typeface="+mj-lt"/>
              <a:ea typeface="DengXian" panose="02010600030101010101" pitchFamily="2" charset="-122"/>
            </a:endParaRPr>
          </a:p>
        </p:txBody>
      </p:sp>
    </p:spTree>
    <p:extLst>
      <p:ext uri="{BB962C8B-B14F-4D97-AF65-F5344CB8AC3E}">
        <p14:creationId xmlns:p14="http://schemas.microsoft.com/office/powerpoint/2010/main" val="35078928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49</a:t>
            </a:fld>
            <a:endParaRPr lang="en-US" sz="1050" dirty="0"/>
          </a:p>
        </p:txBody>
      </p:sp>
      <p:graphicFrame>
        <p:nvGraphicFramePr>
          <p:cNvPr id="2" name="Table 1">
            <a:extLst>
              <a:ext uri="{FF2B5EF4-FFF2-40B4-BE49-F238E27FC236}">
                <a16:creationId xmlns:a16="http://schemas.microsoft.com/office/drawing/2014/main" id="{601A9643-6780-5926-E086-D596B02E1CBD}"/>
              </a:ext>
            </a:extLst>
          </p:cNvPr>
          <p:cNvGraphicFramePr>
            <a:graphicFrameLocks noGrp="1"/>
          </p:cNvGraphicFramePr>
          <p:nvPr>
            <p:extLst>
              <p:ext uri="{D42A27DB-BD31-4B8C-83A1-F6EECF244321}">
                <p14:modId xmlns:p14="http://schemas.microsoft.com/office/powerpoint/2010/main" val="441859493"/>
              </p:ext>
            </p:extLst>
          </p:nvPr>
        </p:nvGraphicFramePr>
        <p:xfrm>
          <a:off x="726057" y="707202"/>
          <a:ext cx="10515600" cy="2909941"/>
        </p:xfrm>
        <a:graphic>
          <a:graphicData uri="http://schemas.openxmlformats.org/drawingml/2006/table">
            <a:tbl>
              <a:tblPr firstRow="1" firstCol="1" bandRow="1">
                <a:tableStyleId>{68D230F3-CF80-4859-8CE7-A43EE81993B5}</a:tableStyleId>
              </a:tblPr>
              <a:tblGrid>
                <a:gridCol w="2679375">
                  <a:extLst>
                    <a:ext uri="{9D8B030D-6E8A-4147-A177-3AD203B41FA5}">
                      <a16:colId xmlns:a16="http://schemas.microsoft.com/office/drawing/2014/main" val="3516751747"/>
                    </a:ext>
                  </a:extLst>
                </a:gridCol>
                <a:gridCol w="984260">
                  <a:extLst>
                    <a:ext uri="{9D8B030D-6E8A-4147-A177-3AD203B41FA5}">
                      <a16:colId xmlns:a16="http://schemas.microsoft.com/office/drawing/2014/main" val="1985011643"/>
                    </a:ext>
                  </a:extLst>
                </a:gridCol>
                <a:gridCol w="984260">
                  <a:extLst>
                    <a:ext uri="{9D8B030D-6E8A-4147-A177-3AD203B41FA5}">
                      <a16:colId xmlns:a16="http://schemas.microsoft.com/office/drawing/2014/main" val="2864604833"/>
                    </a:ext>
                  </a:extLst>
                </a:gridCol>
                <a:gridCol w="982157">
                  <a:extLst>
                    <a:ext uri="{9D8B030D-6E8A-4147-A177-3AD203B41FA5}">
                      <a16:colId xmlns:a16="http://schemas.microsoft.com/office/drawing/2014/main" val="2634657482"/>
                    </a:ext>
                  </a:extLst>
                </a:gridCol>
                <a:gridCol w="982157">
                  <a:extLst>
                    <a:ext uri="{9D8B030D-6E8A-4147-A177-3AD203B41FA5}">
                      <a16:colId xmlns:a16="http://schemas.microsoft.com/office/drawing/2014/main" val="375196332"/>
                    </a:ext>
                  </a:extLst>
                </a:gridCol>
                <a:gridCol w="980054">
                  <a:extLst>
                    <a:ext uri="{9D8B030D-6E8A-4147-A177-3AD203B41FA5}">
                      <a16:colId xmlns:a16="http://schemas.microsoft.com/office/drawing/2014/main" val="3557308391"/>
                    </a:ext>
                  </a:extLst>
                </a:gridCol>
                <a:gridCol w="977951">
                  <a:extLst>
                    <a:ext uri="{9D8B030D-6E8A-4147-A177-3AD203B41FA5}">
                      <a16:colId xmlns:a16="http://schemas.microsoft.com/office/drawing/2014/main" val="58782795"/>
                    </a:ext>
                  </a:extLst>
                </a:gridCol>
                <a:gridCol w="975848">
                  <a:extLst>
                    <a:ext uri="{9D8B030D-6E8A-4147-A177-3AD203B41FA5}">
                      <a16:colId xmlns:a16="http://schemas.microsoft.com/office/drawing/2014/main" val="1316545229"/>
                    </a:ext>
                  </a:extLst>
                </a:gridCol>
                <a:gridCol w="969538">
                  <a:extLst>
                    <a:ext uri="{9D8B030D-6E8A-4147-A177-3AD203B41FA5}">
                      <a16:colId xmlns:a16="http://schemas.microsoft.com/office/drawing/2014/main" val="2241177309"/>
                    </a:ext>
                  </a:extLst>
                </a:gridCol>
              </a:tblGrid>
              <a:tr h="412121">
                <a:tc rowSpan="2">
                  <a:txBody>
                    <a:bodyPr/>
                    <a:lstStyle/>
                    <a:p>
                      <a:pPr>
                        <a:lnSpc>
                          <a:spcPct val="120000"/>
                        </a:lnSpc>
                        <a:spcAft>
                          <a:spcPts val="600"/>
                        </a:spcAft>
                      </a:pPr>
                      <a:r>
                        <a:rPr lang="en-AU" sz="1000" kern="100" dirty="0">
                          <a:effectLst/>
                        </a:rPr>
                        <a:t> </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gridSpan="2">
                  <a:txBody>
                    <a:bodyPr/>
                    <a:lstStyle/>
                    <a:p>
                      <a:pPr algn="ctr">
                        <a:lnSpc>
                          <a:spcPct val="120000"/>
                        </a:lnSpc>
                        <a:spcAft>
                          <a:spcPts val="600"/>
                        </a:spcAft>
                      </a:pPr>
                      <a:r>
                        <a:rPr lang="en-AU" sz="1000" kern="100">
                          <a:effectLst/>
                        </a:rPr>
                        <a:t>Individual extensive opportunity to participate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tc gridSpan="2">
                  <a:txBody>
                    <a:bodyPr/>
                    <a:lstStyle/>
                    <a:p>
                      <a:pPr algn="ctr">
                        <a:lnSpc>
                          <a:spcPct val="120000"/>
                        </a:lnSpc>
                        <a:spcAft>
                          <a:spcPts val="600"/>
                        </a:spcAft>
                      </a:pPr>
                      <a:r>
                        <a:rPr lang="en-AU" sz="1000" kern="100">
                          <a:effectLst/>
                        </a:rPr>
                        <a:t>Household extensive opportunity to participate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tc gridSpan="2">
                  <a:txBody>
                    <a:bodyPr/>
                    <a:lstStyle/>
                    <a:p>
                      <a:pPr algn="ctr">
                        <a:lnSpc>
                          <a:spcPct val="120000"/>
                        </a:lnSpc>
                        <a:spcAft>
                          <a:spcPts val="600"/>
                        </a:spcAft>
                      </a:pPr>
                      <a:r>
                        <a:rPr lang="en-AU" sz="1000" kern="100">
                          <a:effectLst/>
                        </a:rPr>
                        <a:t>Household intensive opportunity to participate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tc gridSpan="2">
                  <a:txBody>
                    <a:bodyPr/>
                    <a:lstStyle/>
                    <a:p>
                      <a:pPr algn="ctr">
                        <a:lnSpc>
                          <a:spcPct val="120000"/>
                        </a:lnSpc>
                        <a:spcAft>
                          <a:spcPts val="600"/>
                        </a:spcAft>
                      </a:pPr>
                      <a:r>
                        <a:rPr lang="en-AU" sz="1000" kern="100">
                          <a:effectLst/>
                        </a:rPr>
                        <a:t>Household total opportunity to participate</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extLst>
                  <a:ext uri="{0D108BD9-81ED-4DB2-BD59-A6C34878D82A}">
                    <a16:rowId xmlns:a16="http://schemas.microsoft.com/office/drawing/2014/main" val="3581170844"/>
                  </a:ext>
                </a:extLst>
              </a:tr>
              <a:tr h="627688">
                <a:tc vMerge="1">
                  <a:txBody>
                    <a:bodyPr/>
                    <a:lstStyle/>
                    <a:p>
                      <a:endParaRPr lang="en-AU"/>
                    </a:p>
                  </a:txBody>
                  <a:tcPr/>
                </a:tc>
                <a:tc>
                  <a:txBody>
                    <a:bodyPr/>
                    <a:lstStyle/>
                    <a:p>
                      <a:pPr algn="ctr">
                        <a:lnSpc>
                          <a:spcPct val="120000"/>
                        </a:lnSpc>
                        <a:spcAft>
                          <a:spcPts val="600"/>
                        </a:spcAft>
                      </a:pPr>
                      <a:r>
                        <a:rPr lang="en-AU" sz="1000" kern="100">
                          <a:effectLst/>
                        </a:rPr>
                        <a:t>PSY Normalised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dirty="0">
                          <a:effectLst/>
                        </a:rPr>
                        <a:t>Absolute Gini</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dirty="0">
                          <a:effectLst/>
                        </a:rPr>
                        <a:t>PSY Normalised Gini</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Absolute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dirty="0">
                          <a:effectLst/>
                        </a:rPr>
                        <a:t>PSY Normalised Gini</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Absolute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PSY Normalised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600"/>
                        </a:spcAft>
                      </a:pPr>
                      <a:r>
                        <a:rPr lang="en-AU" sz="1000" kern="100">
                          <a:effectLst/>
                        </a:rPr>
                        <a:t>Absolute Gini</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3727110"/>
                  </a:ext>
                </a:extLst>
              </a:tr>
              <a:tr h="196555">
                <a:tc>
                  <a:txBody>
                    <a:bodyPr/>
                    <a:lstStyle/>
                    <a:p>
                      <a:pPr algn="r">
                        <a:lnSpc>
                          <a:spcPct val="120000"/>
                        </a:lnSpc>
                        <a:spcAft>
                          <a:spcPts val="600"/>
                        </a:spcAft>
                      </a:pPr>
                      <a:r>
                        <a:rPr lang="en-AU" sz="1200" kern="100" dirty="0">
                          <a:effectLst/>
                        </a:rPr>
                        <a:t>‘Direct’ model</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gridSpan="8">
                  <a:txBody>
                    <a:bodyPr/>
                    <a:lstStyle/>
                    <a:p>
                      <a:pPr algn="ctr">
                        <a:lnSpc>
                          <a:spcPct val="120000"/>
                        </a:lnSpc>
                        <a:spcAft>
                          <a:spcPts val="600"/>
                        </a:spcAft>
                      </a:pPr>
                      <a:r>
                        <a:rPr lang="en-AU" sz="1200" kern="100">
                          <a:effectLst/>
                        </a:rPr>
                        <a:t> </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123085784"/>
                  </a:ext>
                </a:extLst>
              </a:tr>
              <a:tr h="235851">
                <a:tc>
                  <a:txBody>
                    <a:bodyPr/>
                    <a:lstStyle/>
                    <a:p>
                      <a:pPr algn="r">
                        <a:lnSpc>
                          <a:spcPct val="120000"/>
                        </a:lnSpc>
                        <a:spcAft>
                          <a:spcPts val="600"/>
                        </a:spcAft>
                      </a:pPr>
                      <a:r>
                        <a:rPr lang="en-AU" sz="1200" b="0" kern="100" dirty="0">
                          <a:effectLst/>
                        </a:rPr>
                        <a:t>Mean estimate</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dirty="0">
                          <a:effectLst/>
                        </a:rPr>
                        <a:t>0.601</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0.063</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0.618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0.096</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0.521</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0.078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0.634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0.022</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61018818"/>
                  </a:ext>
                </a:extLst>
              </a:tr>
              <a:tr h="235851">
                <a:tc>
                  <a:txBody>
                    <a:bodyPr/>
                    <a:lstStyle/>
                    <a:p>
                      <a:pPr algn="r">
                        <a:lnSpc>
                          <a:spcPct val="120000"/>
                        </a:lnSpc>
                        <a:spcAft>
                          <a:spcPts val="600"/>
                        </a:spcAft>
                      </a:pPr>
                      <a:r>
                        <a:rPr lang="en-AU" sz="1200" b="0" kern="100" dirty="0">
                          <a:solidFill>
                            <a:schemeClr val="tx1"/>
                          </a:solidFill>
                          <a:effectLst/>
                          <a:latin typeface="+mn-lt"/>
                          <a:ea typeface="+mn-ea"/>
                          <a:cs typeface="+mn-cs"/>
                        </a:rPr>
                        <a:t>Mean estimate when setting all insignificant coefficients to zero</a:t>
                      </a:r>
                    </a:p>
                  </a:txBody>
                  <a:tcPr marL="68580" marR="68580" marT="0" marB="0" anchor="ctr"/>
                </a:tc>
                <a:tc>
                  <a:txBody>
                    <a:bodyPr/>
                    <a:lstStyle/>
                    <a:p>
                      <a:pPr algn="ctr">
                        <a:lnSpc>
                          <a:spcPct val="120000"/>
                        </a:lnSpc>
                        <a:spcAft>
                          <a:spcPts val="600"/>
                        </a:spcAft>
                      </a:pPr>
                      <a:r>
                        <a:rPr lang="en-AU" sz="1200" kern="100" dirty="0">
                          <a:solidFill>
                            <a:schemeClr val="tx1"/>
                          </a:solidFill>
                          <a:effectLst/>
                          <a:latin typeface="+mn-lt"/>
                          <a:ea typeface="+mn-ea"/>
                          <a:cs typeface="+mn-cs"/>
                        </a:rPr>
                        <a:t>0.600</a:t>
                      </a:r>
                    </a:p>
                  </a:txBody>
                  <a:tcPr marL="68580" marR="68580" marT="0" marB="0" anchor="ctr"/>
                </a:tc>
                <a:tc>
                  <a:txBody>
                    <a:bodyPr/>
                    <a:lstStyle/>
                    <a:p>
                      <a:pPr algn="ctr">
                        <a:lnSpc>
                          <a:spcPct val="120000"/>
                        </a:lnSpc>
                        <a:spcAft>
                          <a:spcPts val="600"/>
                        </a:spcAft>
                      </a:pPr>
                      <a:r>
                        <a:rPr lang="en-AU" sz="1200" kern="100" dirty="0">
                          <a:solidFill>
                            <a:schemeClr val="tx1"/>
                          </a:solidFill>
                          <a:effectLst/>
                          <a:latin typeface="+mn-lt"/>
                          <a:ea typeface="+mn-ea"/>
                          <a:cs typeface="+mn-cs"/>
                        </a:rPr>
                        <a:t>0.040</a:t>
                      </a:r>
                    </a:p>
                  </a:txBody>
                  <a:tcPr marL="68580" marR="68580" marT="0" marB="0" anchor="ctr"/>
                </a:tc>
                <a:tc>
                  <a:txBody>
                    <a:bodyPr/>
                    <a:lstStyle/>
                    <a:p>
                      <a:pPr algn="ctr">
                        <a:lnSpc>
                          <a:spcPct val="120000"/>
                        </a:lnSpc>
                        <a:spcAft>
                          <a:spcPts val="600"/>
                        </a:spcAft>
                      </a:pPr>
                      <a:r>
                        <a:rPr lang="en-AU" sz="1200" kern="100">
                          <a:solidFill>
                            <a:schemeClr val="tx1"/>
                          </a:solidFill>
                          <a:effectLst/>
                          <a:latin typeface="+mn-lt"/>
                          <a:ea typeface="+mn-ea"/>
                          <a:cs typeface="+mn-cs"/>
                        </a:rPr>
                        <a:t>0.432</a:t>
                      </a:r>
                    </a:p>
                  </a:txBody>
                  <a:tcPr marL="68580" marR="68580" marT="0" marB="0" anchor="ctr"/>
                </a:tc>
                <a:tc>
                  <a:txBody>
                    <a:bodyPr/>
                    <a:lstStyle/>
                    <a:p>
                      <a:pPr algn="ctr">
                        <a:lnSpc>
                          <a:spcPct val="120000"/>
                        </a:lnSpc>
                        <a:spcAft>
                          <a:spcPts val="600"/>
                        </a:spcAft>
                      </a:pPr>
                      <a:r>
                        <a:rPr lang="en-AU" sz="1200" kern="100">
                          <a:solidFill>
                            <a:schemeClr val="tx1"/>
                          </a:solidFill>
                          <a:effectLst/>
                          <a:latin typeface="+mn-lt"/>
                          <a:ea typeface="+mn-ea"/>
                          <a:cs typeface="+mn-cs"/>
                        </a:rPr>
                        <a:t>0.062</a:t>
                      </a:r>
                    </a:p>
                  </a:txBody>
                  <a:tcPr marL="68580" marR="68580" marT="0" marB="0" anchor="ctr"/>
                </a:tc>
                <a:tc>
                  <a:txBody>
                    <a:bodyPr/>
                    <a:lstStyle/>
                    <a:p>
                      <a:pPr algn="ctr">
                        <a:lnSpc>
                          <a:spcPct val="120000"/>
                        </a:lnSpc>
                        <a:spcAft>
                          <a:spcPts val="600"/>
                        </a:spcAft>
                      </a:pPr>
                      <a:r>
                        <a:rPr lang="en-AU" sz="1200" kern="100" dirty="0">
                          <a:solidFill>
                            <a:schemeClr val="tx1"/>
                          </a:solidFill>
                          <a:effectLst/>
                          <a:latin typeface="+mn-lt"/>
                          <a:ea typeface="+mn-ea"/>
                          <a:cs typeface="+mn-cs"/>
                        </a:rPr>
                        <a:t>0.466</a:t>
                      </a:r>
                    </a:p>
                  </a:txBody>
                  <a:tcPr marL="68580" marR="68580" marT="0" marB="0" anchor="ctr"/>
                </a:tc>
                <a:tc>
                  <a:txBody>
                    <a:bodyPr/>
                    <a:lstStyle/>
                    <a:p>
                      <a:pPr algn="ctr">
                        <a:lnSpc>
                          <a:spcPct val="120000"/>
                        </a:lnSpc>
                        <a:spcAft>
                          <a:spcPts val="600"/>
                        </a:spcAft>
                      </a:pPr>
                      <a:r>
                        <a:rPr lang="en-AU" sz="1200" kern="100">
                          <a:solidFill>
                            <a:schemeClr val="tx1"/>
                          </a:solidFill>
                          <a:effectLst/>
                          <a:latin typeface="+mn-lt"/>
                          <a:ea typeface="+mn-ea"/>
                          <a:cs typeface="+mn-cs"/>
                        </a:rPr>
                        <a:t>0.070</a:t>
                      </a:r>
                    </a:p>
                  </a:txBody>
                  <a:tcPr marL="68580" marR="68580" marT="0" marB="0" anchor="ctr"/>
                </a:tc>
                <a:tc>
                  <a:txBody>
                    <a:bodyPr/>
                    <a:lstStyle/>
                    <a:p>
                      <a:pPr algn="ctr">
                        <a:lnSpc>
                          <a:spcPct val="120000"/>
                        </a:lnSpc>
                        <a:spcAft>
                          <a:spcPts val="600"/>
                        </a:spcAft>
                      </a:pPr>
                      <a:r>
                        <a:rPr lang="en-AU" sz="1200" kern="100" dirty="0">
                          <a:solidFill>
                            <a:schemeClr val="tx1"/>
                          </a:solidFill>
                          <a:effectLst/>
                          <a:latin typeface="+mn-lt"/>
                          <a:ea typeface="+mn-ea"/>
                          <a:cs typeface="+mn-cs"/>
                        </a:rPr>
                        <a:t>0.459</a:t>
                      </a:r>
                    </a:p>
                  </a:txBody>
                  <a:tcPr marL="68580" marR="68580" marT="0" marB="0" anchor="ctr"/>
                </a:tc>
                <a:tc>
                  <a:txBody>
                    <a:bodyPr/>
                    <a:lstStyle/>
                    <a:p>
                      <a:pPr algn="ctr">
                        <a:lnSpc>
                          <a:spcPct val="120000"/>
                        </a:lnSpc>
                        <a:spcAft>
                          <a:spcPts val="600"/>
                        </a:spcAft>
                      </a:pPr>
                      <a:r>
                        <a:rPr lang="en-AU" sz="1200" kern="100" dirty="0">
                          <a:solidFill>
                            <a:schemeClr val="tx1"/>
                          </a:solidFill>
                          <a:effectLst/>
                          <a:latin typeface="+mn-lt"/>
                          <a:ea typeface="+mn-ea"/>
                          <a:cs typeface="+mn-cs"/>
                        </a:rPr>
                        <a:t>0.035</a:t>
                      </a:r>
                    </a:p>
                  </a:txBody>
                  <a:tcPr marL="68580" marR="68580" marT="0" marB="0" anchor="ctr"/>
                </a:tc>
                <a:extLst>
                  <a:ext uri="{0D108BD9-81ED-4DB2-BD59-A6C34878D82A}">
                    <a16:rowId xmlns:a16="http://schemas.microsoft.com/office/drawing/2014/main" val="2024603325"/>
                  </a:ext>
                </a:extLst>
              </a:tr>
              <a:tr h="360775">
                <a:tc>
                  <a:txBody>
                    <a:bodyPr/>
                    <a:lstStyle/>
                    <a:p>
                      <a:pPr algn="r">
                        <a:lnSpc>
                          <a:spcPct val="120000"/>
                        </a:lnSpc>
                        <a:spcAft>
                          <a:spcPts val="600"/>
                        </a:spcAft>
                      </a:pPr>
                      <a:r>
                        <a:rPr lang="en-AU" sz="1200" kern="100">
                          <a:effectLst/>
                        </a:rPr>
                        <a:t>‘Reduced-form’ model</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gridSpan="8">
                  <a:txBody>
                    <a:bodyPr/>
                    <a:lstStyle/>
                    <a:p>
                      <a:pPr algn="ctr">
                        <a:lnSpc>
                          <a:spcPct val="120000"/>
                        </a:lnSpc>
                        <a:spcAft>
                          <a:spcPts val="600"/>
                        </a:spcAft>
                      </a:pPr>
                      <a:r>
                        <a:rPr lang="en-AU" sz="1200" kern="100" dirty="0">
                          <a:effectLst/>
                        </a:rPr>
                        <a:t> </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574168598"/>
                  </a:ext>
                </a:extLst>
              </a:tr>
              <a:tr h="235851">
                <a:tc>
                  <a:txBody>
                    <a:bodyPr/>
                    <a:lstStyle/>
                    <a:p>
                      <a:pPr algn="r">
                        <a:lnSpc>
                          <a:spcPct val="120000"/>
                        </a:lnSpc>
                        <a:spcAft>
                          <a:spcPts val="600"/>
                        </a:spcAft>
                      </a:pPr>
                      <a:r>
                        <a:rPr lang="en-AU" sz="1200" b="0" kern="100" dirty="0">
                          <a:effectLst/>
                        </a:rPr>
                        <a:t>Mean estimate</a:t>
                      </a:r>
                      <a:endParaRPr lang="en-AU" sz="1200" b="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0.734</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dirty="0">
                          <a:effectLst/>
                        </a:rPr>
                        <a:t>0.100</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0.630</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0.098</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a:effectLst/>
                        </a:rPr>
                        <a:t>0.537</a:t>
                      </a:r>
                      <a:endParaRPr lang="en-AU"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dirty="0">
                          <a:effectLst/>
                        </a:rPr>
                        <a:t>0.082</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dirty="0">
                          <a:effectLst/>
                        </a:rPr>
                        <a:t>0.663</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600"/>
                        </a:spcAft>
                      </a:pPr>
                      <a:r>
                        <a:rPr lang="en-AU" sz="1200" kern="100" dirty="0">
                          <a:effectLst/>
                        </a:rPr>
                        <a:t>0.026</a:t>
                      </a:r>
                      <a:endParaRPr lang="en-AU"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5505098"/>
                  </a:ext>
                </a:extLst>
              </a:tr>
              <a:tr h="235851">
                <a:tc>
                  <a:txBody>
                    <a:bodyPr/>
                    <a:lstStyle/>
                    <a:p>
                      <a:pPr algn="r">
                        <a:lnSpc>
                          <a:spcPct val="120000"/>
                        </a:lnSpc>
                        <a:spcAft>
                          <a:spcPts val="600"/>
                        </a:spcAft>
                      </a:pPr>
                      <a:r>
                        <a:rPr lang="en-AU" sz="1200" b="0" kern="100" dirty="0">
                          <a:solidFill>
                            <a:schemeClr val="tx1"/>
                          </a:solidFill>
                          <a:effectLst/>
                          <a:latin typeface="+mn-lt"/>
                          <a:ea typeface="+mn-ea"/>
                          <a:cs typeface="+mn-cs"/>
                        </a:rPr>
                        <a:t>Mean estimate when setting all insignificant coefficients to zero</a:t>
                      </a:r>
                    </a:p>
                  </a:txBody>
                  <a:tcPr marL="68580" marR="68580" marT="0" marB="0" anchor="ctr"/>
                </a:tc>
                <a:tc>
                  <a:txBody>
                    <a:bodyPr/>
                    <a:lstStyle/>
                    <a:p>
                      <a:pPr algn="ctr">
                        <a:lnSpc>
                          <a:spcPct val="120000"/>
                        </a:lnSpc>
                        <a:spcAft>
                          <a:spcPts val="600"/>
                        </a:spcAft>
                      </a:pPr>
                      <a:r>
                        <a:rPr lang="en-AU" sz="1200" b="0" kern="100" dirty="0">
                          <a:solidFill>
                            <a:schemeClr val="tx1"/>
                          </a:solidFill>
                          <a:effectLst/>
                          <a:latin typeface="+mn-lt"/>
                          <a:ea typeface="+mn-ea"/>
                          <a:cs typeface="+mn-cs"/>
                        </a:rPr>
                        <a:t>0.740</a:t>
                      </a:r>
                    </a:p>
                  </a:txBody>
                  <a:tcPr marL="68580" marR="68580" marT="0" marB="0" anchor="ctr"/>
                </a:tc>
                <a:tc>
                  <a:txBody>
                    <a:bodyPr/>
                    <a:lstStyle/>
                    <a:p>
                      <a:pPr algn="ctr">
                        <a:lnSpc>
                          <a:spcPct val="120000"/>
                        </a:lnSpc>
                        <a:spcAft>
                          <a:spcPts val="600"/>
                        </a:spcAft>
                      </a:pPr>
                      <a:r>
                        <a:rPr lang="en-AU" sz="1200" b="0" kern="100">
                          <a:solidFill>
                            <a:schemeClr val="tx1"/>
                          </a:solidFill>
                          <a:effectLst/>
                          <a:latin typeface="+mn-lt"/>
                          <a:ea typeface="+mn-ea"/>
                          <a:cs typeface="+mn-cs"/>
                        </a:rPr>
                        <a:t>0.071</a:t>
                      </a:r>
                    </a:p>
                  </a:txBody>
                  <a:tcPr marL="68580" marR="68580" marT="0" marB="0" anchor="ctr"/>
                </a:tc>
                <a:tc>
                  <a:txBody>
                    <a:bodyPr/>
                    <a:lstStyle/>
                    <a:p>
                      <a:pPr algn="ctr">
                        <a:lnSpc>
                          <a:spcPct val="120000"/>
                        </a:lnSpc>
                        <a:spcAft>
                          <a:spcPts val="600"/>
                        </a:spcAft>
                      </a:pPr>
                      <a:r>
                        <a:rPr lang="en-AU" sz="1200" b="0" kern="100" dirty="0">
                          <a:solidFill>
                            <a:schemeClr val="tx1"/>
                          </a:solidFill>
                          <a:effectLst/>
                          <a:latin typeface="+mn-lt"/>
                          <a:ea typeface="+mn-ea"/>
                          <a:cs typeface="+mn-cs"/>
                        </a:rPr>
                        <a:t>0.448</a:t>
                      </a:r>
                    </a:p>
                  </a:txBody>
                  <a:tcPr marL="68580" marR="68580" marT="0" marB="0" anchor="ctr"/>
                </a:tc>
                <a:tc>
                  <a:txBody>
                    <a:bodyPr/>
                    <a:lstStyle/>
                    <a:p>
                      <a:pPr algn="ctr">
                        <a:lnSpc>
                          <a:spcPct val="120000"/>
                        </a:lnSpc>
                        <a:spcAft>
                          <a:spcPts val="600"/>
                        </a:spcAft>
                      </a:pPr>
                      <a:r>
                        <a:rPr lang="en-AU" sz="1200" b="0" kern="100">
                          <a:solidFill>
                            <a:schemeClr val="tx1"/>
                          </a:solidFill>
                          <a:effectLst/>
                          <a:latin typeface="+mn-lt"/>
                          <a:ea typeface="+mn-ea"/>
                          <a:cs typeface="+mn-cs"/>
                        </a:rPr>
                        <a:t>0.063</a:t>
                      </a:r>
                    </a:p>
                  </a:txBody>
                  <a:tcPr marL="68580" marR="68580" marT="0" marB="0" anchor="ctr"/>
                </a:tc>
                <a:tc>
                  <a:txBody>
                    <a:bodyPr/>
                    <a:lstStyle/>
                    <a:p>
                      <a:pPr algn="ctr">
                        <a:lnSpc>
                          <a:spcPct val="120000"/>
                        </a:lnSpc>
                        <a:spcAft>
                          <a:spcPts val="600"/>
                        </a:spcAft>
                      </a:pPr>
                      <a:r>
                        <a:rPr lang="en-AU" sz="1200" b="0" kern="100" dirty="0">
                          <a:solidFill>
                            <a:schemeClr val="tx1"/>
                          </a:solidFill>
                          <a:effectLst/>
                          <a:latin typeface="+mn-lt"/>
                          <a:ea typeface="+mn-ea"/>
                          <a:cs typeface="+mn-cs"/>
                        </a:rPr>
                        <a:t>0.483</a:t>
                      </a:r>
                    </a:p>
                  </a:txBody>
                  <a:tcPr marL="68580" marR="68580" marT="0" marB="0" anchor="ctr"/>
                </a:tc>
                <a:tc>
                  <a:txBody>
                    <a:bodyPr/>
                    <a:lstStyle/>
                    <a:p>
                      <a:pPr algn="ctr">
                        <a:lnSpc>
                          <a:spcPct val="120000"/>
                        </a:lnSpc>
                        <a:spcAft>
                          <a:spcPts val="600"/>
                        </a:spcAft>
                      </a:pPr>
                      <a:r>
                        <a:rPr lang="en-AU" sz="1200" b="0" kern="100" dirty="0">
                          <a:solidFill>
                            <a:schemeClr val="tx1"/>
                          </a:solidFill>
                          <a:effectLst/>
                          <a:latin typeface="+mn-lt"/>
                          <a:ea typeface="+mn-ea"/>
                          <a:cs typeface="+mn-cs"/>
                        </a:rPr>
                        <a:t>0.071</a:t>
                      </a:r>
                    </a:p>
                  </a:txBody>
                  <a:tcPr marL="68580" marR="68580" marT="0" marB="0" anchor="ctr"/>
                </a:tc>
                <a:tc>
                  <a:txBody>
                    <a:bodyPr/>
                    <a:lstStyle/>
                    <a:p>
                      <a:pPr algn="ctr">
                        <a:lnSpc>
                          <a:spcPct val="120000"/>
                        </a:lnSpc>
                        <a:spcAft>
                          <a:spcPts val="600"/>
                        </a:spcAft>
                      </a:pPr>
                      <a:r>
                        <a:rPr lang="en-AU" sz="1200" b="0" kern="100" dirty="0">
                          <a:solidFill>
                            <a:schemeClr val="tx1"/>
                          </a:solidFill>
                          <a:effectLst/>
                          <a:latin typeface="+mn-lt"/>
                          <a:ea typeface="+mn-ea"/>
                          <a:cs typeface="+mn-cs"/>
                        </a:rPr>
                        <a:t>0.513</a:t>
                      </a:r>
                    </a:p>
                  </a:txBody>
                  <a:tcPr marL="68580" marR="68580" marT="0" marB="0" anchor="ctr"/>
                </a:tc>
                <a:tc>
                  <a:txBody>
                    <a:bodyPr/>
                    <a:lstStyle/>
                    <a:p>
                      <a:pPr algn="ctr">
                        <a:lnSpc>
                          <a:spcPct val="120000"/>
                        </a:lnSpc>
                        <a:spcAft>
                          <a:spcPts val="600"/>
                        </a:spcAft>
                      </a:pPr>
                      <a:r>
                        <a:rPr lang="en-AU" sz="1200" b="0" kern="100" dirty="0">
                          <a:solidFill>
                            <a:schemeClr val="tx1"/>
                          </a:solidFill>
                          <a:effectLst/>
                          <a:latin typeface="+mn-lt"/>
                          <a:ea typeface="+mn-ea"/>
                          <a:cs typeface="+mn-cs"/>
                        </a:rPr>
                        <a:t>0.033</a:t>
                      </a:r>
                    </a:p>
                  </a:txBody>
                  <a:tcPr marL="68580" marR="68580" marT="0" marB="0" anchor="ctr"/>
                </a:tc>
                <a:extLst>
                  <a:ext uri="{0D108BD9-81ED-4DB2-BD59-A6C34878D82A}">
                    <a16:rowId xmlns:a16="http://schemas.microsoft.com/office/drawing/2014/main" val="3575360640"/>
                  </a:ext>
                </a:extLst>
              </a:tr>
            </a:tbl>
          </a:graphicData>
        </a:graphic>
      </p:graphicFrame>
      <p:sp>
        <p:nvSpPr>
          <p:cNvPr id="7" name="TextBox 6">
            <a:extLst>
              <a:ext uri="{FF2B5EF4-FFF2-40B4-BE49-F238E27FC236}">
                <a16:creationId xmlns:a16="http://schemas.microsoft.com/office/drawing/2014/main" id="{5B6356AE-D28F-296A-726D-F0116EC4E2B5}"/>
              </a:ext>
            </a:extLst>
          </p:cNvPr>
          <p:cNvSpPr txBox="1"/>
          <p:nvPr/>
        </p:nvSpPr>
        <p:spPr>
          <a:xfrm>
            <a:off x="666391" y="3990681"/>
            <a:ext cx="10634931" cy="2046714"/>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AU" sz="1600" kern="0" dirty="0">
                <a:latin typeface="+mj-lt"/>
                <a:ea typeface="DengXian" panose="02010600030101010101" pitchFamily="2" charset="-122"/>
              </a:rPr>
              <a:t>We also estimate the opportunities to participate in high value markets by setting circumstances that are statistically insignificant to zero.  </a:t>
            </a:r>
          </a:p>
          <a:p>
            <a:pPr marL="285750" indent="-285750">
              <a:spcAft>
                <a:spcPts val="600"/>
              </a:spcAft>
              <a:buFont typeface="Arial" panose="020B0604020202020204" pitchFamily="34" charset="0"/>
              <a:buChar char="•"/>
            </a:pPr>
            <a:r>
              <a:rPr lang="en-AU" sz="1600" kern="0" dirty="0">
                <a:latin typeface="+mj-lt"/>
                <a:ea typeface="DengXian" panose="02010600030101010101" pitchFamily="2" charset="-122"/>
              </a:rPr>
              <a:t>These inequality indices may represent our lower confidence level of the inequality in HVM participation opportunities. </a:t>
            </a:r>
          </a:p>
          <a:p>
            <a:pPr marL="285750" indent="-285750">
              <a:spcAft>
                <a:spcPts val="600"/>
              </a:spcAft>
              <a:buFont typeface="Arial" panose="020B0604020202020204" pitchFamily="34" charset="0"/>
              <a:buChar char="•"/>
            </a:pPr>
            <a:r>
              <a:rPr lang="en-AU" sz="1600" kern="0" dirty="0">
                <a:latin typeface="+mj-lt"/>
                <a:ea typeface="DengXian" panose="02010600030101010101" pitchFamily="2" charset="-122"/>
              </a:rPr>
              <a:t>Even at this lower bound, inequality in opportunities is relatively moderate given the significant role in which spatial factors appear to influence extensive and intensive participation. </a:t>
            </a:r>
          </a:p>
          <a:p>
            <a:pPr>
              <a:spcAft>
                <a:spcPts val="600"/>
              </a:spcAft>
            </a:pPr>
            <a:endParaRPr lang="en-AU" sz="1600" kern="0" dirty="0">
              <a:latin typeface="+mj-lt"/>
              <a:ea typeface="DengXian" panose="02010600030101010101" pitchFamily="2" charset="-122"/>
            </a:endParaRPr>
          </a:p>
        </p:txBody>
      </p:sp>
      <p:sp>
        <p:nvSpPr>
          <p:cNvPr id="4" name="Rectangle 3">
            <a:extLst>
              <a:ext uri="{FF2B5EF4-FFF2-40B4-BE49-F238E27FC236}">
                <a16:creationId xmlns:a16="http://schemas.microsoft.com/office/drawing/2014/main" id="{44808F9E-A232-04B2-0578-BD663533361B}"/>
              </a:ext>
            </a:extLst>
          </p:cNvPr>
          <p:cNvSpPr/>
          <p:nvPr/>
        </p:nvSpPr>
        <p:spPr>
          <a:xfrm>
            <a:off x="3433313" y="2191108"/>
            <a:ext cx="7808344" cy="50895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0AAACC88-1948-112F-4A37-C6FA1792FF0A}"/>
              </a:ext>
            </a:extLst>
          </p:cNvPr>
          <p:cNvSpPr/>
          <p:nvPr/>
        </p:nvSpPr>
        <p:spPr>
          <a:xfrm>
            <a:off x="3433313" y="3171330"/>
            <a:ext cx="7808344" cy="50895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2248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5</a:t>
            </a:fld>
            <a:endParaRPr lang="en-US" sz="1050" dirty="0"/>
          </a:p>
        </p:txBody>
      </p:sp>
      <p:sp>
        <p:nvSpPr>
          <p:cNvPr id="7" name="TextBox 6">
            <a:extLst>
              <a:ext uri="{FF2B5EF4-FFF2-40B4-BE49-F238E27FC236}">
                <a16:creationId xmlns:a16="http://schemas.microsoft.com/office/drawing/2014/main" id="{FCB7E7C5-272F-4F6D-C62D-1D0AE5872447}"/>
              </a:ext>
            </a:extLst>
          </p:cNvPr>
          <p:cNvSpPr txBox="1"/>
          <p:nvPr/>
        </p:nvSpPr>
        <p:spPr>
          <a:xfrm>
            <a:off x="982939" y="1716540"/>
            <a:ext cx="9629428" cy="2985433"/>
          </a:xfrm>
          <a:prstGeom prst="rect">
            <a:avLst/>
          </a:prstGeom>
          <a:noFill/>
        </p:spPr>
        <p:txBody>
          <a:bodyPr wrap="square">
            <a:spAutoFit/>
          </a:bodyPr>
          <a:lstStyle/>
          <a:p>
            <a:pPr algn="ctr"/>
            <a:r>
              <a:rPr lang="en-US" dirty="0"/>
              <a:t>Despite the benefits, there are significant differences between who participates in high value markets, and who does not.</a:t>
            </a:r>
            <a:endParaRPr lang="en-US" sz="1600" dirty="0"/>
          </a:p>
          <a:p>
            <a:pPr marL="285750" indent="-285750">
              <a:buFont typeface="Arial" panose="020B0604020202020204" pitchFamily="34" charset="0"/>
              <a:buChar char="•"/>
            </a:pPr>
            <a:endParaRPr lang="en-US" sz="1600" dirty="0"/>
          </a:p>
          <a:p>
            <a:pPr algn="ctr"/>
            <a:r>
              <a:rPr lang="en-US" dirty="0"/>
              <a:t>This evidence largely derives from: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algn="ctr"/>
            <a:endParaRPr lang="en-US" dirty="0"/>
          </a:p>
        </p:txBody>
      </p:sp>
      <p:sp>
        <p:nvSpPr>
          <p:cNvPr id="14" name="TextBox 13">
            <a:extLst>
              <a:ext uri="{FF2B5EF4-FFF2-40B4-BE49-F238E27FC236}">
                <a16:creationId xmlns:a16="http://schemas.microsoft.com/office/drawing/2014/main" id="{D395164A-8343-82A4-4FAE-A0B25D52ED79}"/>
              </a:ext>
            </a:extLst>
          </p:cNvPr>
          <p:cNvSpPr txBox="1"/>
          <p:nvPr/>
        </p:nvSpPr>
        <p:spPr>
          <a:xfrm>
            <a:off x="2600960" y="843280"/>
            <a:ext cx="6990080" cy="461665"/>
          </a:xfrm>
          <a:prstGeom prst="rect">
            <a:avLst/>
          </a:prstGeom>
          <a:noFill/>
        </p:spPr>
        <p:txBody>
          <a:bodyPr wrap="square" rtlCol="0">
            <a:spAutoFit/>
          </a:bodyPr>
          <a:lstStyle/>
          <a:p>
            <a:pPr algn="ctr"/>
            <a:r>
              <a:rPr lang="en-AU" sz="2400" dirty="0"/>
              <a:t>High value markets are not always inclusive</a:t>
            </a:r>
          </a:p>
        </p:txBody>
      </p:sp>
      <p:graphicFrame>
        <p:nvGraphicFramePr>
          <p:cNvPr id="2" name="Table 1">
            <a:extLst>
              <a:ext uri="{FF2B5EF4-FFF2-40B4-BE49-F238E27FC236}">
                <a16:creationId xmlns:a16="http://schemas.microsoft.com/office/drawing/2014/main" id="{5672C764-A229-E15F-DF1C-1521C1883EF0}"/>
              </a:ext>
            </a:extLst>
          </p:cNvPr>
          <p:cNvGraphicFramePr>
            <a:graphicFrameLocks noGrp="1"/>
          </p:cNvGraphicFramePr>
          <p:nvPr>
            <p:extLst>
              <p:ext uri="{D42A27DB-BD31-4B8C-83A1-F6EECF244321}">
                <p14:modId xmlns:p14="http://schemas.microsoft.com/office/powerpoint/2010/main" val="1079428615"/>
              </p:ext>
            </p:extLst>
          </p:nvPr>
        </p:nvGraphicFramePr>
        <p:xfrm>
          <a:off x="556589" y="3281733"/>
          <a:ext cx="11078820" cy="2286000"/>
        </p:xfrm>
        <a:graphic>
          <a:graphicData uri="http://schemas.openxmlformats.org/drawingml/2006/table">
            <a:tbl>
              <a:tblPr firstRow="1" bandRow="1">
                <a:tableStyleId>{68D230F3-CF80-4859-8CE7-A43EE81993B5}</a:tableStyleId>
              </a:tblPr>
              <a:tblGrid>
                <a:gridCol w="2769705">
                  <a:extLst>
                    <a:ext uri="{9D8B030D-6E8A-4147-A177-3AD203B41FA5}">
                      <a16:colId xmlns:a16="http://schemas.microsoft.com/office/drawing/2014/main" val="4067960757"/>
                    </a:ext>
                  </a:extLst>
                </a:gridCol>
                <a:gridCol w="2769705">
                  <a:extLst>
                    <a:ext uri="{9D8B030D-6E8A-4147-A177-3AD203B41FA5}">
                      <a16:colId xmlns:a16="http://schemas.microsoft.com/office/drawing/2014/main" val="2935572257"/>
                    </a:ext>
                  </a:extLst>
                </a:gridCol>
                <a:gridCol w="2769705">
                  <a:extLst>
                    <a:ext uri="{9D8B030D-6E8A-4147-A177-3AD203B41FA5}">
                      <a16:colId xmlns:a16="http://schemas.microsoft.com/office/drawing/2014/main" val="2120966374"/>
                    </a:ext>
                  </a:extLst>
                </a:gridCol>
                <a:gridCol w="2769705">
                  <a:extLst>
                    <a:ext uri="{9D8B030D-6E8A-4147-A177-3AD203B41FA5}">
                      <a16:colId xmlns:a16="http://schemas.microsoft.com/office/drawing/2014/main" val="387727024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ysClr val="windowText" lastClr="000000"/>
                          </a:solidFill>
                        </a:rPr>
                        <a:t>Observing differences in summary statistics between participants and non-participants.</a:t>
                      </a:r>
                    </a:p>
                  </a:txBody>
                  <a:tcPr anchor="ctr"/>
                </a:tc>
                <a:tc>
                  <a:txBody>
                    <a:bodyPr/>
                    <a:lstStyle/>
                    <a:p>
                      <a:pPr marL="0" lvl="0" indent="0" algn="ctr">
                        <a:buFont typeface="Arial" panose="020B0604020202020204" pitchFamily="34" charset="0"/>
                        <a:buNone/>
                      </a:pPr>
                      <a:r>
                        <a:rPr lang="en-US" sz="1600" b="0" kern="1200" dirty="0">
                          <a:solidFill>
                            <a:sysClr val="windowText" lastClr="000000"/>
                          </a:solidFill>
                        </a:rPr>
                        <a:t>Interpretation of first stage regression models in value chain impact evaluations (which seek to control for self-selection. </a:t>
                      </a:r>
                    </a:p>
                    <a:p>
                      <a:pPr marL="0" lvl="0" indent="0" algn="ctr">
                        <a:buFont typeface="Arial" panose="020B0604020202020204" pitchFamily="34" charset="0"/>
                        <a:buNone/>
                      </a:pPr>
                      <a:endParaRPr lang="en-US" sz="1600" b="0" kern="1200" dirty="0">
                        <a:solidFill>
                          <a:sysClr val="windowText" lastClr="000000"/>
                        </a:solidFill>
                      </a:endParaRPr>
                    </a:p>
                    <a:p>
                      <a:pPr marL="0" lvl="0" indent="0" algn="ctr">
                        <a:buFont typeface="Arial" panose="020B0604020202020204" pitchFamily="34" charset="0"/>
                        <a:buNone/>
                      </a:pPr>
                      <a:r>
                        <a:rPr lang="en-US" sz="1600" b="0" kern="1200" dirty="0">
                          <a:solidFill>
                            <a:sysClr val="windowText" lastClr="000000"/>
                          </a:solidFill>
                        </a:rPr>
                        <a:t>Summarised by Ola and </a:t>
                      </a:r>
                      <a:r>
                        <a:rPr lang="en-US" sz="1600" b="0" kern="1200" dirty="0" err="1">
                          <a:solidFill>
                            <a:sysClr val="windowText" lastClr="000000"/>
                          </a:solidFill>
                        </a:rPr>
                        <a:t>Menapace</a:t>
                      </a:r>
                      <a:r>
                        <a:rPr lang="en-US" sz="1600" b="0" kern="1200" dirty="0">
                          <a:solidFill>
                            <a:sysClr val="windowText" lastClr="000000"/>
                          </a:solidFill>
                        </a:rPr>
                        <a:t> (2020). </a:t>
                      </a:r>
                    </a:p>
                    <a:p>
                      <a:pPr algn="ctr"/>
                      <a:endParaRPr lang="en-AU" sz="1600" b="0" kern="1200" dirty="0">
                        <a:solidFill>
                          <a:sysClr val="windowText" lastClr="000000"/>
                        </a:solidFill>
                        <a:latin typeface="+mn-lt"/>
                        <a:ea typeface="+mn-ea"/>
                        <a:cs typeface="+mn-cs"/>
                      </a:endParaRPr>
                    </a:p>
                  </a:txBody>
                  <a:tcPr anchor="ctr"/>
                </a:tc>
                <a:tc>
                  <a:txBody>
                    <a:bodyPr/>
                    <a:lstStyle/>
                    <a:p>
                      <a:pPr marL="0" lvl="0" indent="0" algn="ctr">
                        <a:buFont typeface="Arial" panose="020B0604020202020204" pitchFamily="34" charset="0"/>
                        <a:buNone/>
                      </a:pPr>
                      <a:r>
                        <a:rPr lang="en-US" sz="1600" b="0" kern="1200" dirty="0">
                          <a:solidFill>
                            <a:sysClr val="windowText" lastClr="000000"/>
                          </a:solidFill>
                        </a:rPr>
                        <a:t>A smaller selection of studies seeking to understand the determinants of participation </a:t>
                      </a:r>
                    </a:p>
                    <a:p>
                      <a:pPr marL="0" lvl="0" indent="0" algn="ctr">
                        <a:buFont typeface="Arial" panose="020B0604020202020204" pitchFamily="34" charset="0"/>
                        <a:buNone/>
                      </a:pPr>
                      <a:endParaRPr lang="en-US" sz="1600" b="0" kern="1200" dirty="0">
                        <a:solidFill>
                          <a:sysClr val="windowText" lastClr="000000"/>
                        </a:solidFill>
                      </a:endParaRPr>
                    </a:p>
                    <a:p>
                      <a:pPr marL="0" lvl="0" indent="0" algn="ctr">
                        <a:buFont typeface="Arial" panose="020B0604020202020204" pitchFamily="34" charset="0"/>
                        <a:buNone/>
                      </a:pPr>
                      <a:r>
                        <a:rPr lang="en-US" sz="1600" b="0" kern="1200" dirty="0">
                          <a:solidFill>
                            <a:sysClr val="windowText" lastClr="000000"/>
                          </a:solidFill>
                        </a:rPr>
                        <a:t>Examples include Anderson et al (2015) and Ba et al (2019). </a:t>
                      </a:r>
                    </a:p>
                    <a:p>
                      <a:pPr algn="ctr"/>
                      <a:endParaRPr lang="en-AU" sz="1600" b="0" kern="1200" dirty="0">
                        <a:solidFill>
                          <a:sysClr val="windowText" lastClr="000000"/>
                        </a:solidFill>
                        <a:latin typeface="+mn-lt"/>
                        <a:ea typeface="+mn-ea"/>
                        <a:cs typeface="+mn-cs"/>
                      </a:endParaRPr>
                    </a:p>
                  </a:txBody>
                  <a:tcPr anchor="ctr"/>
                </a:tc>
                <a:tc>
                  <a:txBody>
                    <a:bodyPr/>
                    <a:lstStyle/>
                    <a:p>
                      <a:pPr marL="0" lvl="0" indent="0" algn="ctr">
                        <a:buFont typeface="Arial" panose="020B0604020202020204" pitchFamily="34" charset="0"/>
                        <a:buNone/>
                      </a:pPr>
                      <a:r>
                        <a:rPr lang="en-US" sz="1600" b="0" kern="1200" dirty="0">
                          <a:solidFill>
                            <a:sysClr val="windowText" lastClr="000000"/>
                          </a:solidFill>
                        </a:rPr>
                        <a:t>Qualitative studies exploring elite capture and determinants </a:t>
                      </a:r>
                    </a:p>
                    <a:p>
                      <a:pPr marL="0" lvl="0" indent="0" algn="ctr">
                        <a:buFont typeface="Arial" panose="020B0604020202020204" pitchFamily="34" charset="0"/>
                        <a:buNone/>
                      </a:pPr>
                      <a:endParaRPr lang="en-US" sz="1600" b="0" kern="1200" dirty="0">
                        <a:solidFill>
                          <a:sysClr val="windowText" lastClr="000000"/>
                        </a:solidFill>
                      </a:endParaRPr>
                    </a:p>
                    <a:p>
                      <a:pPr marL="0" lvl="0" indent="0" algn="ctr">
                        <a:buFont typeface="Arial" panose="020B0604020202020204" pitchFamily="34" charset="0"/>
                        <a:buNone/>
                      </a:pPr>
                      <a:r>
                        <a:rPr lang="en-US" sz="1600" b="0" kern="1200" dirty="0">
                          <a:solidFill>
                            <a:sysClr val="windowText" lastClr="000000"/>
                          </a:solidFill>
                        </a:rPr>
                        <a:t>Vicol (2018) and Xu et al (2019) are good examples. </a:t>
                      </a:r>
                    </a:p>
                    <a:p>
                      <a:pPr algn="ctr"/>
                      <a:endParaRPr lang="en-AU" sz="1600" b="0" kern="1200" dirty="0">
                        <a:solidFill>
                          <a:sysClr val="windowText" lastClr="000000"/>
                        </a:solidFill>
                        <a:latin typeface="+mn-lt"/>
                        <a:ea typeface="+mn-ea"/>
                        <a:cs typeface="+mn-cs"/>
                      </a:endParaRPr>
                    </a:p>
                  </a:txBody>
                  <a:tcPr anchor="ctr"/>
                </a:tc>
                <a:extLst>
                  <a:ext uri="{0D108BD9-81ED-4DB2-BD59-A6C34878D82A}">
                    <a16:rowId xmlns:a16="http://schemas.microsoft.com/office/drawing/2014/main" val="2944515787"/>
                  </a:ext>
                </a:extLst>
              </a:tr>
            </a:tbl>
          </a:graphicData>
        </a:graphic>
      </p:graphicFrame>
    </p:spTree>
    <p:extLst>
      <p:ext uri="{BB962C8B-B14F-4D97-AF65-F5344CB8AC3E}">
        <p14:creationId xmlns:p14="http://schemas.microsoft.com/office/powerpoint/2010/main" val="329368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50</a:t>
            </a:fld>
            <a:endParaRPr lang="en-US" sz="1050" dirty="0"/>
          </a:p>
        </p:txBody>
      </p:sp>
      <p:pic>
        <p:nvPicPr>
          <p:cNvPr id="5" name="Picture 4" descr="A graph with text and numbers&#10;&#10;Description automatically generated with medium confidence">
            <a:extLst>
              <a:ext uri="{FF2B5EF4-FFF2-40B4-BE49-F238E27FC236}">
                <a16:creationId xmlns:a16="http://schemas.microsoft.com/office/drawing/2014/main" id="{830C2CCA-DDAF-3B34-E9AF-AF5D7E6C625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02"/>
          <a:stretch/>
        </p:blipFill>
        <p:spPr bwMode="auto">
          <a:xfrm>
            <a:off x="1051815" y="2196623"/>
            <a:ext cx="3891795" cy="3652795"/>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43117549-83FB-FA76-DD36-ED12164A602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2746"/>
          <a:stretch/>
        </p:blipFill>
        <p:spPr bwMode="auto">
          <a:xfrm>
            <a:off x="6737865" y="2110310"/>
            <a:ext cx="4044891" cy="3786553"/>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3267CABB-6115-694B-EBFD-FC63530BD93E}"/>
              </a:ext>
            </a:extLst>
          </p:cNvPr>
          <p:cNvSpPr txBox="1"/>
          <p:nvPr/>
        </p:nvSpPr>
        <p:spPr>
          <a:xfrm>
            <a:off x="672860" y="1283855"/>
            <a:ext cx="4839419" cy="738664"/>
          </a:xfrm>
          <a:prstGeom prst="rect">
            <a:avLst/>
          </a:prstGeom>
          <a:noFill/>
        </p:spPr>
        <p:txBody>
          <a:bodyPr wrap="square" rtlCol="0">
            <a:spAutoFit/>
          </a:bodyPr>
          <a:lstStyle/>
          <a:p>
            <a:pPr algn="ctr"/>
            <a:r>
              <a:rPr lang="en-AU" sz="1400" kern="0" dirty="0">
                <a:effectLst/>
                <a:latin typeface="Times New Roman" panose="02020603050405020304" pitchFamily="18" charset="0"/>
                <a:ea typeface="DengXian" panose="02010600030101010101" pitchFamily="2" charset="-122"/>
              </a:rPr>
              <a:t>Changes in normalised Gini in opportunity when equalising variation of individual circumstances (relative to direct model mean estimate) – </a:t>
            </a:r>
            <a:r>
              <a:rPr lang="en-US" sz="1400" kern="0" dirty="0">
                <a:effectLst/>
                <a:latin typeface="Times New Roman" panose="02020603050405020304" pitchFamily="18" charset="0"/>
                <a:ea typeface="DengXian" panose="02010600030101010101" pitchFamily="2" charset="-122"/>
              </a:rPr>
              <a:t>Individual extensive opportunity to participate.</a:t>
            </a:r>
            <a:endParaRPr lang="en-AU" sz="1400" dirty="0"/>
          </a:p>
        </p:txBody>
      </p:sp>
      <p:sp>
        <p:nvSpPr>
          <p:cNvPr id="10" name="TextBox 9">
            <a:extLst>
              <a:ext uri="{FF2B5EF4-FFF2-40B4-BE49-F238E27FC236}">
                <a16:creationId xmlns:a16="http://schemas.microsoft.com/office/drawing/2014/main" id="{DD148B8D-6B28-69B6-D912-1A3A80D028BA}"/>
              </a:ext>
            </a:extLst>
          </p:cNvPr>
          <p:cNvSpPr txBox="1"/>
          <p:nvPr/>
        </p:nvSpPr>
        <p:spPr>
          <a:xfrm>
            <a:off x="6613584" y="1283855"/>
            <a:ext cx="4839419" cy="738664"/>
          </a:xfrm>
          <a:prstGeom prst="rect">
            <a:avLst/>
          </a:prstGeom>
          <a:noFill/>
        </p:spPr>
        <p:txBody>
          <a:bodyPr wrap="square" rtlCol="0">
            <a:spAutoFit/>
          </a:bodyPr>
          <a:lstStyle/>
          <a:p>
            <a:pPr algn="ctr"/>
            <a:r>
              <a:rPr lang="en-AU" sz="1400" kern="0" dirty="0">
                <a:effectLst/>
                <a:latin typeface="Times New Roman" panose="02020603050405020304" pitchFamily="18" charset="0"/>
                <a:ea typeface="DengXian" panose="02010600030101010101" pitchFamily="2" charset="-122"/>
              </a:rPr>
              <a:t>Changes in normalised Gini in opportunity when equalising variation of individual circumstances (relative to direct model mean estimate) – household total opportunity participate</a:t>
            </a:r>
            <a:endParaRPr lang="en-AU" sz="1400" dirty="0"/>
          </a:p>
        </p:txBody>
      </p:sp>
      <p:sp>
        <p:nvSpPr>
          <p:cNvPr id="11" name="TextBox 10">
            <a:extLst>
              <a:ext uri="{FF2B5EF4-FFF2-40B4-BE49-F238E27FC236}">
                <a16:creationId xmlns:a16="http://schemas.microsoft.com/office/drawing/2014/main" id="{31EC8A5A-E48A-BEA2-03D4-604264DE9C92}"/>
              </a:ext>
            </a:extLst>
          </p:cNvPr>
          <p:cNvSpPr txBox="1"/>
          <p:nvPr/>
        </p:nvSpPr>
        <p:spPr>
          <a:xfrm>
            <a:off x="319177" y="694313"/>
            <a:ext cx="11041811" cy="461665"/>
          </a:xfrm>
          <a:prstGeom prst="rect">
            <a:avLst/>
          </a:prstGeom>
          <a:noFill/>
        </p:spPr>
        <p:txBody>
          <a:bodyPr wrap="square" rtlCol="0">
            <a:spAutoFit/>
          </a:bodyPr>
          <a:lstStyle/>
          <a:p>
            <a:pPr algn="ctr"/>
            <a:r>
              <a:rPr lang="en-AU" sz="2400" dirty="0"/>
              <a:t>Marginal contributions of circumstances to inclusion results</a:t>
            </a:r>
          </a:p>
        </p:txBody>
      </p:sp>
    </p:spTree>
    <p:extLst>
      <p:ext uri="{BB962C8B-B14F-4D97-AF65-F5344CB8AC3E}">
        <p14:creationId xmlns:p14="http://schemas.microsoft.com/office/powerpoint/2010/main" val="2916517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51</a:t>
            </a:fld>
            <a:endParaRPr lang="en-US" sz="1050" dirty="0"/>
          </a:p>
        </p:txBody>
      </p:sp>
      <p:sp>
        <p:nvSpPr>
          <p:cNvPr id="11" name="TextBox 10">
            <a:extLst>
              <a:ext uri="{FF2B5EF4-FFF2-40B4-BE49-F238E27FC236}">
                <a16:creationId xmlns:a16="http://schemas.microsoft.com/office/drawing/2014/main" id="{31EC8A5A-E48A-BEA2-03D4-604264DE9C92}"/>
              </a:ext>
            </a:extLst>
          </p:cNvPr>
          <p:cNvSpPr txBox="1"/>
          <p:nvPr/>
        </p:nvSpPr>
        <p:spPr>
          <a:xfrm>
            <a:off x="319177" y="694313"/>
            <a:ext cx="11041811" cy="461665"/>
          </a:xfrm>
          <a:prstGeom prst="rect">
            <a:avLst/>
          </a:prstGeom>
          <a:noFill/>
        </p:spPr>
        <p:txBody>
          <a:bodyPr wrap="square" rtlCol="0">
            <a:spAutoFit/>
          </a:bodyPr>
          <a:lstStyle/>
          <a:p>
            <a:pPr algn="ctr"/>
            <a:r>
              <a:rPr lang="en-AU" sz="2400" dirty="0"/>
              <a:t>Marginal contributions of circumstances to inclusion results</a:t>
            </a:r>
          </a:p>
        </p:txBody>
      </p:sp>
      <p:sp>
        <p:nvSpPr>
          <p:cNvPr id="4" name="TextBox 3">
            <a:extLst>
              <a:ext uri="{FF2B5EF4-FFF2-40B4-BE49-F238E27FC236}">
                <a16:creationId xmlns:a16="http://schemas.microsoft.com/office/drawing/2014/main" id="{07006546-7113-E56A-B4ED-851EF2404ED2}"/>
              </a:ext>
            </a:extLst>
          </p:cNvPr>
          <p:cNvSpPr txBox="1"/>
          <p:nvPr/>
        </p:nvSpPr>
        <p:spPr>
          <a:xfrm>
            <a:off x="405441" y="1471804"/>
            <a:ext cx="11619781" cy="3616631"/>
          </a:xfrm>
          <a:prstGeom prst="rect">
            <a:avLst/>
          </a:prstGeom>
          <a:noFill/>
        </p:spPr>
        <p:txBody>
          <a:bodyPr wrap="square">
            <a:spAutoFit/>
          </a:bodyPr>
          <a:lstStyle/>
          <a:p>
            <a:pPr marL="285750" indent="-285750">
              <a:lnSpc>
                <a:spcPct val="120000"/>
              </a:lnSpc>
              <a:spcAft>
                <a:spcPts val="600"/>
              </a:spcAft>
              <a:buFont typeface="Arial" panose="020B0604020202020204" pitchFamily="34" charset="0"/>
              <a:buChar char="•"/>
            </a:pPr>
            <a:r>
              <a:rPr lang="en-AU" dirty="0">
                <a:latin typeface="+mj-lt"/>
                <a:ea typeface="DengXian" panose="02010600030101010101" pitchFamily="2" charset="-122"/>
                <a:cs typeface="Times New Roman" panose="02020603050405020304" pitchFamily="18" charset="0"/>
              </a:rPr>
              <a:t>E</a:t>
            </a:r>
            <a:r>
              <a:rPr lang="en-AU" sz="1800" dirty="0">
                <a:effectLst/>
                <a:latin typeface="+mj-lt"/>
                <a:ea typeface="DengXian" panose="02010600030101010101" pitchFamily="2" charset="-122"/>
                <a:cs typeface="Times New Roman" panose="02020603050405020304" pitchFamily="18" charset="0"/>
              </a:rPr>
              <a:t>qualising spatial factors, such as altitude and distances to paved roads, reduces inequality by significant margins across all models. Equalising spatial factors reduces the normalised Gini coefficient (PSY) by nearly 30% for the extensive participation at an individual level, and 25% for the total inclusion measure at a household level. </a:t>
            </a:r>
          </a:p>
          <a:p>
            <a:pPr marL="285750" indent="-285750">
              <a:lnSpc>
                <a:spcPct val="120000"/>
              </a:lnSpc>
              <a:spcAft>
                <a:spcPts val="600"/>
              </a:spcAft>
              <a:buFont typeface="Arial" panose="020B0604020202020204" pitchFamily="34" charset="0"/>
              <a:buChar char="•"/>
            </a:pPr>
            <a:endParaRPr lang="en-AU" sz="1800" dirty="0">
              <a:effectLst/>
              <a:latin typeface="+mj-lt"/>
              <a:ea typeface="DengXian" panose="02010600030101010101" pitchFamily="2" charset="-122"/>
              <a:cs typeface="Times New Roman" panose="02020603050405020304" pitchFamily="18" charset="0"/>
            </a:endParaRPr>
          </a:p>
          <a:p>
            <a:pPr marL="285750" indent="-285750">
              <a:lnSpc>
                <a:spcPct val="120000"/>
              </a:lnSpc>
              <a:spcAft>
                <a:spcPts val="600"/>
              </a:spcAft>
              <a:buFont typeface="Arial" panose="020B0604020202020204" pitchFamily="34" charset="0"/>
              <a:buChar char="•"/>
            </a:pPr>
            <a:r>
              <a:rPr lang="en-AU" sz="1800" dirty="0">
                <a:effectLst/>
                <a:latin typeface="+mj-lt"/>
                <a:ea typeface="DengXian" panose="02010600030101010101" pitchFamily="2" charset="-122"/>
                <a:cs typeface="Times New Roman" panose="02020603050405020304" pitchFamily="18" charset="0"/>
              </a:rPr>
              <a:t>Disagreements in coffee marketing decision making is the second most significant factor </a:t>
            </a:r>
            <a:endParaRPr lang="en-AU" dirty="0">
              <a:latin typeface="+mj-lt"/>
              <a:ea typeface="DengXian" panose="02010600030101010101" pitchFamily="2" charset="-122"/>
              <a:cs typeface="Times New Roman" panose="02020603050405020304" pitchFamily="18" charset="0"/>
            </a:endParaRPr>
          </a:p>
          <a:p>
            <a:pPr marL="742950" lvl="1" indent="-285750">
              <a:lnSpc>
                <a:spcPct val="120000"/>
              </a:lnSpc>
              <a:spcAft>
                <a:spcPts val="600"/>
              </a:spcAft>
              <a:buFont typeface="Arial" panose="020B0604020202020204" pitchFamily="34" charset="0"/>
              <a:buChar char="•"/>
            </a:pPr>
            <a:r>
              <a:rPr lang="en-AU" dirty="0">
                <a:effectLst/>
                <a:latin typeface="+mj-lt"/>
                <a:ea typeface="DengXian" panose="02010600030101010101" pitchFamily="2" charset="-122"/>
                <a:cs typeface="Times New Roman" panose="02020603050405020304" pitchFamily="18" charset="0"/>
              </a:rPr>
              <a:t>Discrete marketing behaviour may enable certain individuals to have greater bargaining power over economic resources in the household (Hill et al., 2024), meaning it may be important for the HVM buyers to offer options for individuals to make discrete transactions while also ensuring they receive the higher prices that is offered by these HVMs. </a:t>
            </a:r>
          </a:p>
        </p:txBody>
      </p:sp>
    </p:spTree>
    <p:extLst>
      <p:ext uri="{BB962C8B-B14F-4D97-AF65-F5344CB8AC3E}">
        <p14:creationId xmlns:p14="http://schemas.microsoft.com/office/powerpoint/2010/main" val="348773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a:xfrm>
            <a:off x="10091595" y="5901472"/>
            <a:ext cx="1497496" cy="249904"/>
          </a:xfrm>
        </p:spPr>
        <p:txBody>
          <a:bodyPr/>
          <a:lstStyle/>
          <a:p>
            <a:fld id="{ACADE19B-5A62-A442-958F-6378CC73CF75}" type="slidenum">
              <a:rPr lang="en-US" sz="1050" smtClean="0"/>
              <a:pPr/>
              <a:t>52</a:t>
            </a:fld>
            <a:endParaRPr lang="en-US" sz="1050" dirty="0"/>
          </a:p>
        </p:txBody>
      </p:sp>
      <p:sp>
        <p:nvSpPr>
          <p:cNvPr id="2" name="TextBox 1">
            <a:extLst>
              <a:ext uri="{FF2B5EF4-FFF2-40B4-BE49-F238E27FC236}">
                <a16:creationId xmlns:a16="http://schemas.microsoft.com/office/drawing/2014/main" id="{37B696C8-3702-30CE-A1F7-1247A6A34F51}"/>
              </a:ext>
            </a:extLst>
          </p:cNvPr>
          <p:cNvSpPr txBox="1"/>
          <p:nvPr/>
        </p:nvSpPr>
        <p:spPr>
          <a:xfrm>
            <a:off x="1460387" y="934720"/>
            <a:ext cx="9540240" cy="430887"/>
          </a:xfrm>
          <a:prstGeom prst="rect">
            <a:avLst/>
          </a:prstGeom>
          <a:noFill/>
        </p:spPr>
        <p:txBody>
          <a:bodyPr wrap="square" rtlCol="0">
            <a:spAutoFit/>
          </a:bodyPr>
          <a:lstStyle/>
          <a:p>
            <a:pPr algn="ctr"/>
            <a:r>
              <a:rPr lang="en-AU" sz="2200" dirty="0"/>
              <a:t>Conclusions - Possible ways forward for Kapchorwa </a:t>
            </a:r>
          </a:p>
        </p:txBody>
      </p:sp>
      <p:grpSp>
        <p:nvGrpSpPr>
          <p:cNvPr id="10" name="Group 9">
            <a:extLst>
              <a:ext uri="{FF2B5EF4-FFF2-40B4-BE49-F238E27FC236}">
                <a16:creationId xmlns:a16="http://schemas.microsoft.com/office/drawing/2014/main" id="{FCCCBEC1-DB7C-0811-B822-B614CD17496C}"/>
              </a:ext>
            </a:extLst>
          </p:cNvPr>
          <p:cNvGrpSpPr/>
          <p:nvPr/>
        </p:nvGrpSpPr>
        <p:grpSpPr>
          <a:xfrm>
            <a:off x="224085" y="1655292"/>
            <a:ext cx="3755912" cy="3039711"/>
            <a:chOff x="324109" y="2162164"/>
            <a:chExt cx="3755912" cy="4140136"/>
          </a:xfrm>
        </p:grpSpPr>
        <p:sp>
          <p:nvSpPr>
            <p:cNvPr id="8" name="Rectangle 7">
              <a:extLst>
                <a:ext uri="{FF2B5EF4-FFF2-40B4-BE49-F238E27FC236}">
                  <a16:creationId xmlns:a16="http://schemas.microsoft.com/office/drawing/2014/main" id="{47CF8B2A-2BC2-994F-3936-6E6AB58F1319}"/>
                </a:ext>
              </a:extLst>
            </p:cNvPr>
            <p:cNvSpPr/>
            <p:nvPr/>
          </p:nvSpPr>
          <p:spPr>
            <a:xfrm>
              <a:off x="324109" y="2162164"/>
              <a:ext cx="3755912" cy="376111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5094BB7B-DF68-FF90-618C-193408B7CE53}"/>
                </a:ext>
              </a:extLst>
            </p:cNvPr>
            <p:cNvSpPr txBox="1"/>
            <p:nvPr/>
          </p:nvSpPr>
          <p:spPr>
            <a:xfrm>
              <a:off x="393394" y="2822968"/>
              <a:ext cx="3617343" cy="3479332"/>
            </a:xfrm>
            <a:prstGeom prst="rect">
              <a:avLst/>
            </a:prstGeom>
            <a:noFill/>
            <a:ln>
              <a:noFill/>
            </a:ln>
          </p:spPr>
          <p:txBody>
            <a:bodyPr wrap="square" rtlCol="0">
              <a:spAutoFit/>
            </a:bodyPr>
            <a:lstStyle/>
            <a:p>
              <a:pPr algn="ctr"/>
              <a:r>
                <a:rPr lang="en-US" sz="2000" dirty="0">
                  <a:latin typeface="+mj-lt"/>
                  <a:ea typeface="DengXian" panose="02010600030101010101" pitchFamily="2" charset="-122"/>
                  <a:cs typeface="Times New Roman" panose="02020603050405020304" pitchFamily="18" charset="0"/>
                </a:rPr>
                <a:t>Promote travelling buying agents or collection points in villages where high value market access is currently limited (up to 25-30% improvement in inclusion)</a:t>
              </a:r>
            </a:p>
            <a:p>
              <a:pPr algn="ctr"/>
              <a:endParaRPr lang="en-US" sz="2000" dirty="0">
                <a:latin typeface="+mj-lt"/>
                <a:ea typeface="DengXian" panose="02010600030101010101" pitchFamily="2" charset="-122"/>
                <a:cs typeface="Times New Roman" panose="02020603050405020304" pitchFamily="18" charset="0"/>
              </a:endParaRPr>
            </a:p>
            <a:p>
              <a:pPr algn="ctr"/>
              <a:endParaRPr lang="en-AU" sz="2000" dirty="0"/>
            </a:p>
          </p:txBody>
        </p:sp>
      </p:grpSp>
      <p:grpSp>
        <p:nvGrpSpPr>
          <p:cNvPr id="12" name="Group 11">
            <a:extLst>
              <a:ext uri="{FF2B5EF4-FFF2-40B4-BE49-F238E27FC236}">
                <a16:creationId xmlns:a16="http://schemas.microsoft.com/office/drawing/2014/main" id="{4F83BA7F-C9F0-7241-2763-815B1DC3B1C1}"/>
              </a:ext>
            </a:extLst>
          </p:cNvPr>
          <p:cNvGrpSpPr/>
          <p:nvPr/>
        </p:nvGrpSpPr>
        <p:grpSpPr>
          <a:xfrm>
            <a:off x="7939154" y="1717160"/>
            <a:ext cx="3755912" cy="2770810"/>
            <a:chOff x="8039178" y="2162164"/>
            <a:chExt cx="3755912" cy="3860378"/>
          </a:xfrm>
        </p:grpSpPr>
        <p:sp>
          <p:nvSpPr>
            <p:cNvPr id="11" name="Rectangle 10">
              <a:extLst>
                <a:ext uri="{FF2B5EF4-FFF2-40B4-BE49-F238E27FC236}">
                  <a16:creationId xmlns:a16="http://schemas.microsoft.com/office/drawing/2014/main" id="{9FABAAE4-D0DE-F6C7-AF0D-A1922289BD8D}"/>
                </a:ext>
              </a:extLst>
            </p:cNvPr>
            <p:cNvSpPr/>
            <p:nvPr/>
          </p:nvSpPr>
          <p:spPr>
            <a:xfrm>
              <a:off x="8039178" y="2162164"/>
              <a:ext cx="3755912" cy="376111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07615074-CDFF-D73C-D534-E04E1B3D0CB3}"/>
                </a:ext>
              </a:extLst>
            </p:cNvPr>
            <p:cNvSpPr txBox="1"/>
            <p:nvPr/>
          </p:nvSpPr>
          <p:spPr>
            <a:xfrm>
              <a:off x="8177747" y="2463471"/>
              <a:ext cx="3617343" cy="3559071"/>
            </a:xfrm>
            <a:prstGeom prst="rect">
              <a:avLst/>
            </a:prstGeom>
            <a:noFill/>
          </p:spPr>
          <p:txBody>
            <a:bodyPr wrap="square" rtlCol="0">
              <a:spAutoFit/>
            </a:bodyPr>
            <a:lstStyle/>
            <a:p>
              <a:pPr algn="ctr"/>
              <a:r>
                <a:rPr lang="en-AU" sz="2000" dirty="0">
                  <a:latin typeface="+mj-lt"/>
                  <a:ea typeface="DengXian" panose="02010600030101010101" pitchFamily="2" charset="-122"/>
                  <a:cs typeface="Times New Roman" panose="02020603050405020304" pitchFamily="18" charset="0"/>
                </a:rPr>
                <a:t>S</a:t>
              </a:r>
              <a:r>
                <a:rPr lang="en-AU" sz="2000" dirty="0">
                  <a:effectLst/>
                  <a:latin typeface="+mj-lt"/>
                  <a:ea typeface="DengXian" panose="02010600030101010101" pitchFamily="2" charset="-122"/>
                  <a:cs typeface="Times New Roman" panose="02020603050405020304" pitchFamily="18" charset="0"/>
                </a:rPr>
                <a:t>ocial policy to enable better cooperation of household decision making, such as through Joint Participatory decision-making interventions </a:t>
              </a:r>
              <a:r>
                <a:rPr lang="en-US" sz="2000" dirty="0">
                  <a:latin typeface="+mj-lt"/>
                  <a:ea typeface="DengXian" panose="02010600030101010101" pitchFamily="2" charset="-122"/>
                  <a:cs typeface="Times New Roman" panose="02020603050405020304" pitchFamily="18" charset="0"/>
                </a:rPr>
                <a:t>(up to 10-15% improvement in inclusion)</a:t>
              </a:r>
            </a:p>
            <a:p>
              <a:pPr algn="ctr"/>
              <a:endParaRPr lang="en-AU" sz="2000" dirty="0"/>
            </a:p>
          </p:txBody>
        </p:sp>
      </p:grpSp>
      <p:sp>
        <p:nvSpPr>
          <p:cNvPr id="15" name="TextBox 14">
            <a:extLst>
              <a:ext uri="{FF2B5EF4-FFF2-40B4-BE49-F238E27FC236}">
                <a16:creationId xmlns:a16="http://schemas.microsoft.com/office/drawing/2014/main" id="{1A383A19-5631-9938-7C0C-A7D2D2EE9E7F}"/>
              </a:ext>
            </a:extLst>
          </p:cNvPr>
          <p:cNvSpPr txBox="1"/>
          <p:nvPr/>
        </p:nvSpPr>
        <p:spPr>
          <a:xfrm>
            <a:off x="4150904" y="2168360"/>
            <a:ext cx="3617343" cy="2246769"/>
          </a:xfrm>
          <a:prstGeom prst="rect">
            <a:avLst/>
          </a:prstGeom>
          <a:noFill/>
          <a:ln>
            <a:noFill/>
          </a:ln>
        </p:spPr>
        <p:txBody>
          <a:bodyPr wrap="square" rtlCol="0">
            <a:spAutoFit/>
          </a:bodyPr>
          <a:lstStyle/>
          <a:p>
            <a:pPr algn="ctr"/>
            <a:r>
              <a:rPr lang="en-US" sz="2000" dirty="0">
                <a:latin typeface="+mj-lt"/>
                <a:ea typeface="DengXian" panose="02010600030101010101" pitchFamily="2" charset="-122"/>
                <a:cs typeface="Times New Roman" panose="02020603050405020304" pitchFamily="18" charset="0"/>
              </a:rPr>
              <a:t>High value markets enabling more flexible and discrete procurement options (up to 10-15% improvement in inclusion)</a:t>
            </a:r>
          </a:p>
          <a:p>
            <a:pPr algn="ctr"/>
            <a:endParaRPr lang="en-US" sz="2000" dirty="0">
              <a:latin typeface="+mj-lt"/>
              <a:ea typeface="DengXian" panose="02010600030101010101" pitchFamily="2" charset="-122"/>
              <a:cs typeface="Times New Roman" panose="02020603050405020304" pitchFamily="18" charset="0"/>
            </a:endParaRPr>
          </a:p>
          <a:p>
            <a:pPr algn="ctr"/>
            <a:endParaRPr lang="en-AU" sz="2000" dirty="0"/>
          </a:p>
        </p:txBody>
      </p:sp>
      <p:sp>
        <p:nvSpPr>
          <p:cNvPr id="18" name="TextBox 17">
            <a:extLst>
              <a:ext uri="{FF2B5EF4-FFF2-40B4-BE49-F238E27FC236}">
                <a16:creationId xmlns:a16="http://schemas.microsoft.com/office/drawing/2014/main" id="{B34C3B58-154B-0A9B-4993-508BA57E7558}"/>
              </a:ext>
            </a:extLst>
          </p:cNvPr>
          <p:cNvSpPr txBox="1"/>
          <p:nvPr/>
        </p:nvSpPr>
        <p:spPr>
          <a:xfrm>
            <a:off x="350213" y="4635971"/>
            <a:ext cx="11548417" cy="1323439"/>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ea typeface="DengXian" panose="02010600030101010101" pitchFamily="2" charset="-122"/>
                <a:cs typeface="Times New Roman" panose="02020603050405020304" pitchFamily="18" charset="0"/>
              </a:rPr>
              <a:t>Supporting excluded farmers is costly, difficult to coordinate and is prone to public-good incentives. </a:t>
            </a:r>
          </a:p>
          <a:p>
            <a:pPr marL="342900" indent="-342900">
              <a:buFont typeface="Arial" panose="020B0604020202020204" pitchFamily="34" charset="0"/>
              <a:buChar char="•"/>
            </a:pPr>
            <a:r>
              <a:rPr lang="en-US" sz="2000" dirty="0">
                <a:latin typeface="+mj-lt"/>
                <a:ea typeface="DengXian" panose="02010600030101010101" pitchFamily="2" charset="-122"/>
                <a:cs typeface="Times New Roman" panose="02020603050405020304" pitchFamily="18" charset="0"/>
              </a:rPr>
              <a:t>The costs of engaging with excluded cohorts may outweigh the benefits, </a:t>
            </a:r>
          </a:p>
          <a:p>
            <a:pPr marL="800100" lvl="1" indent="-342900">
              <a:buFont typeface="Arial" panose="020B0604020202020204" pitchFamily="34" charset="0"/>
              <a:buChar char="•"/>
            </a:pPr>
            <a:r>
              <a:rPr lang="en-US" sz="2000" dirty="0">
                <a:latin typeface="+mj-lt"/>
                <a:ea typeface="DengXian" panose="02010600030101010101" pitchFamily="2" charset="-122"/>
                <a:cs typeface="Times New Roman" panose="02020603050405020304" pitchFamily="18" charset="0"/>
              </a:rPr>
              <a:t>And may be borne by existing participants. </a:t>
            </a:r>
            <a:endParaRPr lang="en-AU" dirty="0"/>
          </a:p>
        </p:txBody>
      </p:sp>
    </p:spTree>
    <p:extLst>
      <p:ext uri="{BB962C8B-B14F-4D97-AF65-F5344CB8AC3E}">
        <p14:creationId xmlns:p14="http://schemas.microsoft.com/office/powerpoint/2010/main" val="28773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a:xfrm>
            <a:off x="10091595" y="5901472"/>
            <a:ext cx="1497496" cy="249904"/>
          </a:xfrm>
        </p:spPr>
        <p:txBody>
          <a:bodyPr/>
          <a:lstStyle/>
          <a:p>
            <a:fld id="{ACADE19B-5A62-A442-958F-6378CC73CF75}" type="slidenum">
              <a:rPr lang="en-US" sz="1050" smtClean="0"/>
              <a:pPr/>
              <a:t>53</a:t>
            </a:fld>
            <a:endParaRPr lang="en-US" sz="1050" dirty="0"/>
          </a:p>
        </p:txBody>
      </p:sp>
      <p:sp>
        <p:nvSpPr>
          <p:cNvPr id="2" name="TextBox 1">
            <a:extLst>
              <a:ext uri="{FF2B5EF4-FFF2-40B4-BE49-F238E27FC236}">
                <a16:creationId xmlns:a16="http://schemas.microsoft.com/office/drawing/2014/main" id="{37B696C8-3702-30CE-A1F7-1247A6A34F51}"/>
              </a:ext>
            </a:extLst>
          </p:cNvPr>
          <p:cNvSpPr txBox="1"/>
          <p:nvPr/>
        </p:nvSpPr>
        <p:spPr>
          <a:xfrm>
            <a:off x="1460387" y="934720"/>
            <a:ext cx="9540240" cy="430887"/>
          </a:xfrm>
          <a:prstGeom prst="rect">
            <a:avLst/>
          </a:prstGeom>
          <a:noFill/>
        </p:spPr>
        <p:txBody>
          <a:bodyPr wrap="square" rtlCol="0">
            <a:spAutoFit/>
          </a:bodyPr>
          <a:lstStyle/>
          <a:p>
            <a:pPr algn="ctr"/>
            <a:r>
              <a:rPr lang="en-AU" sz="2200" dirty="0"/>
              <a:t>Conclusions – for value chain assessment</a:t>
            </a:r>
          </a:p>
        </p:txBody>
      </p:sp>
      <p:grpSp>
        <p:nvGrpSpPr>
          <p:cNvPr id="10" name="Group 9">
            <a:extLst>
              <a:ext uri="{FF2B5EF4-FFF2-40B4-BE49-F238E27FC236}">
                <a16:creationId xmlns:a16="http://schemas.microsoft.com/office/drawing/2014/main" id="{FCCCBEC1-DB7C-0811-B822-B614CD17496C}"/>
              </a:ext>
            </a:extLst>
          </p:cNvPr>
          <p:cNvGrpSpPr/>
          <p:nvPr/>
        </p:nvGrpSpPr>
        <p:grpSpPr>
          <a:xfrm>
            <a:off x="325708" y="1863307"/>
            <a:ext cx="3755912" cy="3484244"/>
            <a:chOff x="324109" y="2162164"/>
            <a:chExt cx="3755912" cy="3761116"/>
          </a:xfrm>
        </p:grpSpPr>
        <p:sp>
          <p:nvSpPr>
            <p:cNvPr id="8" name="Rectangle 7">
              <a:extLst>
                <a:ext uri="{FF2B5EF4-FFF2-40B4-BE49-F238E27FC236}">
                  <a16:creationId xmlns:a16="http://schemas.microsoft.com/office/drawing/2014/main" id="{47CF8B2A-2BC2-994F-3936-6E6AB58F1319}"/>
                </a:ext>
              </a:extLst>
            </p:cNvPr>
            <p:cNvSpPr/>
            <p:nvPr/>
          </p:nvSpPr>
          <p:spPr>
            <a:xfrm>
              <a:off x="324109" y="2162164"/>
              <a:ext cx="3755912" cy="376111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5094BB7B-DF68-FF90-618C-193408B7CE53}"/>
                </a:ext>
              </a:extLst>
            </p:cNvPr>
            <p:cNvSpPr txBox="1"/>
            <p:nvPr/>
          </p:nvSpPr>
          <p:spPr>
            <a:xfrm>
              <a:off x="393393" y="3040012"/>
              <a:ext cx="3617343" cy="2640939"/>
            </a:xfrm>
            <a:prstGeom prst="rect">
              <a:avLst/>
            </a:prstGeom>
            <a:noFill/>
            <a:ln>
              <a:noFill/>
            </a:ln>
          </p:spPr>
          <p:txBody>
            <a:bodyPr wrap="square" rtlCol="0">
              <a:spAutoFit/>
            </a:bodyPr>
            <a:lstStyle/>
            <a:p>
              <a:pPr algn="ctr"/>
              <a:r>
                <a:rPr lang="en-AU" sz="2000" dirty="0">
                  <a:latin typeface="+mj-lt"/>
                  <a:ea typeface="DengXian" panose="02010600030101010101" pitchFamily="2" charset="-122"/>
                  <a:cs typeface="Times New Roman" panose="02020603050405020304" pitchFamily="18" charset="0"/>
                </a:rPr>
                <a:t>Impact evaluations are the gold standard for value chain assessments, but have narrowed our focus onto efficiency outcomes alone</a:t>
              </a:r>
              <a:endParaRPr lang="en-US" sz="2000" dirty="0">
                <a:latin typeface="+mj-lt"/>
                <a:ea typeface="DengXian" panose="02010600030101010101" pitchFamily="2" charset="-122"/>
                <a:cs typeface="Times New Roman" panose="02020603050405020304" pitchFamily="18" charset="0"/>
              </a:endParaRPr>
            </a:p>
            <a:p>
              <a:pPr algn="ctr"/>
              <a:endParaRPr lang="en-AU" sz="2000" dirty="0"/>
            </a:p>
          </p:txBody>
        </p:sp>
      </p:grpSp>
      <p:grpSp>
        <p:nvGrpSpPr>
          <p:cNvPr id="12" name="Group 11">
            <a:extLst>
              <a:ext uri="{FF2B5EF4-FFF2-40B4-BE49-F238E27FC236}">
                <a16:creationId xmlns:a16="http://schemas.microsoft.com/office/drawing/2014/main" id="{4F83BA7F-C9F0-7241-2763-815B1DC3B1C1}"/>
              </a:ext>
            </a:extLst>
          </p:cNvPr>
          <p:cNvGrpSpPr/>
          <p:nvPr/>
        </p:nvGrpSpPr>
        <p:grpSpPr>
          <a:xfrm>
            <a:off x="8040775" y="1863307"/>
            <a:ext cx="3755912" cy="3563609"/>
            <a:chOff x="8039178" y="2162164"/>
            <a:chExt cx="3755912" cy="3761116"/>
          </a:xfrm>
        </p:grpSpPr>
        <p:sp>
          <p:nvSpPr>
            <p:cNvPr id="11" name="Rectangle 10">
              <a:extLst>
                <a:ext uri="{FF2B5EF4-FFF2-40B4-BE49-F238E27FC236}">
                  <a16:creationId xmlns:a16="http://schemas.microsoft.com/office/drawing/2014/main" id="{9FABAAE4-D0DE-F6C7-AF0D-A1922289BD8D}"/>
                </a:ext>
              </a:extLst>
            </p:cNvPr>
            <p:cNvSpPr/>
            <p:nvPr/>
          </p:nvSpPr>
          <p:spPr>
            <a:xfrm>
              <a:off x="8039178" y="2162164"/>
              <a:ext cx="3755912" cy="376111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07615074-CDFF-D73C-D534-E04E1B3D0CB3}"/>
                </a:ext>
              </a:extLst>
            </p:cNvPr>
            <p:cNvSpPr txBox="1"/>
            <p:nvPr/>
          </p:nvSpPr>
          <p:spPr>
            <a:xfrm>
              <a:off x="8177747" y="2695627"/>
              <a:ext cx="3617343" cy="3020961"/>
            </a:xfrm>
            <a:prstGeom prst="rect">
              <a:avLst/>
            </a:prstGeom>
            <a:noFill/>
          </p:spPr>
          <p:txBody>
            <a:bodyPr wrap="square" rtlCol="0">
              <a:spAutoFit/>
            </a:bodyPr>
            <a:lstStyle/>
            <a:p>
              <a:pPr algn="ctr"/>
              <a:r>
                <a:rPr lang="en-AU" sz="2000" dirty="0">
                  <a:latin typeface="+mj-lt"/>
                  <a:ea typeface="DengXian" panose="02010600030101010101" pitchFamily="2" charset="-122"/>
                  <a:cs typeface="Times New Roman" panose="02020603050405020304" pitchFamily="18" charset="0"/>
                </a:rPr>
                <a:t>These methods help us think about better market design for smallholders by better understanding why smallholders are excluded and to measure how inclusion outcomes change over time or due to intervention.  </a:t>
              </a:r>
              <a:endParaRPr lang="en-US" sz="2000" dirty="0">
                <a:latin typeface="+mj-lt"/>
                <a:ea typeface="DengXian" panose="02010600030101010101" pitchFamily="2" charset="-122"/>
                <a:cs typeface="Times New Roman" panose="02020603050405020304" pitchFamily="18" charset="0"/>
              </a:endParaRPr>
            </a:p>
            <a:p>
              <a:pPr algn="ctr"/>
              <a:endParaRPr lang="en-AU" sz="2000" dirty="0"/>
            </a:p>
          </p:txBody>
        </p:sp>
      </p:grpSp>
      <p:sp>
        <p:nvSpPr>
          <p:cNvPr id="15" name="TextBox 14">
            <a:extLst>
              <a:ext uri="{FF2B5EF4-FFF2-40B4-BE49-F238E27FC236}">
                <a16:creationId xmlns:a16="http://schemas.microsoft.com/office/drawing/2014/main" id="{1A383A19-5631-9938-7C0C-A7D2D2EE9E7F}"/>
              </a:ext>
            </a:extLst>
          </p:cNvPr>
          <p:cNvSpPr txBox="1"/>
          <p:nvPr/>
        </p:nvSpPr>
        <p:spPr>
          <a:xfrm>
            <a:off x="4287328" y="2676533"/>
            <a:ext cx="3617343" cy="2246769"/>
          </a:xfrm>
          <a:prstGeom prst="rect">
            <a:avLst/>
          </a:prstGeom>
          <a:noFill/>
          <a:ln>
            <a:noFill/>
          </a:ln>
        </p:spPr>
        <p:txBody>
          <a:bodyPr wrap="square" rtlCol="0">
            <a:spAutoFit/>
          </a:bodyPr>
          <a:lstStyle/>
          <a:p>
            <a:pPr algn="ctr"/>
            <a:r>
              <a:rPr lang="en-US" sz="2000" dirty="0">
                <a:latin typeface="+mj-lt"/>
                <a:ea typeface="DengXian" panose="02010600030101010101" pitchFamily="2" charset="-122"/>
                <a:cs typeface="Times New Roman" panose="02020603050405020304" pitchFamily="18" charset="0"/>
              </a:rPr>
              <a:t>We adapt simple methods that are designed to be complementary to current impact evaluation approaches. </a:t>
            </a:r>
          </a:p>
          <a:p>
            <a:pPr algn="ctr"/>
            <a:endParaRPr lang="en-US" sz="2000" dirty="0">
              <a:latin typeface="+mj-lt"/>
              <a:ea typeface="DengXian" panose="02010600030101010101" pitchFamily="2" charset="-122"/>
              <a:cs typeface="Times New Roman" panose="02020603050405020304" pitchFamily="18" charset="0"/>
            </a:endParaRPr>
          </a:p>
          <a:p>
            <a:pPr algn="ctr"/>
            <a:endParaRPr lang="en-AU" sz="2000" dirty="0"/>
          </a:p>
        </p:txBody>
      </p:sp>
    </p:spTree>
    <p:extLst>
      <p:ext uri="{BB962C8B-B14F-4D97-AF65-F5344CB8AC3E}">
        <p14:creationId xmlns:p14="http://schemas.microsoft.com/office/powerpoint/2010/main" val="198874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6</a:t>
            </a:fld>
            <a:endParaRPr lang="en-US" sz="1050" dirty="0"/>
          </a:p>
        </p:txBody>
      </p:sp>
      <p:sp>
        <p:nvSpPr>
          <p:cNvPr id="7" name="TextBox 6">
            <a:extLst>
              <a:ext uri="{FF2B5EF4-FFF2-40B4-BE49-F238E27FC236}">
                <a16:creationId xmlns:a16="http://schemas.microsoft.com/office/drawing/2014/main" id="{FCB7E7C5-272F-4F6D-C62D-1D0AE5872447}"/>
              </a:ext>
            </a:extLst>
          </p:cNvPr>
          <p:cNvSpPr txBox="1"/>
          <p:nvPr/>
        </p:nvSpPr>
        <p:spPr>
          <a:xfrm>
            <a:off x="1095404" y="1828096"/>
            <a:ext cx="9629428" cy="707886"/>
          </a:xfrm>
          <a:prstGeom prst="rect">
            <a:avLst/>
          </a:prstGeom>
          <a:noFill/>
        </p:spPr>
        <p:txBody>
          <a:bodyPr wrap="square">
            <a:spAutoFit/>
          </a:bodyPr>
          <a:lstStyle/>
          <a:p>
            <a:pPr algn="ctr"/>
            <a:r>
              <a:rPr lang="en-AU" sz="2000" dirty="0"/>
              <a:t>Why are high value markets not inclusive?</a:t>
            </a:r>
          </a:p>
          <a:p>
            <a:pPr algn="ctr"/>
            <a:endParaRPr lang="en-AU" sz="2000" dirty="0"/>
          </a:p>
        </p:txBody>
      </p:sp>
      <p:sp>
        <p:nvSpPr>
          <p:cNvPr id="14" name="TextBox 13">
            <a:extLst>
              <a:ext uri="{FF2B5EF4-FFF2-40B4-BE49-F238E27FC236}">
                <a16:creationId xmlns:a16="http://schemas.microsoft.com/office/drawing/2014/main" id="{D395164A-8343-82A4-4FAE-A0B25D52ED79}"/>
              </a:ext>
            </a:extLst>
          </p:cNvPr>
          <p:cNvSpPr txBox="1"/>
          <p:nvPr/>
        </p:nvSpPr>
        <p:spPr>
          <a:xfrm>
            <a:off x="2600960" y="843280"/>
            <a:ext cx="6990080" cy="461665"/>
          </a:xfrm>
          <a:prstGeom prst="rect">
            <a:avLst/>
          </a:prstGeom>
          <a:noFill/>
        </p:spPr>
        <p:txBody>
          <a:bodyPr wrap="square" rtlCol="0">
            <a:spAutoFit/>
          </a:bodyPr>
          <a:lstStyle/>
          <a:p>
            <a:pPr algn="ctr"/>
            <a:r>
              <a:rPr lang="en-AU" sz="2400" dirty="0"/>
              <a:t>High value markets are not always inclusive</a:t>
            </a:r>
          </a:p>
        </p:txBody>
      </p:sp>
      <p:sp>
        <p:nvSpPr>
          <p:cNvPr id="5" name="Rectangle: Rounded Corners 4">
            <a:extLst>
              <a:ext uri="{FF2B5EF4-FFF2-40B4-BE49-F238E27FC236}">
                <a16:creationId xmlns:a16="http://schemas.microsoft.com/office/drawing/2014/main" id="{3E00FF6E-CFFD-EDF1-2548-7499CED8ADE3}"/>
              </a:ext>
            </a:extLst>
          </p:cNvPr>
          <p:cNvSpPr/>
          <p:nvPr/>
        </p:nvSpPr>
        <p:spPr>
          <a:xfrm>
            <a:off x="300412" y="2535982"/>
            <a:ext cx="2618972" cy="1278108"/>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200" dirty="0">
                <a:solidFill>
                  <a:schemeClr val="tx1"/>
                </a:solidFill>
                <a:latin typeface="+mj-lt"/>
                <a:ea typeface="Calibri" panose="020F0502020204030204" pitchFamily="34" charset="0"/>
              </a:rPr>
              <a:t>Buyer side transaction costs. </a:t>
            </a:r>
          </a:p>
        </p:txBody>
      </p:sp>
      <p:sp>
        <p:nvSpPr>
          <p:cNvPr id="6" name="Rectangle: Rounded Corners 5">
            <a:extLst>
              <a:ext uri="{FF2B5EF4-FFF2-40B4-BE49-F238E27FC236}">
                <a16:creationId xmlns:a16="http://schemas.microsoft.com/office/drawing/2014/main" id="{37C7BB1B-0295-4E8B-003C-AC20A929F2AB}"/>
              </a:ext>
            </a:extLst>
          </p:cNvPr>
          <p:cNvSpPr/>
          <p:nvPr/>
        </p:nvSpPr>
        <p:spPr>
          <a:xfrm>
            <a:off x="3291146" y="2535982"/>
            <a:ext cx="2618972" cy="1278108"/>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200" dirty="0">
                <a:solidFill>
                  <a:schemeClr val="tx1"/>
                </a:solidFill>
                <a:latin typeface="+mj-lt"/>
                <a:ea typeface="Calibri" panose="020F0502020204030204" pitchFamily="34" charset="0"/>
              </a:rPr>
              <a:t>Smallholder side transaction/ investment costs. </a:t>
            </a:r>
          </a:p>
        </p:txBody>
      </p:sp>
      <p:sp>
        <p:nvSpPr>
          <p:cNvPr id="8" name="Rectangle: Rounded Corners 7">
            <a:extLst>
              <a:ext uri="{FF2B5EF4-FFF2-40B4-BE49-F238E27FC236}">
                <a16:creationId xmlns:a16="http://schemas.microsoft.com/office/drawing/2014/main" id="{22357139-6D5D-BD15-4FD6-7F872F8CE2DC}"/>
              </a:ext>
            </a:extLst>
          </p:cNvPr>
          <p:cNvSpPr/>
          <p:nvPr/>
        </p:nvSpPr>
        <p:spPr>
          <a:xfrm>
            <a:off x="6281880" y="2539863"/>
            <a:ext cx="2618973" cy="1278108"/>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200" dirty="0">
                <a:solidFill>
                  <a:schemeClr val="tx1"/>
                </a:solidFill>
                <a:latin typeface="+mj-lt"/>
                <a:ea typeface="Calibri" panose="020F0502020204030204" pitchFamily="34" charset="0"/>
              </a:rPr>
              <a:t>Social factors (Elite capture and discrimination). </a:t>
            </a:r>
          </a:p>
        </p:txBody>
      </p:sp>
      <p:sp>
        <p:nvSpPr>
          <p:cNvPr id="10" name="Rectangle: Rounded Corners 9">
            <a:extLst>
              <a:ext uri="{FF2B5EF4-FFF2-40B4-BE49-F238E27FC236}">
                <a16:creationId xmlns:a16="http://schemas.microsoft.com/office/drawing/2014/main" id="{E9546CC5-F83D-E10B-DFB8-10BD53E9DF7A}"/>
              </a:ext>
            </a:extLst>
          </p:cNvPr>
          <p:cNvSpPr/>
          <p:nvPr/>
        </p:nvSpPr>
        <p:spPr>
          <a:xfrm>
            <a:off x="9272616" y="2539863"/>
            <a:ext cx="2618972" cy="1278108"/>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200" dirty="0">
                <a:solidFill>
                  <a:schemeClr val="tx1"/>
                </a:solidFill>
                <a:latin typeface="+mj-lt"/>
                <a:ea typeface="Calibri" panose="020F0502020204030204" pitchFamily="34" charset="0"/>
              </a:rPr>
              <a:t>Smallholder preferences. </a:t>
            </a:r>
          </a:p>
        </p:txBody>
      </p:sp>
      <p:sp>
        <p:nvSpPr>
          <p:cNvPr id="12" name="TextBox 11">
            <a:extLst>
              <a:ext uri="{FF2B5EF4-FFF2-40B4-BE49-F238E27FC236}">
                <a16:creationId xmlns:a16="http://schemas.microsoft.com/office/drawing/2014/main" id="{FD575F3E-0085-75E1-AE5A-7ABA7A2E405D}"/>
              </a:ext>
            </a:extLst>
          </p:cNvPr>
          <p:cNvSpPr txBox="1"/>
          <p:nvPr/>
        </p:nvSpPr>
        <p:spPr>
          <a:xfrm>
            <a:off x="362309" y="3921811"/>
            <a:ext cx="2441276" cy="2062103"/>
          </a:xfrm>
          <a:prstGeom prst="rect">
            <a:avLst/>
          </a:prstGeom>
          <a:noFill/>
        </p:spPr>
        <p:txBody>
          <a:bodyPr wrap="square" rtlCol="0">
            <a:spAutoFit/>
          </a:bodyPr>
          <a:lstStyle/>
          <a:p>
            <a:pPr algn="ctr"/>
            <a:r>
              <a:rPr lang="en-AU" sz="1600" dirty="0"/>
              <a:t>Buyers in high value markets may restrict eligibility for smallholders to participate to minimise exposure to fixed transaction costs (e.g. training, monitoring, quality assurance)</a:t>
            </a:r>
          </a:p>
        </p:txBody>
      </p:sp>
      <p:sp>
        <p:nvSpPr>
          <p:cNvPr id="15" name="TextBox 14">
            <a:extLst>
              <a:ext uri="{FF2B5EF4-FFF2-40B4-BE49-F238E27FC236}">
                <a16:creationId xmlns:a16="http://schemas.microsoft.com/office/drawing/2014/main" id="{CF67AC70-138B-A012-0749-77F8E3B171CC}"/>
              </a:ext>
            </a:extLst>
          </p:cNvPr>
          <p:cNvSpPr txBox="1"/>
          <p:nvPr/>
        </p:nvSpPr>
        <p:spPr>
          <a:xfrm>
            <a:off x="3340271" y="3952589"/>
            <a:ext cx="2441276" cy="1569660"/>
          </a:xfrm>
          <a:prstGeom prst="rect">
            <a:avLst/>
          </a:prstGeom>
          <a:noFill/>
        </p:spPr>
        <p:txBody>
          <a:bodyPr wrap="square" rtlCol="0">
            <a:spAutoFit/>
          </a:bodyPr>
          <a:lstStyle/>
          <a:p>
            <a:pPr algn="ctr"/>
            <a:r>
              <a:rPr lang="en-AU" sz="1600" dirty="0"/>
              <a:t>For example, high upfront costs for credit constrained households, paperwork for households with lower education. </a:t>
            </a:r>
          </a:p>
        </p:txBody>
      </p:sp>
      <p:sp>
        <p:nvSpPr>
          <p:cNvPr id="16" name="TextBox 15">
            <a:extLst>
              <a:ext uri="{FF2B5EF4-FFF2-40B4-BE49-F238E27FC236}">
                <a16:creationId xmlns:a16="http://schemas.microsoft.com/office/drawing/2014/main" id="{2529E33F-D1E7-1892-B99C-B576E08770E2}"/>
              </a:ext>
            </a:extLst>
          </p:cNvPr>
          <p:cNvSpPr txBox="1"/>
          <p:nvPr/>
        </p:nvSpPr>
        <p:spPr>
          <a:xfrm>
            <a:off x="6369992" y="3921810"/>
            <a:ext cx="2441276" cy="2062103"/>
          </a:xfrm>
          <a:prstGeom prst="rect">
            <a:avLst/>
          </a:prstGeom>
          <a:noFill/>
        </p:spPr>
        <p:txBody>
          <a:bodyPr wrap="square" rtlCol="0">
            <a:spAutoFit/>
          </a:bodyPr>
          <a:lstStyle/>
          <a:p>
            <a:pPr algn="ctr"/>
            <a:r>
              <a:rPr lang="en-AU" sz="1600" dirty="0"/>
              <a:t>Socially connected individuals capturing benefits of high value markets. </a:t>
            </a:r>
          </a:p>
          <a:p>
            <a:pPr algn="ctr"/>
            <a:r>
              <a:rPr lang="en-AU" sz="1600" dirty="0"/>
              <a:t>Other cohorts such as women unable to participate to the same degree. </a:t>
            </a:r>
          </a:p>
        </p:txBody>
      </p:sp>
      <p:sp>
        <p:nvSpPr>
          <p:cNvPr id="17" name="TextBox 16">
            <a:extLst>
              <a:ext uri="{FF2B5EF4-FFF2-40B4-BE49-F238E27FC236}">
                <a16:creationId xmlns:a16="http://schemas.microsoft.com/office/drawing/2014/main" id="{F01C6BA6-C68F-1E3E-A5A9-AE78B11B1202}"/>
              </a:ext>
            </a:extLst>
          </p:cNvPr>
          <p:cNvSpPr txBox="1"/>
          <p:nvPr/>
        </p:nvSpPr>
        <p:spPr>
          <a:xfrm>
            <a:off x="9347954" y="3921809"/>
            <a:ext cx="2441276" cy="2062103"/>
          </a:xfrm>
          <a:prstGeom prst="rect">
            <a:avLst/>
          </a:prstGeom>
          <a:noFill/>
        </p:spPr>
        <p:txBody>
          <a:bodyPr wrap="square" rtlCol="0">
            <a:spAutoFit/>
          </a:bodyPr>
          <a:lstStyle/>
          <a:p>
            <a:pPr algn="ctr"/>
            <a:r>
              <a:rPr lang="en-AU" sz="1600" dirty="0"/>
              <a:t>Participating in high value markets is only one livelihood pathway. </a:t>
            </a:r>
          </a:p>
          <a:p>
            <a:pPr algn="ctr"/>
            <a:r>
              <a:rPr lang="en-AU" sz="1600" dirty="0"/>
              <a:t>Some cohorts may opt to participate in other markets, despite the value chain being available to them.</a:t>
            </a:r>
          </a:p>
        </p:txBody>
      </p:sp>
    </p:spTree>
    <p:extLst>
      <p:ext uri="{BB962C8B-B14F-4D97-AF65-F5344CB8AC3E}">
        <p14:creationId xmlns:p14="http://schemas.microsoft.com/office/powerpoint/2010/main" val="187058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p:cNvCxnSpPr>
          <p:nvPr/>
        </p:nvCxnSpPr>
        <p:spPr>
          <a:xfrm>
            <a:off x="881267" y="1510449"/>
            <a:ext cx="10229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a:xfrm>
            <a:off x="10125757" y="5433045"/>
            <a:ext cx="1497496" cy="249904"/>
          </a:xfrm>
        </p:spPr>
        <p:txBody>
          <a:bodyPr/>
          <a:lstStyle/>
          <a:p>
            <a:fld id="{ACADE19B-5A62-A442-958F-6378CC73CF75}" type="slidenum">
              <a:rPr lang="en-US" sz="1050" smtClean="0"/>
              <a:pPr/>
              <a:t>7</a:t>
            </a:fld>
            <a:endParaRPr lang="en-US" sz="1050" dirty="0"/>
          </a:p>
        </p:txBody>
      </p:sp>
      <p:sp>
        <p:nvSpPr>
          <p:cNvPr id="14" name="TextBox 13">
            <a:extLst>
              <a:ext uri="{FF2B5EF4-FFF2-40B4-BE49-F238E27FC236}">
                <a16:creationId xmlns:a16="http://schemas.microsoft.com/office/drawing/2014/main" id="{D395164A-8343-82A4-4FAE-A0B25D52ED79}"/>
              </a:ext>
            </a:extLst>
          </p:cNvPr>
          <p:cNvSpPr txBox="1"/>
          <p:nvPr/>
        </p:nvSpPr>
        <p:spPr>
          <a:xfrm>
            <a:off x="2600960" y="843280"/>
            <a:ext cx="6990080" cy="461665"/>
          </a:xfrm>
          <a:prstGeom prst="rect">
            <a:avLst/>
          </a:prstGeom>
          <a:noFill/>
        </p:spPr>
        <p:txBody>
          <a:bodyPr wrap="square" rtlCol="0">
            <a:spAutoFit/>
          </a:bodyPr>
          <a:lstStyle/>
          <a:p>
            <a:pPr algn="ctr"/>
            <a:r>
              <a:rPr lang="en-AU" sz="2400" dirty="0"/>
              <a:t>Objectives of this study</a:t>
            </a:r>
          </a:p>
        </p:txBody>
      </p:sp>
      <p:grpSp>
        <p:nvGrpSpPr>
          <p:cNvPr id="17" name="Group 16">
            <a:extLst>
              <a:ext uri="{FF2B5EF4-FFF2-40B4-BE49-F238E27FC236}">
                <a16:creationId xmlns:a16="http://schemas.microsoft.com/office/drawing/2014/main" id="{CE3991A3-0B50-0B2A-6016-E493F31339CA}"/>
              </a:ext>
            </a:extLst>
          </p:cNvPr>
          <p:cNvGrpSpPr/>
          <p:nvPr/>
        </p:nvGrpSpPr>
        <p:grpSpPr>
          <a:xfrm>
            <a:off x="660338" y="3413893"/>
            <a:ext cx="10389326" cy="1983797"/>
            <a:chOff x="709204" y="3413893"/>
            <a:chExt cx="10389326" cy="1983797"/>
          </a:xfrm>
        </p:grpSpPr>
        <p:sp>
          <p:nvSpPr>
            <p:cNvPr id="4" name="Rectangle: Rounded Corners 3">
              <a:extLst>
                <a:ext uri="{FF2B5EF4-FFF2-40B4-BE49-F238E27FC236}">
                  <a16:creationId xmlns:a16="http://schemas.microsoft.com/office/drawing/2014/main" id="{38B65BED-1C40-E1DE-4FA8-1898A976A552}"/>
                </a:ext>
              </a:extLst>
            </p:cNvPr>
            <p:cNvSpPr/>
            <p:nvPr/>
          </p:nvSpPr>
          <p:spPr>
            <a:xfrm>
              <a:off x="1093470" y="4470565"/>
              <a:ext cx="10005060" cy="927125"/>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effectLst/>
                  <a:latin typeface="+mj-lt"/>
                  <a:ea typeface="Calibri" panose="020F0502020204030204" pitchFamily="34" charset="0"/>
                  <a:cs typeface="Times New Roman" panose="02020603050405020304" pitchFamily="18" charset="0"/>
                </a:rPr>
                <a:t>Test these incl</a:t>
              </a:r>
              <a:r>
                <a:rPr lang="en-AU" sz="2000" dirty="0">
                  <a:solidFill>
                    <a:schemeClr val="tx1"/>
                  </a:solidFill>
                  <a:latin typeface="+mj-lt"/>
                  <a:ea typeface="Calibri" panose="020F0502020204030204" pitchFamily="34" charset="0"/>
                  <a:cs typeface="Times New Roman" panose="02020603050405020304" pitchFamily="18" charset="0"/>
                </a:rPr>
                <a:t>usion measurement methodologies using a case study of coffee farmers who participate in commodity and high value markets in Eastern Uganda</a:t>
              </a:r>
              <a:endParaRPr lang="en-AU" sz="2000" dirty="0">
                <a:solidFill>
                  <a:schemeClr val="tx1"/>
                </a:solidFill>
                <a:latin typeface="+mj-lt"/>
                <a:ea typeface="Calibri" panose="020F0502020204030204" pitchFamily="34" charset="0"/>
              </a:endParaRPr>
            </a:p>
          </p:txBody>
        </p:sp>
        <p:grpSp>
          <p:nvGrpSpPr>
            <p:cNvPr id="11" name="Group 10">
              <a:extLst>
                <a:ext uri="{FF2B5EF4-FFF2-40B4-BE49-F238E27FC236}">
                  <a16:creationId xmlns:a16="http://schemas.microsoft.com/office/drawing/2014/main" id="{5E9125B2-2D68-8EF2-5118-54BC001CC704}"/>
                </a:ext>
              </a:extLst>
            </p:cNvPr>
            <p:cNvGrpSpPr/>
            <p:nvPr/>
          </p:nvGrpSpPr>
          <p:grpSpPr>
            <a:xfrm>
              <a:off x="709204" y="3413893"/>
              <a:ext cx="10389326" cy="927125"/>
              <a:chOff x="709204" y="3413893"/>
              <a:chExt cx="10389326" cy="927125"/>
            </a:xfrm>
          </p:grpSpPr>
          <p:sp>
            <p:nvSpPr>
              <p:cNvPr id="2" name="Rectangle: Rounded Corners 1">
                <a:extLst>
                  <a:ext uri="{FF2B5EF4-FFF2-40B4-BE49-F238E27FC236}">
                    <a16:creationId xmlns:a16="http://schemas.microsoft.com/office/drawing/2014/main" id="{7FC9A820-3A4F-091B-1034-D67A88C8390F}"/>
                  </a:ext>
                </a:extLst>
              </p:cNvPr>
              <p:cNvSpPr/>
              <p:nvPr/>
            </p:nvSpPr>
            <p:spPr>
              <a:xfrm>
                <a:off x="1093470" y="3413893"/>
                <a:ext cx="10005060" cy="927125"/>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latin typeface="+mj-lt"/>
                    <a:ea typeface="Calibri" panose="020F0502020204030204" pitchFamily="34" charset="0"/>
                  </a:rPr>
                  <a:t>Develop inclusion measurement methodologies for smallholder orientated high value markets. </a:t>
                </a:r>
              </a:p>
            </p:txBody>
          </p:sp>
          <p:sp>
            <p:nvSpPr>
              <p:cNvPr id="5" name="TextBox 4">
                <a:extLst>
                  <a:ext uri="{FF2B5EF4-FFF2-40B4-BE49-F238E27FC236}">
                    <a16:creationId xmlns:a16="http://schemas.microsoft.com/office/drawing/2014/main" id="{89FBE19D-2C25-2E92-F015-CF1CAB41A1F7}"/>
                  </a:ext>
                </a:extLst>
              </p:cNvPr>
              <p:cNvSpPr txBox="1"/>
              <p:nvPr/>
            </p:nvSpPr>
            <p:spPr>
              <a:xfrm>
                <a:off x="709204" y="3646622"/>
                <a:ext cx="690880" cy="461665"/>
              </a:xfrm>
              <a:prstGeom prst="rect">
                <a:avLst/>
              </a:prstGeom>
              <a:noFill/>
            </p:spPr>
            <p:txBody>
              <a:bodyPr wrap="square" rtlCol="0">
                <a:spAutoFit/>
              </a:bodyPr>
              <a:lstStyle/>
              <a:p>
                <a:r>
                  <a:rPr lang="en-AU" sz="2400" dirty="0">
                    <a:latin typeface="+mj-lt"/>
                  </a:rPr>
                  <a:t>1. </a:t>
                </a:r>
              </a:p>
            </p:txBody>
          </p:sp>
        </p:grpSp>
        <p:sp>
          <p:nvSpPr>
            <p:cNvPr id="6" name="TextBox 5">
              <a:extLst>
                <a:ext uri="{FF2B5EF4-FFF2-40B4-BE49-F238E27FC236}">
                  <a16:creationId xmlns:a16="http://schemas.microsoft.com/office/drawing/2014/main" id="{71D787DA-5FC7-EDC5-44F0-456706EE4E05}"/>
                </a:ext>
              </a:extLst>
            </p:cNvPr>
            <p:cNvSpPr txBox="1"/>
            <p:nvPr/>
          </p:nvSpPr>
          <p:spPr>
            <a:xfrm>
              <a:off x="709204" y="4702888"/>
              <a:ext cx="690880" cy="461665"/>
            </a:xfrm>
            <a:prstGeom prst="rect">
              <a:avLst/>
            </a:prstGeom>
            <a:noFill/>
          </p:spPr>
          <p:txBody>
            <a:bodyPr wrap="square" rtlCol="0">
              <a:spAutoFit/>
            </a:bodyPr>
            <a:lstStyle/>
            <a:p>
              <a:r>
                <a:rPr lang="en-AU" sz="2400" dirty="0">
                  <a:latin typeface="+mj-lt"/>
                </a:rPr>
                <a:t>2. </a:t>
              </a:r>
            </a:p>
          </p:txBody>
        </p:sp>
      </p:grpSp>
      <p:sp>
        <p:nvSpPr>
          <p:cNvPr id="8" name="TextBox 7">
            <a:extLst>
              <a:ext uri="{FF2B5EF4-FFF2-40B4-BE49-F238E27FC236}">
                <a16:creationId xmlns:a16="http://schemas.microsoft.com/office/drawing/2014/main" id="{BC74B223-95F8-E8F3-4741-38AC0B0E716B}"/>
              </a:ext>
            </a:extLst>
          </p:cNvPr>
          <p:cNvSpPr txBox="1"/>
          <p:nvPr/>
        </p:nvSpPr>
        <p:spPr>
          <a:xfrm>
            <a:off x="721360" y="1787181"/>
            <a:ext cx="10520361" cy="707886"/>
          </a:xfrm>
          <a:prstGeom prst="rect">
            <a:avLst/>
          </a:prstGeom>
          <a:noFill/>
        </p:spPr>
        <p:txBody>
          <a:bodyPr wrap="square" rtlCol="0">
            <a:spAutoFit/>
          </a:bodyPr>
          <a:lstStyle/>
          <a:p>
            <a:pPr algn="ctr"/>
            <a:r>
              <a:rPr lang="en-AU" sz="2000" dirty="0">
                <a:latin typeface="+mj-lt"/>
                <a:ea typeface="Calibri" panose="020F0502020204030204" pitchFamily="34" charset="0"/>
              </a:rPr>
              <a:t>A failure to achieve inclusion outcomes for high value markets means the potential benefits are failing to reach individuals or households that need these benefits the most. </a:t>
            </a:r>
          </a:p>
        </p:txBody>
      </p:sp>
      <p:sp>
        <p:nvSpPr>
          <p:cNvPr id="10" name="TextBox 9">
            <a:extLst>
              <a:ext uri="{FF2B5EF4-FFF2-40B4-BE49-F238E27FC236}">
                <a16:creationId xmlns:a16="http://schemas.microsoft.com/office/drawing/2014/main" id="{9171B199-6CD8-C900-A387-E6ABA5B8411A}"/>
              </a:ext>
            </a:extLst>
          </p:cNvPr>
          <p:cNvSpPr txBox="1"/>
          <p:nvPr/>
        </p:nvSpPr>
        <p:spPr>
          <a:xfrm>
            <a:off x="982016" y="2857345"/>
            <a:ext cx="10027920" cy="461665"/>
          </a:xfrm>
          <a:prstGeom prst="rect">
            <a:avLst/>
          </a:prstGeom>
          <a:noFill/>
        </p:spPr>
        <p:txBody>
          <a:bodyPr wrap="square" rtlCol="0">
            <a:spAutoFit/>
          </a:bodyPr>
          <a:lstStyle/>
          <a:p>
            <a:pPr algn="ctr"/>
            <a:r>
              <a:rPr lang="en-AU" sz="2400" b="1" dirty="0">
                <a:latin typeface="+mj-lt"/>
                <a:ea typeface="Calibri" panose="020F0502020204030204" pitchFamily="34" charset="0"/>
              </a:rPr>
              <a:t>Objectives</a:t>
            </a:r>
          </a:p>
        </p:txBody>
      </p:sp>
    </p:spTree>
    <p:extLst>
      <p:ext uri="{BB962C8B-B14F-4D97-AF65-F5344CB8AC3E}">
        <p14:creationId xmlns:p14="http://schemas.microsoft.com/office/powerpoint/2010/main" val="4013285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8</a:t>
            </a:fld>
            <a:endParaRPr lang="en-US" sz="1050" dirty="0"/>
          </a:p>
        </p:txBody>
      </p:sp>
      <p:sp>
        <p:nvSpPr>
          <p:cNvPr id="2" name="Rectangle 1">
            <a:extLst>
              <a:ext uri="{FF2B5EF4-FFF2-40B4-BE49-F238E27FC236}">
                <a16:creationId xmlns:a16="http://schemas.microsoft.com/office/drawing/2014/main" id="{A51E5072-34B7-5951-3AB6-DB4C573FD749}"/>
              </a:ext>
            </a:extLst>
          </p:cNvPr>
          <p:cNvSpPr/>
          <p:nvPr/>
        </p:nvSpPr>
        <p:spPr>
          <a:xfrm>
            <a:off x="0" y="472441"/>
            <a:ext cx="6990080" cy="591311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288000" tIns="180000" rIns="288000" bIns="216000" rtlCol="0" anchor="ctr"/>
          <a:lstStyle/>
          <a:p>
            <a:pPr algn="ctr"/>
            <a:endParaRPr lang="en-AU" dirty="0"/>
          </a:p>
        </p:txBody>
      </p:sp>
      <p:sp>
        <p:nvSpPr>
          <p:cNvPr id="5" name="TextBox 4">
            <a:extLst>
              <a:ext uri="{FF2B5EF4-FFF2-40B4-BE49-F238E27FC236}">
                <a16:creationId xmlns:a16="http://schemas.microsoft.com/office/drawing/2014/main" id="{80CFE260-1416-3396-B1CE-A2AB33269FF8}"/>
              </a:ext>
            </a:extLst>
          </p:cNvPr>
          <p:cNvSpPr txBox="1"/>
          <p:nvPr/>
        </p:nvSpPr>
        <p:spPr>
          <a:xfrm>
            <a:off x="1086928" y="2450062"/>
            <a:ext cx="6096000" cy="1477328"/>
          </a:xfrm>
          <a:prstGeom prst="rect">
            <a:avLst/>
          </a:prstGeom>
          <a:noFill/>
        </p:spPr>
        <p:txBody>
          <a:bodyPr wrap="square" rtlCol="0">
            <a:spAutoFit/>
          </a:bodyPr>
          <a:lstStyle/>
          <a:p>
            <a:endParaRPr lang="en-AU" sz="2400" dirty="0">
              <a:latin typeface="+mj-lt"/>
            </a:endParaRPr>
          </a:p>
          <a:p>
            <a:r>
              <a:rPr lang="en-AU" sz="2400" dirty="0">
                <a:latin typeface="+mj-lt"/>
                <a:ea typeface="Calibri" panose="020F0502020204030204" pitchFamily="34" charset="0"/>
              </a:rPr>
              <a:t>Defining the objectives for inclusion measurement</a:t>
            </a:r>
            <a:endParaRPr lang="en-AU" dirty="0">
              <a:latin typeface="+mj-lt"/>
              <a:ea typeface="Calibri" panose="020F0502020204030204" pitchFamily="34" charset="0"/>
            </a:endParaRPr>
          </a:p>
          <a:p>
            <a:pPr marL="285750" indent="-285750">
              <a:buFont typeface="Arial" panose="020B0604020202020204" pitchFamily="34" charset="0"/>
              <a:buChar char="•"/>
            </a:pPr>
            <a:endParaRPr lang="en-AU" dirty="0">
              <a:latin typeface="+mj-lt"/>
              <a:ea typeface="Calibri" panose="020F0502020204030204" pitchFamily="34" charset="0"/>
            </a:endParaRPr>
          </a:p>
        </p:txBody>
      </p:sp>
    </p:spTree>
    <p:extLst>
      <p:ext uri="{BB962C8B-B14F-4D97-AF65-F5344CB8AC3E}">
        <p14:creationId xmlns:p14="http://schemas.microsoft.com/office/powerpoint/2010/main" val="281696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98C842-0209-924F-9060-74FCF27517B9}"/>
              </a:ext>
            </a:extLst>
          </p:cNvPr>
          <p:cNvSpPr>
            <a:spLocks noGrp="1"/>
          </p:cNvSpPr>
          <p:nvPr>
            <p:ph type="sldNum" sz="quarter" idx="12"/>
          </p:nvPr>
        </p:nvSpPr>
        <p:spPr/>
        <p:txBody>
          <a:bodyPr/>
          <a:lstStyle/>
          <a:p>
            <a:fld id="{ACADE19B-5A62-A442-958F-6378CC73CF75}" type="slidenum">
              <a:rPr lang="en-US" sz="1050" smtClean="0"/>
              <a:pPr/>
              <a:t>9</a:t>
            </a:fld>
            <a:endParaRPr lang="en-US" sz="1050" dirty="0"/>
          </a:p>
        </p:txBody>
      </p:sp>
      <p:sp>
        <p:nvSpPr>
          <p:cNvPr id="2" name="Rectangle 1">
            <a:extLst>
              <a:ext uri="{FF2B5EF4-FFF2-40B4-BE49-F238E27FC236}">
                <a16:creationId xmlns:a16="http://schemas.microsoft.com/office/drawing/2014/main" id="{A51E5072-34B7-5951-3AB6-DB4C573FD749}"/>
              </a:ext>
            </a:extLst>
          </p:cNvPr>
          <p:cNvSpPr/>
          <p:nvPr/>
        </p:nvSpPr>
        <p:spPr>
          <a:xfrm>
            <a:off x="0" y="472441"/>
            <a:ext cx="6990080" cy="591311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288000" tIns="180000" rIns="288000" bIns="216000" rtlCol="0" anchor="ctr"/>
          <a:lstStyle/>
          <a:p>
            <a:pPr algn="ctr"/>
            <a:endParaRPr lang="en-AU" dirty="0"/>
          </a:p>
        </p:txBody>
      </p:sp>
      <p:sp>
        <p:nvSpPr>
          <p:cNvPr id="5" name="TextBox 4">
            <a:extLst>
              <a:ext uri="{FF2B5EF4-FFF2-40B4-BE49-F238E27FC236}">
                <a16:creationId xmlns:a16="http://schemas.microsoft.com/office/drawing/2014/main" id="{80CFE260-1416-3396-B1CE-A2AB33269FF8}"/>
              </a:ext>
            </a:extLst>
          </p:cNvPr>
          <p:cNvSpPr txBox="1"/>
          <p:nvPr/>
        </p:nvSpPr>
        <p:spPr>
          <a:xfrm>
            <a:off x="606724" y="2321002"/>
            <a:ext cx="6096000" cy="2215991"/>
          </a:xfrm>
          <a:prstGeom prst="rect">
            <a:avLst/>
          </a:prstGeom>
          <a:noFill/>
        </p:spPr>
        <p:txBody>
          <a:bodyPr wrap="square" rtlCol="0">
            <a:spAutoFit/>
          </a:bodyPr>
          <a:lstStyle/>
          <a:p>
            <a:r>
              <a:rPr lang="en-AU" sz="2400" dirty="0"/>
              <a:t>A buyer in high value markets sets minimum plot sizes for contract participation due to high plot level transaction costs (such as monitoring of production processes). </a:t>
            </a:r>
          </a:p>
          <a:p>
            <a:endParaRPr lang="en-AU" dirty="0">
              <a:latin typeface="+mj-lt"/>
              <a:ea typeface="Calibri" panose="020F0502020204030204" pitchFamily="34" charset="0"/>
            </a:endParaRPr>
          </a:p>
        </p:txBody>
      </p:sp>
      <p:sp>
        <p:nvSpPr>
          <p:cNvPr id="4" name="TextBox 3">
            <a:extLst>
              <a:ext uri="{FF2B5EF4-FFF2-40B4-BE49-F238E27FC236}">
                <a16:creationId xmlns:a16="http://schemas.microsoft.com/office/drawing/2014/main" id="{52C1AFF8-25BE-04C8-7A3B-156CF7DF7A0A}"/>
              </a:ext>
            </a:extLst>
          </p:cNvPr>
          <p:cNvSpPr txBox="1"/>
          <p:nvPr/>
        </p:nvSpPr>
        <p:spPr>
          <a:xfrm>
            <a:off x="7182928" y="674821"/>
            <a:ext cx="3936521" cy="461665"/>
          </a:xfrm>
          <a:prstGeom prst="rect">
            <a:avLst/>
          </a:prstGeom>
          <a:noFill/>
        </p:spPr>
        <p:txBody>
          <a:bodyPr wrap="square" rtlCol="0">
            <a:spAutoFit/>
          </a:bodyPr>
          <a:lstStyle/>
          <a:p>
            <a:r>
              <a:rPr lang="en-AU" sz="2400" dirty="0">
                <a:latin typeface="+mj-lt"/>
              </a:rPr>
              <a:t>Inclusive or exclusive?</a:t>
            </a:r>
          </a:p>
        </p:txBody>
      </p:sp>
      <p:sp>
        <p:nvSpPr>
          <p:cNvPr id="6" name="TextBox 5">
            <a:extLst>
              <a:ext uri="{FF2B5EF4-FFF2-40B4-BE49-F238E27FC236}">
                <a16:creationId xmlns:a16="http://schemas.microsoft.com/office/drawing/2014/main" id="{C0977B5A-C880-59E4-3FF0-47A564CF3F63}"/>
              </a:ext>
            </a:extLst>
          </p:cNvPr>
          <p:cNvSpPr txBox="1"/>
          <p:nvPr/>
        </p:nvSpPr>
        <p:spPr>
          <a:xfrm>
            <a:off x="606724" y="724551"/>
            <a:ext cx="3936521" cy="461665"/>
          </a:xfrm>
          <a:prstGeom prst="rect">
            <a:avLst/>
          </a:prstGeom>
          <a:noFill/>
        </p:spPr>
        <p:txBody>
          <a:bodyPr wrap="square" rtlCol="0">
            <a:spAutoFit/>
          </a:bodyPr>
          <a:lstStyle/>
          <a:p>
            <a:r>
              <a:rPr lang="en-AU" sz="2400" dirty="0">
                <a:latin typeface="+mj-lt"/>
              </a:rPr>
              <a:t>Example 1:</a:t>
            </a:r>
          </a:p>
        </p:txBody>
      </p:sp>
      <p:sp>
        <p:nvSpPr>
          <p:cNvPr id="8" name="TextBox 7">
            <a:extLst>
              <a:ext uri="{FF2B5EF4-FFF2-40B4-BE49-F238E27FC236}">
                <a16:creationId xmlns:a16="http://schemas.microsoft.com/office/drawing/2014/main" id="{EB6BAB61-0978-EE70-7ABE-3D77E94FF4F2}"/>
              </a:ext>
            </a:extLst>
          </p:cNvPr>
          <p:cNvSpPr txBox="1"/>
          <p:nvPr/>
        </p:nvSpPr>
        <p:spPr>
          <a:xfrm>
            <a:off x="7269193" y="2280415"/>
            <a:ext cx="4109049" cy="738664"/>
          </a:xfrm>
          <a:prstGeom prst="rect">
            <a:avLst/>
          </a:prstGeom>
          <a:noFill/>
        </p:spPr>
        <p:txBody>
          <a:bodyPr wrap="square" rtlCol="0">
            <a:spAutoFit/>
          </a:bodyPr>
          <a:lstStyle/>
          <a:p>
            <a:endParaRPr lang="en-AU" sz="2400" dirty="0">
              <a:latin typeface="+mj-lt"/>
            </a:endParaRPr>
          </a:p>
          <a:p>
            <a:endParaRPr lang="en-AU" dirty="0">
              <a:latin typeface="+mj-lt"/>
              <a:ea typeface="Calibri" panose="020F0502020204030204" pitchFamily="34" charset="0"/>
            </a:endParaRPr>
          </a:p>
        </p:txBody>
      </p:sp>
      <p:sp>
        <p:nvSpPr>
          <p:cNvPr id="9" name="TextBox 8">
            <a:extLst>
              <a:ext uri="{FF2B5EF4-FFF2-40B4-BE49-F238E27FC236}">
                <a16:creationId xmlns:a16="http://schemas.microsoft.com/office/drawing/2014/main" id="{D59BB299-1530-FF45-BC91-E11B1F7A4626}"/>
              </a:ext>
            </a:extLst>
          </p:cNvPr>
          <p:cNvSpPr txBox="1"/>
          <p:nvPr/>
        </p:nvSpPr>
        <p:spPr>
          <a:xfrm>
            <a:off x="7309448" y="2505669"/>
            <a:ext cx="4109049" cy="1846659"/>
          </a:xfrm>
          <a:prstGeom prst="rect">
            <a:avLst/>
          </a:prstGeom>
          <a:noFill/>
        </p:spPr>
        <p:txBody>
          <a:bodyPr wrap="square" rtlCol="0">
            <a:spAutoFit/>
          </a:bodyPr>
          <a:lstStyle/>
          <a:p>
            <a:r>
              <a:rPr lang="en-AU" sz="2400" b="1" dirty="0"/>
              <a:t>Exclusive</a:t>
            </a:r>
            <a:r>
              <a:rPr lang="en-AU" sz="2400" dirty="0"/>
              <a:t> - those with lower land holdings are unable to participate </a:t>
            </a:r>
          </a:p>
          <a:p>
            <a:endParaRPr lang="en-AU" sz="2400" dirty="0"/>
          </a:p>
          <a:p>
            <a:endParaRPr lang="en-AU" dirty="0">
              <a:latin typeface="+mj-lt"/>
              <a:ea typeface="Calibri" panose="020F0502020204030204" pitchFamily="34" charset="0"/>
            </a:endParaRPr>
          </a:p>
        </p:txBody>
      </p:sp>
    </p:spTree>
    <p:extLst>
      <p:ext uri="{BB962C8B-B14F-4D97-AF65-F5344CB8AC3E}">
        <p14:creationId xmlns:p14="http://schemas.microsoft.com/office/powerpoint/2010/main" val="194085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10318</TotalTime>
  <Words>5890</Words>
  <Application>Microsoft Office PowerPoint</Application>
  <PresentationFormat>Widescreen</PresentationFormat>
  <Paragraphs>1030</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DengXian</vt:lpstr>
      <vt:lpstr>DengXian Light</vt:lpstr>
      <vt:lpstr>Arial</vt:lpstr>
      <vt:lpstr>Calibri</vt:lpstr>
      <vt:lpstr>Cambria Math</vt:lpstr>
      <vt:lpstr>Times New Roman</vt:lpstr>
      <vt:lpstr>Office Theme</vt:lpstr>
      <vt:lpstr>Measurement of extensive and intensive smallholder inclusion in high value markets.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Kassandra Hunt</dc:creator>
  <cp:lastModifiedBy>Daniel Hill</cp:lastModifiedBy>
  <cp:revision>402</cp:revision>
  <dcterms:created xsi:type="dcterms:W3CDTF">2018-07-02T02:55:34Z</dcterms:created>
  <dcterms:modified xsi:type="dcterms:W3CDTF">2024-06-28T00:01:36Z</dcterms:modified>
</cp:coreProperties>
</file>