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60" r:id="rId3"/>
    <p:sldId id="296" r:id="rId4"/>
    <p:sldId id="328" r:id="rId5"/>
    <p:sldId id="327" r:id="rId6"/>
    <p:sldId id="333" r:id="rId7"/>
    <p:sldId id="364" r:id="rId8"/>
    <p:sldId id="334" r:id="rId9"/>
    <p:sldId id="365" r:id="rId10"/>
    <p:sldId id="335" r:id="rId11"/>
    <p:sldId id="366" r:id="rId12"/>
    <p:sldId id="336" r:id="rId13"/>
    <p:sldId id="322" r:id="rId14"/>
    <p:sldId id="323" r:id="rId15"/>
    <p:sldId id="338" r:id="rId16"/>
    <p:sldId id="325" r:id="rId17"/>
    <p:sldId id="319" r:id="rId18"/>
    <p:sldId id="295" r:id="rId19"/>
    <p:sldId id="312" r:id="rId20"/>
    <p:sldId id="313" r:id="rId21"/>
    <p:sldId id="314" r:id="rId22"/>
    <p:sldId id="298" r:id="rId23"/>
    <p:sldId id="342" r:id="rId24"/>
    <p:sldId id="315" r:id="rId25"/>
    <p:sldId id="303" r:id="rId26"/>
    <p:sldId id="362" r:id="rId27"/>
    <p:sldId id="344" r:id="rId28"/>
    <p:sldId id="318" r:id="rId29"/>
    <p:sldId id="316" r:id="rId30"/>
    <p:sldId id="363" r:id="rId31"/>
    <p:sldId id="349" r:id="rId32"/>
    <p:sldId id="317" r:id="rId33"/>
    <p:sldId id="350" r:id="rId34"/>
    <p:sldId id="305" r:id="rId35"/>
    <p:sldId id="351" r:id="rId36"/>
    <p:sldId id="300" r:id="rId37"/>
    <p:sldId id="355" r:id="rId38"/>
    <p:sldId id="320" r:id="rId39"/>
    <p:sldId id="360" r:id="rId40"/>
    <p:sldId id="326" r:id="rId41"/>
    <p:sldId id="321" r:id="rId42"/>
    <p:sldId id="361" r:id="rId43"/>
    <p:sldId id="259" r:id="rId44"/>
    <p:sldId id="329" r:id="rId45"/>
    <p:sldId id="337" r:id="rId46"/>
    <p:sldId id="324" r:id="rId47"/>
  </p:sldIdLst>
  <p:sldSz cx="11952288" cy="69834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0" userDrawn="1">
          <p15:clr>
            <a:srgbClr val="A4A3A4"/>
          </p15:clr>
        </p15:guide>
        <p15:guide id="2" pos="37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08" y="96"/>
      </p:cViewPr>
      <p:guideLst>
        <p:guide orient="horz" pos="2200"/>
        <p:guide pos="376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5B869A-F55D-401C-ACC2-92E93CE284AC}" type="datetimeFigureOut">
              <a:rPr lang="en-US" smtClean="0"/>
              <a:pPr/>
              <a:t>2/4/2025</a:t>
            </a:fld>
            <a:endParaRPr lang="en-US"/>
          </a:p>
        </p:txBody>
      </p:sp>
      <p:sp>
        <p:nvSpPr>
          <p:cNvPr id="4" name="Slide Image Placeholder 3"/>
          <p:cNvSpPr>
            <a:spLocks noGrp="1" noRot="1" noChangeAspect="1"/>
          </p:cNvSpPr>
          <p:nvPr>
            <p:ph type="sldImg" idx="2"/>
          </p:nvPr>
        </p:nvSpPr>
        <p:spPr>
          <a:xfrm>
            <a:off x="495300" y="685800"/>
            <a:ext cx="5867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F46490-6D81-42E3-8365-FBF885325F23}" type="slidenum">
              <a:rPr lang="en-US" smtClean="0"/>
              <a:pPr/>
              <a:t>‹#›</a:t>
            </a:fld>
            <a:endParaRPr lang="en-US"/>
          </a:p>
        </p:txBody>
      </p:sp>
    </p:spTree>
    <p:extLst>
      <p:ext uri="{BB962C8B-B14F-4D97-AF65-F5344CB8AC3E}">
        <p14:creationId xmlns:p14="http://schemas.microsoft.com/office/powerpoint/2010/main" val="135163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87F46490-6D81-42E3-8365-FBF885325F23}" type="slidenum">
              <a:rPr lang="en-US" smtClean="0"/>
              <a:pPr/>
              <a:t>1</a:t>
            </a:fld>
            <a:endParaRPr lang="en-US"/>
          </a:p>
        </p:txBody>
      </p:sp>
    </p:spTree>
    <p:extLst>
      <p:ext uri="{BB962C8B-B14F-4D97-AF65-F5344CB8AC3E}">
        <p14:creationId xmlns:p14="http://schemas.microsoft.com/office/powerpoint/2010/main" val="50008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6422" y="2169386"/>
            <a:ext cx="10159445" cy="1496908"/>
          </a:xfrm>
        </p:spPr>
        <p:txBody>
          <a:bodyPr/>
          <a:lstStyle/>
          <a:p>
            <a:r>
              <a:rPr lang="en-US"/>
              <a:t>Click to edit Master title style</a:t>
            </a:r>
          </a:p>
        </p:txBody>
      </p:sp>
      <p:sp>
        <p:nvSpPr>
          <p:cNvPr id="3" name="Subtitle 2"/>
          <p:cNvSpPr>
            <a:spLocks noGrp="1"/>
          </p:cNvSpPr>
          <p:nvPr>
            <p:ph type="subTitle" idx="1"/>
          </p:nvPr>
        </p:nvSpPr>
        <p:spPr>
          <a:xfrm>
            <a:off x="1792843" y="3957267"/>
            <a:ext cx="8366602" cy="1784650"/>
          </a:xfrm>
        </p:spPr>
        <p:txBody>
          <a:bodyPr/>
          <a:lstStyle>
            <a:lvl1pPr marL="0" indent="0" algn="ctr">
              <a:buNone/>
              <a:defRPr>
                <a:solidFill>
                  <a:schemeClr val="tx1">
                    <a:tint val="75000"/>
                  </a:schemeClr>
                </a:solidFill>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CFF4386-11AA-454D-8E9B-28EE42893489}" type="datetime1">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BC82D3-9C0C-40DA-BCFE-55F2FAD07228}" type="datetime1">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5409" y="279662"/>
            <a:ext cx="2689265" cy="59585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7614" y="279662"/>
            <a:ext cx="7868590" cy="59585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887A67-CBEC-4D3C-B635-794A55ABA17C}" type="datetime1">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D8F76-2ADB-4529-B8E4-534C4CF6EB89}" type="datetime1">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4148" y="4487491"/>
            <a:ext cx="10159445" cy="1386983"/>
          </a:xfrm>
        </p:spPr>
        <p:txBody>
          <a:bodyPr anchor="t"/>
          <a:lstStyle>
            <a:lvl1pPr algn="l">
              <a:defRPr sz="3921" b="1" cap="all"/>
            </a:lvl1pPr>
          </a:lstStyle>
          <a:p>
            <a:r>
              <a:rPr lang="en-US"/>
              <a:t>Click to edit Master title style</a:t>
            </a:r>
          </a:p>
        </p:txBody>
      </p:sp>
      <p:sp>
        <p:nvSpPr>
          <p:cNvPr id="3" name="Text Placeholder 2"/>
          <p:cNvSpPr>
            <a:spLocks noGrp="1"/>
          </p:cNvSpPr>
          <p:nvPr>
            <p:ph type="body" idx="1"/>
          </p:nvPr>
        </p:nvSpPr>
        <p:spPr>
          <a:xfrm>
            <a:off x="944148" y="2959869"/>
            <a:ext cx="10159445" cy="1527621"/>
          </a:xfrm>
        </p:spPr>
        <p:txBody>
          <a:bodyPr anchor="b"/>
          <a:lstStyle>
            <a:lvl1pPr marL="0" indent="0">
              <a:buNone/>
              <a:defRPr sz="1961">
                <a:solidFill>
                  <a:schemeClr val="tx1">
                    <a:tint val="75000"/>
                  </a:schemeClr>
                </a:solidFill>
              </a:defRPr>
            </a:lvl1pPr>
            <a:lvl2pPr marL="448193" indent="0">
              <a:buNone/>
              <a:defRPr sz="1765">
                <a:solidFill>
                  <a:schemeClr val="tx1">
                    <a:tint val="75000"/>
                  </a:schemeClr>
                </a:solidFill>
              </a:defRPr>
            </a:lvl2pPr>
            <a:lvl3pPr marL="896386" indent="0">
              <a:buNone/>
              <a:defRPr sz="1568">
                <a:solidFill>
                  <a:schemeClr val="tx1">
                    <a:tint val="75000"/>
                  </a:schemeClr>
                </a:solidFill>
              </a:defRPr>
            </a:lvl3pPr>
            <a:lvl4pPr marL="1344579" indent="0">
              <a:buNone/>
              <a:defRPr sz="1372">
                <a:solidFill>
                  <a:schemeClr val="tx1">
                    <a:tint val="75000"/>
                  </a:schemeClr>
                </a:solidFill>
              </a:defRPr>
            </a:lvl4pPr>
            <a:lvl5pPr marL="1792773" indent="0">
              <a:buNone/>
              <a:defRPr sz="1372">
                <a:solidFill>
                  <a:schemeClr val="tx1">
                    <a:tint val="75000"/>
                  </a:schemeClr>
                </a:solidFill>
              </a:defRPr>
            </a:lvl5pPr>
            <a:lvl6pPr marL="2240966" indent="0">
              <a:buNone/>
              <a:defRPr sz="1372">
                <a:solidFill>
                  <a:schemeClr val="tx1">
                    <a:tint val="75000"/>
                  </a:schemeClr>
                </a:solidFill>
              </a:defRPr>
            </a:lvl6pPr>
            <a:lvl7pPr marL="2689159" indent="0">
              <a:buNone/>
              <a:defRPr sz="1372">
                <a:solidFill>
                  <a:schemeClr val="tx1">
                    <a:tint val="75000"/>
                  </a:schemeClr>
                </a:solidFill>
              </a:defRPr>
            </a:lvl7pPr>
            <a:lvl8pPr marL="3137352" indent="0">
              <a:buNone/>
              <a:defRPr sz="1372">
                <a:solidFill>
                  <a:schemeClr val="tx1">
                    <a:tint val="75000"/>
                  </a:schemeClr>
                </a:solidFill>
              </a:defRPr>
            </a:lvl8pPr>
            <a:lvl9pPr marL="3585545" indent="0">
              <a:buNone/>
              <a:defRPr sz="137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774D4-F7F3-420E-A2E9-5953B4320418}" type="datetime1">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7615" y="1629464"/>
            <a:ext cx="5278927" cy="4608730"/>
          </a:xfrm>
        </p:spPr>
        <p:txBody>
          <a:bodyPr/>
          <a:lstStyle>
            <a:lvl1pPr>
              <a:defRPr sz="2745"/>
            </a:lvl1pPr>
            <a:lvl2pPr>
              <a:defRPr sz="2353"/>
            </a:lvl2pPr>
            <a:lvl3pPr>
              <a:defRPr sz="196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75747" y="1629464"/>
            <a:ext cx="5278927" cy="4608730"/>
          </a:xfrm>
        </p:spPr>
        <p:txBody>
          <a:bodyPr/>
          <a:lstStyle>
            <a:lvl1pPr>
              <a:defRPr sz="2745"/>
            </a:lvl1pPr>
            <a:lvl2pPr>
              <a:defRPr sz="2353"/>
            </a:lvl2pPr>
            <a:lvl3pPr>
              <a:defRPr sz="1961"/>
            </a:lvl3pPr>
            <a:lvl4pPr>
              <a:defRPr sz="1765"/>
            </a:lvl4pPr>
            <a:lvl5pPr>
              <a:defRPr sz="1765"/>
            </a:lvl5pPr>
            <a:lvl6pPr>
              <a:defRPr sz="1765"/>
            </a:lvl6pPr>
            <a:lvl7pPr>
              <a:defRPr sz="1765"/>
            </a:lvl7pPr>
            <a:lvl8pPr>
              <a:defRPr sz="1765"/>
            </a:lvl8pPr>
            <a:lvl9pPr>
              <a:defRPr sz="176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820E42A-15FA-4387-BC0B-E483BF48EC48}" type="datetime1">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7615" y="1563186"/>
            <a:ext cx="5281003" cy="651461"/>
          </a:xfrm>
        </p:spPr>
        <p:txBody>
          <a:bodyPr anchor="b"/>
          <a:lstStyle>
            <a:lvl1pPr marL="0" indent="0">
              <a:buNone/>
              <a:defRPr sz="2353" b="1"/>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a:t>Click to edit Master text styles</a:t>
            </a:r>
          </a:p>
        </p:txBody>
      </p:sp>
      <p:sp>
        <p:nvSpPr>
          <p:cNvPr id="4" name="Content Placeholder 3"/>
          <p:cNvSpPr>
            <a:spLocks noGrp="1"/>
          </p:cNvSpPr>
          <p:nvPr>
            <p:ph sz="half" idx="2"/>
          </p:nvPr>
        </p:nvSpPr>
        <p:spPr>
          <a:xfrm>
            <a:off x="597615" y="2214647"/>
            <a:ext cx="5281003" cy="4023546"/>
          </a:xfrm>
        </p:spPr>
        <p:txBody>
          <a:bodyPr/>
          <a:lstStyle>
            <a:lvl1pPr>
              <a:defRPr sz="2353"/>
            </a:lvl1pPr>
            <a:lvl2pPr>
              <a:defRPr sz="1961"/>
            </a:lvl2pPr>
            <a:lvl3pPr>
              <a:defRPr sz="1765"/>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1598" y="1563186"/>
            <a:ext cx="5283077" cy="651461"/>
          </a:xfrm>
        </p:spPr>
        <p:txBody>
          <a:bodyPr anchor="b"/>
          <a:lstStyle>
            <a:lvl1pPr marL="0" indent="0">
              <a:buNone/>
              <a:defRPr sz="2353" b="1"/>
            </a:lvl1pPr>
            <a:lvl2pPr marL="448193" indent="0">
              <a:buNone/>
              <a:defRPr sz="1961" b="1"/>
            </a:lvl2pPr>
            <a:lvl3pPr marL="896386" indent="0">
              <a:buNone/>
              <a:defRPr sz="1765" b="1"/>
            </a:lvl3pPr>
            <a:lvl4pPr marL="1344579" indent="0">
              <a:buNone/>
              <a:defRPr sz="1568" b="1"/>
            </a:lvl4pPr>
            <a:lvl5pPr marL="1792773" indent="0">
              <a:buNone/>
              <a:defRPr sz="1568" b="1"/>
            </a:lvl5pPr>
            <a:lvl6pPr marL="2240966" indent="0">
              <a:buNone/>
              <a:defRPr sz="1568" b="1"/>
            </a:lvl6pPr>
            <a:lvl7pPr marL="2689159" indent="0">
              <a:buNone/>
              <a:defRPr sz="1568" b="1"/>
            </a:lvl7pPr>
            <a:lvl8pPr marL="3137352" indent="0">
              <a:buNone/>
              <a:defRPr sz="1568" b="1"/>
            </a:lvl8pPr>
            <a:lvl9pPr marL="3585545" indent="0">
              <a:buNone/>
              <a:defRPr sz="1568" b="1"/>
            </a:lvl9pPr>
          </a:lstStyle>
          <a:p>
            <a:pPr lvl="0"/>
            <a:r>
              <a:rPr lang="en-US"/>
              <a:t>Click to edit Master text styles</a:t>
            </a:r>
          </a:p>
        </p:txBody>
      </p:sp>
      <p:sp>
        <p:nvSpPr>
          <p:cNvPr id="6" name="Content Placeholder 5"/>
          <p:cNvSpPr>
            <a:spLocks noGrp="1"/>
          </p:cNvSpPr>
          <p:nvPr>
            <p:ph sz="quarter" idx="4"/>
          </p:nvPr>
        </p:nvSpPr>
        <p:spPr>
          <a:xfrm>
            <a:off x="6071598" y="2214647"/>
            <a:ext cx="5283077" cy="4023546"/>
          </a:xfrm>
        </p:spPr>
        <p:txBody>
          <a:bodyPr/>
          <a:lstStyle>
            <a:lvl1pPr>
              <a:defRPr sz="2353"/>
            </a:lvl1pPr>
            <a:lvl2pPr>
              <a:defRPr sz="1961"/>
            </a:lvl2pPr>
            <a:lvl3pPr>
              <a:defRPr sz="1765"/>
            </a:lvl3pPr>
            <a:lvl4pPr>
              <a:defRPr sz="1568"/>
            </a:lvl4pPr>
            <a:lvl5pPr>
              <a:defRPr sz="1568"/>
            </a:lvl5pPr>
            <a:lvl6pPr>
              <a:defRPr sz="1568"/>
            </a:lvl6pPr>
            <a:lvl7pPr>
              <a:defRPr sz="1568"/>
            </a:lvl7pPr>
            <a:lvl8pPr>
              <a:defRPr sz="1568"/>
            </a:lvl8pPr>
            <a:lvl9pPr>
              <a:defRPr sz="15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624F78-2D86-4E1F-AEFF-7FE65CBE0196}" type="datetime1">
              <a:rPr lang="en-US" smtClean="0"/>
              <a:pPr/>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88A6082-A43F-4192-BFB4-997143BFB303}" type="datetime1">
              <a:rPr lang="en-US" smtClean="0"/>
              <a:pPr/>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0E560-EDC1-4F20-B676-E1592B29A046}" type="datetime1">
              <a:rPr lang="en-US" smtClean="0"/>
              <a:pPr/>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7616" y="278043"/>
            <a:ext cx="3932220" cy="1183301"/>
          </a:xfrm>
        </p:spPr>
        <p:txBody>
          <a:bodyPr anchor="b"/>
          <a:lstStyle>
            <a:lvl1pPr algn="l">
              <a:defRPr sz="1961" b="1"/>
            </a:lvl1pPr>
          </a:lstStyle>
          <a:p>
            <a:r>
              <a:rPr lang="en-US"/>
              <a:t>Click to edit Master title style</a:t>
            </a:r>
          </a:p>
        </p:txBody>
      </p:sp>
      <p:sp>
        <p:nvSpPr>
          <p:cNvPr id="3" name="Content Placeholder 2"/>
          <p:cNvSpPr>
            <a:spLocks noGrp="1"/>
          </p:cNvSpPr>
          <p:nvPr>
            <p:ph idx="1"/>
          </p:nvPr>
        </p:nvSpPr>
        <p:spPr>
          <a:xfrm>
            <a:off x="4673013" y="278045"/>
            <a:ext cx="6681661" cy="5960150"/>
          </a:xfrm>
        </p:spPr>
        <p:txBody>
          <a:bodyPr/>
          <a:lstStyle>
            <a:lvl1pPr>
              <a:defRPr sz="3137"/>
            </a:lvl1pPr>
            <a:lvl2pPr>
              <a:defRPr sz="2745"/>
            </a:lvl2pPr>
            <a:lvl3pPr>
              <a:defRPr sz="2353"/>
            </a:lvl3pPr>
            <a:lvl4pPr>
              <a:defRPr sz="1961"/>
            </a:lvl4pPr>
            <a:lvl5pPr>
              <a:defRPr sz="1961"/>
            </a:lvl5pPr>
            <a:lvl6pPr>
              <a:defRPr sz="1961"/>
            </a:lvl6pPr>
            <a:lvl7pPr>
              <a:defRPr sz="1961"/>
            </a:lvl7pPr>
            <a:lvl8pPr>
              <a:defRPr sz="1961"/>
            </a:lvl8pPr>
            <a:lvl9pPr>
              <a:defRPr sz="196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7616" y="1461345"/>
            <a:ext cx="3932220" cy="4776849"/>
          </a:xfrm>
        </p:spPr>
        <p:txBody>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5F374DBF-7002-4F70-B7D9-E73F1CED01E4}" type="datetime1">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42732" y="4888389"/>
            <a:ext cx="7171373" cy="577102"/>
          </a:xfrm>
        </p:spPr>
        <p:txBody>
          <a:bodyPr anchor="b"/>
          <a:lstStyle>
            <a:lvl1pPr algn="l">
              <a:defRPr sz="1961" b="1"/>
            </a:lvl1pPr>
          </a:lstStyle>
          <a:p>
            <a:r>
              <a:rPr lang="en-US"/>
              <a:t>Click to edit Master title style</a:t>
            </a:r>
          </a:p>
        </p:txBody>
      </p:sp>
      <p:sp>
        <p:nvSpPr>
          <p:cNvPr id="3" name="Picture Placeholder 2"/>
          <p:cNvSpPr>
            <a:spLocks noGrp="1"/>
          </p:cNvSpPr>
          <p:nvPr>
            <p:ph type="pic" idx="1"/>
          </p:nvPr>
        </p:nvSpPr>
        <p:spPr>
          <a:xfrm>
            <a:off x="2342732" y="623981"/>
            <a:ext cx="7171373" cy="4190048"/>
          </a:xfrm>
        </p:spPr>
        <p:txBody>
          <a:bodyPr/>
          <a:lstStyle>
            <a:lvl1pPr marL="0" indent="0">
              <a:buNone/>
              <a:defRPr sz="3137"/>
            </a:lvl1pPr>
            <a:lvl2pPr marL="448193" indent="0">
              <a:buNone/>
              <a:defRPr sz="2745"/>
            </a:lvl2pPr>
            <a:lvl3pPr marL="896386" indent="0">
              <a:buNone/>
              <a:defRPr sz="2353"/>
            </a:lvl3pPr>
            <a:lvl4pPr marL="1344579" indent="0">
              <a:buNone/>
              <a:defRPr sz="1961"/>
            </a:lvl4pPr>
            <a:lvl5pPr marL="1792773" indent="0">
              <a:buNone/>
              <a:defRPr sz="1961"/>
            </a:lvl5pPr>
            <a:lvl6pPr marL="2240966" indent="0">
              <a:buNone/>
              <a:defRPr sz="1961"/>
            </a:lvl6pPr>
            <a:lvl7pPr marL="2689159" indent="0">
              <a:buNone/>
              <a:defRPr sz="1961"/>
            </a:lvl7pPr>
            <a:lvl8pPr marL="3137352" indent="0">
              <a:buNone/>
              <a:defRPr sz="1961"/>
            </a:lvl8pPr>
            <a:lvl9pPr marL="3585545" indent="0">
              <a:buNone/>
              <a:defRPr sz="1961"/>
            </a:lvl9pPr>
          </a:lstStyle>
          <a:p>
            <a:endParaRPr lang="en-US"/>
          </a:p>
        </p:txBody>
      </p:sp>
      <p:sp>
        <p:nvSpPr>
          <p:cNvPr id="4" name="Text Placeholder 3"/>
          <p:cNvSpPr>
            <a:spLocks noGrp="1"/>
          </p:cNvSpPr>
          <p:nvPr>
            <p:ph type="body" sz="half" idx="2"/>
          </p:nvPr>
        </p:nvSpPr>
        <p:spPr>
          <a:xfrm>
            <a:off x="2342732" y="5465491"/>
            <a:ext cx="7171373" cy="819581"/>
          </a:xfrm>
        </p:spPr>
        <p:txBody>
          <a:bodyPr/>
          <a:lstStyle>
            <a:lvl1pPr marL="0" indent="0">
              <a:buNone/>
              <a:defRPr sz="1372"/>
            </a:lvl1pPr>
            <a:lvl2pPr marL="448193" indent="0">
              <a:buNone/>
              <a:defRPr sz="1176"/>
            </a:lvl2pPr>
            <a:lvl3pPr marL="896386" indent="0">
              <a:buNone/>
              <a:defRPr sz="980"/>
            </a:lvl3pPr>
            <a:lvl4pPr marL="1344579" indent="0">
              <a:buNone/>
              <a:defRPr sz="882"/>
            </a:lvl4pPr>
            <a:lvl5pPr marL="1792773" indent="0">
              <a:buNone/>
              <a:defRPr sz="882"/>
            </a:lvl5pPr>
            <a:lvl6pPr marL="2240966" indent="0">
              <a:buNone/>
              <a:defRPr sz="882"/>
            </a:lvl6pPr>
            <a:lvl7pPr marL="2689159" indent="0">
              <a:buNone/>
              <a:defRPr sz="882"/>
            </a:lvl7pPr>
            <a:lvl8pPr marL="3137352" indent="0">
              <a:buNone/>
              <a:defRPr sz="882"/>
            </a:lvl8pPr>
            <a:lvl9pPr marL="3585545" indent="0">
              <a:buNone/>
              <a:defRPr sz="882"/>
            </a:lvl9pPr>
          </a:lstStyle>
          <a:p>
            <a:pPr lvl="0"/>
            <a:r>
              <a:rPr lang="en-US"/>
              <a:t>Click to edit Master text styles</a:t>
            </a:r>
          </a:p>
        </p:txBody>
      </p:sp>
      <p:sp>
        <p:nvSpPr>
          <p:cNvPr id="5" name="Date Placeholder 4"/>
          <p:cNvSpPr>
            <a:spLocks noGrp="1"/>
          </p:cNvSpPr>
          <p:nvPr>
            <p:ph type="dt" sz="half" idx="10"/>
          </p:nvPr>
        </p:nvSpPr>
        <p:spPr/>
        <p:txBody>
          <a:bodyPr/>
          <a:lstStyle/>
          <a:p>
            <a:fld id="{DE3EAD9A-7A91-4E8D-9CCF-E2BE7B400618}" type="datetime1">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C31ABB-4D19-4AA2-9333-E03AAD223BB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7615" y="279660"/>
            <a:ext cx="10757059" cy="11639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7615" y="1629464"/>
            <a:ext cx="10757059" cy="4608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7615" y="6472591"/>
            <a:ext cx="2788867" cy="371802"/>
          </a:xfrm>
          <a:prstGeom prst="rect">
            <a:avLst/>
          </a:prstGeom>
        </p:spPr>
        <p:txBody>
          <a:bodyPr vert="horz" lIns="91440" tIns="45720" rIns="91440" bIns="45720" rtlCol="0" anchor="ctr"/>
          <a:lstStyle>
            <a:lvl1pPr algn="l">
              <a:defRPr sz="1176">
                <a:solidFill>
                  <a:schemeClr val="tx1">
                    <a:tint val="75000"/>
                  </a:schemeClr>
                </a:solidFill>
              </a:defRPr>
            </a:lvl1pPr>
          </a:lstStyle>
          <a:p>
            <a:fld id="{9C0A2380-2902-41B5-AD3E-ED816B93CC89}" type="datetime1">
              <a:rPr lang="en-US" smtClean="0"/>
              <a:pPr/>
              <a:t>2/4/2025</a:t>
            </a:fld>
            <a:endParaRPr lang="en-US"/>
          </a:p>
        </p:txBody>
      </p:sp>
      <p:sp>
        <p:nvSpPr>
          <p:cNvPr id="5" name="Footer Placeholder 4"/>
          <p:cNvSpPr>
            <a:spLocks noGrp="1"/>
          </p:cNvSpPr>
          <p:nvPr>
            <p:ph type="ftr" sz="quarter" idx="3"/>
          </p:nvPr>
        </p:nvSpPr>
        <p:spPr>
          <a:xfrm>
            <a:off x="4083699" y="6472591"/>
            <a:ext cx="3784891" cy="371802"/>
          </a:xfrm>
          <a:prstGeom prst="rect">
            <a:avLst/>
          </a:prstGeom>
        </p:spPr>
        <p:txBody>
          <a:bodyPr vert="horz" lIns="91440" tIns="45720" rIns="91440" bIns="45720" rtlCol="0" anchor="ctr"/>
          <a:lstStyle>
            <a:lvl1pPr algn="ctr">
              <a:defRPr sz="117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65807" y="6472591"/>
            <a:ext cx="2788867" cy="371802"/>
          </a:xfrm>
          <a:prstGeom prst="rect">
            <a:avLst/>
          </a:prstGeom>
        </p:spPr>
        <p:txBody>
          <a:bodyPr vert="horz" lIns="91440" tIns="45720" rIns="91440" bIns="45720" rtlCol="0" anchor="ctr"/>
          <a:lstStyle>
            <a:lvl1pPr algn="r">
              <a:defRPr sz="1176">
                <a:solidFill>
                  <a:schemeClr val="tx1">
                    <a:tint val="75000"/>
                  </a:schemeClr>
                </a:solidFill>
              </a:defRPr>
            </a:lvl1pPr>
          </a:lstStyle>
          <a:p>
            <a:fld id="{CBC31ABB-4D19-4AA2-9333-E03AAD223BB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896386" rtl="0" eaLnBrk="1" latinLnBrk="0" hangingPunct="1">
        <a:spcBef>
          <a:spcPct val="0"/>
        </a:spcBef>
        <a:buNone/>
        <a:defRPr sz="4313" kern="1200">
          <a:solidFill>
            <a:schemeClr val="tx1"/>
          </a:solidFill>
          <a:latin typeface="+mj-lt"/>
          <a:ea typeface="+mj-ea"/>
          <a:cs typeface="+mj-cs"/>
        </a:defRPr>
      </a:lvl1pPr>
    </p:titleStyle>
    <p:bodyStyle>
      <a:lvl1pPr marL="336145" indent="-336145" algn="l" defTabSz="896386" rtl="0" eaLnBrk="1" latinLnBrk="0" hangingPunct="1">
        <a:spcBef>
          <a:spcPct val="20000"/>
        </a:spcBef>
        <a:buFont typeface="Arial" pitchFamily="34" charset="0"/>
        <a:buChar char="•"/>
        <a:defRPr sz="3137" kern="1200">
          <a:solidFill>
            <a:schemeClr val="tx1"/>
          </a:solidFill>
          <a:latin typeface="+mn-lt"/>
          <a:ea typeface="+mn-ea"/>
          <a:cs typeface="+mn-cs"/>
        </a:defRPr>
      </a:lvl1pPr>
      <a:lvl2pPr marL="728314" indent="-280121" algn="l" defTabSz="896386" rtl="0" eaLnBrk="1" latinLnBrk="0" hangingPunct="1">
        <a:spcBef>
          <a:spcPct val="20000"/>
        </a:spcBef>
        <a:buFont typeface="Arial" pitchFamily="34" charset="0"/>
        <a:buChar char="–"/>
        <a:defRPr sz="2745" kern="1200">
          <a:solidFill>
            <a:schemeClr val="tx1"/>
          </a:solidFill>
          <a:latin typeface="+mn-lt"/>
          <a:ea typeface="+mn-ea"/>
          <a:cs typeface="+mn-cs"/>
        </a:defRPr>
      </a:lvl2pPr>
      <a:lvl3pPr marL="1120483" indent="-224097" algn="l" defTabSz="896386" rtl="0" eaLnBrk="1" latinLnBrk="0" hangingPunct="1">
        <a:spcBef>
          <a:spcPct val="20000"/>
        </a:spcBef>
        <a:buFont typeface="Arial" pitchFamily="34" charset="0"/>
        <a:buChar char="•"/>
        <a:defRPr sz="2353" kern="1200">
          <a:solidFill>
            <a:schemeClr val="tx1"/>
          </a:solidFill>
          <a:latin typeface="+mn-lt"/>
          <a:ea typeface="+mn-ea"/>
          <a:cs typeface="+mn-cs"/>
        </a:defRPr>
      </a:lvl3pPr>
      <a:lvl4pPr marL="156867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4pPr>
      <a:lvl5pPr marL="201686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5pPr>
      <a:lvl6pPr marL="246506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3256"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1449"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9642" indent="-224097" algn="l" defTabSz="896386"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386" rtl="0" eaLnBrk="1" latinLnBrk="0" hangingPunct="1">
        <a:defRPr sz="1765" kern="1200">
          <a:solidFill>
            <a:schemeClr val="tx1"/>
          </a:solidFill>
          <a:latin typeface="+mn-lt"/>
          <a:ea typeface="+mn-ea"/>
          <a:cs typeface="+mn-cs"/>
        </a:defRPr>
      </a:lvl1pPr>
      <a:lvl2pPr marL="448193" algn="l" defTabSz="896386" rtl="0" eaLnBrk="1" latinLnBrk="0" hangingPunct="1">
        <a:defRPr sz="1765" kern="1200">
          <a:solidFill>
            <a:schemeClr val="tx1"/>
          </a:solidFill>
          <a:latin typeface="+mn-lt"/>
          <a:ea typeface="+mn-ea"/>
          <a:cs typeface="+mn-cs"/>
        </a:defRPr>
      </a:lvl2pPr>
      <a:lvl3pPr marL="896386" algn="l" defTabSz="896386" rtl="0" eaLnBrk="1" latinLnBrk="0" hangingPunct="1">
        <a:defRPr sz="1765" kern="1200">
          <a:solidFill>
            <a:schemeClr val="tx1"/>
          </a:solidFill>
          <a:latin typeface="+mn-lt"/>
          <a:ea typeface="+mn-ea"/>
          <a:cs typeface="+mn-cs"/>
        </a:defRPr>
      </a:lvl3pPr>
      <a:lvl4pPr marL="1344579" algn="l" defTabSz="896386" rtl="0" eaLnBrk="1" latinLnBrk="0" hangingPunct="1">
        <a:defRPr sz="1765" kern="1200">
          <a:solidFill>
            <a:schemeClr val="tx1"/>
          </a:solidFill>
          <a:latin typeface="+mn-lt"/>
          <a:ea typeface="+mn-ea"/>
          <a:cs typeface="+mn-cs"/>
        </a:defRPr>
      </a:lvl4pPr>
      <a:lvl5pPr marL="1792773" algn="l" defTabSz="896386" rtl="0" eaLnBrk="1" latinLnBrk="0" hangingPunct="1">
        <a:defRPr sz="1765" kern="1200">
          <a:solidFill>
            <a:schemeClr val="tx1"/>
          </a:solidFill>
          <a:latin typeface="+mn-lt"/>
          <a:ea typeface="+mn-ea"/>
          <a:cs typeface="+mn-cs"/>
        </a:defRPr>
      </a:lvl5pPr>
      <a:lvl6pPr marL="2240966" algn="l" defTabSz="896386" rtl="0" eaLnBrk="1" latinLnBrk="0" hangingPunct="1">
        <a:defRPr sz="1765" kern="1200">
          <a:solidFill>
            <a:schemeClr val="tx1"/>
          </a:solidFill>
          <a:latin typeface="+mn-lt"/>
          <a:ea typeface="+mn-ea"/>
          <a:cs typeface="+mn-cs"/>
        </a:defRPr>
      </a:lvl6pPr>
      <a:lvl7pPr marL="2689159" algn="l" defTabSz="896386" rtl="0" eaLnBrk="1" latinLnBrk="0" hangingPunct="1">
        <a:defRPr sz="1765" kern="1200">
          <a:solidFill>
            <a:schemeClr val="tx1"/>
          </a:solidFill>
          <a:latin typeface="+mn-lt"/>
          <a:ea typeface="+mn-ea"/>
          <a:cs typeface="+mn-cs"/>
        </a:defRPr>
      </a:lvl7pPr>
      <a:lvl8pPr marL="3137352" algn="l" defTabSz="896386" rtl="0" eaLnBrk="1" latinLnBrk="0" hangingPunct="1">
        <a:defRPr sz="1765" kern="1200">
          <a:solidFill>
            <a:schemeClr val="tx1"/>
          </a:solidFill>
          <a:latin typeface="+mn-lt"/>
          <a:ea typeface="+mn-ea"/>
          <a:cs typeface="+mn-cs"/>
        </a:defRPr>
      </a:lvl8pPr>
      <a:lvl9pPr marL="3585545" algn="l" defTabSz="896386"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BEBA8EAE-BF5A-486C-A8C5-ECC9F3942E4B}">
                <a14:imgProps xmlns:a14="http://schemas.microsoft.com/office/drawing/2010/main">
                  <a14:imgLayer r:embed="rId4">
                    <a14:imgEffect>
                      <a14:colorTemperature colorTemp="6501"/>
                    </a14:imgEffect>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4944" y="2196306"/>
            <a:ext cx="11277600" cy="3047999"/>
          </a:xfrm>
        </p:spPr>
        <p:txBody>
          <a:bodyPr>
            <a:normAutofit fontScale="90000"/>
          </a:bodyPr>
          <a:lstStyle/>
          <a:p>
            <a:br>
              <a:rPr lang="en-US" dirty="0"/>
            </a:br>
            <a:br>
              <a:rPr lang="en-US" sz="4900" b="1" dirty="0">
                <a:latin typeface="Times New Roman" panose="02020603050405020304" pitchFamily="18" charset="0"/>
                <a:cs typeface="Times New Roman" panose="02020603050405020304" pitchFamily="18" charset="0"/>
              </a:rPr>
            </a:br>
            <a:br>
              <a:rPr lang="en-US" sz="49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BGEC 103 : BUSINESS COMMUNICATION</a:t>
            </a:r>
            <a:br>
              <a:rPr lang="en-US" sz="44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WEEK ONE</a:t>
            </a:r>
            <a:br>
              <a:rPr lang="en-US" sz="4400" b="1" dirty="0">
                <a:latin typeface="Times New Roman" panose="02020603050405020304" pitchFamily="18" charset="0"/>
                <a:cs typeface="Times New Roman" panose="02020603050405020304" pitchFamily="18" charset="0"/>
              </a:rPr>
            </a:br>
            <a:r>
              <a:rPr lang="en-US" sz="4400" b="1" dirty="0">
                <a:solidFill>
                  <a:srgbClr val="FF0000"/>
                </a:solidFill>
                <a:latin typeface="Times New Roman" panose="02020603050405020304" pitchFamily="18" charset="0"/>
                <a:cs typeface="Times New Roman" panose="02020603050405020304" pitchFamily="18" charset="0"/>
              </a:rPr>
              <a:t>FOUNDATIONS OF BUSINESS COMMUNICATION</a:t>
            </a:r>
            <a:br>
              <a:rPr lang="en-US" sz="4400" b="1" dirty="0">
                <a:solidFill>
                  <a:srgbClr val="002060"/>
                </a:solidFill>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CDFF8B4-E3AA-1F00-66A7-991285C86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15720-2CE3-D48C-3611-48A2147F4263}"/>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III</a:t>
            </a:r>
          </a:p>
        </p:txBody>
      </p:sp>
      <p:sp>
        <p:nvSpPr>
          <p:cNvPr id="3" name="Content Placeholder 2">
            <a:extLst>
              <a:ext uri="{FF2B5EF4-FFF2-40B4-BE49-F238E27FC236}">
                <a16:creationId xmlns:a16="http://schemas.microsoft.com/office/drawing/2014/main" id="{B763DA9E-966F-B20E-6A8C-B336F22A5061}"/>
              </a:ext>
            </a:extLst>
          </p:cNvPr>
          <p:cNvSpPr>
            <a:spLocks noGrp="1"/>
          </p:cNvSpPr>
          <p:nvPr>
            <p:ph idx="1"/>
          </p:nvPr>
        </p:nvSpPr>
        <p:spPr>
          <a:xfrm>
            <a:off x="108744" y="824706"/>
            <a:ext cx="8839200" cy="5436775"/>
          </a:xfrm>
        </p:spPr>
        <p:txBody>
          <a:bodyPr>
            <a:normAutofit/>
          </a:bodyPr>
          <a:lstStyle/>
          <a:p>
            <a:pPr marL="0" indent="0">
              <a:lnSpc>
                <a:spcPct val="107000"/>
              </a:lnSpc>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Objective-Based Definition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Business communication involves the structured conveyance of information aimed at facilitating organizational goals, such as improving productivity, enhancing customer satisfaction, and fostering teamwork.</a:t>
            </a:r>
          </a:p>
          <a:p>
            <a:pPr marL="0" lvl="0" indent="0">
              <a:lnSpc>
                <a:spcPct val="107000"/>
              </a:lnSpc>
              <a:spcAft>
                <a:spcPts val="800"/>
              </a:spcAft>
              <a:buSzPts val="1000"/>
              <a:buNone/>
              <a:tabLst>
                <a:tab pos="457200" algn="l"/>
              </a:tabLs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	Examples</a:t>
            </a:r>
          </a:p>
          <a:p>
            <a:pPr marL="0" lvl="0" indent="0">
              <a:lnSpc>
                <a:spcPct val="107000"/>
              </a:lnSpc>
              <a:spcAft>
                <a:spcPts val="800"/>
              </a:spcAft>
              <a:buSzPts val="1000"/>
              <a:buNone/>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	A sales pitch delivered to a prospective client.</a:t>
            </a:r>
          </a:p>
          <a:p>
            <a:pPr marL="0" lvl="0" indent="0">
              <a:lnSpc>
                <a:spcPct val="107000"/>
              </a:lnSpc>
              <a:spcAft>
                <a:spcPts val="800"/>
              </a:spcAft>
              <a:buSzPts val="1000"/>
              <a:buNone/>
              <a:tabLst>
                <a:tab pos="457200" algn="l"/>
              </a:tabLst>
            </a:pPr>
            <a:r>
              <a:rPr lang="en-US" sz="28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An annual report shared with shareholders.</a:t>
            </a:r>
          </a:p>
          <a:p>
            <a:pPr marL="0" lvl="0" indent="0">
              <a:lnSpc>
                <a:spcPct val="107000"/>
              </a:lnSpc>
              <a:spcAft>
                <a:spcPts val="800"/>
              </a:spcAft>
              <a:buSzPts val="1000"/>
              <a:buNone/>
              <a:tabLst>
                <a:tab pos="457200" algn="l"/>
              </a:tabLst>
            </a:pPr>
            <a:r>
              <a:rPr lang="en-US" sz="28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 social media campaign to promote a product.</a:t>
            </a:r>
            <a:endParaRPr lang="en-US" sz="2800" i="1" dirty="0">
              <a:latin typeface="Times New Roman" panose="02020603050405020304" pitchFamily="18" charset="0"/>
              <a:cs typeface="Times New Roman" panose="02020603050405020304" pitchFamily="18" charset="0"/>
            </a:endParaRPr>
          </a:p>
          <a:p>
            <a:pPr marL="0" indent="0">
              <a:lnSpc>
                <a:spcPct val="150000"/>
              </a:lnSpc>
              <a:buNone/>
            </a:pPr>
            <a:endParaRPr lang="en-US" sz="28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26CF3A5-A2BF-655B-035F-7088AED5B2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5544" y="2310606"/>
            <a:ext cx="2209800" cy="2362200"/>
          </a:xfrm>
          <a:prstGeom prst="rect">
            <a:avLst/>
          </a:prstGeom>
        </p:spPr>
      </p:pic>
    </p:spTree>
    <p:extLst>
      <p:ext uri="{BB962C8B-B14F-4D97-AF65-F5344CB8AC3E}">
        <p14:creationId xmlns:p14="http://schemas.microsoft.com/office/powerpoint/2010/main" val="580096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1AE5F-43CC-2EC7-A175-D79368F0E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9C813-249A-E754-ED42-EA5E68B18BB1}"/>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III</a:t>
            </a:r>
          </a:p>
        </p:txBody>
      </p:sp>
      <p:sp>
        <p:nvSpPr>
          <p:cNvPr id="3" name="Content Placeholder 2">
            <a:extLst>
              <a:ext uri="{FF2B5EF4-FFF2-40B4-BE49-F238E27FC236}">
                <a16:creationId xmlns:a16="http://schemas.microsoft.com/office/drawing/2014/main" id="{5BA831B8-F847-D297-8DD9-BB73E273BB95}"/>
              </a:ext>
            </a:extLst>
          </p:cNvPr>
          <p:cNvSpPr>
            <a:spLocks noGrp="1"/>
          </p:cNvSpPr>
          <p:nvPr>
            <p:ph idx="1"/>
          </p:nvPr>
        </p:nvSpPr>
        <p:spPr>
          <a:xfrm>
            <a:off x="108744" y="824706"/>
            <a:ext cx="8839200" cy="5436775"/>
          </a:xfrm>
        </p:spPr>
        <p:txBody>
          <a:bodyPr>
            <a:normAutofit/>
          </a:bodyPr>
          <a:lstStyle/>
          <a:p>
            <a:pPr marL="0" indent="0">
              <a:lnSpc>
                <a:spcPct val="107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Academic Definition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According to Little(1977), "Business communication is the flow of information, perception, and understanding among persons involved in the business process.</a:t>
            </a:r>
          </a:p>
          <a:p>
            <a:pPr marL="0" lvl="0" indent="0">
              <a:lnSpc>
                <a:spcPct val="107000"/>
              </a:lnSpc>
              <a:spcAft>
                <a:spcPts val="800"/>
              </a:spcAft>
              <a:buSzPts val="1000"/>
              <a:buNone/>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Examples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contract agreement between two companies.</a:t>
            </a:r>
          </a:p>
          <a:p>
            <a:pPr marL="0" lvl="0" indent="0">
              <a:lnSpc>
                <a:spcPct val="107000"/>
              </a:lnSpc>
              <a:spcAft>
                <a:spcPts val="800"/>
              </a:spcAft>
              <a:buSzPts val="1000"/>
              <a:buNone/>
              <a:tabLst>
                <a:tab pos="457200" algn="l"/>
              </a:tabLst>
            </a:pPr>
            <a:r>
              <a:rPr lang="en-US" sz="2400" b="1"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customer service representative responding to a client’s query via email.</a:t>
            </a:r>
          </a:p>
          <a:p>
            <a:pPr marL="0" lvl="0" indent="0">
              <a:lnSpc>
                <a:spcPct val="107000"/>
              </a:lnSpc>
              <a:spcAft>
                <a:spcPts val="800"/>
              </a:spcAft>
              <a:buSzPts val="1000"/>
              <a:buNone/>
              <a:tabLst>
                <a:tab pos="457200" algn="l"/>
              </a:tabLst>
            </a:pPr>
            <a:r>
              <a:rPr lang="en-US" sz="2400" b="1"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 keynote speech by the CEO at a company event.</a:t>
            </a:r>
          </a:p>
          <a:p>
            <a:pPr>
              <a:lnSpc>
                <a:spcPct val="150000"/>
              </a:lnSpc>
              <a:buFont typeface="Wingdings" panose="05000000000000000000" pitchFamily="2" charset="2"/>
              <a:buChar char="§"/>
            </a:pPr>
            <a:endParaRPr lang="en-US" sz="2400" i="1"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17760F10-2169-F50A-1B33-F08EFA5B6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5544" y="2310606"/>
            <a:ext cx="2209800" cy="2362200"/>
          </a:xfrm>
          <a:prstGeom prst="rect">
            <a:avLst/>
          </a:prstGeom>
        </p:spPr>
      </p:pic>
    </p:spTree>
    <p:extLst>
      <p:ext uri="{BB962C8B-B14F-4D97-AF65-F5344CB8AC3E}">
        <p14:creationId xmlns:p14="http://schemas.microsoft.com/office/powerpoint/2010/main" val="211540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85C74288-A88D-8056-26F6-52C655655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40FBD-F2E2-9FE0-719B-9E8723DF98CE}"/>
              </a:ext>
            </a:extLst>
          </p:cNvPr>
          <p:cNvSpPr>
            <a:spLocks noGrp="1"/>
          </p:cNvSpPr>
          <p:nvPr>
            <p:ph type="title"/>
          </p:nvPr>
        </p:nvSpPr>
        <p:spPr>
          <a:xfrm>
            <a:off x="108744" y="0"/>
            <a:ext cx="11734800" cy="1026547"/>
          </a:xfrm>
        </p:spPr>
        <p:txBody>
          <a:bodyPr>
            <a:normAutofit/>
          </a:bodyPr>
          <a:lstStyle/>
          <a:p>
            <a:br>
              <a:rPr lang="en-US" sz="1800" b="1" dirty="0">
                <a:solidFill>
                  <a:srgbClr val="000000"/>
                </a:solidFill>
                <a:effectLst/>
                <a:latin typeface="Times New Roman" panose="02020603050405020304" pitchFamily="18" charset="0"/>
                <a:ea typeface="Times New Roman" panose="02020603050405020304" pitchFamily="18" charset="0"/>
              </a:rPr>
            </a:br>
            <a:r>
              <a:rPr lang="en-US" sz="2800" b="1" dirty="0">
                <a:solidFill>
                  <a:srgbClr val="000000"/>
                </a:solidFill>
                <a:effectLst/>
                <a:latin typeface="Times New Roman" panose="02020603050405020304" pitchFamily="18" charset="0"/>
                <a:ea typeface="Times New Roman" panose="02020603050405020304" pitchFamily="18" charset="0"/>
              </a:rPr>
              <a:t>THE CONCEPT OF BUSINESS COMMUNICATION 1</a:t>
            </a:r>
            <a:endParaRPr lang="en-US" sz="28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EE4AD3-87DD-6195-3A0F-84F94FEFD2F1}"/>
              </a:ext>
            </a:extLst>
          </p:cNvPr>
          <p:cNvSpPr>
            <a:spLocks noGrp="1"/>
          </p:cNvSpPr>
          <p:nvPr>
            <p:ph idx="1"/>
          </p:nvPr>
        </p:nvSpPr>
        <p:spPr>
          <a:xfrm>
            <a:off x="108744" y="1026547"/>
            <a:ext cx="9829800" cy="5234934"/>
          </a:xfrm>
        </p:spPr>
        <p:txBody>
          <a:bodyPr>
            <a:normAutofit fontScale="92500" lnSpcReduction="10000"/>
          </a:bodyPr>
          <a:lstStyle/>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concept of business communication has evolved alongside the development of trade, commerce, and technology throughout history. Its origins can be traced back to ancient civilizations, where trade necessitated the exchange of information and ideas.</a:t>
            </a:r>
          </a:p>
          <a:p>
            <a:pPr marL="392169" lvl="1" indent="0">
              <a:lnSpc>
                <a:spcPct val="107000"/>
              </a:lnSpc>
              <a:spcAft>
                <a:spcPts val="800"/>
              </a:spcAft>
              <a:buNone/>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Ancient Trade and Communication (circa 3000 BCE – 500 BCE):</a:t>
            </a:r>
          </a:p>
          <a:p>
            <a:pPr marL="457200" lvl="1" indent="0">
              <a:lnSpc>
                <a:spcPct val="107000"/>
              </a:lnSpc>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Early forms of business communication emerged in ancient Mesopotamia, Egypt, and 	China, where merchants used clay tablets, papyrus, and other mediums to record 	transactions and contracts.</a:t>
            </a:r>
          </a:p>
          <a:p>
            <a:pPr marL="457200" lvl="1" indent="0">
              <a:lnSpc>
                <a:spcPct val="107000"/>
              </a:lnSpc>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development of writing systems, such as cuneiform and hieroglyphics, facilitated 	record-keeping and correspondence.</a:t>
            </a:r>
          </a:p>
          <a:p>
            <a:pPr marL="392169" lvl="1" indent="0">
              <a:lnSpc>
                <a:spcPct val="107000"/>
              </a:lnSpc>
              <a:spcAft>
                <a:spcPts val="800"/>
              </a:spcAft>
              <a:buNone/>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Medieval Period (5th – 15th century):</a:t>
            </a:r>
          </a:p>
          <a:p>
            <a:pPr marL="457200" lvl="1" indent="0">
              <a:lnSpc>
                <a:spcPct val="107000"/>
              </a:lnSpc>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During the Middle Ages, trade expanded through routes like the Silk Road, 	necessitating communication between diverse cultures.</a:t>
            </a:r>
          </a:p>
          <a:p>
            <a:pPr marL="457200" lvl="1" indent="0">
              <a:lnSpc>
                <a:spcPct val="107000"/>
              </a:lnSpc>
              <a:spcAft>
                <a:spcPts val="800"/>
              </a:spcAft>
              <a:buSzPts val="1000"/>
              <a:buNone/>
              <a:tabLst>
                <a:tab pos="9144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Letters and messengers were commonly used for business transactions, agreements, 	and negotiations.</a:t>
            </a:r>
          </a:p>
          <a:p>
            <a:pPr lvl="1">
              <a:lnSpc>
                <a:spcPct val="150000"/>
              </a:lnSpc>
              <a:buFont typeface="Wingdings" panose="05000000000000000000" pitchFamily="2" charset="2"/>
              <a:buChar char="§"/>
            </a:pPr>
            <a:endParaRPr lang="en-US" sz="2008" i="1"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25830C6-8AA9-243A-99AF-A620A67CA4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144" y="2043906"/>
            <a:ext cx="1295400" cy="2362200"/>
          </a:xfrm>
          <a:prstGeom prst="rect">
            <a:avLst/>
          </a:prstGeom>
        </p:spPr>
      </p:pic>
    </p:spTree>
    <p:extLst>
      <p:ext uri="{BB962C8B-B14F-4D97-AF65-F5344CB8AC3E}">
        <p14:creationId xmlns:p14="http://schemas.microsoft.com/office/powerpoint/2010/main" val="3841531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744" y="-318294"/>
            <a:ext cx="11658600" cy="1828800"/>
          </a:xfrm>
        </p:spPr>
        <p:txBody>
          <a:bodyPr>
            <a:normAutofit/>
          </a:bodyPr>
          <a:lstStyle/>
          <a:p>
            <a:pPr>
              <a:buNone/>
            </a:pPr>
            <a:r>
              <a:rPr lang="en-GB" sz="4400" b="1" dirty="0"/>
              <a:t>THE CONCEPT OF BUSINESSS COMMUNICATION II</a:t>
            </a:r>
            <a:br>
              <a:rPr lang="en-GB" sz="4400" b="1" dirty="0"/>
            </a:br>
            <a:endParaRPr lang="en-GB" sz="4400" b="1" dirty="0"/>
          </a:p>
        </p:txBody>
      </p:sp>
      <p:sp>
        <p:nvSpPr>
          <p:cNvPr id="3" name="Content Placeholder 2"/>
          <p:cNvSpPr>
            <a:spLocks noGrp="1"/>
          </p:cNvSpPr>
          <p:nvPr>
            <p:ph idx="1"/>
          </p:nvPr>
        </p:nvSpPr>
        <p:spPr>
          <a:xfrm>
            <a:off x="1" y="443706"/>
            <a:ext cx="9633743" cy="5817775"/>
          </a:xfrm>
        </p:spPr>
        <p:txBody>
          <a:bodyPr>
            <a:normAutofit/>
          </a:bodyPr>
          <a:lstStyle/>
          <a:p>
            <a:pPr marL="0" lvl="0" indent="0">
              <a:lnSpc>
                <a:spcPct val="107000"/>
              </a:lnSpc>
              <a:spcAft>
                <a:spcPts val="800"/>
              </a:spcAft>
              <a:buNone/>
              <a:tabLst>
                <a:tab pos="457200" algn="l"/>
              </a:tabLst>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Industrial Revolution (18th–19th centuries):</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Industrial Revolution marked a significant shift in business communication, with the advent of mass 	production and global markets.</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Innovations like the printing press enabled widespread dissemination of business information through 	newspapers, pamphlets, and catalogs.</a:t>
            </a:r>
          </a:p>
          <a:p>
            <a:pPr marL="0" lvl="0" indent="0">
              <a:lnSpc>
                <a:spcPct val="107000"/>
              </a:lnSpc>
              <a:spcAft>
                <a:spcPts val="800"/>
              </a:spcAft>
              <a:buNone/>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Telecommunication Era (19th – early 20th century):</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19th and early 20th centuries introduced telegraphs, telephones, and radio, revolutionizing the 	speed and reach of business communication.</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These technologies allowed businesses to connect with remote locations and respond quickly to 	market demands.</a:t>
            </a:r>
          </a:p>
          <a:p>
            <a:pPr marL="0" lvl="0" indent="0">
              <a:lnSpc>
                <a:spcPct val="107000"/>
              </a:lnSpc>
              <a:spcAft>
                <a:spcPts val="800"/>
              </a:spcAft>
              <a:buNone/>
              <a:tabLst>
                <a:tab pos="4572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Digital Revolution (late 20th century – present):</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The late 20th century witnessed the rise of computers, the internet, and mobile technology, 	transforming business communication into a real-time, global phenomenon.</a:t>
            </a:r>
          </a:p>
          <a:p>
            <a:pPr marL="457200" lvl="1" indent="0">
              <a:lnSpc>
                <a:spcPct val="107000"/>
              </a:lnSpc>
              <a:spcAft>
                <a:spcPts val="800"/>
              </a:spcAft>
              <a:buSzPts val="1000"/>
              <a:buNone/>
              <a:tabLst>
                <a:tab pos="914400" algn="l"/>
              </a:tabLs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Email, video conferencing, and social media have become integral tools for modern business 	communication.</a:t>
            </a: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14F3586-39FB-F8C4-28B2-539D024D4869}"/>
              </a:ext>
            </a:extLst>
          </p:cNvPr>
          <p:cNvPicPr>
            <a:picLocks noChangeAspect="1"/>
          </p:cNvPicPr>
          <p:nvPr/>
        </p:nvPicPr>
        <p:blipFill>
          <a:blip r:embed="rId4"/>
          <a:stretch>
            <a:fillRect/>
          </a:stretch>
        </p:blipFill>
        <p:spPr>
          <a:xfrm>
            <a:off x="9616641" y="1891506"/>
            <a:ext cx="2762284" cy="3200400"/>
          </a:xfrm>
          <a:prstGeom prst="rect">
            <a:avLst/>
          </a:prstGeom>
        </p:spPr>
      </p:pic>
    </p:spTree>
    <p:extLst>
      <p:ext uri="{BB962C8B-B14F-4D97-AF65-F5344CB8AC3E}">
        <p14:creationId xmlns:p14="http://schemas.microsoft.com/office/powerpoint/2010/main" val="3803606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300744" cy="1600200"/>
          </a:xfrm>
        </p:spPr>
        <p:txBody>
          <a:bodyPr>
            <a:normAutofit/>
          </a:bodyPr>
          <a:lstStyle/>
          <a:p>
            <a:pPr>
              <a:buNone/>
            </a:pPr>
            <a:r>
              <a:rPr lang="en-GB" sz="3200" b="1" dirty="0">
                <a:solidFill>
                  <a:srgbClr val="002060"/>
                </a:solidFill>
                <a:latin typeface="Times New Roman" panose="02020603050405020304" pitchFamily="18" charset="0"/>
                <a:cs typeface="Times New Roman" panose="02020603050405020304" pitchFamily="18" charset="0"/>
              </a:rPr>
              <a:t>SITUATIONS IN WHICH COMMUNICATION EXISTS I</a:t>
            </a:r>
            <a:br>
              <a:rPr lang="en-GB" sz="4400" b="1" dirty="0"/>
            </a:br>
            <a:endParaRPr lang="en-GB" sz="4400" b="1" dirty="0"/>
          </a:p>
        </p:txBody>
      </p:sp>
      <p:sp>
        <p:nvSpPr>
          <p:cNvPr id="3" name="Content Placeholder 2"/>
          <p:cNvSpPr>
            <a:spLocks noGrp="1"/>
          </p:cNvSpPr>
          <p:nvPr>
            <p:ph idx="1"/>
          </p:nvPr>
        </p:nvSpPr>
        <p:spPr>
          <a:xfrm>
            <a:off x="184944" y="596106"/>
            <a:ext cx="8991600" cy="5665375"/>
          </a:xfrm>
        </p:spPr>
        <p:txBody>
          <a:bodyPr>
            <a:normAutofit fontScale="70000" lnSpcReduction="20000"/>
          </a:bodyPr>
          <a:lstStyle/>
          <a:p>
            <a:pPr marL="0" lvl="0" indent="0" algn="just">
              <a:buNone/>
            </a:pPr>
            <a:r>
              <a:rPr lang="en-GB" sz="2900" b="1" i="1" dirty="0">
                <a:latin typeface="Times New Roman" panose="02020603050405020304" pitchFamily="18" charset="0"/>
                <a:cs typeface="Times New Roman" panose="02020603050405020304" pitchFamily="18" charset="0"/>
              </a:rPr>
              <a:t>Interpersonal communication</a:t>
            </a:r>
            <a:endParaRPr lang="en-GB" sz="2900" dirty="0">
              <a:latin typeface="Times New Roman" panose="02020603050405020304" pitchFamily="18" charset="0"/>
              <a:cs typeface="Times New Roman" panose="02020603050405020304" pitchFamily="18" charset="0"/>
            </a:endParaRPr>
          </a:p>
          <a:p>
            <a:pPr marL="0" indent="0" algn="just">
              <a:spcAft>
                <a:spcPts val="1200"/>
              </a:spcAft>
              <a:buNone/>
            </a:pPr>
            <a:r>
              <a:rPr lang="en-GB" sz="2900" dirty="0">
                <a:latin typeface="Times New Roman" panose="02020603050405020304" pitchFamily="18" charset="0"/>
                <a:cs typeface="Times New Roman" panose="02020603050405020304" pitchFamily="18" charset="0"/>
              </a:rPr>
              <a:t>This is the process of message transaction between people who work toward creating and sustaining shared meaning. </a:t>
            </a:r>
          </a:p>
          <a:p>
            <a:pPr marL="448193" lvl="1" indent="0" algn="just">
              <a:spcAft>
                <a:spcPts val="1200"/>
              </a:spcAft>
              <a:buNone/>
            </a:pPr>
            <a:r>
              <a:rPr lang="en-US" sz="2900" b="0" i="0" dirty="0">
                <a:effectLst/>
                <a:latin typeface="Times New Roman" panose="02020603050405020304" pitchFamily="18" charset="0"/>
                <a:cs typeface="Times New Roman" panose="02020603050405020304" pitchFamily="18" charset="0"/>
              </a:rPr>
              <a:t>	A marketing team leader </a:t>
            </a:r>
            <a:r>
              <a:rPr lang="en-US" sz="2900" b="0" i="1" dirty="0">
                <a:effectLst/>
                <a:latin typeface="Times New Roman" panose="02020603050405020304" pitchFamily="18" charset="0"/>
                <a:cs typeface="Times New Roman" panose="02020603050405020304" pitchFamily="18" charset="0"/>
              </a:rPr>
              <a:t>meets with a graphic designer</a:t>
            </a:r>
            <a:r>
              <a:rPr lang="en-US" sz="2900" b="0" i="0" dirty="0">
                <a:effectLst/>
                <a:latin typeface="Times New Roman" panose="02020603050405020304" pitchFamily="18" charset="0"/>
                <a:cs typeface="Times New Roman" panose="02020603050405020304" pitchFamily="18" charset="0"/>
              </a:rPr>
              <a:t> to discuss the visual 	elements of an upcoming campaign, where they engage in a back-and-forth 	conversation to clarify the design brief, provide feedback, and align on the 	project's creative direction.</a:t>
            </a:r>
          </a:p>
          <a:p>
            <a:pPr marL="448193" lvl="1" indent="0" algn="just">
              <a:buNone/>
            </a:pPr>
            <a:r>
              <a:rPr lang="en-US" sz="2900" b="0" i="0" dirty="0">
                <a:effectLst/>
                <a:latin typeface="Times New Roman" panose="02020603050405020304" pitchFamily="18" charset="0"/>
                <a:cs typeface="Times New Roman" panose="02020603050405020304" pitchFamily="18" charset="0"/>
              </a:rPr>
              <a:t>	This illustrates interpersonal communication as a </a:t>
            </a:r>
            <a:r>
              <a:rPr lang="en-US" sz="2900" b="1" i="0" dirty="0">
                <a:effectLst/>
                <a:latin typeface="Times New Roman" panose="02020603050405020304" pitchFamily="18" charset="0"/>
                <a:cs typeface="Times New Roman" panose="02020603050405020304" pitchFamily="18" charset="0"/>
              </a:rPr>
              <a:t>collaborative 	dialogue</a:t>
            </a:r>
            <a:r>
              <a:rPr lang="en-US" sz="2900" b="0" i="0" dirty="0">
                <a:effectLst/>
                <a:latin typeface="Times New Roman" panose="02020603050405020304" pitchFamily="18" charset="0"/>
                <a:cs typeface="Times New Roman" panose="02020603050405020304" pitchFamily="18" charset="0"/>
              </a:rPr>
              <a:t> aimed at achieving a shared understanding of a business objective.</a:t>
            </a:r>
          </a:p>
          <a:p>
            <a:pPr marL="0" lvl="0" indent="0" algn="just">
              <a:buNone/>
            </a:pPr>
            <a:r>
              <a:rPr lang="en-GB" sz="2900" b="1" i="1" dirty="0">
                <a:latin typeface="Times New Roman" panose="02020603050405020304" pitchFamily="18" charset="0"/>
                <a:cs typeface="Times New Roman" panose="02020603050405020304" pitchFamily="18" charset="0"/>
              </a:rPr>
              <a:t>Small group communication</a:t>
            </a:r>
          </a:p>
          <a:p>
            <a:pPr marL="0" lvl="0" indent="0" algn="just">
              <a:buNone/>
            </a:pPr>
            <a:r>
              <a:rPr lang="en-GB" sz="2900" dirty="0">
                <a:latin typeface="Times New Roman" panose="02020603050405020304" pitchFamily="18" charset="0"/>
                <a:cs typeface="Times New Roman" panose="02020603050405020304" pitchFamily="18" charset="0"/>
              </a:rPr>
              <a:t>Communication between and among members of a team who meet for a common purpose.</a:t>
            </a:r>
          </a:p>
          <a:p>
            <a:pPr marL="0" indent="0" algn="just">
              <a:spcAft>
                <a:spcPts val="1200"/>
              </a:spcAft>
              <a:buNone/>
            </a:pPr>
            <a:r>
              <a:rPr lang="en-US" sz="2900" b="1" dirty="0">
                <a:latin typeface="Times New Roman" panose="02020603050405020304" pitchFamily="18" charset="0"/>
                <a:cs typeface="Times New Roman" panose="02020603050405020304" pitchFamily="18" charset="0"/>
              </a:rPr>
              <a:t>	</a:t>
            </a:r>
            <a:r>
              <a:rPr lang="en-US" sz="2900" b="0" i="0" dirty="0">
                <a:effectLst/>
                <a:latin typeface="Times New Roman" panose="02020603050405020304" pitchFamily="18" charset="0"/>
                <a:cs typeface="Times New Roman" panose="02020603050405020304" pitchFamily="18" charset="0"/>
              </a:rPr>
              <a:t>A company's executive board </a:t>
            </a:r>
            <a:r>
              <a:rPr lang="en-US" sz="2900" b="0" i="1" dirty="0">
                <a:effectLst/>
                <a:latin typeface="Times New Roman" panose="02020603050405020304" pitchFamily="18" charset="0"/>
                <a:cs typeface="Times New Roman" panose="02020603050405020304" pitchFamily="18" charset="0"/>
              </a:rPr>
              <a:t>conducts a quarterly strategy session</a:t>
            </a:r>
            <a:r>
              <a:rPr lang="en-US" sz="2900" b="0" i="0" dirty="0">
                <a:effectLst/>
                <a:latin typeface="Times New Roman" panose="02020603050405020304" pitchFamily="18" charset="0"/>
                <a:cs typeface="Times New Roman" panose="02020603050405020304" pitchFamily="18" charset="0"/>
              </a:rPr>
              <a:t>, where 	the CEO, CFO, and department heads engage in a facilitated discussion to 	review financial performance, identify areas for improvement, and set key 	priorities for the next quarter.</a:t>
            </a:r>
          </a:p>
          <a:p>
            <a:pPr marL="0" indent="0" algn="just">
              <a:buNone/>
            </a:pPr>
            <a:r>
              <a:rPr lang="en-US" sz="2900" b="0" i="0" dirty="0">
                <a:effectLst/>
                <a:latin typeface="Times New Roman" panose="02020603050405020304" pitchFamily="18" charset="0"/>
                <a:cs typeface="Times New Roman" panose="02020603050405020304" pitchFamily="18" charset="0"/>
              </a:rPr>
              <a:t>	This illustrates small group communication as a </a:t>
            </a:r>
            <a:r>
              <a:rPr lang="en-US" sz="2900" b="1" i="0" dirty="0">
                <a:effectLst/>
                <a:latin typeface="Times New Roman" panose="02020603050405020304" pitchFamily="18" charset="0"/>
                <a:cs typeface="Times New Roman" panose="02020603050405020304" pitchFamily="18" charset="0"/>
              </a:rPr>
              <a:t>strategic planning 	process</a:t>
            </a:r>
            <a:r>
              <a:rPr lang="en-US" sz="2900" b="0" i="0" dirty="0">
                <a:effectLst/>
                <a:latin typeface="Times New Roman" panose="02020603050405020304" pitchFamily="18" charset="0"/>
                <a:cs typeface="Times New Roman" panose="02020603050405020304" pitchFamily="18" charset="0"/>
              </a:rPr>
              <a:t> among senior leaders to drive business growth.</a:t>
            </a:r>
          </a:p>
          <a:p>
            <a:pPr marL="0" indent="0">
              <a:buNone/>
            </a:pPr>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3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65B1A8F-05B2-A292-9466-C2A019A26E7E}"/>
              </a:ext>
            </a:extLst>
          </p:cNvPr>
          <p:cNvPicPr>
            <a:picLocks noChangeAspect="1"/>
          </p:cNvPicPr>
          <p:nvPr/>
        </p:nvPicPr>
        <p:blipFill>
          <a:blip r:embed="rId4"/>
          <a:stretch>
            <a:fillRect/>
          </a:stretch>
        </p:blipFill>
        <p:spPr>
          <a:xfrm>
            <a:off x="9454839" y="1061389"/>
            <a:ext cx="2497449" cy="4259117"/>
          </a:xfrm>
          <a:prstGeom prst="rect">
            <a:avLst/>
          </a:prstGeom>
        </p:spPr>
      </p:pic>
    </p:spTree>
    <p:extLst>
      <p:ext uri="{BB962C8B-B14F-4D97-AF65-F5344CB8AC3E}">
        <p14:creationId xmlns:p14="http://schemas.microsoft.com/office/powerpoint/2010/main" val="3934077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5EBA82F6-805A-49BB-0164-EFFA70571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E4172-5CCB-BE7A-7953-0D702487F8AD}"/>
              </a:ext>
            </a:extLst>
          </p:cNvPr>
          <p:cNvSpPr>
            <a:spLocks noGrp="1"/>
          </p:cNvSpPr>
          <p:nvPr>
            <p:ph type="title"/>
          </p:nvPr>
        </p:nvSpPr>
        <p:spPr>
          <a:xfrm>
            <a:off x="-348456" y="-89694"/>
            <a:ext cx="12300744" cy="1600200"/>
          </a:xfrm>
        </p:spPr>
        <p:txBody>
          <a:bodyPr>
            <a:normAutofit/>
          </a:bodyPr>
          <a:lstStyle/>
          <a:p>
            <a:pPr>
              <a:buNone/>
            </a:pPr>
            <a:r>
              <a:rPr lang="en-GB" sz="3200" b="1" dirty="0">
                <a:solidFill>
                  <a:srgbClr val="002060"/>
                </a:solidFill>
                <a:latin typeface="Times New Roman" panose="02020603050405020304" pitchFamily="18" charset="0"/>
                <a:cs typeface="Times New Roman" panose="02020603050405020304" pitchFamily="18" charset="0"/>
              </a:rPr>
              <a:t>SITUATIONS IN WHICH COMMUNICATION EXISTS II</a:t>
            </a:r>
            <a:br>
              <a:rPr lang="en-GB" sz="3200" b="1" dirty="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92340D-DA88-603A-35DA-F3E8A4874957}"/>
              </a:ext>
            </a:extLst>
          </p:cNvPr>
          <p:cNvSpPr>
            <a:spLocks noGrp="1"/>
          </p:cNvSpPr>
          <p:nvPr>
            <p:ph idx="1"/>
          </p:nvPr>
        </p:nvSpPr>
        <p:spPr>
          <a:xfrm>
            <a:off x="0" y="748506"/>
            <a:ext cx="9633743" cy="5486399"/>
          </a:xfrm>
        </p:spPr>
        <p:txBody>
          <a:bodyPr>
            <a:normAutofit fontScale="62500" lnSpcReduction="20000"/>
          </a:bodyPr>
          <a:lstStyle/>
          <a:p>
            <a:pPr marL="0" lvl="0" indent="0">
              <a:buNone/>
            </a:pPr>
            <a:r>
              <a:rPr lang="en-GB" sz="2900" b="1" i="1" dirty="0">
                <a:latin typeface="Times New Roman" panose="02020603050405020304" pitchFamily="18" charset="0"/>
                <a:cs typeface="Times New Roman" panose="02020603050405020304" pitchFamily="18" charset="0"/>
              </a:rPr>
              <a:t>Mass communication</a:t>
            </a:r>
            <a:endParaRPr lang="en-US" sz="2900" b="1" i="1" dirty="0">
              <a:latin typeface="Times New Roman" panose="02020603050405020304" pitchFamily="18" charset="0"/>
              <a:cs typeface="Times New Roman" panose="02020603050405020304" pitchFamily="18" charset="0"/>
            </a:endParaRPr>
          </a:p>
          <a:p>
            <a:pPr marL="0" indent="0">
              <a:lnSpc>
                <a:spcPct val="120000"/>
              </a:lnSpc>
              <a:buNone/>
            </a:pPr>
            <a:r>
              <a:rPr lang="en-US" sz="2900" dirty="0"/>
              <a:t>Mass communication involves transmitting messages to a large audience through mediated channels like TV, radio, the Internet, or newspapers. It converges with interpersonal communication when interactions, such as interviews or web chats, occur via these media.</a:t>
            </a:r>
          </a:p>
          <a:p>
            <a:pPr>
              <a:lnSpc>
                <a:spcPct val="120000"/>
              </a:lnSpc>
            </a:pPr>
            <a:r>
              <a:rPr lang="en-US" sz="2900" b="1" i="0" dirty="0">
                <a:effectLst/>
                <a:latin typeface="Times New Roman" panose="02020603050405020304" pitchFamily="18" charset="0"/>
                <a:cs typeface="Times New Roman" panose="02020603050405020304" pitchFamily="18" charset="0"/>
              </a:rPr>
              <a:t>Example:</a:t>
            </a:r>
            <a:r>
              <a:rPr lang="en-US" sz="2900" b="0" i="0" dirty="0">
                <a:effectLst/>
                <a:latin typeface="Times New Roman" panose="02020603050405020304" pitchFamily="18" charset="0"/>
                <a:cs typeface="Times New Roman" panose="02020603050405020304" pitchFamily="18" charset="0"/>
              </a:rPr>
              <a:t> </a:t>
            </a:r>
            <a:r>
              <a:rPr lang="en-US" sz="2900" dirty="0"/>
              <a:t>When the CEO uses a mediated channel (live webcast) to address a large audience while also enabling direct interaction through Q&amp;A sessions on social media and online chat.</a:t>
            </a:r>
            <a:endParaRPr lang="en-US" sz="2900" b="0" i="0" dirty="0">
              <a:effectLst/>
              <a:latin typeface="Times New Roman" panose="02020603050405020304" pitchFamily="18" charset="0"/>
              <a:cs typeface="Times New Roman" panose="02020603050405020304" pitchFamily="18" charset="0"/>
            </a:endParaRPr>
          </a:p>
          <a:p>
            <a:pPr algn="l"/>
            <a:r>
              <a:rPr lang="en-US" sz="2900" b="0" i="0" dirty="0">
                <a:effectLst/>
                <a:latin typeface="Times New Roman" panose="02020603050405020304" pitchFamily="18" charset="0"/>
                <a:cs typeface="Times New Roman" panose="02020603050405020304" pitchFamily="18" charset="0"/>
              </a:rPr>
              <a:t>This demonstrates mass communication as a </a:t>
            </a:r>
            <a:r>
              <a:rPr lang="en-US" sz="2900" b="1" i="0" dirty="0">
                <a:effectLst/>
                <a:latin typeface="Times New Roman" panose="02020603050405020304" pitchFamily="18" charset="0"/>
                <a:cs typeface="Times New Roman" panose="02020603050405020304" pitchFamily="18" charset="0"/>
              </a:rPr>
              <a:t>large-scale, mediated event</a:t>
            </a:r>
            <a:r>
              <a:rPr lang="en-US" sz="2900" b="0" i="0" dirty="0">
                <a:effectLst/>
                <a:latin typeface="Times New Roman" panose="02020603050405020304" pitchFamily="18" charset="0"/>
                <a:cs typeface="Times New Roman" panose="02020603050405020304" pitchFamily="18" charset="0"/>
              </a:rPr>
              <a:t> to reach a broad audience and share business information.</a:t>
            </a:r>
          </a:p>
          <a:p>
            <a:pPr algn="l"/>
            <a:endParaRPr lang="en-US" sz="2900" dirty="0">
              <a:latin typeface="Times New Roman" panose="02020603050405020304" pitchFamily="18" charset="0"/>
              <a:cs typeface="Times New Roman" panose="02020603050405020304" pitchFamily="18" charset="0"/>
            </a:endParaRPr>
          </a:p>
          <a:p>
            <a:pPr algn="l"/>
            <a:endParaRPr lang="en-US" sz="2900" b="0" i="0" dirty="0">
              <a:effectLst/>
              <a:latin typeface="Times New Roman" panose="02020603050405020304" pitchFamily="18" charset="0"/>
              <a:cs typeface="Times New Roman" panose="02020603050405020304" pitchFamily="18" charset="0"/>
            </a:endParaRPr>
          </a:p>
          <a:p>
            <a:pPr marL="0" lvl="0" indent="0">
              <a:lnSpc>
                <a:spcPct val="120000"/>
              </a:lnSpc>
              <a:buNone/>
            </a:pPr>
            <a:r>
              <a:rPr lang="en-GB" sz="3200" b="1" i="1" dirty="0">
                <a:latin typeface="Times New Roman" panose="02020603050405020304" pitchFamily="18" charset="0"/>
                <a:cs typeface="Times New Roman" panose="02020603050405020304" pitchFamily="18" charset="0"/>
              </a:rPr>
              <a:t>Public communication</a:t>
            </a:r>
            <a:endParaRPr lang="en-US" sz="3200" b="1" i="1" dirty="0">
              <a:latin typeface="Times New Roman" panose="02020603050405020304" pitchFamily="18" charset="0"/>
              <a:cs typeface="Times New Roman" panose="02020603050405020304" pitchFamily="18" charset="0"/>
            </a:endParaRPr>
          </a:p>
          <a:p>
            <a:r>
              <a:rPr lang="en-US" sz="3200" dirty="0"/>
              <a:t>Public communication involves a speaker addressing a large audience in person, often to inform, persuade, or entertain.</a:t>
            </a:r>
          </a:p>
          <a:p>
            <a:r>
              <a:rPr lang="en-US" sz="3200" b="1" dirty="0"/>
              <a:t>Example:</a:t>
            </a:r>
            <a:r>
              <a:rPr lang="en-US" sz="3200" dirty="0"/>
              <a:t> A company's founder delivers a keynote speech at an industry conference to share insights and promote the brand, demonstrating public communication through a live, in-person presentation.</a:t>
            </a:r>
          </a:p>
          <a:p>
            <a:r>
              <a:rPr lang="en-US" sz="3200" b="0" i="0" dirty="0">
                <a:effectLst/>
                <a:latin typeface="Times New Roman" panose="02020603050405020304" pitchFamily="18" charset="0"/>
                <a:cs typeface="Times New Roman" panose="02020603050405020304" pitchFamily="18" charset="0"/>
              </a:rPr>
              <a:t>This illustrates public communication as a </a:t>
            </a:r>
            <a:r>
              <a:rPr lang="en-US" sz="3200" b="1" i="0" dirty="0">
                <a:effectLst/>
                <a:latin typeface="Times New Roman" panose="02020603050405020304" pitchFamily="18" charset="0"/>
                <a:cs typeface="Times New Roman" panose="02020603050405020304" pitchFamily="18" charset="0"/>
              </a:rPr>
              <a:t>live, in-person presentation</a:t>
            </a:r>
            <a:r>
              <a:rPr lang="en-US" sz="3200" b="0" i="0" dirty="0">
                <a:effectLst/>
                <a:latin typeface="Times New Roman" panose="02020603050405020304" pitchFamily="18" charset="0"/>
                <a:cs typeface="Times New Roman" panose="02020603050405020304" pitchFamily="18" charset="0"/>
              </a:rPr>
              <a:t> to engage and influence a large audience, while representing the company's values and expertise.</a:t>
            </a:r>
          </a:p>
          <a:p>
            <a:pPr marL="0" indent="0" algn="l">
              <a:buNone/>
            </a:pPr>
            <a:endParaRPr lang="en-US" sz="2900" b="0" i="0" dirty="0">
              <a:effectLst/>
              <a:latin typeface="Times New Roman" panose="02020603050405020304" pitchFamily="18" charset="0"/>
              <a:cs typeface="Times New Roman" panose="02020603050405020304" pitchFamily="18" charset="0"/>
            </a:endParaRPr>
          </a:p>
          <a:p>
            <a:pPr marL="0" indent="0">
              <a:lnSpc>
                <a:spcPct val="120000"/>
              </a:lnSpc>
              <a:buNone/>
            </a:pPr>
            <a:endParaRPr lang="en-US" sz="9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8E853390-FE8F-E76A-5EC8-EFBDBB5272CD}"/>
              </a:ext>
            </a:extLst>
          </p:cNvPr>
          <p:cNvPicPr>
            <a:picLocks noChangeAspect="1"/>
          </p:cNvPicPr>
          <p:nvPr/>
        </p:nvPicPr>
        <p:blipFill>
          <a:blip r:embed="rId4"/>
          <a:stretch>
            <a:fillRect/>
          </a:stretch>
        </p:blipFill>
        <p:spPr>
          <a:xfrm>
            <a:off x="9633743" y="1367632"/>
            <a:ext cx="2167515" cy="3486150"/>
          </a:xfrm>
          <a:prstGeom prst="rect">
            <a:avLst/>
          </a:prstGeom>
        </p:spPr>
      </p:pic>
    </p:spTree>
    <p:extLst>
      <p:ext uri="{BB962C8B-B14F-4D97-AF65-F5344CB8AC3E}">
        <p14:creationId xmlns:p14="http://schemas.microsoft.com/office/powerpoint/2010/main" val="252820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300744" cy="1600200"/>
          </a:xfrm>
        </p:spPr>
        <p:txBody>
          <a:bodyPr>
            <a:normAutofit/>
          </a:bodyPr>
          <a:lstStyle/>
          <a:p>
            <a:pPr>
              <a:buNone/>
            </a:pPr>
            <a:r>
              <a:rPr lang="en-GB" sz="3200" b="1" dirty="0">
                <a:solidFill>
                  <a:srgbClr val="002060"/>
                </a:solidFill>
                <a:latin typeface="Times New Roman" panose="02020603050405020304" pitchFamily="18" charset="0"/>
                <a:cs typeface="Times New Roman" panose="02020603050405020304" pitchFamily="18" charset="0"/>
              </a:rPr>
              <a:t>SITUATIONS IN WHICH COMMUNICATION EXISTS III</a:t>
            </a:r>
            <a:br>
              <a:rPr lang="en-GB" sz="4400" b="1" dirty="0"/>
            </a:br>
            <a:endParaRPr lang="en-GB" sz="4400" b="1" dirty="0"/>
          </a:p>
        </p:txBody>
      </p:sp>
      <p:sp>
        <p:nvSpPr>
          <p:cNvPr id="3" name="Content Placeholder 2"/>
          <p:cNvSpPr>
            <a:spLocks noGrp="1"/>
          </p:cNvSpPr>
          <p:nvPr>
            <p:ph idx="1"/>
          </p:nvPr>
        </p:nvSpPr>
        <p:spPr>
          <a:xfrm>
            <a:off x="108744" y="748506"/>
            <a:ext cx="9067800" cy="5512975"/>
          </a:xfrm>
        </p:spPr>
        <p:txBody>
          <a:bodyPr>
            <a:normAutofit fontScale="25000" lnSpcReduction="20000"/>
          </a:bodyPr>
          <a:lstStyle/>
          <a:p>
            <a:pPr marL="0" lvl="0" indent="0">
              <a:lnSpc>
                <a:spcPct val="150000"/>
              </a:lnSpc>
              <a:buNone/>
            </a:pPr>
            <a:r>
              <a:rPr lang="en-GB" sz="11200" b="1" dirty="0">
                <a:latin typeface="Times New Roman" panose="02020603050405020304" pitchFamily="18" charset="0"/>
                <a:cs typeface="Times New Roman" panose="02020603050405020304" pitchFamily="18" charset="0"/>
              </a:rPr>
              <a:t>Organizational communication</a:t>
            </a:r>
          </a:p>
          <a:p>
            <a:pPr>
              <a:lnSpc>
                <a:spcPct val="120000"/>
              </a:lnSpc>
            </a:pPr>
            <a:r>
              <a:rPr lang="en-GB" sz="9600" dirty="0">
                <a:latin typeface="Times New Roman" panose="02020603050405020304" pitchFamily="18" charset="0"/>
                <a:cs typeface="Times New Roman" panose="02020603050405020304" pitchFamily="18" charset="0"/>
              </a:rPr>
              <a:t>This is the communication with and among large, extended groups. Organizational communication may involve other communication types, such as interpersonal communication. </a:t>
            </a:r>
          </a:p>
          <a:p>
            <a:pPr algn="l">
              <a:spcAft>
                <a:spcPts val="1200"/>
              </a:spcAft>
            </a:pPr>
            <a:r>
              <a:rPr lang="en-US" sz="9600" b="1" i="0" dirty="0">
                <a:effectLst/>
                <a:latin typeface="Times New Roman" panose="02020603050405020304" pitchFamily="18" charset="0"/>
                <a:cs typeface="Times New Roman" panose="02020603050405020304" pitchFamily="18" charset="0"/>
              </a:rPr>
              <a:t>Example:</a:t>
            </a:r>
            <a:r>
              <a:rPr lang="en-US" sz="9600" b="0" i="0" dirty="0">
                <a:effectLst/>
                <a:latin typeface="Times New Roman" panose="02020603050405020304" pitchFamily="18" charset="0"/>
                <a:cs typeface="Times New Roman" panose="02020603050405020304" pitchFamily="18" charset="0"/>
              </a:rPr>
              <a:t> A university's administration </a:t>
            </a:r>
            <a:r>
              <a:rPr lang="en-US" sz="9600" b="0" i="1" dirty="0">
                <a:effectLst/>
                <a:latin typeface="Times New Roman" panose="02020603050405020304" pitchFamily="18" charset="0"/>
                <a:cs typeface="Times New Roman" panose="02020603050405020304" pitchFamily="18" charset="0"/>
              </a:rPr>
              <a:t>launches a campus-wide initiative</a:t>
            </a:r>
            <a:r>
              <a:rPr lang="en-US" sz="9600" b="0" i="0" dirty="0">
                <a:effectLst/>
                <a:latin typeface="Times New Roman" panose="02020603050405020304" pitchFamily="18" charset="0"/>
                <a:cs typeface="Times New Roman" panose="02020603050405020304" pitchFamily="18" charset="0"/>
              </a:rPr>
              <a:t> to promote sustainability and reduce waste, using a variety of channels to communicate with students, faculty, and staff, including email campaigns, social media, posters, and a dedicated website, as well as hosting events and workshops to engage the university community and encourage participation.</a:t>
            </a:r>
          </a:p>
          <a:p>
            <a:pPr algn="l"/>
            <a:r>
              <a:rPr lang="en-US" sz="9600" b="0" i="0" dirty="0">
                <a:effectLst/>
                <a:latin typeface="Times New Roman" panose="02020603050405020304" pitchFamily="18" charset="0"/>
                <a:cs typeface="Times New Roman" panose="02020603050405020304" pitchFamily="18" charset="0"/>
              </a:rPr>
              <a:t>This illustrates organizational communication as a </a:t>
            </a:r>
            <a:r>
              <a:rPr lang="en-US" sz="9600" b="1" i="0" dirty="0">
                <a:effectLst/>
                <a:latin typeface="Times New Roman" panose="02020603050405020304" pitchFamily="18" charset="0"/>
                <a:cs typeface="Times New Roman" panose="02020603050405020304" pitchFamily="18" charset="0"/>
              </a:rPr>
              <a:t>multi-channel, university-wide effort</a:t>
            </a:r>
            <a:r>
              <a:rPr lang="en-US" sz="9600" b="0" i="0" dirty="0">
                <a:effectLst/>
                <a:latin typeface="Times New Roman" panose="02020603050405020304" pitchFamily="18" charset="0"/>
                <a:cs typeface="Times New Roman" panose="02020603050405020304" pitchFamily="18" charset="0"/>
              </a:rPr>
              <a:t> to share information and promote a shared goal among a diverse group of stakeholders, including students, faculty, and staff.</a:t>
            </a:r>
          </a:p>
          <a:p>
            <a:pPr>
              <a:lnSpc>
                <a:spcPct val="150000"/>
              </a:lnSpc>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marL="0" indent="0">
              <a:lnSpc>
                <a:spcPct val="150000"/>
              </a:lnSpc>
              <a:buNone/>
            </a:pPr>
            <a:r>
              <a:rPr lang="en-GB" sz="9600" dirty="0">
                <a:latin typeface="Times New Roman" panose="02020603050405020304" pitchFamily="18" charset="0"/>
                <a:cs typeface="Times New Roman" panose="02020603050405020304" pitchFamily="18" charset="0"/>
              </a:rPr>
              <a:t> </a:t>
            </a:r>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65B1A8F-05B2-A292-9466-C2A019A26E7E}"/>
              </a:ext>
            </a:extLst>
          </p:cNvPr>
          <p:cNvPicPr>
            <a:picLocks noChangeAspect="1"/>
          </p:cNvPicPr>
          <p:nvPr/>
        </p:nvPicPr>
        <p:blipFill>
          <a:blip r:embed="rId4"/>
          <a:stretch>
            <a:fillRect/>
          </a:stretch>
        </p:blipFill>
        <p:spPr>
          <a:xfrm>
            <a:off x="9328944" y="748506"/>
            <a:ext cx="1951399" cy="4259117"/>
          </a:xfrm>
          <a:prstGeom prst="rect">
            <a:avLst/>
          </a:prstGeom>
        </p:spPr>
      </p:pic>
    </p:spTree>
    <p:extLst>
      <p:ext uri="{BB962C8B-B14F-4D97-AF65-F5344CB8AC3E}">
        <p14:creationId xmlns:p14="http://schemas.microsoft.com/office/powerpoint/2010/main" val="3673303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420600" cy="1116241"/>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THE COMMUNICATION PROCESS</a:t>
            </a:r>
            <a:endParaRPr lang="en-US" sz="4000" b="1" i="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026547"/>
            <a:ext cx="7728744" cy="5183546"/>
          </a:xfrm>
        </p:spPr>
        <p:txBody>
          <a:bodyPr>
            <a:no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communication process starts when one party decides to send a message to another. It is a road map for achieving effective communication. </a:t>
            </a:r>
          </a:p>
          <a:p>
            <a:pPr algn="just">
              <a:lnSpc>
                <a:spcPct val="150000"/>
              </a:lnSpc>
            </a:pPr>
            <a:r>
              <a:rPr lang="en-US" sz="2400" dirty="0">
                <a:latin typeface="Times New Roman" panose="02020603050405020304" pitchFamily="18" charset="0"/>
                <a:cs typeface="Times New Roman" panose="02020603050405020304" pitchFamily="18" charset="0"/>
              </a:rPr>
              <a:t>The sharing of a common meaning between the sender and the receiver occurs during the communication process. </a:t>
            </a:r>
          </a:p>
          <a:p>
            <a:pPr algn="just">
              <a:lnSpc>
                <a:spcPct val="150000"/>
              </a:lnSpc>
            </a:pPr>
            <a:r>
              <a:rPr lang="en-US" sz="2400" dirty="0">
                <a:latin typeface="Times New Roman" panose="02020603050405020304" pitchFamily="18" charset="0"/>
                <a:cs typeface="Times New Roman" panose="02020603050405020304" pitchFamily="18" charset="0"/>
              </a:rPr>
              <a:t>We can improve our communication when we understand the various components of the communication process and how they contribute to the success of any form of communication.</a:t>
            </a:r>
          </a:p>
        </p:txBody>
      </p:sp>
      <p:pic>
        <p:nvPicPr>
          <p:cNvPr id="9" name="Picture 8">
            <a:extLst>
              <a:ext uri="{FF2B5EF4-FFF2-40B4-BE49-F238E27FC236}">
                <a16:creationId xmlns:a16="http://schemas.microsoft.com/office/drawing/2014/main" id="{4606A98F-F103-1455-0B90-4C545A729A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4543" y="1281906"/>
            <a:ext cx="3281435" cy="3912958"/>
          </a:xfrm>
          <a:prstGeom prst="rect">
            <a:avLst/>
          </a:prstGeom>
        </p:spPr>
      </p:pic>
    </p:spTree>
    <p:extLst>
      <p:ext uri="{BB962C8B-B14F-4D97-AF65-F5344CB8AC3E}">
        <p14:creationId xmlns:p14="http://schemas.microsoft.com/office/powerpoint/2010/main" val="1970136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573000" cy="990600"/>
          </a:xfrm>
        </p:spPr>
        <p:txBody>
          <a:bodyPr>
            <a:normAutofit/>
          </a:bodyPr>
          <a:lstStyle/>
          <a:p>
            <a:r>
              <a:rPr lang="en-US" sz="3600" b="1" dirty="0">
                <a:solidFill>
                  <a:srgbClr val="002060"/>
                </a:solidFill>
                <a:latin typeface="Times New Roman" panose="02020603050405020304" pitchFamily="18" charset="0"/>
                <a:cs typeface="Times New Roman" panose="02020603050405020304" pitchFamily="18" charset="0"/>
              </a:rPr>
              <a:t>ELEMENTS OF THE COMMUNICATION PROCESS I</a:t>
            </a:r>
          </a:p>
        </p:txBody>
      </p:sp>
      <p:pic>
        <p:nvPicPr>
          <p:cNvPr id="11" name="Picture 10">
            <a:extLst>
              <a:ext uri="{FF2B5EF4-FFF2-40B4-BE49-F238E27FC236}">
                <a16:creationId xmlns:a16="http://schemas.microsoft.com/office/drawing/2014/main" id="{FBD57D31-3C19-AEEC-44A9-DC3483B6B610}"/>
              </a:ext>
            </a:extLst>
          </p:cNvPr>
          <p:cNvPicPr>
            <a:picLocks noChangeAspect="1"/>
          </p:cNvPicPr>
          <p:nvPr/>
        </p:nvPicPr>
        <p:blipFill rotWithShape="1">
          <a:blip r:embed="rId4">
            <a:extLst>
              <a:ext uri="{28A0092B-C50C-407E-A947-70E740481C1C}">
                <a14:useLocalDpi xmlns:a14="http://schemas.microsoft.com/office/drawing/2010/main" val="0"/>
              </a:ext>
            </a:extLst>
          </a:blip>
          <a:srcRect l="19399" t="27524" r="13023" b="20781"/>
          <a:stretch/>
        </p:blipFill>
        <p:spPr>
          <a:xfrm>
            <a:off x="489744" y="695868"/>
            <a:ext cx="11125200" cy="5539038"/>
          </a:xfrm>
          <a:prstGeom prst="rect">
            <a:avLst/>
          </a:prstGeom>
        </p:spPr>
      </p:pic>
    </p:spTree>
    <p:extLst>
      <p:ext uri="{BB962C8B-B14F-4D97-AF65-F5344CB8AC3E}">
        <p14:creationId xmlns:p14="http://schemas.microsoft.com/office/powerpoint/2010/main" val="344846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744" y="0"/>
            <a:ext cx="12115800" cy="1026547"/>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II</a:t>
            </a:r>
          </a:p>
        </p:txBody>
      </p:sp>
      <p:sp>
        <p:nvSpPr>
          <p:cNvPr id="3" name="Content Placeholder 2"/>
          <p:cNvSpPr>
            <a:spLocks noGrp="1"/>
          </p:cNvSpPr>
          <p:nvPr>
            <p:ph idx="1"/>
          </p:nvPr>
        </p:nvSpPr>
        <p:spPr>
          <a:xfrm>
            <a:off x="0" y="672306"/>
            <a:ext cx="8947944" cy="5562600"/>
          </a:xfrm>
          <a:noFill/>
        </p:spPr>
        <p:txBody>
          <a:bodyPr>
            <a:noAutofit/>
          </a:bodyPr>
          <a:lstStyle/>
          <a:p>
            <a:pPr marL="0" indent="0">
              <a:buNone/>
            </a:pPr>
            <a:r>
              <a:rPr lang="en-US" sz="2500" dirty="0">
                <a:latin typeface="Times New Roman" panose="02020603050405020304" pitchFamily="18" charset="0"/>
                <a:cs typeface="Times New Roman" panose="02020603050405020304" pitchFamily="18" charset="0"/>
              </a:rPr>
              <a:t>The communication process consists of several components that allow a message to be transmitted. Here are the various components:</a:t>
            </a:r>
          </a:p>
          <a:p>
            <a:pPr marL="0" indent="0">
              <a:buNone/>
            </a:pPr>
            <a:r>
              <a:rPr lang="en-US" sz="2800" b="1" dirty="0">
                <a:solidFill>
                  <a:srgbClr val="C00000"/>
                </a:solidFill>
                <a:latin typeface="Times New Roman" panose="02020603050405020304" pitchFamily="18" charset="0"/>
                <a:cs typeface="Times New Roman" panose="02020603050405020304" pitchFamily="18" charset="0"/>
              </a:rPr>
              <a:t>SENDER</a:t>
            </a: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Sender/Source/Encoder: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communication process begins with the sender, who initiates communication.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Idea Formation: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sender has an idea to communicate.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Message Encoding: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The sender converts the idea into words or gestures to convey meaning.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Effective Encoding:</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Skilled communicators use familiar, concrete words to ensure clarity.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 lecturer delivering a lecture is the source of communication.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48FA315-EFAC-7B06-4BFB-19D5E6E76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744" y="1403489"/>
            <a:ext cx="3182361" cy="4454475"/>
          </a:xfrm>
          <a:prstGeom prst="rect">
            <a:avLst/>
          </a:prstGeom>
        </p:spPr>
      </p:pic>
    </p:spTree>
    <p:extLst>
      <p:ext uri="{BB962C8B-B14F-4D97-AF65-F5344CB8AC3E}">
        <p14:creationId xmlns:p14="http://schemas.microsoft.com/office/powerpoint/2010/main" val="778703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13544" y="279530"/>
            <a:ext cx="10896600" cy="5856310"/>
          </a:xfrm>
        </p:spPr>
        <p:txBody>
          <a:bodyPr>
            <a:normAutofit/>
          </a:bodyPr>
          <a:lstStyle/>
          <a:p>
            <a:pPr marL="0" indent="0" algn="ctr">
              <a:lnSpc>
                <a:spcPct val="200000"/>
              </a:lnSpc>
              <a:buNone/>
            </a:pPr>
            <a:r>
              <a:rPr lang="en-US" b="1" dirty="0">
                <a:solidFill>
                  <a:srgbClr val="002060"/>
                </a:solidFill>
                <a:latin typeface="Times New Roman" panose="02020603050405020304" pitchFamily="18" charset="0"/>
                <a:cs typeface="Times New Roman" panose="02020603050405020304" pitchFamily="18" charset="0"/>
              </a:rPr>
              <a:t>OUTLINE</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Definition of communication</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 concepts of business communication</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 business communication process and its elements</a:t>
            </a:r>
          </a:p>
          <a:p>
            <a:pPr>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Functions of communication</a:t>
            </a:r>
          </a:p>
          <a:p>
            <a:pPr marL="0" indent="0" algn="ctr">
              <a:buNone/>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BEC3A76-B841-8D34-F2B2-EC36DCE19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708343" y="4047160"/>
            <a:ext cx="5214144" cy="292968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573000"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III</a:t>
            </a:r>
          </a:p>
        </p:txBody>
      </p:sp>
      <p:sp>
        <p:nvSpPr>
          <p:cNvPr id="3" name="Content Placeholder 2"/>
          <p:cNvSpPr>
            <a:spLocks noGrp="1"/>
          </p:cNvSpPr>
          <p:nvPr>
            <p:ph idx="1"/>
          </p:nvPr>
        </p:nvSpPr>
        <p:spPr>
          <a:xfrm>
            <a:off x="0" y="900906"/>
            <a:ext cx="8566944" cy="5334000"/>
          </a:xfrm>
          <a:noFill/>
        </p:spPr>
        <p:txBody>
          <a:bodyPr>
            <a:noAutofit/>
          </a:bodyPr>
          <a:lstStyle/>
          <a:p>
            <a:pPr marL="0" indent="0">
              <a:buNone/>
            </a:pPr>
            <a:r>
              <a:rPr lang="en-US" sz="2800" b="1" dirty="0">
                <a:solidFill>
                  <a:srgbClr val="C00000"/>
                </a:solidFill>
                <a:latin typeface="Times New Roman" panose="02020603050405020304" pitchFamily="18" charset="0"/>
                <a:cs typeface="Times New Roman" panose="02020603050405020304" pitchFamily="18" charset="0"/>
              </a:rPr>
              <a:t>SENDER</a:t>
            </a:r>
          </a:p>
          <a:p>
            <a:pPr marL="121055" indent="0">
              <a:lnSpc>
                <a:spcPct val="107000"/>
              </a:lnSpc>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Case Study: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 university's admissions team communicates the institution's benefits to prospective students.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team encodes the message using clear, familiar terms like </a:t>
            </a:r>
            <a:r>
              <a:rPr lang="en-US" sz="2000" i="1" kern="0" dirty="0">
                <a:effectLst/>
                <a:latin typeface="Times New Roman" panose="02020603050405020304" pitchFamily="18" charset="0"/>
                <a:ea typeface="Times New Roman" panose="02020603050405020304" pitchFamily="18" charset="0"/>
                <a:cs typeface="Times New Roman" panose="02020603050405020304" pitchFamily="18" charset="0"/>
              </a:rPr>
              <a:t>"state-of-the-art facilities"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2000" i="1" kern="0" dirty="0">
                <a:effectLst/>
                <a:latin typeface="Times New Roman" panose="02020603050405020304" pitchFamily="18" charset="0"/>
                <a:ea typeface="Times New Roman" panose="02020603050405020304" pitchFamily="18" charset="0"/>
                <a:cs typeface="Times New Roman" panose="02020603050405020304" pitchFamily="18" charset="0"/>
              </a:rPr>
              <a:t>"career opportunities."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message is delivered through brochures, social media, and the website.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Effective encoding ensures the message is received clearly and encourages student applications.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FCCF17-8021-26D5-F37A-EBB412D86F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0744" y="1403489"/>
            <a:ext cx="3182361" cy="4454475"/>
          </a:xfrm>
          <a:prstGeom prst="rect">
            <a:avLst/>
          </a:prstGeom>
        </p:spPr>
      </p:pic>
    </p:spTree>
    <p:extLst>
      <p:ext uri="{BB962C8B-B14F-4D97-AF65-F5344CB8AC3E}">
        <p14:creationId xmlns:p14="http://schemas.microsoft.com/office/powerpoint/2010/main" val="129815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573000"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IV</a:t>
            </a:r>
          </a:p>
        </p:txBody>
      </p:sp>
      <p:sp>
        <p:nvSpPr>
          <p:cNvPr id="3" name="Content Placeholder 2"/>
          <p:cNvSpPr>
            <a:spLocks noGrp="1"/>
          </p:cNvSpPr>
          <p:nvPr>
            <p:ph idx="1"/>
          </p:nvPr>
        </p:nvSpPr>
        <p:spPr>
          <a:xfrm>
            <a:off x="0" y="1026546"/>
            <a:ext cx="9405144" cy="5208359"/>
          </a:xfrm>
          <a:noFill/>
        </p:spPr>
        <p:txBody>
          <a:bodyPr>
            <a:noAutofit/>
          </a:bodyPr>
          <a:lstStyle/>
          <a:p>
            <a:pPr marL="0" indent="0">
              <a:buNone/>
            </a:pPr>
            <a:r>
              <a:rPr lang="en-US" sz="2800" b="1" dirty="0">
                <a:solidFill>
                  <a:srgbClr val="C00000"/>
                </a:solidFill>
                <a:latin typeface="Times New Roman" panose="02020603050405020304" pitchFamily="18" charset="0"/>
                <a:cs typeface="Times New Roman" panose="02020603050405020304" pitchFamily="18" charset="0"/>
              </a:rPr>
              <a:t>MESSAGE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 active process of transforming the idea/concept into a message is the second phase of the process of communication.</a:t>
            </a:r>
            <a:endParaRPr lang="en-US" sz="2400" dirty="0">
              <a:solidFill>
                <a:srgbClr val="FF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source may wish to share an idea, concept, emotion, or information with an individual or a group. The message can be either verbal or nonverbal. </a:t>
            </a:r>
          </a:p>
          <a:p>
            <a:pPr>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message refers to the signs and codes that are exchanged during the communication process. </a:t>
            </a:r>
          </a:p>
          <a:p>
            <a:pPr>
              <a:lnSpc>
                <a:spcPct val="150000"/>
              </a:lnSpc>
              <a:buFont typeface="Wingdings" panose="05000000000000000000" pitchFamily="2" charset="2"/>
              <a:buChar char="Ø"/>
            </a:pPr>
            <a:r>
              <a:rPr lang="en-GH" sz="2400" dirty="0">
                <a:effectLst/>
                <a:latin typeface="Times New Roman" panose="02020603050405020304" pitchFamily="18" charset="0"/>
                <a:ea typeface="Calibri" panose="020F0502020204030204" pitchFamily="34" charset="0"/>
                <a:cs typeface="Times New Roman" panose="02020603050405020304" pitchFamily="18" charset="0"/>
              </a:rPr>
              <a:t>The code is the symbols that carry the message.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0EE40D3-8E02-630E-10A2-27273BBA0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53600" y="2043906"/>
            <a:ext cx="2109797" cy="3124200"/>
          </a:xfrm>
          <a:prstGeom prst="rect">
            <a:avLst/>
          </a:prstGeom>
        </p:spPr>
      </p:pic>
    </p:spTree>
    <p:extLst>
      <p:ext uri="{BB962C8B-B14F-4D97-AF65-F5344CB8AC3E}">
        <p14:creationId xmlns:p14="http://schemas.microsoft.com/office/powerpoint/2010/main" val="40814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744" y="-242094"/>
            <a:ext cx="11843544" cy="12686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V</a:t>
            </a:r>
          </a:p>
        </p:txBody>
      </p:sp>
      <p:sp>
        <p:nvSpPr>
          <p:cNvPr id="3" name="Content Placeholder 2"/>
          <p:cNvSpPr>
            <a:spLocks noGrp="1"/>
          </p:cNvSpPr>
          <p:nvPr>
            <p:ph idx="1"/>
          </p:nvPr>
        </p:nvSpPr>
        <p:spPr>
          <a:xfrm>
            <a:off x="0" y="519906"/>
            <a:ext cx="9786144" cy="5715000"/>
          </a:xfrm>
          <a:noFill/>
        </p:spPr>
        <p:txBody>
          <a:bodyPr>
            <a:noAutofit/>
          </a:bodyPr>
          <a:lstStyle/>
          <a:p>
            <a:pPr marL="0" indent="0">
              <a:buNone/>
            </a:pPr>
            <a:endParaRPr lang="en-US" sz="28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800" b="1" dirty="0">
                <a:solidFill>
                  <a:srgbClr val="C00000"/>
                </a:solidFill>
                <a:latin typeface="Times New Roman" panose="02020603050405020304" pitchFamily="18" charset="0"/>
                <a:cs typeface="Times New Roman" panose="02020603050405020304" pitchFamily="18" charset="0"/>
              </a:rPr>
              <a:t>MESSAGE </a:t>
            </a:r>
          </a:p>
          <a:p>
            <a:pPr>
              <a:lnSpc>
                <a:spcPct val="150000"/>
              </a:lnSpc>
              <a:spcAft>
                <a:spcPts val="800"/>
              </a:spcAft>
            </a:pP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There are three basic communication codes: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spcAft>
                <a:spcPts val="800"/>
              </a:spcAft>
              <a:buFont typeface="Wingdings" panose="05000000000000000000" pitchFamily="2" charset="2"/>
              <a:buChar char="Ø"/>
            </a:pPr>
            <a:r>
              <a:rPr lang="en-GH" sz="1800" b="1" i="1" dirty="0">
                <a:effectLst/>
                <a:latin typeface="Times New Roman" panose="02020603050405020304" pitchFamily="18" charset="0"/>
                <a:ea typeface="Calibri" panose="020F0502020204030204" pitchFamily="34" charset="0"/>
                <a:cs typeface="Times New Roman" panose="02020603050405020304" pitchFamily="18" charset="0"/>
              </a:rPr>
              <a:t>Language (verbal code): </a:t>
            </a: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Spoken or written words used to communicate thoughts and emotions. </a:t>
            </a:r>
          </a:p>
          <a:p>
            <a:pPr>
              <a:lnSpc>
                <a:spcPct val="150000"/>
              </a:lnSpc>
              <a:spcAft>
                <a:spcPts val="800"/>
              </a:spcAft>
              <a:buFont typeface="Wingdings" panose="05000000000000000000" pitchFamily="2" charset="2"/>
              <a:buChar char="Ø"/>
            </a:pP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H" sz="1800" b="1" i="1" dirty="0">
                <a:effectLst/>
                <a:latin typeface="Times New Roman" panose="02020603050405020304" pitchFamily="18" charset="0"/>
                <a:ea typeface="Calibri" panose="020F0502020204030204" pitchFamily="34" charset="0"/>
                <a:cs typeface="Times New Roman" panose="02020603050405020304" pitchFamily="18" charset="0"/>
              </a:rPr>
              <a:t>Paralanguage (vocal code): </a:t>
            </a: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Th e vocal elements that go along with spoken language, </a:t>
            </a:r>
            <a:r>
              <a:rPr lang="en-GH" sz="1800" dirty="0" err="1">
                <a:effectLst/>
                <a:latin typeface="Times New Roman" panose="02020603050405020304" pitchFamily="18" charset="0"/>
                <a:ea typeface="Calibri" panose="020F0502020204030204" pitchFamily="34" charset="0"/>
                <a:cs typeface="Times New Roman" panose="02020603050405020304" pitchFamily="18" charset="0"/>
              </a:rPr>
              <a:t>includ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t>
            </a: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 tone of voice, pitch, rate, volume, and emphasis. (Although paralanguage is often listed as a subcategory of nonverbal communication, it is separated here to emphasize the importance of each.) </a:t>
            </a:r>
          </a:p>
          <a:p>
            <a:pPr>
              <a:lnSpc>
                <a:spcPct val="150000"/>
              </a:lnSpc>
              <a:buFont typeface="Wingdings" panose="05000000000000000000" pitchFamily="2" charset="2"/>
              <a:buChar char="Ø"/>
            </a:pPr>
            <a:r>
              <a:rPr lang="en-GH" sz="1800" b="1" i="1" dirty="0">
                <a:effectLst/>
                <a:latin typeface="Times New Roman" panose="02020603050405020304" pitchFamily="18" charset="0"/>
                <a:ea typeface="Calibri" panose="020F0502020204030204" pitchFamily="34" charset="0"/>
                <a:cs typeface="Times New Roman" panose="02020603050405020304" pitchFamily="18" charset="0"/>
              </a:rPr>
              <a:t>Nonverbal cues (visual code): </a:t>
            </a: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All intentional and unintentional means other than writing or speaking by which a person sends a message, including facial expressions, eye contact, gestures, appearance</a:t>
            </a:r>
            <a:r>
              <a:rPr lang="en-US" sz="1800" dirty="0">
                <a:latin typeface="Times New Roman" panose="02020603050405020304" pitchFamily="18" charset="0"/>
                <a:ea typeface="Calibri" panose="020F0502020204030204" pitchFamily="34" charset="0"/>
                <a:cs typeface="Times New Roman" panose="02020603050405020304" pitchFamily="18" charset="0"/>
              </a:rPr>
              <a:t> and </a:t>
            </a:r>
            <a:r>
              <a:rPr lang="en-GH" sz="1800" dirty="0">
                <a:effectLst/>
                <a:latin typeface="Times New Roman" panose="02020603050405020304" pitchFamily="18" charset="0"/>
                <a:ea typeface="Calibri" panose="020F0502020204030204" pitchFamily="34" charset="0"/>
                <a:cs typeface="Times New Roman" panose="02020603050405020304" pitchFamily="18" charset="0"/>
              </a:rPr>
              <a:t>posture</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nSpc>
                <a:spcPct val="150000"/>
              </a:lnSpc>
              <a:spcAft>
                <a:spcPts val="800"/>
              </a:spcAft>
            </a:pPr>
            <a:endParaRPr lang="en-GH"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509E95E-FDCC-8A6E-8959-5D3553666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2144" y="2043906"/>
            <a:ext cx="3601253" cy="3124200"/>
          </a:xfrm>
          <a:prstGeom prst="rect">
            <a:avLst/>
          </a:prstGeom>
        </p:spPr>
      </p:pic>
    </p:spTree>
    <p:extLst>
      <p:ext uri="{BB962C8B-B14F-4D97-AF65-F5344CB8AC3E}">
        <p14:creationId xmlns:p14="http://schemas.microsoft.com/office/powerpoint/2010/main" val="265118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49E5BA12-6990-0BE1-CE8A-2C79C087C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9955E-6B9B-FD03-70BD-5CB8AD0FA413}"/>
              </a:ext>
            </a:extLst>
          </p:cNvPr>
          <p:cNvSpPr>
            <a:spLocks noGrp="1"/>
          </p:cNvSpPr>
          <p:nvPr>
            <p:ph type="title"/>
          </p:nvPr>
        </p:nvSpPr>
        <p:spPr>
          <a:xfrm>
            <a:off x="108744" y="62707"/>
            <a:ext cx="11734800" cy="838200"/>
          </a:xfrm>
        </p:spPr>
        <p:txBody>
          <a:bodyPr>
            <a:normAutofit fontScale="90000"/>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VI</a:t>
            </a:r>
            <a:br>
              <a:rPr lang="en-US" sz="3200" b="1" dirty="0">
                <a:solidFill>
                  <a:srgbClr val="002060"/>
                </a:solidFill>
                <a:latin typeface="Times New Roman" panose="02020603050405020304" pitchFamily="18" charset="0"/>
                <a:cs typeface="Times New Roman" panose="02020603050405020304" pitchFamily="18" charset="0"/>
              </a:rPr>
            </a:b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F5FDAE-DD47-4D2B-882C-9656AE08DF6D}"/>
              </a:ext>
            </a:extLst>
          </p:cNvPr>
          <p:cNvSpPr>
            <a:spLocks noGrp="1"/>
          </p:cNvSpPr>
          <p:nvPr>
            <p:ph idx="1"/>
          </p:nvPr>
        </p:nvSpPr>
        <p:spPr>
          <a:xfrm>
            <a:off x="0" y="291306"/>
            <a:ext cx="11843544" cy="5943599"/>
          </a:xfrm>
          <a:noFill/>
        </p:spPr>
        <p:txBody>
          <a:bodyPr>
            <a:noAutofit/>
          </a:bodyPr>
          <a:lstStyle/>
          <a:p>
            <a:pPr marL="0" indent="0">
              <a:spcAft>
                <a:spcPts val="1200"/>
              </a:spcAft>
              <a:buNone/>
            </a:pPr>
            <a:r>
              <a:rPr lang="en-US" sz="2800" b="1" dirty="0">
                <a:solidFill>
                  <a:srgbClr val="C00000"/>
                </a:solidFill>
                <a:latin typeface="Times New Roman" panose="02020603050405020304" pitchFamily="18" charset="0"/>
                <a:cs typeface="Times New Roman" panose="02020603050405020304" pitchFamily="18" charset="0"/>
              </a:rPr>
              <a:t>MESSAGE </a:t>
            </a:r>
          </a:p>
          <a:p>
            <a:pPr marL="0" indent="0">
              <a:spcAft>
                <a:spcPts val="1200"/>
              </a:spcAft>
              <a:buNone/>
            </a:pPr>
            <a:r>
              <a:rPr lang="en-US" sz="1800" b="1" dirty="0">
                <a:latin typeface="Times New Roman" panose="02020603050405020304" pitchFamily="18" charset="0"/>
                <a:cs typeface="Times New Roman" panose="02020603050405020304" pitchFamily="18" charset="0"/>
              </a:rPr>
              <a:t>Case study</a:t>
            </a:r>
          </a:p>
          <a:p>
            <a:pPr marL="0" indent="0">
              <a:spcAft>
                <a:spcPts val="1200"/>
              </a:spcAft>
              <a:buNone/>
            </a:pPr>
            <a:r>
              <a:rPr lang="en-US" sz="1800" b="0" i="0" dirty="0">
                <a:effectLst/>
                <a:latin typeface="Times New Roman" panose="02020603050405020304" pitchFamily="18" charset="0"/>
                <a:cs typeface="Times New Roman" panose="02020603050405020304" pitchFamily="18" charset="0"/>
              </a:rPr>
              <a:t>A university’s president wants to communicate a message of 	welcome and support to new students during the orientation 	ceremony. The president </a:t>
            </a:r>
            <a:r>
              <a:rPr lang="en-US" sz="1800" b="0" i="1" dirty="0">
                <a:effectLst/>
                <a:latin typeface="Times New Roman" panose="02020603050405020304" pitchFamily="18" charset="0"/>
                <a:cs typeface="Times New Roman" panose="02020603050405020304" pitchFamily="18" charset="0"/>
              </a:rPr>
              <a:t>transforms the idea into a 	message</a:t>
            </a:r>
            <a:r>
              <a:rPr lang="en-US" sz="1800" b="0" i="0" dirty="0">
                <a:effectLst/>
                <a:latin typeface="Times New Roman" panose="02020603050405020304" pitchFamily="18" charset="0"/>
                <a:cs typeface="Times New Roman" panose="02020603050405020304" pitchFamily="18" charset="0"/>
              </a:rPr>
              <a:t> by choosing words, tone, and nonverbal cues that 	convey enthusiasm and warmth.</a:t>
            </a:r>
          </a:p>
          <a:p>
            <a:pPr marL="0" indent="0" algn="l">
              <a:spcAft>
                <a:spcPts val="1200"/>
              </a:spcAft>
              <a:buNone/>
            </a:pPr>
            <a:r>
              <a:rPr lang="en-US" sz="1800" b="0" i="0" dirty="0">
                <a:effectLst/>
                <a:latin typeface="Times New Roman" panose="02020603050405020304" pitchFamily="18" charset="0"/>
                <a:cs typeface="Times New Roman" panose="02020603050405020304" pitchFamily="18" charset="0"/>
              </a:rPr>
              <a:t>In this example:</a:t>
            </a:r>
          </a:p>
          <a:p>
            <a:pPr algn="l">
              <a:spcAft>
                <a:spcPts val="1200"/>
              </a:spcAft>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a:t>
            </a:r>
            <a:r>
              <a:rPr lang="en-US" sz="1800" b="1" i="0" dirty="0">
                <a:effectLst/>
                <a:latin typeface="Times New Roman" panose="02020603050405020304" pitchFamily="18" charset="0"/>
                <a:cs typeface="Times New Roman" panose="02020603050405020304" pitchFamily="18" charset="0"/>
              </a:rPr>
              <a:t>message</a:t>
            </a:r>
            <a:r>
              <a:rPr lang="en-US" sz="1800" b="0" i="0" dirty="0">
                <a:effectLst/>
                <a:latin typeface="Times New Roman" panose="02020603050405020304" pitchFamily="18" charset="0"/>
                <a:cs typeface="Times New Roman" panose="02020603050405020304" pitchFamily="18" charset="0"/>
              </a:rPr>
              <a:t> is the president's speech, which includes:</a:t>
            </a:r>
          </a:p>
          <a:p>
            <a:pPr marL="742950" lvl="1" indent="-285750" algn="l">
              <a:spcAft>
                <a:spcPts val="1200"/>
              </a:spcAft>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Verbal code</a:t>
            </a:r>
            <a:r>
              <a:rPr lang="en-US" sz="1800" b="0" i="0" dirty="0">
                <a:effectLst/>
                <a:latin typeface="Times New Roman" panose="02020603050405020304" pitchFamily="18" charset="0"/>
                <a:cs typeface="Times New Roman" panose="02020603050405020304" pitchFamily="18" charset="0"/>
              </a:rPr>
              <a:t>: The spoken words, such as </a:t>
            </a:r>
            <a:r>
              <a:rPr lang="en-US" sz="1800" dirty="0">
                <a:latin typeface="Times New Roman" panose="02020603050405020304" pitchFamily="18" charset="0"/>
                <a:cs typeface="Times New Roman" panose="02020603050405020304" pitchFamily="18" charset="0"/>
              </a:rPr>
              <a:t>“</a:t>
            </a:r>
            <a:r>
              <a:rPr lang="en-US" sz="1800" b="0" i="0" dirty="0">
                <a:effectLst/>
                <a:latin typeface="Times New Roman" panose="02020603050405020304" pitchFamily="18" charset="0"/>
                <a:cs typeface="Times New Roman" panose="02020603050405020304" pitchFamily="18" charset="0"/>
              </a:rPr>
              <a:t>Welcome to our university community!” and “We are excited to have you here!”</a:t>
            </a:r>
          </a:p>
          <a:p>
            <a:pPr marL="800100" lvl="1" indent="-342900">
              <a:spcAft>
                <a:spcPts val="1200"/>
              </a:spcAft>
              <a:buFont typeface="Arial" panose="020B0604020202020204" pitchFamily="34" charset="0"/>
              <a:buChar char="•"/>
            </a:pPr>
            <a:r>
              <a:rPr lang="en-US" sz="1800" b="1" i="0" dirty="0">
                <a:effectLst/>
                <a:latin typeface="D-DINExp"/>
              </a:rPr>
              <a:t>Paralanguage</a:t>
            </a:r>
            <a:r>
              <a:rPr lang="en-US" sz="1800" b="0" i="0" dirty="0">
                <a:effectLst/>
                <a:latin typeface="D-DINExp"/>
              </a:rPr>
              <a:t>: The tone of voice, pitch, rate, volume, and emphasis used to convey enthusiasm and warmth.</a:t>
            </a:r>
          </a:p>
          <a:p>
            <a:pPr marL="742950" lvl="1" indent="-285750" algn="just">
              <a:spcAft>
                <a:spcPts val="1200"/>
              </a:spcAft>
              <a:buFont typeface="Arial" panose="020B0604020202020204" pitchFamily="34" charset="0"/>
              <a:buChar char="•"/>
            </a:pPr>
            <a:r>
              <a:rPr lang="en-US" sz="1800" b="1" i="0" dirty="0">
                <a:effectLst/>
                <a:latin typeface="D-DINExp"/>
              </a:rPr>
              <a:t>Nonverbal cues</a:t>
            </a:r>
            <a:r>
              <a:rPr lang="en-US" sz="1800" b="0" i="0" dirty="0">
                <a:effectLst/>
                <a:latin typeface="D-DINExp"/>
              </a:rPr>
              <a:t>: The president’s facial expressions, eye contact, gestures, and posture, which all convey a sense of friendliness and approachability.</a:t>
            </a:r>
          </a:p>
          <a:p>
            <a:pPr marL="742950" lvl="1" indent="-285750" algn="just">
              <a:spcAft>
                <a:spcPts val="1200"/>
              </a:spcAft>
              <a:buFont typeface="Arial" panose="020B0604020202020204" pitchFamily="34" charset="0"/>
              <a:buChar char="•"/>
            </a:pPr>
            <a:r>
              <a:rPr lang="en-US" sz="1800" b="0" i="0" dirty="0">
                <a:effectLst/>
                <a:latin typeface="D-DINExp"/>
              </a:rPr>
              <a:t>The president uses a combination of these codes to convey a message that is both informative and supportive, setting a positive tone for the students' university experience.</a:t>
            </a:r>
          </a:p>
          <a:p>
            <a:pPr marL="742950" lvl="1" indent="-285750" algn="just">
              <a:spcAft>
                <a:spcPts val="1200"/>
              </a:spcAft>
              <a:buFont typeface="Arial" panose="020B0604020202020204" pitchFamily="34" charset="0"/>
              <a:buChar char="•"/>
            </a:pPr>
            <a:endParaRPr lang="en-US" sz="1800" b="0" i="0" dirty="0">
              <a:effectLst/>
              <a:latin typeface="D-DINExp"/>
            </a:endParaRPr>
          </a:p>
          <a:p>
            <a:pPr marL="742950" lvl="1" indent="-285750" algn="l">
              <a:spcAft>
                <a:spcPts val="1200"/>
              </a:spcAft>
              <a:buFont typeface="Arial" panose="020B0604020202020204" pitchFamily="34" charset="0"/>
              <a:buChar char="•"/>
            </a:pPr>
            <a:endParaRPr lang="en-US" sz="25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998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649199"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VII</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0240" y="748506"/>
            <a:ext cx="9072504" cy="5562600"/>
          </a:xfrm>
        </p:spPr>
        <p:txBody>
          <a:bodyPr>
            <a:normAutofit fontScale="77500" lnSpcReduction="20000"/>
          </a:bodyPr>
          <a:lstStyle/>
          <a:p>
            <a:pPr marL="0" indent="0">
              <a:buNone/>
            </a:pPr>
            <a:endParaRPr lang="en-US" sz="3200" dirty="0">
              <a:solidFill>
                <a:srgbClr val="FF0000"/>
              </a:solidFill>
              <a:latin typeface="Times New Roman" panose="02020603050405020304" pitchFamily="18" charset="0"/>
              <a:cs typeface="Times New Roman" panose="02020603050405020304" pitchFamily="18" charset="0"/>
            </a:endParaRPr>
          </a:p>
          <a:p>
            <a:pPr marL="0" indent="0">
              <a:buNone/>
            </a:pPr>
            <a:r>
              <a:rPr lang="en-US" sz="3200" b="1" dirty="0">
                <a:solidFill>
                  <a:srgbClr val="C00000"/>
                </a:solidFill>
                <a:latin typeface="Times New Roman" panose="02020603050405020304" pitchFamily="18" charset="0"/>
                <a:cs typeface="Times New Roman" panose="02020603050405020304" pitchFamily="18" charset="0"/>
              </a:rPr>
              <a:t>CHANNEL/MEDIUM</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Once the idea/concept is given a shape in the mind, the immediate task would be to transmit the message.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medium through which the message is transmitted is the </a:t>
            </a:r>
            <a:r>
              <a:rPr lang="en-US" sz="2800" b="1" dirty="0">
                <a:latin typeface="Times New Roman" panose="02020603050405020304" pitchFamily="18" charset="0"/>
                <a:cs typeface="Times New Roman" panose="02020603050405020304" pitchFamily="18" charset="0"/>
              </a:rPr>
              <a:t>channel</a:t>
            </a:r>
            <a:r>
              <a:rPr lang="en-US" sz="2800" dirty="0">
                <a:latin typeface="Times New Roman" panose="02020603050405020304" pitchFamily="18" charset="0"/>
                <a:cs typeface="Times New Roman" panose="02020603050405020304" pitchFamily="18" charset="0"/>
              </a:rPr>
              <a:t>.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To transmit your message to your receiver, you select a communication channel (verbal or nonverbal, spoken or written)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Messages may be sent by computer, telephone, letter, or memorandum. They may also be sent by means of a report, announcement, picture, spoken word, fax, meetings, billboards, TV ads, and e-mail, to name just a few. </a:t>
            </a:r>
          </a:p>
          <a:p>
            <a:pPr>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Because both verbal and nonverbal messages are carried, senders must choose channels carefully.</a:t>
            </a:r>
          </a:p>
          <a:p>
            <a:pPr>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357DC36-88F9-762F-BE42-52B1BC8F0E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2744" y="1891506"/>
            <a:ext cx="2270760" cy="2895600"/>
          </a:xfrm>
          <a:prstGeom prst="rect">
            <a:avLst/>
          </a:prstGeom>
        </p:spPr>
      </p:pic>
    </p:spTree>
    <p:extLst>
      <p:ext uri="{BB962C8B-B14F-4D97-AF65-F5344CB8AC3E}">
        <p14:creationId xmlns:p14="http://schemas.microsoft.com/office/powerpoint/2010/main" val="1850633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89694"/>
            <a:ext cx="12072143"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VIII</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7344" y="798039"/>
            <a:ext cx="9372600" cy="5387334"/>
          </a:xfrm>
        </p:spPr>
        <p:txBody>
          <a:bodyPr>
            <a:normAutofit fontScale="25000" lnSpcReduction="20000"/>
          </a:bodyPr>
          <a:lstStyle/>
          <a:p>
            <a:pPr marL="0" indent="0">
              <a:lnSpc>
                <a:spcPct val="150000"/>
              </a:lnSpc>
              <a:buNone/>
            </a:pPr>
            <a:r>
              <a:rPr lang="en-US" sz="7200" b="1" dirty="0">
                <a:solidFill>
                  <a:srgbClr val="C00000"/>
                </a:solidFill>
                <a:latin typeface="Times New Roman" panose="02020603050405020304" pitchFamily="18" charset="0"/>
                <a:cs typeface="Times New Roman" panose="02020603050405020304" pitchFamily="18" charset="0"/>
              </a:rPr>
              <a:t>CHANNEL/MEDIUM</a:t>
            </a:r>
          </a:p>
          <a:p>
            <a:pPr>
              <a:lnSpc>
                <a:spcPct val="150000"/>
              </a:lnSpc>
              <a:buFont typeface="Wingdings" panose="05000000000000000000" pitchFamily="2" charset="2"/>
              <a:buChar char="Ø"/>
            </a:pPr>
            <a:r>
              <a:rPr lang="en-US" sz="7200" dirty="0">
                <a:latin typeface="Times New Roman" panose="02020603050405020304" pitchFamily="18" charset="0"/>
                <a:cs typeface="Times New Roman" panose="02020603050405020304" pitchFamily="18" charset="0"/>
              </a:rPr>
              <a:t>The channel and medium you choose depend on your message, the location of your audience, your need for speed, and the formality of the situation .</a:t>
            </a:r>
          </a:p>
          <a:p>
            <a:pPr>
              <a:lnSpc>
                <a:spcPct val="150000"/>
              </a:lnSpc>
              <a:buFont typeface="Wingdings" panose="05000000000000000000" pitchFamily="2" charset="2"/>
              <a:buChar char="Ø"/>
            </a:pPr>
            <a:r>
              <a:rPr lang="en-GH" sz="7200" dirty="0">
                <a:effectLst/>
                <a:latin typeface="Times New Roman" panose="02020603050405020304" pitchFamily="18" charset="0"/>
                <a:ea typeface="Calibri" panose="020F0502020204030204" pitchFamily="34" charset="0"/>
                <a:cs typeface="Times New Roman" panose="02020603050405020304" pitchFamily="18" charset="0"/>
              </a:rPr>
              <a:t>Channel Selection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7200" dirty="0">
                <a:latin typeface="Times New Roman" panose="02020603050405020304" pitchFamily="18" charset="0"/>
                <a:cs typeface="Times New Roman" panose="02020603050405020304" pitchFamily="18" charset="0"/>
              </a:rPr>
              <a:t>Choosing the appropriate medium for a given message can thus be affected by many factors including</a:t>
            </a:r>
            <a:r>
              <a:rPr lang="en-GB" sz="7200" dirty="0"/>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70000"/>
              </a:lnSpc>
              <a:buFont typeface="Wingdings" panose="05000000000000000000" pitchFamily="2" charset="2"/>
              <a:buChar char="ü"/>
            </a:pPr>
            <a:r>
              <a:rPr lang="en-GH" sz="7200" b="1" i="1" dirty="0">
                <a:effectLst/>
                <a:latin typeface="Times New Roman" panose="02020603050405020304" pitchFamily="18" charset="0"/>
                <a:ea typeface="Calibri" panose="020F0502020204030204" pitchFamily="34" charset="0"/>
                <a:cs typeface="Times New Roman" panose="02020603050405020304" pitchFamily="18" charset="0"/>
              </a:rPr>
              <a:t>The importance</a:t>
            </a:r>
            <a:r>
              <a:rPr lang="en-US" sz="7200" b="1" i="1" dirty="0">
                <a:effectLst/>
                <a:latin typeface="Times New Roman" panose="02020603050405020304" pitchFamily="18" charset="0"/>
                <a:ea typeface="Calibri" panose="020F0502020204030204" pitchFamily="34" charset="0"/>
                <a:cs typeface="Times New Roman" panose="02020603050405020304" pitchFamily="18" charset="0"/>
              </a:rPr>
              <a:t>/complexity</a:t>
            </a:r>
            <a:r>
              <a:rPr lang="en-GH" sz="7200" b="1" i="1" dirty="0">
                <a:effectLst/>
                <a:latin typeface="Times New Roman" panose="02020603050405020304" pitchFamily="18" charset="0"/>
                <a:ea typeface="Calibri" panose="020F0502020204030204" pitchFamily="34" charset="0"/>
                <a:cs typeface="Times New Roman" panose="02020603050405020304" pitchFamily="18" charset="0"/>
              </a:rPr>
              <a:t> of the message </a:t>
            </a:r>
            <a:endParaRPr lang="en-US" sz="7200" b="1" i="1"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70000"/>
              </a:lnSpc>
              <a:buFont typeface="Wingdings" panose="05000000000000000000" pitchFamily="2" charset="2"/>
              <a:buChar char="ü"/>
            </a:pPr>
            <a:r>
              <a:rPr lang="en-GH" sz="7200" b="1" i="1" dirty="0">
                <a:effectLst/>
                <a:latin typeface="Times New Roman" panose="02020603050405020304" pitchFamily="18" charset="0"/>
                <a:ea typeface="Calibri" panose="020F0502020204030204" pitchFamily="34" charset="0"/>
                <a:cs typeface="Times New Roman" panose="02020603050405020304" pitchFamily="18" charset="0"/>
              </a:rPr>
              <a:t>The needs and abilities of the receiver</a:t>
            </a:r>
            <a:endParaRPr lang="en-US" sz="7200" b="1" i="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GH" sz="7200" dirty="0">
                <a:effectLst/>
                <a:latin typeface="Times New Roman" panose="02020603050405020304" pitchFamily="18" charset="0"/>
                <a:ea typeface="Calibri" panose="020F0502020204030204" pitchFamily="34" charset="0"/>
                <a:cs typeface="Times New Roman" panose="02020603050405020304" pitchFamily="18" charset="0"/>
              </a:rPr>
              <a:t>Channel Selection </a:t>
            </a:r>
            <a:r>
              <a:rPr lang="en-US" sz="72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7200" dirty="0">
                <a:latin typeface="Times New Roman" panose="02020603050405020304" pitchFamily="18" charset="0"/>
                <a:cs typeface="Times New Roman" panose="02020603050405020304" pitchFamily="18" charset="0"/>
              </a:rPr>
              <a:t>Choosing the appropriate medium for a given message can thus be affected by many factors including</a:t>
            </a:r>
            <a:r>
              <a:rPr lang="en-GB" sz="7200" dirty="0"/>
              <a:t>:</a:t>
            </a:r>
            <a:endParaRPr lang="en-US" sz="72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70000"/>
              </a:lnSpc>
              <a:buFont typeface="Wingdings" panose="05000000000000000000" pitchFamily="2" charset="2"/>
              <a:buChar char="ü"/>
            </a:pPr>
            <a:r>
              <a:rPr lang="en-US" sz="7200" b="1" i="1" dirty="0">
                <a:latin typeface="Times New Roman" panose="02020603050405020304" pitchFamily="18" charset="0"/>
                <a:cs typeface="Times New Roman" panose="02020603050405020304" pitchFamily="18" charset="0"/>
              </a:rPr>
              <a:t>The necessity of a permanent record</a:t>
            </a:r>
            <a:endParaRPr lang="en-US" sz="7200" b="1" i="1"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70000"/>
              </a:lnSpc>
              <a:buFont typeface="Wingdings" panose="05000000000000000000" pitchFamily="2" charset="2"/>
              <a:buChar char="ü"/>
            </a:pPr>
            <a:r>
              <a:rPr lang="en-US" sz="7200" b="1" i="1" dirty="0">
                <a:latin typeface="Times New Roman" panose="02020603050405020304" pitchFamily="18" charset="0"/>
                <a:cs typeface="Times New Roman" panose="02020603050405020304" pitchFamily="18" charset="0"/>
              </a:rPr>
              <a:t>The cost of the channel</a:t>
            </a:r>
            <a:endParaRPr lang="en-US" sz="7200" b="1" i="1" dirty="0">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70000"/>
              </a:lnSpc>
              <a:buFont typeface="Wingdings" panose="05000000000000000000" pitchFamily="2" charset="2"/>
              <a:buChar char="ü"/>
            </a:pPr>
            <a:r>
              <a:rPr lang="en-US" sz="7200" b="1" i="1" dirty="0">
                <a:latin typeface="Times New Roman" panose="02020603050405020304" pitchFamily="18" charset="0"/>
                <a:cs typeface="Times New Roman" panose="02020603050405020304" pitchFamily="18" charset="0"/>
              </a:rPr>
              <a:t>The formality or informality desired</a:t>
            </a:r>
          </a:p>
          <a:p>
            <a:pPr lvl="1">
              <a:lnSpc>
                <a:spcPct val="170000"/>
              </a:lnSpc>
              <a:buFont typeface="Wingdings" panose="05000000000000000000" pitchFamily="2" charset="2"/>
              <a:buChar char="ü"/>
            </a:pPr>
            <a:r>
              <a:rPr lang="en-GB" sz="7200" b="1" i="1" dirty="0">
                <a:latin typeface="Times New Roman" panose="02020603050405020304" pitchFamily="18" charset="0"/>
                <a:cs typeface="Times New Roman" panose="02020603050405020304" pitchFamily="18" charset="0"/>
              </a:rPr>
              <a:t>The urgency of a message.</a:t>
            </a:r>
            <a:endParaRPr lang="en-US" sz="7200" b="1" i="1"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6200" b="1" i="1"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buFont typeface="Wingdings" panose="05000000000000000000" pitchFamily="2" charset="2"/>
              <a:buChar char="ü"/>
            </a:pPr>
            <a:endParaRPr lang="en-US" sz="2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995799-46FD-3BA0-57A7-64B2C329D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6563" y="2501106"/>
            <a:ext cx="2423160" cy="1420989"/>
          </a:xfrm>
          <a:prstGeom prst="rect">
            <a:avLst/>
          </a:prstGeom>
        </p:spPr>
      </p:pic>
    </p:spTree>
    <p:extLst>
      <p:ext uri="{BB962C8B-B14F-4D97-AF65-F5344CB8AC3E}">
        <p14:creationId xmlns:p14="http://schemas.microsoft.com/office/powerpoint/2010/main" val="805705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9F416E1-F409-679E-D46C-ECC1E5E79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612A5-3090-2B50-927F-39954224EC08}"/>
              </a:ext>
            </a:extLst>
          </p:cNvPr>
          <p:cNvSpPr>
            <a:spLocks noGrp="1"/>
          </p:cNvSpPr>
          <p:nvPr>
            <p:ph type="title"/>
          </p:nvPr>
        </p:nvSpPr>
        <p:spPr>
          <a:xfrm>
            <a:off x="0" y="-89694"/>
            <a:ext cx="12072143"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IX</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0BB5D-55FF-68E3-6240-69BA584E996D}"/>
              </a:ext>
            </a:extLst>
          </p:cNvPr>
          <p:cNvSpPr>
            <a:spLocks noGrp="1"/>
          </p:cNvSpPr>
          <p:nvPr>
            <p:ph idx="1"/>
          </p:nvPr>
        </p:nvSpPr>
        <p:spPr>
          <a:xfrm>
            <a:off x="261144" y="798039"/>
            <a:ext cx="9677400" cy="5387334"/>
          </a:xfrm>
        </p:spPr>
        <p:txBody>
          <a:bodyPr>
            <a:normAutofit fontScale="62500" lnSpcReduction="20000"/>
          </a:bodyPr>
          <a:lstStyle/>
          <a:p>
            <a:pPr marL="0" indent="0">
              <a:spcAft>
                <a:spcPts val="1200"/>
              </a:spcAft>
              <a:buNone/>
            </a:pPr>
            <a:r>
              <a:rPr lang="en-US" sz="3000" b="1" dirty="0">
                <a:solidFill>
                  <a:srgbClr val="C00000"/>
                </a:solidFill>
                <a:latin typeface="Times New Roman" panose="02020603050405020304" pitchFamily="18" charset="0"/>
                <a:cs typeface="Times New Roman" panose="02020603050405020304" pitchFamily="18" charset="0"/>
              </a:rPr>
              <a:t>CHANNEL/MEDIUM</a:t>
            </a:r>
            <a:endParaRPr lang="en-US" sz="3000" b="1" i="0" dirty="0">
              <a:solidFill>
                <a:srgbClr val="C00000"/>
              </a:solidFill>
              <a:effectLst/>
              <a:latin typeface="Times New Roman" panose="02020603050405020304" pitchFamily="18" charset="0"/>
              <a:cs typeface="Times New Roman" panose="02020603050405020304" pitchFamily="18" charset="0"/>
            </a:endParaRPr>
          </a:p>
          <a:p>
            <a:pPr marL="0" indent="0" algn="l">
              <a:spcAft>
                <a:spcPts val="1200"/>
              </a:spcAft>
              <a:buNone/>
            </a:pPr>
            <a:r>
              <a:rPr lang="en-US" b="1" dirty="0">
                <a:latin typeface="Times New Roman" panose="02020603050405020304" pitchFamily="18" charset="0"/>
                <a:cs typeface="Times New Roman" panose="02020603050405020304" pitchFamily="18" charset="0"/>
              </a:rPr>
              <a:t>Case study</a:t>
            </a:r>
          </a:p>
          <a:p>
            <a:pPr marL="0" indent="0" algn="l">
              <a:spcAft>
                <a:spcPts val="1200"/>
              </a:spcAft>
              <a:buNone/>
            </a:pPr>
            <a:r>
              <a:rPr lang="en-US" b="0" i="0" dirty="0">
                <a:effectLst/>
                <a:latin typeface="Times New Roman" panose="02020603050405020304" pitchFamily="18" charset="0"/>
                <a:cs typeface="Times New Roman" panose="02020603050405020304" pitchFamily="18" charset="0"/>
              </a:rPr>
              <a:t>A university’s admissions team wants to notify applicants of their acceptance to the university. The team </a:t>
            </a:r>
            <a:r>
              <a:rPr lang="en-US" b="0" i="1" dirty="0">
                <a:effectLst/>
                <a:latin typeface="Times New Roman" panose="02020603050405020304" pitchFamily="18" charset="0"/>
                <a:cs typeface="Times New Roman" panose="02020603050405020304" pitchFamily="18" charset="0"/>
              </a:rPr>
              <a:t>chooses a communication channel</a:t>
            </a:r>
            <a:r>
              <a:rPr lang="en-US" b="0" i="0" dirty="0">
                <a:effectLst/>
                <a:latin typeface="Times New Roman" panose="02020603050405020304" pitchFamily="18" charset="0"/>
                <a:cs typeface="Times New Roman" panose="02020603050405020304" pitchFamily="18" charset="0"/>
              </a:rPr>
              <a:t> that is formal, yet timely and efficient, considering the importance and excitement of the message.</a:t>
            </a:r>
          </a:p>
          <a:p>
            <a:pPr marL="0" indent="0" algn="l">
              <a:spcAft>
                <a:spcPts val="1200"/>
              </a:spcAft>
              <a:buNone/>
            </a:pPr>
            <a:r>
              <a:rPr lang="en-US" b="0" i="0" dirty="0">
                <a:effectLst/>
                <a:latin typeface="Times New Roman" panose="02020603050405020304" pitchFamily="18" charset="0"/>
                <a:cs typeface="Times New Roman" panose="02020603050405020304" pitchFamily="18" charset="0"/>
              </a:rPr>
              <a:t>In this example:</a:t>
            </a:r>
          </a:p>
          <a:p>
            <a:pPr algn="l">
              <a:spcAft>
                <a:spcPts val="12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t>
            </a:r>
            <a:r>
              <a:rPr lang="en-US" b="1" i="0" dirty="0">
                <a:effectLst/>
                <a:latin typeface="Times New Roman" panose="02020603050405020304" pitchFamily="18" charset="0"/>
                <a:cs typeface="Times New Roman" panose="02020603050405020304" pitchFamily="18" charset="0"/>
              </a:rPr>
              <a:t>channel/medium</a:t>
            </a:r>
            <a:r>
              <a:rPr lang="en-US" b="0" i="0" dirty="0">
                <a:effectLst/>
                <a:latin typeface="Times New Roman" panose="02020603050405020304" pitchFamily="18" charset="0"/>
                <a:cs typeface="Times New Roman" panose="02020603050405020304" pitchFamily="18" charset="0"/>
              </a:rPr>
              <a:t> chosen is a personalized email with a formal letter attached, which is sent to each accepted applicant.</a:t>
            </a:r>
          </a:p>
          <a:p>
            <a:pPr marL="0" indent="0" algn="l">
              <a:spcAft>
                <a:spcPts val="1200"/>
              </a:spcAft>
              <a:buNone/>
            </a:pPr>
            <a:r>
              <a:rPr lang="en-US" sz="2700" b="0" i="0" dirty="0">
                <a:effectLst/>
                <a:latin typeface="Times New Roman" panose="02020603050405020304" pitchFamily="18" charset="0"/>
                <a:cs typeface="Times New Roman" panose="02020603050405020304" pitchFamily="18" charset="0"/>
              </a:rPr>
              <a:t>The team considers the following factors when selecting the channel:</a:t>
            </a: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Importance/complexity of the message</a:t>
            </a:r>
            <a:r>
              <a:rPr lang="en-US" sz="2700" b="0" i="0" dirty="0">
                <a:effectLst/>
                <a:latin typeface="Times New Roman" panose="02020603050405020304" pitchFamily="18" charset="0"/>
                <a:cs typeface="Times New Roman" panose="02020603050405020304" pitchFamily="18" charset="0"/>
              </a:rPr>
              <a:t>: The message is important and requires a formal tone, which is achieved through a written letter.</a:t>
            </a: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Needs and abilities of the receiver</a:t>
            </a:r>
            <a:r>
              <a:rPr lang="en-US" sz="2700" b="0" i="0" dirty="0">
                <a:effectLst/>
                <a:latin typeface="Times New Roman" panose="02020603050405020304" pitchFamily="18" charset="0"/>
                <a:cs typeface="Times New Roman" panose="02020603050405020304" pitchFamily="18" charset="0"/>
              </a:rPr>
              <a:t>: The applicants are likely to be tech-savvy and have access to email, making it a suitable channel.</a:t>
            </a: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Necessity of a permanent record</a:t>
            </a:r>
            <a:r>
              <a:rPr lang="en-US" sz="2700" b="0" i="0" dirty="0">
                <a:effectLst/>
                <a:latin typeface="Times New Roman" panose="02020603050405020304" pitchFamily="18" charset="0"/>
                <a:cs typeface="Times New Roman" panose="02020603050405020304" pitchFamily="18" charset="0"/>
              </a:rPr>
              <a:t>: The email and attached letter provide a permanent record of the acceptance notification.</a:t>
            </a:r>
          </a:p>
          <a:p>
            <a:pPr algn="l">
              <a:spcAft>
                <a:spcPts val="1200"/>
              </a:spcAft>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algn="just">
              <a:lnSpc>
                <a:spcPct val="170000"/>
              </a:lnSpc>
              <a:buFont typeface="Wingdings" panose="05000000000000000000" pitchFamily="2" charset="2"/>
              <a:buChar char="ü"/>
            </a:pPr>
            <a:endParaRPr lang="en-US" sz="2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26734BA-B4DF-F761-D2A8-A437902B7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8544" y="2093439"/>
            <a:ext cx="1628559" cy="2796534"/>
          </a:xfrm>
          <a:prstGeom prst="rect">
            <a:avLst/>
          </a:prstGeom>
        </p:spPr>
      </p:pic>
    </p:spTree>
    <p:extLst>
      <p:ext uri="{BB962C8B-B14F-4D97-AF65-F5344CB8AC3E}">
        <p14:creationId xmlns:p14="http://schemas.microsoft.com/office/powerpoint/2010/main" val="1983538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79A4474E-46D9-1F27-5767-997842E80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665BA-717E-8D9C-7165-629E8B3F936C}"/>
              </a:ext>
            </a:extLst>
          </p:cNvPr>
          <p:cNvSpPr>
            <a:spLocks noGrp="1"/>
          </p:cNvSpPr>
          <p:nvPr>
            <p:ph type="title"/>
          </p:nvPr>
        </p:nvSpPr>
        <p:spPr>
          <a:xfrm>
            <a:off x="0" y="-89694"/>
            <a:ext cx="12072143"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57B6E0-6846-FE73-387C-9B63275F5D2A}"/>
              </a:ext>
            </a:extLst>
          </p:cNvPr>
          <p:cNvSpPr>
            <a:spLocks noGrp="1"/>
          </p:cNvSpPr>
          <p:nvPr>
            <p:ph idx="1"/>
          </p:nvPr>
        </p:nvSpPr>
        <p:spPr>
          <a:xfrm>
            <a:off x="36729" y="798039"/>
            <a:ext cx="8454015" cy="5387334"/>
          </a:xfrm>
        </p:spPr>
        <p:txBody>
          <a:bodyPr>
            <a:normAutofit fontScale="92500" lnSpcReduction="10000"/>
          </a:bodyPr>
          <a:lstStyle/>
          <a:p>
            <a:pPr marL="457200" lvl="1" indent="0">
              <a:spcAft>
                <a:spcPts val="1200"/>
              </a:spcAft>
              <a:buNone/>
            </a:pPr>
            <a:r>
              <a:rPr lang="en-US" sz="3000" b="1" dirty="0">
                <a:solidFill>
                  <a:srgbClr val="C00000"/>
                </a:solidFill>
                <a:latin typeface="Times New Roman" panose="02020603050405020304" pitchFamily="18" charset="0"/>
                <a:cs typeface="Times New Roman" panose="02020603050405020304" pitchFamily="18" charset="0"/>
              </a:rPr>
              <a:t>CHANNEL/MEDIUM</a:t>
            </a:r>
            <a:endParaRPr lang="en-US" sz="3000" b="1" i="0" dirty="0">
              <a:solidFill>
                <a:srgbClr val="C00000"/>
              </a:solidFill>
              <a:effectLst/>
              <a:latin typeface="Times New Roman" panose="02020603050405020304" pitchFamily="18" charset="0"/>
              <a:cs typeface="Times New Roman" panose="02020603050405020304" pitchFamily="18" charset="0"/>
            </a:endParaRP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Cost of the channel</a:t>
            </a:r>
            <a:r>
              <a:rPr lang="en-US" sz="2700" b="0" i="0" dirty="0">
                <a:effectLst/>
                <a:latin typeface="Times New Roman" panose="02020603050405020304" pitchFamily="18" charset="0"/>
                <a:cs typeface="Times New Roman" panose="02020603050405020304" pitchFamily="18" charset="0"/>
              </a:rPr>
              <a:t>: Email is a cost-effective channel compared to printing and mailing physical letters.</a:t>
            </a: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Formality or informality desired</a:t>
            </a:r>
            <a:r>
              <a:rPr lang="en-US" sz="2700" b="0" i="0" dirty="0">
                <a:effectLst/>
                <a:latin typeface="Times New Roman" panose="02020603050405020304" pitchFamily="18" charset="0"/>
                <a:cs typeface="Times New Roman" panose="02020603050405020304" pitchFamily="18" charset="0"/>
              </a:rPr>
              <a:t>: The formal tone of the letter and email is suitable for the occasion.</a:t>
            </a:r>
          </a:p>
          <a:p>
            <a:pPr marL="742950" lvl="1" indent="-285750" algn="l">
              <a:spcAft>
                <a:spcPts val="1200"/>
              </a:spcAft>
              <a:buFont typeface="Arial" panose="020B0604020202020204" pitchFamily="34" charset="0"/>
              <a:buChar char="•"/>
            </a:pPr>
            <a:r>
              <a:rPr lang="en-US" sz="2700" b="1" i="0" dirty="0">
                <a:effectLst/>
                <a:latin typeface="Times New Roman" panose="02020603050405020304" pitchFamily="18" charset="0"/>
                <a:cs typeface="Times New Roman" panose="02020603050405020304" pitchFamily="18" charset="0"/>
              </a:rPr>
              <a:t>Urgency of the message</a:t>
            </a:r>
            <a:r>
              <a:rPr lang="en-US" sz="2700" b="0" i="0" dirty="0">
                <a:effectLst/>
                <a:latin typeface="Times New Roman" panose="02020603050405020304" pitchFamily="18" charset="0"/>
                <a:cs typeface="Times New Roman" panose="02020603050405020304" pitchFamily="18" charset="0"/>
              </a:rPr>
              <a:t>: Email allows for timely notification, ensuring that applicants receive the news promptly.</a:t>
            </a:r>
          </a:p>
          <a:p>
            <a:pPr algn="l"/>
            <a:r>
              <a:rPr lang="en-US" sz="2700" b="0" i="0" dirty="0">
                <a:effectLst/>
                <a:latin typeface="Times New Roman" panose="02020603050405020304" pitchFamily="18" charset="0"/>
                <a:cs typeface="Times New Roman" panose="02020603050405020304" pitchFamily="18" charset="0"/>
              </a:rPr>
              <a:t>By choosing the right channel/medium, the university's admissions team effectively communicates the acceptance message to applicants, creating a positive and memorable experience.</a:t>
            </a:r>
          </a:p>
          <a:p>
            <a:pPr algn="just">
              <a:lnSpc>
                <a:spcPct val="170000"/>
              </a:lnSpc>
              <a:buFont typeface="Wingdings" panose="05000000000000000000" pitchFamily="2" charset="2"/>
              <a:buChar char="ü"/>
            </a:pPr>
            <a:endParaRPr lang="en-US" sz="2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1CCA364-D3B0-584D-0C4D-CD2463A0C4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5544" y="2577306"/>
            <a:ext cx="2423160" cy="1420989"/>
          </a:xfrm>
          <a:prstGeom prst="rect">
            <a:avLst/>
          </a:prstGeom>
        </p:spPr>
      </p:pic>
    </p:spTree>
    <p:extLst>
      <p:ext uri="{BB962C8B-B14F-4D97-AF65-F5344CB8AC3E}">
        <p14:creationId xmlns:p14="http://schemas.microsoft.com/office/powerpoint/2010/main" val="3575044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799881"/>
            <a:ext cx="10178079" cy="4901625"/>
          </a:xfrm>
        </p:spPr>
        <p:txBody>
          <a:bodyPr wrap="square" lIns="324000" rIns="108000" numCol="1">
            <a:noAutofit/>
          </a:bodyPr>
          <a:lstStyle/>
          <a:p>
            <a:pPr marL="0" indent="0">
              <a:buNone/>
            </a:pPr>
            <a:r>
              <a:rPr lang="en-GB" sz="2400" b="1" dirty="0">
                <a:solidFill>
                  <a:srgbClr val="C00000"/>
                </a:solidFill>
                <a:latin typeface="Times New Roman" panose="02020603050405020304" pitchFamily="18" charset="0"/>
                <a:cs typeface="Times New Roman" panose="02020603050405020304" pitchFamily="18" charset="0"/>
              </a:rPr>
              <a:t>RECEIVER/DECODER</a:t>
            </a:r>
          </a:p>
          <a:p>
            <a:pPr>
              <a:lnSpc>
                <a:spcPct val="150000"/>
              </a:lnSpc>
              <a:buFont typeface="Wingdings" panose="05000000000000000000" pitchFamily="2" charset="2"/>
              <a:buChar char="Ø"/>
            </a:pPr>
            <a:r>
              <a:rPr lang="en-GB" sz="2350" dirty="0">
                <a:latin typeface="Times New Roman" panose="02020603050405020304" pitchFamily="18" charset="0"/>
                <a:cs typeface="Times New Roman" panose="02020603050405020304" pitchFamily="18" charset="0"/>
              </a:rPr>
              <a:t>When a message is transmitted, communication has not taken place until it gets to another person or a group of persons. </a:t>
            </a:r>
          </a:p>
          <a:p>
            <a:pPr>
              <a:lnSpc>
                <a:spcPct val="150000"/>
              </a:lnSpc>
              <a:buFont typeface="Wingdings" panose="05000000000000000000" pitchFamily="2" charset="2"/>
              <a:buChar char="Ø"/>
            </a:pPr>
            <a:r>
              <a:rPr lang="en-US" sz="2350" dirty="0">
                <a:latin typeface="Times New Roman" panose="02020603050405020304" pitchFamily="18" charset="0"/>
                <a:cs typeface="Times New Roman" panose="02020603050405020304" pitchFamily="18" charset="0"/>
              </a:rPr>
              <a:t>The receiver’s role includes (a) listening or reading carefully, (b) making notes, when necessary, (c) providing appropriate feedback to the sender, and (d) asking questions to clarify the message.</a:t>
            </a:r>
            <a:endParaRPr lang="en-GB" sz="235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350" dirty="0">
                <a:latin typeface="Times New Roman" panose="02020603050405020304" pitchFamily="18" charset="0"/>
                <a:cs typeface="Times New Roman" panose="02020603050405020304" pitchFamily="18" charset="0"/>
              </a:rPr>
              <a:t>The receiver is the listener, reader, or observer in the communication process.</a:t>
            </a:r>
          </a:p>
          <a:p>
            <a:pPr>
              <a:lnSpc>
                <a:spcPct val="150000"/>
              </a:lnSpc>
              <a:buFont typeface="Wingdings" panose="05000000000000000000" pitchFamily="2" charset="2"/>
              <a:buChar char="Ø"/>
            </a:pPr>
            <a:r>
              <a:rPr lang="en-US" sz="2350" dirty="0">
                <a:latin typeface="Times New Roman" panose="02020603050405020304" pitchFamily="18" charset="0"/>
                <a:cs typeface="Times New Roman" panose="02020603050405020304" pitchFamily="18" charset="0"/>
              </a:rPr>
              <a:t>For communication to occur, your receiver must first get the message. If you send a letter, your receiver has to read it before he can understand it.</a:t>
            </a:r>
          </a:p>
        </p:txBody>
      </p:sp>
      <p:sp>
        <p:nvSpPr>
          <p:cNvPr id="4" name="TextBox 3">
            <a:extLst>
              <a:ext uri="{FF2B5EF4-FFF2-40B4-BE49-F238E27FC236}">
                <a16:creationId xmlns:a16="http://schemas.microsoft.com/office/drawing/2014/main" id="{D880BEAE-F603-A6AA-2667-4CF80226BD92}"/>
              </a:ext>
            </a:extLst>
          </p:cNvPr>
          <p:cNvSpPr txBox="1"/>
          <p:nvPr/>
        </p:nvSpPr>
        <p:spPr>
          <a:xfrm>
            <a:off x="565944" y="215106"/>
            <a:ext cx="11087100"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XI</a:t>
            </a:r>
            <a:endParaRPr lang="en-GH"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B25B25-96A7-A137-14BA-C86E4791B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178079" y="2234406"/>
            <a:ext cx="1714500" cy="2514600"/>
          </a:xfrm>
          <a:prstGeom prst="rect">
            <a:avLst/>
          </a:prstGeom>
        </p:spPr>
      </p:pic>
    </p:spTree>
    <p:extLst>
      <p:ext uri="{BB962C8B-B14F-4D97-AF65-F5344CB8AC3E}">
        <p14:creationId xmlns:p14="http://schemas.microsoft.com/office/powerpoint/2010/main" val="2197906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056" y="515862"/>
            <a:ext cx="9296400" cy="5871443"/>
          </a:xfrm>
        </p:spPr>
        <p:txBody>
          <a:bodyPr wrap="square" lIns="324000" rIns="108000" numCol="1">
            <a:noAutofit/>
          </a:bodyPr>
          <a:lstStyle/>
          <a:p>
            <a:pPr marL="0" indent="0">
              <a:buNone/>
            </a:pPr>
            <a:r>
              <a:rPr lang="en-GB" sz="2400" b="1" dirty="0">
                <a:solidFill>
                  <a:srgbClr val="C00000"/>
                </a:solidFill>
                <a:latin typeface="Times New Roman" panose="02020603050405020304" pitchFamily="18" charset="0"/>
                <a:cs typeface="Times New Roman" panose="02020603050405020304" pitchFamily="18" charset="0"/>
              </a:rPr>
              <a:t>RECEIVER/DECODER</a:t>
            </a:r>
          </a:p>
          <a:p>
            <a:pPr algn="just">
              <a:lnSpc>
                <a:spcPct val="150000"/>
              </a:lnSpc>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If you are delivering a speech, your audience has to be able to listen to you and pay attention. </a:t>
            </a:r>
          </a:p>
          <a:p>
            <a:pPr algn="just">
              <a:lnSpc>
                <a:spcPct val="150000"/>
              </a:lnSpc>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Your receiver must cooperate by decoding your message, absorbing, and understanding it.</a:t>
            </a:r>
          </a:p>
          <a:p>
            <a:pPr algn="just">
              <a:lnSpc>
                <a:spcPct val="150000"/>
              </a:lnSpc>
              <a:buFont typeface="Wingdings" panose="05000000000000000000" pitchFamily="2" charset="2"/>
              <a:buChar char="Ø"/>
            </a:pPr>
            <a:r>
              <a:rPr lang="en-US" sz="2700" b="1" dirty="0">
                <a:latin typeface="Times New Roman" panose="02020603050405020304" pitchFamily="18" charset="0"/>
                <a:cs typeface="Times New Roman" panose="02020603050405020304" pitchFamily="18" charset="0"/>
              </a:rPr>
              <a:t>Decoding</a:t>
            </a:r>
            <a:r>
              <a:rPr lang="en-US" sz="2700" dirty="0">
                <a:latin typeface="Times New Roman" panose="02020603050405020304" pitchFamily="18" charset="0"/>
                <a:cs typeface="Times New Roman" panose="02020603050405020304" pitchFamily="18" charset="0"/>
              </a:rPr>
              <a:t> is the process the receiver goes through in trying to interpret the exact meaning of a message. </a:t>
            </a:r>
          </a:p>
          <a:p>
            <a:pPr algn="just">
              <a:lnSpc>
                <a:spcPct val="150000"/>
              </a:lnSpc>
              <a:buFont typeface="Wingdings" panose="05000000000000000000" pitchFamily="2" charset="2"/>
              <a:buChar char="Ø"/>
            </a:pPr>
            <a:r>
              <a:rPr lang="en-US" sz="2700" dirty="0">
                <a:latin typeface="Times New Roman" panose="02020603050405020304" pitchFamily="18" charset="0"/>
                <a:cs typeface="Times New Roman" panose="02020603050405020304" pitchFamily="18" charset="0"/>
              </a:rPr>
              <a:t>Successful communication takes place only when a receiver understands the meaning intended by the sender.</a:t>
            </a:r>
            <a:endParaRPr lang="en-US" sz="2700" b="1"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880BEAE-F603-A6AA-2667-4CF80226BD92}"/>
              </a:ext>
            </a:extLst>
          </p:cNvPr>
          <p:cNvSpPr txBox="1"/>
          <p:nvPr/>
        </p:nvSpPr>
        <p:spPr>
          <a:xfrm>
            <a:off x="642144" y="0"/>
            <a:ext cx="11010900"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XII</a:t>
            </a:r>
            <a:endParaRPr lang="en-GH"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B25B25-96A7-A137-14BA-C86E4791B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416906" y="1496833"/>
            <a:ext cx="2362200" cy="4034555"/>
          </a:xfrm>
          <a:prstGeom prst="rect">
            <a:avLst/>
          </a:prstGeom>
        </p:spPr>
      </p:pic>
    </p:spTree>
    <p:extLst>
      <p:ext uri="{BB962C8B-B14F-4D97-AF65-F5344CB8AC3E}">
        <p14:creationId xmlns:p14="http://schemas.microsoft.com/office/powerpoint/2010/main" val="310535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1582400" cy="1116241"/>
          </a:xfrm>
        </p:spPr>
        <p:txBody>
          <a:bodyPr/>
          <a:lstStyle/>
          <a:p>
            <a:r>
              <a:rPr lang="en-US" b="1" dirty="0">
                <a:solidFill>
                  <a:schemeClr val="tx2"/>
                </a:solidFill>
                <a:latin typeface="Book Antiqua" panose="02040602050305030304" pitchFamily="18" charset="0"/>
                <a:cs typeface="Times New Roman" panose="02020603050405020304" pitchFamily="18" charset="0"/>
              </a:rPr>
              <a:t>INTRODUCTION</a:t>
            </a:r>
          </a:p>
        </p:txBody>
      </p:sp>
      <p:sp>
        <p:nvSpPr>
          <p:cNvPr id="3" name="Content Placeholder 2"/>
          <p:cNvSpPr>
            <a:spLocks noGrp="1"/>
          </p:cNvSpPr>
          <p:nvPr>
            <p:ph idx="1"/>
          </p:nvPr>
        </p:nvSpPr>
        <p:spPr>
          <a:xfrm>
            <a:off x="108744" y="748506"/>
            <a:ext cx="11582400" cy="5562600"/>
          </a:xfrm>
        </p:spPr>
        <p:txBody>
          <a:bodyPr>
            <a:normAutofit lnSpcReduction="10000"/>
          </a:bodyPr>
          <a:lstStyle/>
          <a:p>
            <a:pPr marL="0" indent="0">
              <a:lnSpc>
                <a:spcPct val="120000"/>
              </a:lnSpc>
              <a:buNone/>
            </a:pPr>
            <a:r>
              <a:rPr lang="en-US" sz="3600" b="1" dirty="0">
                <a:latin typeface="Times New Roman" panose="02020603050405020304" pitchFamily="18" charset="0"/>
                <a:cs typeface="Times New Roman" panose="02020603050405020304" pitchFamily="18" charset="0"/>
              </a:rPr>
              <a:t>Introduction</a:t>
            </a:r>
          </a:p>
          <a:p>
            <a:pPr marL="0" indent="0">
              <a:lnSpc>
                <a:spcPct val="120000"/>
              </a:lnSpc>
              <a:buNone/>
            </a:pPr>
            <a:r>
              <a:rPr lang="en-US" sz="3600" i="1" dirty="0">
                <a:latin typeface="Times New Roman" panose="02020603050405020304" pitchFamily="18" charset="0"/>
                <a:cs typeface="Times New Roman" panose="02020603050405020304" pitchFamily="18" charset="0"/>
              </a:rPr>
              <a:t>This lecture on the foundations of communication seeks to </a:t>
            </a:r>
            <a:r>
              <a:rPr lang="en-US" sz="3600" i="1" dirty="0">
                <a:solidFill>
                  <a:srgbClr val="000000"/>
                </a:solidFill>
                <a:effectLst/>
                <a:latin typeface="Times New Roman" panose="02020603050405020304" pitchFamily="18" charset="0"/>
                <a:ea typeface="Times New Roman" panose="02020603050405020304" pitchFamily="18" charset="0"/>
              </a:rPr>
              <a:t> enhance the student’s communication skills and provide the tools needed to speak successfully in today</a:t>
            </a:r>
            <a:r>
              <a:rPr lang="en-US" sz="3600" i="1" dirty="0">
                <a:solidFill>
                  <a:srgbClr val="000000"/>
                </a:solidFill>
                <a:latin typeface="Times New Roman" panose="02020603050405020304" pitchFamily="18" charset="0"/>
                <a:ea typeface="Times New Roman" panose="02020603050405020304" pitchFamily="18" charset="0"/>
              </a:rPr>
              <a:t>’</a:t>
            </a:r>
            <a:r>
              <a:rPr lang="en-US" sz="3600" i="1" dirty="0">
                <a:solidFill>
                  <a:srgbClr val="000000"/>
                </a:solidFill>
                <a:effectLst/>
                <a:latin typeface="Times New Roman" panose="02020603050405020304" pitchFamily="18" charset="0"/>
                <a:ea typeface="Times New Roman" panose="02020603050405020304" pitchFamily="18" charset="0"/>
              </a:rPr>
              <a:t>s corporate environment.</a:t>
            </a:r>
            <a:endParaRPr lang="en-US" sz="3600" i="1" dirty="0">
              <a:latin typeface="Times New Roman" panose="02020603050405020304" pitchFamily="18" charset="0"/>
              <a:cs typeface="Times New Roman" panose="02020603050405020304" pitchFamily="18" charset="0"/>
            </a:endParaRPr>
          </a:p>
          <a:p>
            <a:pPr marL="0" indent="0">
              <a:lnSpc>
                <a:spcPct val="120000"/>
              </a:lnSpc>
              <a:buNone/>
            </a:pPr>
            <a:r>
              <a:rPr lang="en-US" sz="3600" b="1" dirty="0">
                <a:latin typeface="Times New Roman" panose="02020603050405020304" pitchFamily="18" charset="0"/>
                <a:cs typeface="Times New Roman" panose="02020603050405020304" pitchFamily="18" charset="0"/>
              </a:rPr>
              <a:t>Objective</a:t>
            </a:r>
          </a:p>
          <a:p>
            <a:pPr marL="0" indent="0">
              <a:lnSpc>
                <a:spcPct val="120000"/>
              </a:lnSpc>
              <a:buNone/>
            </a:pPr>
            <a:r>
              <a:rPr lang="en-US" sz="3600" i="1" dirty="0">
                <a:latin typeface="Times New Roman" panose="02020603050405020304" pitchFamily="18" charset="0"/>
                <a:cs typeface="Times New Roman" panose="02020603050405020304" pitchFamily="18" charset="0"/>
              </a:rPr>
              <a:t>This seeks to help the student understand the basic concepts of business communication.</a:t>
            </a:r>
          </a:p>
          <a:p>
            <a:endParaRPr lang="en-US" dirty="0"/>
          </a:p>
        </p:txBody>
      </p:sp>
    </p:spTree>
    <p:extLst>
      <p:ext uri="{BB962C8B-B14F-4D97-AF65-F5344CB8AC3E}">
        <p14:creationId xmlns:p14="http://schemas.microsoft.com/office/powerpoint/2010/main" val="473175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E9E4E560-6A63-3229-26F6-DC6B9BCF3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40945-D499-2838-AB06-EF5DC8130698}"/>
              </a:ext>
            </a:extLst>
          </p:cNvPr>
          <p:cNvSpPr>
            <a:spLocks noGrp="1"/>
          </p:cNvSpPr>
          <p:nvPr>
            <p:ph type="title"/>
          </p:nvPr>
        </p:nvSpPr>
        <p:spPr>
          <a:xfrm>
            <a:off x="0" y="-89694"/>
            <a:ext cx="12072143"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XIII</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A6FC82-4F96-F1D6-E35B-FE62B5ADC296}"/>
              </a:ext>
            </a:extLst>
          </p:cNvPr>
          <p:cNvSpPr>
            <a:spLocks noGrp="1"/>
          </p:cNvSpPr>
          <p:nvPr>
            <p:ph idx="1"/>
          </p:nvPr>
        </p:nvSpPr>
        <p:spPr>
          <a:xfrm>
            <a:off x="337344" y="798039"/>
            <a:ext cx="10058400" cy="5387334"/>
          </a:xfrm>
        </p:spPr>
        <p:txBody>
          <a:bodyPr>
            <a:normAutofit fontScale="25000" lnSpcReduction="20000"/>
          </a:bodyPr>
          <a:lstStyle/>
          <a:p>
            <a:pPr marL="0" indent="0" algn="just">
              <a:lnSpc>
                <a:spcPct val="170000"/>
              </a:lnSpc>
              <a:buNone/>
            </a:pPr>
            <a:r>
              <a:rPr lang="en-GB" sz="5900" b="1" dirty="0">
                <a:solidFill>
                  <a:srgbClr val="C00000"/>
                </a:solidFill>
                <a:latin typeface="Times New Roman" panose="02020603050405020304" pitchFamily="18" charset="0"/>
                <a:cs typeface="Times New Roman" panose="02020603050405020304" pitchFamily="18" charset="0"/>
              </a:rPr>
              <a:t>RECEIVER/DECODER</a:t>
            </a:r>
            <a:endParaRPr lang="en-US" sz="5900" b="1" i="1" dirty="0">
              <a:solidFill>
                <a:srgbClr val="C00000"/>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4200" b="1" dirty="0">
                <a:latin typeface="Times New Roman" panose="02020603050405020304" pitchFamily="18" charset="0"/>
                <a:cs typeface="Times New Roman" panose="02020603050405020304" pitchFamily="18" charset="0"/>
              </a:rPr>
              <a:t>Case Study</a:t>
            </a:r>
          </a:p>
          <a:p>
            <a:pPr marL="0" indent="0" algn="just">
              <a:lnSpc>
                <a:spcPct val="170000"/>
              </a:lnSpc>
              <a:buNone/>
            </a:pPr>
            <a:r>
              <a:rPr lang="en-US" sz="6400" dirty="0">
                <a:latin typeface="Times New Roman" panose="02020603050405020304" pitchFamily="18" charset="0"/>
                <a:cs typeface="Times New Roman" panose="02020603050405020304" pitchFamily="18" charset="0"/>
              </a:rPr>
              <a:t>A university’s student affairs department sends an email to all students about a new scholarship opportunity. The email includes details about the eligibility criteria, application process, and deadline. In this example:</a:t>
            </a:r>
          </a:p>
          <a:p>
            <a:pPr marL="0" indent="0" algn="just">
              <a:lnSpc>
                <a:spcPct val="170000"/>
              </a:lnSpc>
              <a:buNone/>
            </a:pPr>
            <a:r>
              <a:rPr lang="en-US" sz="6400" dirty="0">
                <a:latin typeface="Times New Roman" panose="02020603050405020304" pitchFamily="18" charset="0"/>
                <a:cs typeface="Times New Roman" panose="02020603050405020304" pitchFamily="18" charset="0"/>
              </a:rPr>
              <a:t>The receiver/decoder is the student who receives the email.</a:t>
            </a:r>
          </a:p>
          <a:p>
            <a:pPr marL="0" indent="0" algn="just">
              <a:lnSpc>
                <a:spcPct val="170000"/>
              </a:lnSpc>
              <a:buNone/>
            </a:pPr>
            <a:r>
              <a:rPr lang="en-US" sz="6400" dirty="0">
                <a:latin typeface="Times New Roman" panose="02020603050405020304" pitchFamily="18" charset="0"/>
                <a:cs typeface="Times New Roman" panose="02020603050405020304" pitchFamily="18" charset="0"/>
              </a:rPr>
              <a:t> The student's role as a receiver includes:</a:t>
            </a:r>
          </a:p>
          <a:p>
            <a:pPr algn="just">
              <a:lnSpc>
                <a:spcPct val="170000"/>
              </a:lnSpc>
              <a:buFont typeface="Wingdings" panose="05000000000000000000" pitchFamily="2" charset="2"/>
              <a:buChar char="ü"/>
            </a:pPr>
            <a:r>
              <a:rPr lang="en-US" sz="6400" b="1" i="1" dirty="0">
                <a:latin typeface="Times New Roman" panose="02020603050405020304" pitchFamily="18" charset="0"/>
                <a:cs typeface="Times New Roman" panose="02020603050405020304" pitchFamily="18" charset="0"/>
              </a:rPr>
              <a:t>Listening or reading carefully: </a:t>
            </a:r>
            <a:r>
              <a:rPr lang="en-US" sz="6400" dirty="0">
                <a:latin typeface="Times New Roman" panose="02020603050405020304" pitchFamily="18" charset="0"/>
                <a:cs typeface="Times New Roman" panose="02020603050405020304" pitchFamily="18" charset="0"/>
              </a:rPr>
              <a:t>The student reads the email carefully to understand the details of the scholarship opportunity.</a:t>
            </a:r>
          </a:p>
          <a:p>
            <a:pPr algn="just">
              <a:lnSpc>
                <a:spcPct val="170000"/>
              </a:lnSpc>
              <a:buFont typeface="Wingdings" panose="05000000000000000000" pitchFamily="2" charset="2"/>
              <a:buChar char="ü"/>
            </a:pPr>
            <a:r>
              <a:rPr lang="en-US" sz="6400" b="1" i="1" dirty="0">
                <a:latin typeface="Times New Roman" panose="02020603050405020304" pitchFamily="18" charset="0"/>
                <a:cs typeface="Times New Roman" panose="02020603050405020304" pitchFamily="18" charset="0"/>
              </a:rPr>
              <a:t>Making notes when necessary: </a:t>
            </a:r>
            <a:r>
              <a:rPr lang="en-US" sz="6400" dirty="0">
                <a:latin typeface="Times New Roman" panose="02020603050405020304" pitchFamily="18" charset="0"/>
                <a:cs typeface="Times New Roman" panose="02020603050405020304" pitchFamily="18" charset="0"/>
              </a:rPr>
              <a:t>The student might make a note of the deadline and the required documents to apply for the scholarship.</a:t>
            </a:r>
          </a:p>
          <a:p>
            <a:pPr algn="just">
              <a:lnSpc>
                <a:spcPct val="170000"/>
              </a:lnSpc>
              <a:buFont typeface="Wingdings" panose="05000000000000000000" pitchFamily="2" charset="2"/>
              <a:buChar char="ü"/>
            </a:pPr>
            <a:r>
              <a:rPr lang="en-US" sz="6400" b="1" i="1" dirty="0">
                <a:latin typeface="Times New Roman" panose="02020603050405020304" pitchFamily="18" charset="0"/>
                <a:cs typeface="Times New Roman" panose="02020603050405020304" pitchFamily="18" charset="0"/>
              </a:rPr>
              <a:t>Providing appropriate feedback to the sender: </a:t>
            </a:r>
            <a:r>
              <a:rPr lang="en-US" sz="6400" dirty="0">
                <a:latin typeface="Times New Roman" panose="02020603050405020304" pitchFamily="18" charset="0"/>
                <a:cs typeface="Times New Roman" panose="02020603050405020304" pitchFamily="18" charset="0"/>
              </a:rPr>
              <a:t>If the student has questions or needs clarification, they might reply to the email or contact the student affairs department.</a:t>
            </a:r>
          </a:p>
          <a:p>
            <a:pPr algn="just">
              <a:lnSpc>
                <a:spcPct val="170000"/>
              </a:lnSpc>
              <a:buFont typeface="Wingdings" panose="05000000000000000000" pitchFamily="2" charset="2"/>
              <a:buChar char="ü"/>
            </a:pPr>
            <a:r>
              <a:rPr lang="en-US" sz="6400" b="1" i="1" dirty="0">
                <a:latin typeface="Times New Roman" panose="02020603050405020304" pitchFamily="18" charset="0"/>
                <a:cs typeface="Times New Roman" panose="02020603050405020304" pitchFamily="18" charset="0"/>
              </a:rPr>
              <a:t>Asking questions to clarify the message: </a:t>
            </a:r>
            <a:r>
              <a:rPr lang="en-US" sz="6400" dirty="0">
                <a:latin typeface="Times New Roman" panose="02020603050405020304" pitchFamily="18" charset="0"/>
                <a:cs typeface="Times New Roman" panose="02020603050405020304" pitchFamily="18" charset="0"/>
              </a:rPr>
              <a:t>The student might ask questions about the application process or eligibility criteria to ensure they understand the message correctly.</a:t>
            </a:r>
          </a:p>
          <a:p>
            <a:pPr algn="just">
              <a:lnSpc>
                <a:spcPct val="170000"/>
              </a:lnSpc>
              <a:buFont typeface="Wingdings" panose="05000000000000000000" pitchFamily="2" charset="2"/>
              <a:buChar char="ü"/>
            </a:pPr>
            <a:endParaRPr lang="en-US" sz="4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EB25B25-96A7-A137-14BA-C86E4791BC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395744" y="2653506"/>
            <a:ext cx="1432576" cy="2438400"/>
          </a:xfrm>
          <a:prstGeom prst="rect">
            <a:avLst/>
          </a:prstGeom>
        </p:spPr>
      </p:pic>
    </p:spTree>
    <p:extLst>
      <p:ext uri="{BB962C8B-B14F-4D97-AF65-F5344CB8AC3E}">
        <p14:creationId xmlns:p14="http://schemas.microsoft.com/office/powerpoint/2010/main" val="3646355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472A5CC4-531C-E715-7CFA-64065EF1AA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99BA9-DFEB-7CB4-67F9-46A9CE1E9E76}"/>
              </a:ext>
            </a:extLst>
          </p:cNvPr>
          <p:cNvSpPr>
            <a:spLocks noGrp="1"/>
          </p:cNvSpPr>
          <p:nvPr>
            <p:ph type="title"/>
          </p:nvPr>
        </p:nvSpPr>
        <p:spPr>
          <a:xfrm>
            <a:off x="0" y="-89694"/>
            <a:ext cx="12072143" cy="1116241"/>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XIV</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D74199-FDE9-97AC-6A5C-3A788390C444}"/>
              </a:ext>
            </a:extLst>
          </p:cNvPr>
          <p:cNvSpPr>
            <a:spLocks noGrp="1"/>
          </p:cNvSpPr>
          <p:nvPr>
            <p:ph idx="1"/>
          </p:nvPr>
        </p:nvSpPr>
        <p:spPr>
          <a:xfrm>
            <a:off x="337344" y="798039"/>
            <a:ext cx="8686800" cy="5387334"/>
          </a:xfrm>
        </p:spPr>
        <p:txBody>
          <a:bodyPr>
            <a:normAutofit fontScale="77500" lnSpcReduction="20000"/>
          </a:bodyPr>
          <a:lstStyle/>
          <a:p>
            <a:pPr marL="0" indent="0" algn="just">
              <a:lnSpc>
                <a:spcPct val="170000"/>
              </a:lnSpc>
              <a:buNone/>
            </a:pPr>
            <a:r>
              <a:rPr lang="en-GB" sz="3600" b="1" dirty="0">
                <a:solidFill>
                  <a:srgbClr val="C00000"/>
                </a:solidFill>
                <a:latin typeface="Times New Roman" panose="02020603050405020304" pitchFamily="18" charset="0"/>
                <a:cs typeface="Times New Roman" panose="02020603050405020304" pitchFamily="18" charset="0"/>
              </a:rPr>
              <a:t>RECEIVER/DECODER</a:t>
            </a:r>
            <a:endParaRPr lang="en-US" sz="3600" b="1" i="1" dirty="0">
              <a:solidFill>
                <a:srgbClr val="C00000"/>
              </a:solidFill>
              <a:latin typeface="Times New Roman" panose="02020603050405020304" pitchFamily="18" charset="0"/>
              <a:cs typeface="Times New Roman" panose="02020603050405020304" pitchFamily="18" charset="0"/>
            </a:endParaRPr>
          </a:p>
          <a:p>
            <a:pPr marL="0" indent="0" algn="just">
              <a:lnSpc>
                <a:spcPct val="170000"/>
              </a:lnSpc>
              <a:buNone/>
            </a:pPr>
            <a:r>
              <a:rPr lang="en-US" sz="3000" dirty="0">
                <a:latin typeface="Times New Roman" panose="02020603050405020304" pitchFamily="18" charset="0"/>
                <a:cs typeface="Times New Roman" panose="02020603050405020304" pitchFamily="18" charset="0"/>
              </a:rPr>
              <a:t>The student decodes the message by interpreting the meaning of the email, including:</a:t>
            </a:r>
          </a:p>
          <a:p>
            <a:pPr algn="just">
              <a:lnSpc>
                <a:spcPct val="170000"/>
              </a:lnSpc>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Understanding the eligibility criteria and application process</a:t>
            </a:r>
          </a:p>
          <a:p>
            <a:pPr algn="just">
              <a:lnSpc>
                <a:spcPct val="170000"/>
              </a:lnSpc>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Recognizing the importance of the deadline</a:t>
            </a:r>
          </a:p>
          <a:p>
            <a:pPr algn="just">
              <a:lnSpc>
                <a:spcPct val="170000"/>
              </a:lnSpc>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Identifying the required documents and information needed to apply</a:t>
            </a:r>
          </a:p>
          <a:p>
            <a:pPr algn="just">
              <a:lnSpc>
                <a:spcPct val="170000"/>
              </a:lnSpc>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If the student successfully decodes the message and understands the intended meaning, they will be able to apply for the scholarship opportunity, and effective communication will have taken place.</a:t>
            </a:r>
          </a:p>
        </p:txBody>
      </p:sp>
      <p:pic>
        <p:nvPicPr>
          <p:cNvPr id="5" name="Picture 4">
            <a:extLst>
              <a:ext uri="{FF2B5EF4-FFF2-40B4-BE49-F238E27FC236}">
                <a16:creationId xmlns:a16="http://schemas.microsoft.com/office/drawing/2014/main" id="{6553443D-D59A-4DFF-2AA7-17D27BC25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9361488" y="2653506"/>
            <a:ext cx="2466832" cy="2438400"/>
          </a:xfrm>
          <a:prstGeom prst="rect">
            <a:avLst/>
          </a:prstGeom>
        </p:spPr>
      </p:pic>
    </p:spTree>
    <p:extLst>
      <p:ext uri="{BB962C8B-B14F-4D97-AF65-F5344CB8AC3E}">
        <p14:creationId xmlns:p14="http://schemas.microsoft.com/office/powerpoint/2010/main" val="753246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6056" y="515863"/>
            <a:ext cx="9601200" cy="5257800"/>
          </a:xfrm>
        </p:spPr>
        <p:txBody>
          <a:bodyPr wrap="square" lIns="324000" rIns="108000" numCol="1">
            <a:noAutofit/>
          </a:bodyPr>
          <a:lstStyle/>
          <a:p>
            <a:pPr marL="0" indent="0">
              <a:buNone/>
            </a:pPr>
            <a:r>
              <a:rPr lang="en-US" sz="2800" b="1" dirty="0">
                <a:solidFill>
                  <a:srgbClr val="C00000"/>
                </a:solidFill>
                <a:latin typeface="Times New Roman" panose="02020603050405020304" pitchFamily="18" charset="0"/>
                <a:cs typeface="Times New Roman" panose="02020603050405020304" pitchFamily="18" charset="0"/>
              </a:rPr>
              <a:t>FEEDBACK</a:t>
            </a:r>
          </a:p>
          <a:p>
            <a:pPr>
              <a:lnSpc>
                <a:spcPct val="150000"/>
              </a:lnSpc>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verbal and nonverbal responses of the receiver create feedback, a vital part of the entire communication process. Feedback helps the sender know that the message has been received and understood.</a:t>
            </a:r>
          </a:p>
          <a:p>
            <a:pPr>
              <a:lnSpc>
                <a:spcPct val="150000"/>
              </a:lnSpc>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Feedback</a:t>
            </a:r>
            <a:r>
              <a:rPr lang="en-US" sz="2300" dirty="0">
                <a:latin typeface="Times New Roman" panose="02020603050405020304" pitchFamily="18" charset="0"/>
                <a:cs typeface="Times New Roman" panose="02020603050405020304" pitchFamily="18" charset="0"/>
              </a:rPr>
              <a:t> refers to the receiver’s response to the message. This is the final link in the chain of communication. </a:t>
            </a:r>
          </a:p>
          <a:p>
            <a:pPr>
              <a:lnSpc>
                <a:spcPct val="150000"/>
              </a:lnSpc>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Feedback may be direct and immediate or indirect and delayed; it may be verbal or nonverbal.</a:t>
            </a:r>
          </a:p>
          <a:p>
            <a:pPr>
              <a:lnSpc>
                <a:spcPct val="150000"/>
              </a:lnSpc>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Without feedback, the sender cannot confirm that the receiver has interpreted the message correctly. </a:t>
            </a:r>
          </a:p>
        </p:txBody>
      </p:sp>
      <p:sp>
        <p:nvSpPr>
          <p:cNvPr id="4" name="TextBox 3">
            <a:extLst>
              <a:ext uri="{FF2B5EF4-FFF2-40B4-BE49-F238E27FC236}">
                <a16:creationId xmlns:a16="http://schemas.microsoft.com/office/drawing/2014/main" id="{D880BEAE-F603-A6AA-2667-4CF80226BD92}"/>
              </a:ext>
            </a:extLst>
          </p:cNvPr>
          <p:cNvSpPr txBox="1"/>
          <p:nvPr/>
        </p:nvSpPr>
        <p:spPr>
          <a:xfrm>
            <a:off x="695108" y="0"/>
            <a:ext cx="11010900"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XV</a:t>
            </a:r>
            <a:endParaRPr lang="en-GH"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2B48E2A-45BE-9F67-CA2F-9B76CDF0B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5143" y="1510506"/>
            <a:ext cx="2325471" cy="4114800"/>
          </a:xfrm>
          <a:prstGeom prst="rect">
            <a:avLst/>
          </a:prstGeom>
        </p:spPr>
      </p:pic>
    </p:spTree>
    <p:extLst>
      <p:ext uri="{BB962C8B-B14F-4D97-AF65-F5344CB8AC3E}">
        <p14:creationId xmlns:p14="http://schemas.microsoft.com/office/powerpoint/2010/main" val="43469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0F8C72F2-C9EA-225C-9FBD-773149B22A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4775DA-1B8E-CEC5-0B90-83CDA31842F6}"/>
              </a:ext>
            </a:extLst>
          </p:cNvPr>
          <p:cNvSpPr>
            <a:spLocks noGrp="1"/>
          </p:cNvSpPr>
          <p:nvPr>
            <p:ph idx="1"/>
          </p:nvPr>
        </p:nvSpPr>
        <p:spPr>
          <a:xfrm>
            <a:off x="-196056" y="515862"/>
            <a:ext cx="10591800" cy="5947644"/>
          </a:xfrm>
        </p:spPr>
        <p:txBody>
          <a:bodyPr wrap="square" lIns="324000" rIns="108000" numCol="1">
            <a:noAutofit/>
          </a:bodyPr>
          <a:lstStyle/>
          <a:p>
            <a:pPr marL="0" indent="0">
              <a:buNone/>
            </a:pPr>
            <a:r>
              <a:rPr lang="en-US" sz="2800" b="1" dirty="0">
                <a:solidFill>
                  <a:srgbClr val="C00000"/>
                </a:solidFill>
                <a:latin typeface="Times New Roman" panose="02020603050405020304" pitchFamily="18" charset="0"/>
                <a:cs typeface="Times New Roman" panose="02020603050405020304" pitchFamily="18" charset="0"/>
              </a:rPr>
              <a:t>FEEDBACK</a:t>
            </a:r>
          </a:p>
          <a:p>
            <a:pPr>
              <a:spcAft>
                <a:spcPts val="1200"/>
              </a:spcAft>
            </a:pPr>
            <a:r>
              <a:rPr lang="en-US" sz="2400" b="1" dirty="0">
                <a:latin typeface="Times New Roman" panose="02020603050405020304" pitchFamily="18" charset="0"/>
                <a:cs typeface="Times New Roman" panose="02020603050405020304" pitchFamily="18" charset="0"/>
              </a:rPr>
              <a:t>Case Study</a:t>
            </a:r>
            <a:endParaRPr lang="en-US" sz="2400" dirty="0">
              <a:latin typeface="Times New Roman" panose="02020603050405020304" pitchFamily="18" charset="0"/>
              <a:cs typeface="Times New Roman" panose="02020603050405020304" pitchFamily="18" charset="0"/>
            </a:endParaRPr>
          </a:p>
          <a:p>
            <a:pPr marL="0" indent="0">
              <a:spcAft>
                <a:spcPts val="1200"/>
              </a:spcAft>
              <a:buNone/>
            </a:pPr>
            <a:r>
              <a:rPr lang="en-US" sz="2400" b="0" i="0" dirty="0">
                <a:effectLst/>
                <a:latin typeface="Times New Roman" panose="02020603050405020304" pitchFamily="18" charset="0"/>
                <a:cs typeface="Times New Roman" panose="02020603050405020304" pitchFamily="18" charset="0"/>
              </a:rPr>
              <a:t>The university sends an email to all students explaining the new policy 	and providing instructions on how to register for courses. The email 	includes a link to an online forum where students can ask questions 	and provide feedback.</a:t>
            </a:r>
          </a:p>
          <a:p>
            <a:pPr marL="0" indent="0">
              <a:spcAft>
                <a:spcPts val="1200"/>
              </a:spcAft>
              <a:buNone/>
            </a:pPr>
            <a:r>
              <a:rPr lang="en-US" sz="2400" b="1" i="0" dirty="0">
                <a:effectLst/>
                <a:latin typeface="Times New Roman" panose="02020603050405020304" pitchFamily="18" charset="0"/>
                <a:cs typeface="Times New Roman" panose="02020603050405020304" pitchFamily="18" charset="0"/>
              </a:rPr>
              <a:t>	Student Feedback</a:t>
            </a:r>
            <a:r>
              <a:rPr lang="en-US" sz="2400" dirty="0">
                <a:latin typeface="Times New Roman" panose="02020603050405020304" pitchFamily="18" charset="0"/>
                <a:cs typeface="Times New Roman" panose="02020603050405020304" pitchFamily="18" charset="0"/>
              </a:rPr>
              <a:t> : </a:t>
            </a:r>
            <a:r>
              <a:rPr lang="en-US" sz="2400" b="0" i="0" dirty="0">
                <a:effectLst/>
                <a:latin typeface="Times New Roman" panose="02020603050405020304" pitchFamily="18" charset="0"/>
                <a:cs typeface="Times New Roman" panose="02020603050405020304" pitchFamily="18" charset="0"/>
              </a:rPr>
              <a:t>One student, Sarah, posts a question on the 	online forum asking for clarification on the registration deadline. 	Another student, Alex, emails the university's administration 	suggesting that the registration process be simplified.</a:t>
            </a:r>
          </a:p>
          <a:p>
            <a:pPr marL="0" indent="0">
              <a:spcAft>
                <a:spcPts val="1200"/>
              </a:spcAft>
              <a:buNone/>
            </a:pPr>
            <a:r>
              <a:rPr lang="en-US" sz="2400" b="1" i="0" dirty="0">
                <a:effectLst/>
                <a:latin typeface="Times New Roman" panose="02020603050405020304" pitchFamily="18" charset="0"/>
                <a:cs typeface="Times New Roman" panose="02020603050405020304" pitchFamily="18" charset="0"/>
              </a:rPr>
              <a:t>	University Response</a:t>
            </a:r>
            <a:r>
              <a:rPr lang="en-US" sz="2400" dirty="0">
                <a:latin typeface="Times New Roman" panose="02020603050405020304" pitchFamily="18" charset="0"/>
                <a:cs typeface="Times New Roman" panose="02020603050405020304" pitchFamily="18" charset="0"/>
              </a:rPr>
              <a:t> : </a:t>
            </a:r>
            <a:r>
              <a:rPr lang="en-US" sz="2400" b="0" i="0" dirty="0">
                <a:effectLst/>
                <a:latin typeface="Times New Roman" panose="02020603050405020304" pitchFamily="18" charset="0"/>
                <a:cs typeface="Times New Roman" panose="02020603050405020304" pitchFamily="18" charset="0"/>
              </a:rPr>
              <a:t>The university responds to Sarah's question on 	the online forum, clarifying the registration deadline. The university 	also takes Alex's suggestion into consideration and revises the registration process to make it more user-friendly.</a:t>
            </a:r>
          </a:p>
        </p:txBody>
      </p:sp>
      <p:sp>
        <p:nvSpPr>
          <p:cNvPr id="4" name="TextBox 3">
            <a:extLst>
              <a:ext uri="{FF2B5EF4-FFF2-40B4-BE49-F238E27FC236}">
                <a16:creationId xmlns:a16="http://schemas.microsoft.com/office/drawing/2014/main" id="{8442830F-1337-511B-B760-A9745B417A6A}"/>
              </a:ext>
            </a:extLst>
          </p:cNvPr>
          <p:cNvSpPr txBox="1"/>
          <p:nvPr/>
        </p:nvSpPr>
        <p:spPr>
          <a:xfrm>
            <a:off x="695108" y="0"/>
            <a:ext cx="11010900"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XVI</a:t>
            </a:r>
            <a:endParaRPr lang="en-GH" sz="32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42106F-95D4-444D-12C9-87A92E1168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6144" y="1660883"/>
            <a:ext cx="2020670" cy="3276600"/>
          </a:xfrm>
          <a:prstGeom prst="rect">
            <a:avLst/>
          </a:prstGeom>
        </p:spPr>
      </p:pic>
    </p:spTree>
    <p:extLst>
      <p:ext uri="{BB962C8B-B14F-4D97-AF65-F5344CB8AC3E}">
        <p14:creationId xmlns:p14="http://schemas.microsoft.com/office/powerpoint/2010/main" val="803581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125200" cy="5996934"/>
          </a:xfrm>
        </p:spPr>
        <p:txBody>
          <a:bodyPr>
            <a:normAutofit/>
          </a:bodyPr>
          <a:lstStyle/>
          <a:p>
            <a:pPr marL="0" indent="0">
              <a:buNone/>
            </a:pPr>
            <a:r>
              <a:rPr lang="en-US" sz="3600" b="1" i="1" dirty="0">
                <a:solidFill>
                  <a:srgbClr val="002060"/>
                </a:solidFill>
                <a:latin typeface="Times New Roman" panose="02020603050405020304" pitchFamily="18" charset="0"/>
                <a:cs typeface="Times New Roman" panose="02020603050405020304" pitchFamily="18" charset="0"/>
              </a:rPr>
              <a:t>  </a:t>
            </a:r>
            <a:r>
              <a:rPr lang="en-US" sz="3100" b="1" dirty="0">
                <a:solidFill>
                  <a:srgbClr val="002060"/>
                </a:solidFill>
                <a:latin typeface="Times New Roman" panose="02020603050405020304" pitchFamily="18" charset="0"/>
                <a:cs typeface="Times New Roman" panose="02020603050405020304" pitchFamily="18" charset="0"/>
              </a:rPr>
              <a:t>ELEMENTS OF THE COMMUNICATION PROCESS XVII</a:t>
            </a:r>
            <a:endParaRPr lang="en-GH" sz="3100" dirty="0">
              <a:latin typeface="Times New Roman" panose="02020603050405020304" pitchFamily="18" charset="0"/>
              <a:cs typeface="Times New Roman" panose="02020603050405020304" pitchFamily="18" charset="0"/>
            </a:endParaRPr>
          </a:p>
          <a:p>
            <a:pPr marL="0" indent="0">
              <a:buNone/>
            </a:pPr>
            <a:r>
              <a:rPr lang="en-US" sz="2400" b="1" dirty="0">
                <a:solidFill>
                  <a:srgbClr val="C00000"/>
                </a:solidFill>
                <a:latin typeface="Times New Roman" panose="02020603050405020304" pitchFamily="18" charset="0"/>
                <a:cs typeface="Times New Roman" panose="02020603050405020304" pitchFamily="18" charset="0"/>
              </a:rPr>
              <a:t>FEEDBACK</a:t>
            </a:r>
          </a:p>
          <a:p>
            <a:pPr>
              <a:lnSpc>
                <a:spcPct val="20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importance of feedback in the communication process includes:</a:t>
            </a:r>
          </a:p>
          <a:p>
            <a:pPr>
              <a:lnSpc>
                <a:spcPct val="200000"/>
              </a:lnSpc>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Feedback ensures that messages are accurately interpreted.</a:t>
            </a:r>
          </a:p>
          <a:p>
            <a:pPr>
              <a:lnSpc>
                <a:spcPct val="200000"/>
              </a:lnSpc>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It enables the sender, and the receiver reach a common understanding.</a:t>
            </a:r>
          </a:p>
          <a:p>
            <a:pPr>
              <a:lnSpc>
                <a:spcPct val="200000"/>
              </a:lnSpc>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Without feedback, all we can do is assume that the messages have been received correctly.</a:t>
            </a:r>
          </a:p>
          <a:p>
            <a:pPr>
              <a:lnSpc>
                <a:spcPct val="200000"/>
              </a:lnSpc>
              <a:buFont typeface="Wingdings" panose="05000000000000000000" pitchFamily="2" charset="2"/>
              <a:buChar char="ü"/>
            </a:pPr>
            <a:r>
              <a:rPr lang="en-US" sz="2400" b="1" i="1" dirty="0">
                <a:latin typeface="Times New Roman" panose="02020603050405020304" pitchFamily="18" charset="0"/>
                <a:cs typeface="Times New Roman" panose="02020603050405020304" pitchFamily="18" charset="0"/>
              </a:rPr>
              <a:t>Feedback enables you to evaluate the effectiveness of your message.</a:t>
            </a:r>
          </a:p>
          <a:p>
            <a:pPr>
              <a:lnSpc>
                <a:spcPct val="150000"/>
              </a:lnSpc>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310EEA4-6B8A-A66D-D81F-186174BA26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706" y="847573"/>
            <a:ext cx="1468582" cy="2891427"/>
          </a:xfrm>
          <a:prstGeom prst="rect">
            <a:avLst/>
          </a:prstGeom>
        </p:spPr>
      </p:pic>
    </p:spTree>
    <p:extLst>
      <p:ext uri="{BB962C8B-B14F-4D97-AF65-F5344CB8AC3E}">
        <p14:creationId xmlns:p14="http://schemas.microsoft.com/office/powerpoint/2010/main" val="623586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438DE60E-D078-BF59-E683-6B1D2E484B8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A503A3-F779-0C1C-FAA1-391AAC5832B3}"/>
              </a:ext>
            </a:extLst>
          </p:cNvPr>
          <p:cNvSpPr>
            <a:spLocks noGrp="1"/>
          </p:cNvSpPr>
          <p:nvPr>
            <p:ph idx="1"/>
          </p:nvPr>
        </p:nvSpPr>
        <p:spPr>
          <a:xfrm>
            <a:off x="184944" y="138906"/>
            <a:ext cx="11582400" cy="5996934"/>
          </a:xfrm>
        </p:spPr>
        <p:txBody>
          <a:bodyPr>
            <a:normAutofit/>
          </a:bodyPr>
          <a:lstStyle/>
          <a:p>
            <a:pPr marL="0" indent="0">
              <a:buNone/>
            </a:pPr>
            <a:r>
              <a:rPr lang="en-US" sz="3600" b="1" i="1" dirty="0">
                <a:solidFill>
                  <a:srgbClr val="002060"/>
                </a:solidFill>
                <a:latin typeface="Times New Roman" panose="02020603050405020304" pitchFamily="18" charset="0"/>
                <a:cs typeface="Times New Roman" panose="02020603050405020304" pitchFamily="18" charset="0"/>
              </a:rPr>
              <a:t>  </a:t>
            </a:r>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XXVII</a:t>
            </a:r>
            <a:endParaRPr lang="en-GH" sz="3200" dirty="0">
              <a:latin typeface="Times New Roman" panose="02020603050405020304" pitchFamily="18" charset="0"/>
              <a:cs typeface="Times New Roman" panose="02020603050405020304" pitchFamily="18" charset="0"/>
            </a:endParaRPr>
          </a:p>
          <a:p>
            <a:pPr marL="0" indent="0">
              <a:buNone/>
            </a:pPr>
            <a:r>
              <a:rPr lang="en-US" sz="2400" b="1" dirty="0">
                <a:solidFill>
                  <a:srgbClr val="C00000"/>
                </a:solidFill>
                <a:latin typeface="Times New Roman" panose="02020603050405020304" pitchFamily="18" charset="0"/>
                <a:cs typeface="Times New Roman" panose="02020603050405020304" pitchFamily="18" charset="0"/>
              </a:rPr>
              <a:t>FEEDBACK</a:t>
            </a:r>
          </a:p>
          <a:p>
            <a:pPr marL="0" indent="0" algn="just">
              <a:spcAft>
                <a:spcPts val="1200"/>
              </a:spcAft>
              <a:buNone/>
            </a:pPr>
            <a:r>
              <a:rPr lang="en-US" sz="2400" b="0" i="0" dirty="0">
                <a:effectLst/>
                <a:latin typeface="Times New Roman" panose="02020603050405020304" pitchFamily="18" charset="0"/>
                <a:cs typeface="Times New Roman" panose="02020603050405020304" pitchFamily="18" charset="0"/>
              </a:rPr>
              <a:t>A student, Emily, responds to the email with a question about the application deadline. The student affairs department responds with a clear answer, confirming the deadline and providing additional information. Through this feedback, the student affairs department can:</a:t>
            </a:r>
          </a:p>
          <a:p>
            <a:pPr algn="just">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Ensure that the message has been accurately interpreted.</a:t>
            </a:r>
          </a:p>
          <a:p>
            <a:pPr algn="just">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Reach a common understanding with Emily and other students.</a:t>
            </a:r>
          </a:p>
          <a:p>
            <a:pPr algn="just">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Evaluate the effectiveness of their email and make necessary adjustments.</a:t>
            </a:r>
          </a:p>
          <a:p>
            <a:pPr algn="just">
              <a:spcAft>
                <a:spcPts val="12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Provide better support to students and improve their chances of securing the scholarship.</a:t>
            </a:r>
          </a:p>
          <a:p>
            <a:pPr>
              <a:lnSpc>
                <a:spcPct val="150000"/>
              </a:lnSpc>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F7EE9E0-EFD0-0477-547B-95AB9DE674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8544" y="2653506"/>
            <a:ext cx="1620982" cy="1371600"/>
          </a:xfrm>
          <a:prstGeom prst="rect">
            <a:avLst/>
          </a:prstGeom>
        </p:spPr>
      </p:pic>
    </p:spTree>
    <p:extLst>
      <p:ext uri="{BB962C8B-B14F-4D97-AF65-F5344CB8AC3E}">
        <p14:creationId xmlns:p14="http://schemas.microsoft.com/office/powerpoint/2010/main" val="3205107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582400" cy="5996934"/>
          </a:xfrm>
        </p:spPr>
        <p:txBody>
          <a:bodyPr>
            <a:normAutofit fontScale="92500"/>
          </a:bodyPr>
          <a:lstStyle/>
          <a:p>
            <a:pPr marL="0" indent="0" algn="just">
              <a:lnSpc>
                <a:spcPct val="150000"/>
              </a:lnSpc>
              <a:buNone/>
            </a:pPr>
            <a:r>
              <a:rPr lang="en-US" sz="3500" b="1" dirty="0">
                <a:solidFill>
                  <a:srgbClr val="002060"/>
                </a:solidFill>
                <a:latin typeface="Times New Roman" panose="02020603050405020304" pitchFamily="18" charset="0"/>
                <a:cs typeface="Times New Roman" panose="02020603050405020304" pitchFamily="18" charset="0"/>
              </a:rPr>
              <a:t>ELEMENTS OF THE COMMUNICATION PROCESS </a:t>
            </a:r>
            <a:r>
              <a:rPr lang="en-US" sz="3600" b="1" dirty="0">
                <a:solidFill>
                  <a:srgbClr val="002060"/>
                </a:solidFill>
                <a:latin typeface="Times New Roman" panose="02020603050405020304" pitchFamily="18" charset="0"/>
                <a:cs typeface="Times New Roman" panose="02020603050405020304" pitchFamily="18" charset="0"/>
              </a:rPr>
              <a:t>XVIII</a:t>
            </a:r>
          </a:p>
          <a:p>
            <a:pPr marL="0" indent="0" algn="just">
              <a:lnSpc>
                <a:spcPct val="150000"/>
              </a:lnSpc>
              <a:buNone/>
            </a:pPr>
            <a:r>
              <a:rPr lang="en-US" sz="3000" b="1" dirty="0">
                <a:solidFill>
                  <a:srgbClr val="C00000"/>
                </a:solidFill>
                <a:latin typeface="Times New Roman" panose="02020603050405020304" pitchFamily="18" charset="0"/>
                <a:cs typeface="Times New Roman" panose="02020603050405020304" pitchFamily="18" charset="0"/>
              </a:rPr>
              <a:t>CONTEXT</a:t>
            </a:r>
          </a:p>
          <a:p>
            <a:pPr marL="0" indent="0">
              <a:buNone/>
            </a:pPr>
            <a:r>
              <a:rPr lang="en-US" sz="2600" dirty="0"/>
              <a:t>Context is a crucial element of the communication process as it provides the framework within which communication occurs. </a:t>
            </a:r>
          </a:p>
          <a:p>
            <a:pPr marL="0" indent="0">
              <a:buNone/>
            </a:pPr>
            <a:r>
              <a:rPr lang="en-US" sz="2600" dirty="0"/>
              <a:t>It shapes how messages are interpreted and affects the meaning derived from the exchange. </a:t>
            </a:r>
          </a:p>
          <a:p>
            <a:pPr marL="0" indent="0">
              <a:buNone/>
            </a:pPr>
            <a:r>
              <a:rPr lang="en-US" sz="2600" dirty="0"/>
              <a:t>There are different types of context:</a:t>
            </a:r>
          </a:p>
          <a:p>
            <a:pPr marL="0" indent="0">
              <a:buNone/>
            </a:pPr>
            <a:r>
              <a:rPr lang="en-US" sz="2600" b="1" dirty="0"/>
              <a:t>	Physical context</a:t>
            </a:r>
            <a:r>
              <a:rPr lang="en-US" sz="2600" dirty="0"/>
              <a:t>: The setting or environment where communication takes place, 	such as a quiet room or a crowded street, which can influence how a message is 	received.</a:t>
            </a:r>
          </a:p>
          <a:p>
            <a:pPr marL="0" indent="0">
              <a:buNone/>
            </a:pPr>
            <a:r>
              <a:rPr lang="en-US" sz="2600" b="1" dirty="0"/>
              <a:t>	Cultural context</a:t>
            </a:r>
            <a:r>
              <a:rPr lang="en-US" sz="2600" dirty="0"/>
              <a:t>: The shared beliefs, values, and norms of the participants involved 	in the communication. This influences how messages are framed and understood 	across different cultures.</a:t>
            </a:r>
            <a:endParaRPr lang="en-US" sz="2600" b="1" dirty="0">
              <a:solidFill>
                <a:srgbClr val="C00000"/>
              </a:solidFill>
              <a:latin typeface="Times New Roman" panose="02020603050405020304" pitchFamily="18" charset="0"/>
              <a:cs typeface="Times New Roman" panose="02020603050405020304" pitchFamily="18" charset="0"/>
            </a:endParaRPr>
          </a:p>
          <a:p>
            <a:pPr marL="0" indent="0">
              <a:lnSpc>
                <a:spcPct val="150000"/>
              </a:lnSpc>
              <a:buNone/>
            </a:pPr>
            <a:endParaRPr lang="en-US" sz="3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038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C7AC233C-9044-4A3D-1B00-92746D4E03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69764-37B1-50B8-7A70-22F6A7623347}"/>
              </a:ext>
            </a:extLst>
          </p:cNvPr>
          <p:cNvSpPr>
            <a:spLocks noGrp="1"/>
          </p:cNvSpPr>
          <p:nvPr>
            <p:ph idx="1"/>
          </p:nvPr>
        </p:nvSpPr>
        <p:spPr>
          <a:xfrm>
            <a:off x="184944" y="138906"/>
            <a:ext cx="11582400" cy="5996934"/>
          </a:xfrm>
        </p:spPr>
        <p:txBody>
          <a:bodyPr>
            <a:noAutofit/>
          </a:bodyPr>
          <a:lstStyle/>
          <a:p>
            <a:pPr marL="0" indent="0" algn="ctr">
              <a:lnSpc>
                <a:spcPct val="150000"/>
              </a:lnSpc>
              <a:buNone/>
            </a:pPr>
            <a:r>
              <a:rPr lang="en-US" sz="3200" b="1" dirty="0">
                <a:solidFill>
                  <a:srgbClr val="002060"/>
                </a:solidFill>
                <a:latin typeface="Times New Roman" panose="02020603050405020304" pitchFamily="18" charset="0"/>
                <a:cs typeface="Times New Roman" panose="02020603050405020304" pitchFamily="18" charset="0"/>
              </a:rPr>
              <a:t>ELEMENTS OF THE COMMUNICATION PROCESS XIX</a:t>
            </a:r>
          </a:p>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CONTEXT</a:t>
            </a:r>
            <a:endParaRPr lang="en-US" sz="2400" dirty="0">
              <a:latin typeface="Times New Roman" panose="02020603050405020304" pitchFamily="18" charset="0"/>
              <a:cs typeface="Times New Roman" panose="02020603050405020304" pitchFamily="18" charset="0"/>
            </a:endParaRPr>
          </a:p>
          <a:p>
            <a:pPr>
              <a:buFont typeface="+mj-lt"/>
              <a:buAutoNum type="arabicPeriod"/>
            </a:pPr>
            <a:endParaRPr lang="en-US" sz="2400" dirty="0"/>
          </a:p>
          <a:p>
            <a:pPr marL="0" indent="0">
              <a:buNone/>
            </a:pPr>
            <a:r>
              <a:rPr lang="en-US" sz="2400" b="1" dirty="0"/>
              <a:t>	Social context</a:t>
            </a:r>
            <a:r>
              <a:rPr lang="en-US" sz="2400" dirty="0"/>
              <a:t>: The relationship between the communicators, including their roles, 	statuses, and social dynamics, which guide how formal or informal communication 	is.</a:t>
            </a:r>
          </a:p>
          <a:p>
            <a:pPr marL="0" indent="0">
              <a:buNone/>
            </a:pPr>
            <a:endParaRPr lang="en-US" sz="2400" dirty="0"/>
          </a:p>
          <a:p>
            <a:pPr marL="0" indent="0">
              <a:buNone/>
            </a:pPr>
            <a:r>
              <a:rPr lang="en-US" sz="2400" b="1" dirty="0"/>
              <a:t>	Historical context</a:t>
            </a:r>
            <a:r>
              <a:rPr lang="en-US" sz="2400" dirty="0"/>
              <a:t>: The background or prior experiences of the communicators, 	which can influence how a message is interpreted based on past interactions.</a:t>
            </a:r>
          </a:p>
          <a:p>
            <a:pPr marL="0" indent="0">
              <a:buNone/>
            </a:pPr>
            <a:endParaRPr lang="en-US" sz="2400" dirty="0"/>
          </a:p>
          <a:p>
            <a:pPr marL="0" indent="0">
              <a:buNone/>
            </a:pPr>
            <a:r>
              <a:rPr lang="en-US" sz="2400" b="1" dirty="0"/>
              <a:t>	Psychological context</a:t>
            </a:r>
            <a:r>
              <a:rPr lang="en-US" sz="2400" dirty="0"/>
              <a:t>: The mental and emotional states of the communicators, 	including mood, biases, and assumptions, which can affect how the message is 	conveyed and received.</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36964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9982200" cy="5996934"/>
          </a:xfrm>
        </p:spPr>
        <p:txBody>
          <a:bodyPr>
            <a:normAutofit fontScale="85000" lnSpcReduction="20000"/>
          </a:bodyPr>
          <a:lstStyle/>
          <a:p>
            <a:pPr algn="ctr">
              <a:buNone/>
            </a:pPr>
            <a:r>
              <a:rPr lang="en-US" sz="4100" b="1" dirty="0">
                <a:solidFill>
                  <a:srgbClr val="002060"/>
                </a:solidFill>
                <a:latin typeface="Times New Roman" panose="02020603050405020304" pitchFamily="18" charset="0"/>
                <a:cs typeface="Times New Roman" panose="02020603050405020304" pitchFamily="18" charset="0"/>
              </a:rPr>
              <a:t>FUNCTIONS OF COMMUNICATION II</a:t>
            </a:r>
          </a:p>
          <a:p>
            <a:pPr algn="just">
              <a:lnSpc>
                <a:spcPct val="12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To share or exchange information </a:t>
            </a:r>
          </a:p>
          <a:p>
            <a:pPr marL="0" indent="0" algn="just">
              <a:lnSpc>
                <a:spcPct val="120000"/>
              </a:lnSpc>
              <a:spcAft>
                <a:spcPts val="600"/>
              </a:spcAft>
              <a:buNone/>
            </a:pPr>
            <a:r>
              <a:rPr lang="en-US" sz="2800" dirty="0">
                <a:latin typeface="Times New Roman" panose="02020603050405020304" pitchFamily="18" charset="0"/>
                <a:cs typeface="Times New Roman" panose="02020603050405020304" pitchFamily="18" charset="0"/>
              </a:rPr>
              <a:t>We use communication to convey a wide range of information. For example, academic institutions inform students when schools will reopen, where and how to register, and who to contact if they encounter a problem. </a:t>
            </a:r>
            <a:r>
              <a:rPr lang="en-US" sz="2800" b="1" dirty="0">
                <a:latin typeface="Times New Roman" panose="02020603050405020304" pitchFamily="18" charset="0"/>
                <a:cs typeface="Times New Roman" panose="02020603050405020304" pitchFamily="18" charset="0"/>
              </a:rPr>
              <a:t>Example: </a:t>
            </a:r>
            <a:r>
              <a:rPr lang="en-US" sz="2800" dirty="0">
                <a:effectLst/>
                <a:latin typeface="Times New Roman" panose="02020603050405020304" pitchFamily="18" charset="0"/>
                <a:cs typeface="Times New Roman" panose="02020603050405020304" pitchFamily="18" charset="0"/>
              </a:rPr>
              <a:t>A Human Resources representative sends an email to all employees stating, “Please note that the company's holiday party will take place on December 18th at 3 PM in the conference room, and RSVPs should be sent to me by December 10th.”</a:t>
            </a:r>
            <a:endParaRPr lang="en-US" sz="2800"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Developing Relationships</a:t>
            </a:r>
          </a:p>
          <a:p>
            <a:pPr marL="0" indent="0" algn="just">
              <a:lnSpc>
                <a:spcPct val="120000"/>
              </a:lnSpc>
              <a:buNone/>
            </a:pPr>
            <a:r>
              <a:rPr lang="en-US" sz="2800" dirty="0">
                <a:latin typeface="Times New Roman" panose="02020603050405020304" pitchFamily="18" charset="0"/>
                <a:cs typeface="Times New Roman" panose="02020603050405020304" pitchFamily="18" charset="0"/>
              </a:rPr>
              <a:t>Establishing, acknowledging, and maintaining relationships with others are essential communication functions.</a:t>
            </a:r>
            <a:r>
              <a:rPr lang="en-US" sz="2800" b="0" i="0" dirty="0">
                <a:effectLst/>
                <a:latin typeface="Times New Roman" panose="02020603050405020304" pitchFamily="18" charset="0"/>
                <a:cs typeface="Times New Roman" panose="02020603050405020304" pitchFamily="18" charset="0"/>
              </a:rPr>
              <a:t> Strong relationships can lead to increased collaboration, improved communication, and enhanced customer satisfaction. In business, relationships can be categorized into internal and external relationships’</a:t>
            </a:r>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0335FCA-C545-ADCE-D0B0-B370426FDEB9}"/>
              </a:ext>
            </a:extLst>
          </p:cNvPr>
          <p:cNvPicPr>
            <a:picLocks noChangeAspect="1"/>
          </p:cNvPicPr>
          <p:nvPr/>
        </p:nvPicPr>
        <p:blipFill>
          <a:blip r:embed="rId4"/>
          <a:stretch>
            <a:fillRect/>
          </a:stretch>
        </p:blipFill>
        <p:spPr>
          <a:xfrm>
            <a:off x="10332054" y="4253706"/>
            <a:ext cx="1584539" cy="2009775"/>
          </a:xfrm>
          <a:prstGeom prst="rect">
            <a:avLst/>
          </a:prstGeom>
        </p:spPr>
      </p:pic>
      <p:pic>
        <p:nvPicPr>
          <p:cNvPr id="4" name="Picture 3">
            <a:extLst>
              <a:ext uri="{FF2B5EF4-FFF2-40B4-BE49-F238E27FC236}">
                <a16:creationId xmlns:a16="http://schemas.microsoft.com/office/drawing/2014/main" id="{1EFCF72C-0AA5-EF29-3E85-708C4DD95F2B}"/>
              </a:ext>
            </a:extLst>
          </p:cNvPr>
          <p:cNvPicPr>
            <a:picLocks noChangeAspect="1"/>
          </p:cNvPicPr>
          <p:nvPr/>
        </p:nvPicPr>
        <p:blipFill>
          <a:blip r:embed="rId4"/>
          <a:stretch>
            <a:fillRect/>
          </a:stretch>
        </p:blipFill>
        <p:spPr>
          <a:xfrm>
            <a:off x="10332053" y="138906"/>
            <a:ext cx="1584540" cy="2009775"/>
          </a:xfrm>
          <a:prstGeom prst="rect">
            <a:avLst/>
          </a:prstGeom>
        </p:spPr>
      </p:pic>
    </p:spTree>
    <p:extLst>
      <p:ext uri="{BB962C8B-B14F-4D97-AF65-F5344CB8AC3E}">
        <p14:creationId xmlns:p14="http://schemas.microsoft.com/office/powerpoint/2010/main" val="1271540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39377EB3-3901-1A99-712A-659FBC6705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E95A8F-3565-C1A8-D6BE-B59AA3F20549}"/>
              </a:ext>
            </a:extLst>
          </p:cNvPr>
          <p:cNvSpPr>
            <a:spLocks noGrp="1"/>
          </p:cNvSpPr>
          <p:nvPr>
            <p:ph idx="1"/>
          </p:nvPr>
        </p:nvSpPr>
        <p:spPr>
          <a:xfrm>
            <a:off x="184944" y="215106"/>
            <a:ext cx="10058400" cy="5920734"/>
          </a:xfrm>
        </p:spPr>
        <p:txBody>
          <a:bodyPr>
            <a:normAutofit/>
          </a:bodyPr>
          <a:lstStyle/>
          <a:p>
            <a:pPr algn="ctr">
              <a:buNone/>
            </a:pPr>
            <a:r>
              <a:rPr lang="en-US" sz="3900" b="1" dirty="0">
                <a:solidFill>
                  <a:srgbClr val="002060"/>
                </a:solidFill>
                <a:latin typeface="Times New Roman" panose="02020603050405020304" pitchFamily="18" charset="0"/>
                <a:cs typeface="Times New Roman" panose="02020603050405020304" pitchFamily="18" charset="0"/>
              </a:rPr>
              <a:t>FUNCTIONS OF COMMUNICATION III</a:t>
            </a:r>
          </a:p>
          <a:p>
            <a:pPr>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Developing Relationships</a:t>
            </a:r>
          </a:p>
          <a:p>
            <a:pPr marL="0" indent="0" algn="just">
              <a:buNone/>
            </a:pPr>
            <a:r>
              <a:rPr lang="en-US" sz="2800" b="1" i="0" dirty="0">
                <a:effectLst/>
                <a:latin typeface="Times New Roman" panose="02020603050405020304" pitchFamily="18" charset="0"/>
                <a:cs typeface="Times New Roman" panose="02020603050405020304" pitchFamily="18" charset="0"/>
              </a:rPr>
              <a:t>Example:</a:t>
            </a:r>
            <a:r>
              <a:rPr lang="en-US" sz="2800" b="0" i="0" dirty="0">
                <a:effectLst/>
                <a:latin typeface="Times New Roman" panose="02020603050405020304" pitchFamily="18" charset="0"/>
                <a:cs typeface="Times New Roman" panose="02020603050405020304" pitchFamily="18" charset="0"/>
              </a:rPr>
              <a:t> A sales representative regularly checks in with clients to understand their needs and preferences, establishing trust and demonstrating genuine interest. This helps build a rapport with the client, ultimately strengthening their relationship and increasing the chances of successful sales.</a:t>
            </a:r>
            <a:endParaRPr lang="en-US"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413CD9E-FC1D-5B1D-45C1-E46F55D696BD}"/>
              </a:ext>
            </a:extLst>
          </p:cNvPr>
          <p:cNvPicPr>
            <a:picLocks noChangeAspect="1"/>
          </p:cNvPicPr>
          <p:nvPr/>
        </p:nvPicPr>
        <p:blipFill>
          <a:blip r:embed="rId4"/>
          <a:stretch>
            <a:fillRect/>
          </a:stretch>
        </p:blipFill>
        <p:spPr>
          <a:xfrm>
            <a:off x="8643144" y="3490502"/>
            <a:ext cx="3309144" cy="2515804"/>
          </a:xfrm>
          <a:prstGeom prst="rect">
            <a:avLst/>
          </a:prstGeom>
        </p:spPr>
      </p:pic>
    </p:spTree>
    <p:extLst>
      <p:ext uri="{BB962C8B-B14F-4D97-AF65-F5344CB8AC3E}">
        <p14:creationId xmlns:p14="http://schemas.microsoft.com/office/powerpoint/2010/main" val="291720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7344" y="-89693"/>
            <a:ext cx="10896600" cy="990600"/>
          </a:xfrm>
        </p:spPr>
        <p:txBody>
          <a:bodyPr/>
          <a:lstStyle/>
          <a:p>
            <a:r>
              <a:rPr lang="en-US" b="1" dirty="0">
                <a:solidFill>
                  <a:schemeClr val="tx2"/>
                </a:solidFill>
                <a:latin typeface="Book Antiqua" panose="02040602050305030304" pitchFamily="18" charset="0"/>
                <a:cs typeface="Times New Roman" panose="02020603050405020304" pitchFamily="18" charset="0"/>
              </a:rPr>
              <a:t>INTRODUCTION II</a:t>
            </a:r>
          </a:p>
        </p:txBody>
      </p:sp>
      <p:sp>
        <p:nvSpPr>
          <p:cNvPr id="3" name="Content Placeholder 2"/>
          <p:cNvSpPr>
            <a:spLocks noGrp="1"/>
          </p:cNvSpPr>
          <p:nvPr>
            <p:ph idx="1"/>
          </p:nvPr>
        </p:nvSpPr>
        <p:spPr>
          <a:xfrm>
            <a:off x="108744" y="596106"/>
            <a:ext cx="11843544" cy="5943600"/>
          </a:xfrm>
        </p:spPr>
        <p:txBody>
          <a:bodyPr>
            <a:normAutofit fontScale="92500" lnSpcReduction="10000"/>
          </a:bodyPr>
          <a:lstStyle/>
          <a:p>
            <a:pPr marL="0" indent="0">
              <a:lnSpc>
                <a:spcPct val="120000"/>
              </a:lnSpc>
              <a:buNone/>
            </a:pPr>
            <a:r>
              <a:rPr lang="en-US" sz="3600" b="1" dirty="0">
                <a:latin typeface="Times New Roman" panose="02020603050405020304" pitchFamily="18" charset="0"/>
                <a:cs typeface="Times New Roman" panose="02020603050405020304" pitchFamily="18" charset="0"/>
              </a:rPr>
              <a:t>Learning outcomes</a:t>
            </a:r>
          </a:p>
          <a:p>
            <a:pPr>
              <a:buNone/>
            </a:pPr>
            <a:r>
              <a:rPr lang="en-US" sz="4000" dirty="0">
                <a:solidFill>
                  <a:srgbClr val="002060"/>
                </a:solidFill>
                <a:latin typeface="Times New Roman" panose="02020603050405020304" pitchFamily="18" charset="0"/>
                <a:cs typeface="Times New Roman" panose="02020603050405020304" pitchFamily="18" charset="0"/>
              </a:rPr>
              <a:t>At the end of this lecture, the student should be able to:</a:t>
            </a:r>
          </a:p>
          <a:p>
            <a:pPr>
              <a:lnSpc>
                <a:spcPct val="150000"/>
              </a:lnSpc>
              <a:buFont typeface="Wingdings" panose="05000000000000000000" pitchFamily="2" charset="2"/>
              <a:buChar char="Ø"/>
            </a:pP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Explain </a:t>
            </a:r>
            <a:r>
              <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rPr>
              <a:t>the concept of communication</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Analyze and elucidate</a:t>
            </a:r>
            <a:r>
              <a:rPr lang="en-US" sz="3600" i="1" dirty="0">
                <a:latin typeface="Times New Roman" panose="02020603050405020304" pitchFamily="18" charset="0"/>
                <a:ea typeface="Times New Roman" panose="02020603050405020304" pitchFamily="18" charset="0"/>
                <a:cs typeface="Times New Roman" panose="02020603050405020304" pitchFamily="18" charset="0"/>
              </a:rPr>
              <a:t> the</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various definitions of business </a:t>
            </a:r>
            <a:r>
              <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rPr>
              <a:t>communication</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sz="3600" i="1" dirty="0">
                <a:latin typeface="Times New Roman" panose="02020603050405020304" pitchFamily="18" charset="0"/>
                <a:ea typeface="Times New Roman" panose="02020603050405020304" pitchFamily="18" charset="0"/>
                <a:cs typeface="Times New Roman" panose="02020603050405020304" pitchFamily="18" charset="0"/>
              </a:rPr>
              <a:t>Discuss the business </a:t>
            </a:r>
            <a:r>
              <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rPr>
              <a:t>communication process</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 and the various elements </a:t>
            </a:r>
            <a:r>
              <a:rPr lang="en-US" sz="3600" i="1" dirty="0">
                <a:latin typeface="Times New Roman" panose="02020603050405020304" pitchFamily="18" charset="0"/>
                <a:ea typeface="Times New Roman" panose="02020603050405020304" pitchFamily="18" charset="0"/>
                <a:cs typeface="Times New Roman" panose="02020603050405020304" pitchFamily="18" charset="0"/>
              </a:rPr>
              <a:t>of the communication process.</a:t>
            </a:r>
            <a:endPar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Interpret the </a:t>
            </a:r>
            <a:r>
              <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rPr>
              <a:t>functions of communication</a:t>
            </a:r>
            <a:r>
              <a:rPr lang="en-US" sz="3600" i="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GH" sz="3600" i="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20000"/>
              </a:lnSpc>
              <a:buNone/>
            </a:pPr>
            <a:endParaRPr lang="en-US" sz="3600" dirty="0">
              <a:latin typeface="Times New Roman" panose="02020603050405020304" pitchFamily="18" charset="0"/>
              <a:cs typeface="Times New Roman" panose="02020603050405020304" pitchFamily="18" charset="0"/>
            </a:endParaRPr>
          </a:p>
          <a:p>
            <a:pPr>
              <a:lnSpc>
                <a:spcPct val="120000"/>
              </a:lnSpc>
            </a:pPr>
            <a:endParaRPr lang="en-US"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735289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582400" cy="5996934"/>
          </a:xfrm>
        </p:spPr>
        <p:txBody>
          <a:bodyPr>
            <a:normAutofit/>
          </a:bodyPr>
          <a:lstStyle/>
          <a:p>
            <a:pPr algn="ctr">
              <a:buNone/>
            </a:pPr>
            <a:r>
              <a:rPr lang="en-US" sz="3200" b="1" dirty="0">
                <a:solidFill>
                  <a:srgbClr val="002060"/>
                </a:solidFill>
                <a:latin typeface="Times New Roman" panose="02020603050405020304" pitchFamily="18" charset="0"/>
                <a:cs typeface="Times New Roman" panose="02020603050405020304" pitchFamily="18" charset="0"/>
              </a:rPr>
              <a:t>SUMMARY</a:t>
            </a:r>
            <a:r>
              <a:rPr lang="en-US" b="1" dirty="0">
                <a:solidFill>
                  <a:srgbClr val="002060"/>
                </a:solidFill>
                <a:latin typeface="Book Antiqua" panose="02040602050305030304" pitchFamily="18" charset="0"/>
              </a:rPr>
              <a:t> </a:t>
            </a:r>
          </a:p>
          <a:p>
            <a:pPr algn="ctr">
              <a:lnSpc>
                <a:spcPct val="150000"/>
              </a:lnSpc>
              <a:buFont typeface="Wingdings" panose="05000000000000000000" pitchFamily="2" charset="2"/>
              <a:buChar char="Ø"/>
            </a:pPr>
            <a:endParaRPr lang="en-US" sz="2800" b="1" dirty="0">
              <a:solidFill>
                <a:srgbClr val="002060"/>
              </a:solidFill>
              <a:latin typeface="Times New Roman" panose="02020603050405020304" pitchFamily="18" charset="0"/>
              <a:cs typeface="Times New Roman" panose="02020603050405020304" pitchFamily="18" charset="0"/>
            </a:endParaRPr>
          </a:p>
          <a:p>
            <a:pPr marL="0" indent="0">
              <a:lnSpc>
                <a:spcPct val="150000"/>
              </a:lnSpc>
              <a:buNone/>
            </a:pPr>
            <a:r>
              <a:rPr lang="en-US" dirty="0">
                <a:latin typeface="Times New Roman" panose="02020603050405020304" pitchFamily="18" charset="0"/>
                <a:cs typeface="Times New Roman" panose="02020603050405020304" pitchFamily="18" charset="0"/>
              </a:rPr>
              <a:t>The following sub-topics have been covered:</a:t>
            </a:r>
          </a:p>
          <a:p>
            <a:pPr marL="0" indent="0">
              <a:lnSpc>
                <a:spcPct val="150000"/>
              </a:lnSpc>
              <a:buNone/>
            </a:pPr>
            <a:r>
              <a:rPr lang="en-US" dirty="0">
                <a:latin typeface="Times New Roman" panose="02020603050405020304" pitchFamily="18" charset="0"/>
                <a:cs typeface="Times New Roman" panose="02020603050405020304" pitchFamily="18" charset="0"/>
              </a:rPr>
              <a:t>1. The concept of communication</a:t>
            </a:r>
          </a:p>
          <a:p>
            <a:pPr marL="0" indent="0">
              <a:lnSpc>
                <a:spcPct val="150000"/>
              </a:lnSpc>
              <a:buNone/>
            </a:pPr>
            <a:r>
              <a:rPr lang="en-US" dirty="0">
                <a:latin typeface="Times New Roman" panose="02020603050405020304" pitchFamily="18" charset="0"/>
                <a:cs typeface="Times New Roman" panose="02020603050405020304" pitchFamily="18" charset="0"/>
              </a:rPr>
              <a:t>2. Definitions of communication</a:t>
            </a:r>
          </a:p>
          <a:p>
            <a:pPr marL="0" indent="0">
              <a:lnSpc>
                <a:spcPct val="150000"/>
              </a:lnSpc>
              <a:buNone/>
            </a:pPr>
            <a:r>
              <a:rPr lang="en-US" dirty="0">
                <a:latin typeface="Times New Roman" panose="02020603050405020304" pitchFamily="18" charset="0"/>
                <a:cs typeface="Times New Roman" panose="02020603050405020304" pitchFamily="18" charset="0"/>
              </a:rPr>
              <a:t>3. The communication process</a:t>
            </a:r>
          </a:p>
          <a:p>
            <a:pPr marL="0" indent="0">
              <a:lnSpc>
                <a:spcPct val="150000"/>
              </a:lnSpc>
              <a:buNone/>
            </a:pPr>
            <a:r>
              <a:rPr lang="en-US" dirty="0">
                <a:latin typeface="Times New Roman" panose="02020603050405020304" pitchFamily="18" charset="0"/>
                <a:cs typeface="Times New Roman" panose="02020603050405020304" pitchFamily="18" charset="0"/>
              </a:rPr>
              <a:t>4. Functions of communication</a:t>
            </a:r>
          </a:p>
        </p:txBody>
      </p:sp>
    </p:spTree>
    <p:extLst>
      <p:ext uri="{BB962C8B-B14F-4D97-AF65-F5344CB8AC3E}">
        <p14:creationId xmlns:p14="http://schemas.microsoft.com/office/powerpoint/2010/main" val="2012730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38906"/>
            <a:ext cx="11582400" cy="5996934"/>
          </a:xfrm>
        </p:spPr>
        <p:txBody>
          <a:bodyPr>
            <a:normAutofit/>
          </a:bodyPr>
          <a:lstStyle/>
          <a:p>
            <a:pPr algn="ctr">
              <a:buNone/>
            </a:pPr>
            <a:r>
              <a:rPr lang="en-US" b="1" dirty="0">
                <a:solidFill>
                  <a:srgbClr val="002060"/>
                </a:solidFill>
                <a:latin typeface="Times New Roman" panose="02020603050405020304" pitchFamily="18" charset="0"/>
                <a:cs typeface="Times New Roman" panose="02020603050405020304" pitchFamily="18" charset="0"/>
              </a:rPr>
              <a:t>FORUM DISCUSSION</a:t>
            </a:r>
          </a:p>
          <a:p>
            <a:pPr algn="ctr">
              <a:buNone/>
            </a:pPr>
            <a:r>
              <a:rPr lang="en-US" b="1" dirty="0">
                <a:solidFill>
                  <a:srgbClr val="002060"/>
                </a:solidFill>
                <a:latin typeface="Book Antiqua" panose="02040602050305030304" pitchFamily="18" charset="0"/>
              </a:rPr>
              <a:t> </a:t>
            </a:r>
          </a:p>
          <a:p>
            <a:pPr>
              <a:buFont typeface="Wingdings" panose="05000000000000000000" pitchFamily="2" charset="2"/>
              <a:buChar char="q"/>
            </a:pPr>
            <a:r>
              <a:rPr lang="en-US" dirty="0"/>
              <a:t> </a:t>
            </a:r>
            <a:r>
              <a:rPr lang="en-US" dirty="0">
                <a:latin typeface="Times New Roman" panose="02020603050405020304" pitchFamily="18" charset="0"/>
                <a:cs typeface="Times New Roman" panose="02020603050405020304" pitchFamily="18" charset="0"/>
              </a:rPr>
              <a:t>Explain how noise/barriers to effective communication can be solved in the communication process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NB: </a:t>
            </a:r>
            <a:r>
              <a:rPr lang="en-US" b="1" dirty="0">
                <a:latin typeface="Times New Roman" panose="02020603050405020304" pitchFamily="18" charset="0"/>
                <a:cs typeface="Times New Roman" panose="02020603050405020304" pitchFamily="18" charset="0"/>
              </a:rPr>
              <a:t>Each class should form 10 groups.</a:t>
            </a:r>
          </a:p>
        </p:txBody>
      </p:sp>
    </p:spTree>
    <p:extLst>
      <p:ext uri="{BB962C8B-B14F-4D97-AF65-F5344CB8AC3E}">
        <p14:creationId xmlns:p14="http://schemas.microsoft.com/office/powerpoint/2010/main" val="372456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8D9E3369-CBAF-029D-D5E6-1638D5CEAD1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6030CE-3F54-FC57-AE2B-922642227CFE}"/>
              </a:ext>
            </a:extLst>
          </p:cNvPr>
          <p:cNvSpPr>
            <a:spLocks noGrp="1"/>
          </p:cNvSpPr>
          <p:nvPr>
            <p:ph idx="1"/>
          </p:nvPr>
        </p:nvSpPr>
        <p:spPr>
          <a:xfrm>
            <a:off x="184944" y="138906"/>
            <a:ext cx="11767344" cy="6096000"/>
          </a:xfrm>
        </p:spPr>
        <p:txBody>
          <a:bodyPr>
            <a:normAutofit/>
          </a:bodyPr>
          <a:lstStyle/>
          <a:p>
            <a:pPr algn="ctr">
              <a:buNone/>
            </a:pPr>
            <a:r>
              <a:rPr lang="en-US" b="1" dirty="0">
                <a:solidFill>
                  <a:srgbClr val="002060"/>
                </a:solidFill>
                <a:latin typeface="Times New Roman" panose="02020603050405020304" pitchFamily="18" charset="0"/>
                <a:cs typeface="Times New Roman" panose="02020603050405020304" pitchFamily="18" charset="0"/>
              </a:rPr>
              <a:t>REFERENCES</a:t>
            </a:r>
          </a:p>
          <a:p>
            <a:r>
              <a:rPr lang="en-US" sz="2400" dirty="0">
                <a:latin typeface="Times New Roman" panose="02020603050405020304" pitchFamily="18" charset="0"/>
                <a:cs typeface="Times New Roman" panose="02020603050405020304" pitchFamily="18" charset="0"/>
              </a:rPr>
              <a:t>Backlund, P., Beebe, S., Gordon, R., &amp; Morreale, S. (Eds.). (2025). Communication Wisdom: Insights on Communication Principles, Messages, and Relationships. Taylor &amp; Francis.</a:t>
            </a:r>
          </a:p>
          <a:p>
            <a:r>
              <a:rPr lang="en-US" sz="2400" dirty="0">
                <a:latin typeface="Times New Roman" panose="02020603050405020304" pitchFamily="18" charset="0"/>
                <a:cs typeface="Times New Roman" panose="02020603050405020304" pitchFamily="18" charset="0"/>
              </a:rPr>
              <a:t>Barnlund, D. C. (2008). A Transactional Model of Communication. In communication theory (pp. 47-57). Routledge.</a:t>
            </a:r>
          </a:p>
          <a:p>
            <a:r>
              <a:rPr lang="en-US" sz="2400" dirty="0">
                <a:latin typeface="Times New Roman" panose="02020603050405020304" pitchFamily="18" charset="0"/>
                <a:cs typeface="Times New Roman" panose="02020603050405020304" pitchFamily="18" charset="0"/>
              </a:rPr>
              <a:t>Berlo, D. K. (1960). The Process of Communication. New York: Holt, Rinehart and Winston, Inc.</a:t>
            </a:r>
          </a:p>
          <a:p>
            <a:r>
              <a:rPr lang="en-US" sz="2400" dirty="0">
                <a:latin typeface="Times New Roman" panose="02020603050405020304" pitchFamily="18" charset="0"/>
                <a:cs typeface="Times New Roman" panose="02020603050405020304" pitchFamily="18" charset="0"/>
              </a:rPr>
              <a:t>DeVito, J. A. (2018). Human communication: The basic course. Pearson.</a:t>
            </a:r>
          </a:p>
          <a:p>
            <a:r>
              <a:rPr lang="en-US" sz="2400" dirty="0">
                <a:latin typeface="Times New Roman" panose="02020603050405020304" pitchFamily="18" charset="0"/>
                <a:cs typeface="Times New Roman" panose="02020603050405020304" pitchFamily="18" charset="0"/>
              </a:rPr>
              <a:t>Hamilton, C. M. (2016). Communicating for success. Routledge.</a:t>
            </a:r>
          </a:p>
          <a:p>
            <a:r>
              <a:rPr lang="en-US" sz="2400" dirty="0">
                <a:latin typeface="Times New Roman" panose="02020603050405020304" pitchFamily="18" charset="0"/>
                <a:cs typeface="Times New Roman" panose="02020603050405020304" pitchFamily="18" charset="0"/>
              </a:rPr>
              <a:t>Taylor, S. (2005).</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Communication for Success: Practical Approach, Pearson Longman</a:t>
            </a:r>
          </a:p>
          <a:p>
            <a:endParaRPr lang="en-US" sz="2400" dirty="0">
              <a:latin typeface="Book Antiqua" panose="0204060205030503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037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944" y="110332"/>
            <a:ext cx="11582400" cy="5996934"/>
          </a:xfrm>
        </p:spPr>
        <p:txBody>
          <a:bodyPr>
            <a:normAutofit/>
          </a:bodyPr>
          <a:lstStyle/>
          <a:p>
            <a:pPr algn="ctr">
              <a:buNone/>
            </a:pPr>
            <a:endParaRPr lang="en-US" b="1" dirty="0">
              <a:solidFill>
                <a:srgbClr val="002060"/>
              </a:solidFill>
              <a:latin typeface="Times New Roman" panose="02020603050405020304" pitchFamily="18" charset="0"/>
              <a:cs typeface="Times New Roman" panose="02020603050405020304" pitchFamily="18" charset="0"/>
            </a:endParaRPr>
          </a:p>
          <a:p>
            <a:pPr algn="ctr">
              <a:buNone/>
            </a:pPr>
            <a:r>
              <a:rPr lang="en-US" b="1" dirty="0">
                <a:solidFill>
                  <a:srgbClr val="002060"/>
                </a:solidFill>
                <a:latin typeface="Book Antiqua" panose="02040602050305030304" pitchFamily="18" charset="0"/>
              </a:rPr>
              <a:t> </a:t>
            </a:r>
          </a:p>
          <a:p>
            <a:pPr algn="ctr">
              <a:buNone/>
            </a:pPr>
            <a:endParaRPr lang="en-US" b="1" dirty="0">
              <a:solidFill>
                <a:srgbClr val="002060"/>
              </a:solidFill>
              <a:latin typeface="Book Antiqua" panose="02040602050305030304" pitchFamily="18" charset="0"/>
            </a:endParaRPr>
          </a:p>
          <a:p>
            <a:pPr algn="ctr">
              <a:buNone/>
            </a:pPr>
            <a:endParaRPr lang="en-US" b="1" dirty="0">
              <a:solidFill>
                <a:srgbClr val="002060"/>
              </a:solidFill>
              <a:latin typeface="Book Antiqua" panose="02040602050305030304" pitchFamily="18" charset="0"/>
            </a:endParaRPr>
          </a:p>
        </p:txBody>
      </p:sp>
      <p:sp>
        <p:nvSpPr>
          <p:cNvPr id="4" name="TextBox 3">
            <a:extLst>
              <a:ext uri="{FF2B5EF4-FFF2-40B4-BE49-F238E27FC236}">
                <a16:creationId xmlns:a16="http://schemas.microsoft.com/office/drawing/2014/main" id="{AABBB877-B33A-4ECC-D022-BA3E9092C6DE}"/>
              </a:ext>
            </a:extLst>
          </p:cNvPr>
          <p:cNvSpPr txBox="1"/>
          <p:nvPr/>
        </p:nvSpPr>
        <p:spPr>
          <a:xfrm>
            <a:off x="2988860" y="3309161"/>
            <a:ext cx="5882884" cy="1569660"/>
          </a:xfrm>
          <a:prstGeom prst="rect">
            <a:avLst/>
          </a:prstGeom>
          <a:noFill/>
        </p:spPr>
        <p:txBody>
          <a:bodyPr wrap="square">
            <a:spAutoFit/>
          </a:bodyPr>
          <a:lstStyle/>
          <a:p>
            <a:pPr algn="ctr">
              <a:buNone/>
            </a:pPr>
            <a:r>
              <a:rPr lang="en-US" sz="9600" b="1" dirty="0">
                <a:solidFill>
                  <a:srgbClr val="C00000"/>
                </a:solidFill>
                <a:latin typeface="Times New Roman" panose="02020603050405020304" pitchFamily="18" charset="0"/>
                <a:cs typeface="Times New Roman" panose="02020603050405020304" pitchFamily="18" charset="0"/>
              </a:rPr>
              <a:t>Q &amp; A</a:t>
            </a:r>
          </a:p>
        </p:txBody>
      </p:sp>
    </p:spTree>
    <p:extLst>
      <p:ext uri="{BB962C8B-B14F-4D97-AF65-F5344CB8AC3E}">
        <p14:creationId xmlns:p14="http://schemas.microsoft.com/office/powerpoint/2010/main" val="94855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0C389-7A07-2070-56DB-094F4E3FEA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6C5E2-EDE2-1419-84C2-0896279A39AF}"/>
              </a:ext>
            </a:extLst>
          </p:cNvPr>
          <p:cNvSpPr>
            <a:spLocks noGrp="1"/>
          </p:cNvSpPr>
          <p:nvPr>
            <p:ph type="title"/>
          </p:nvPr>
        </p:nvSpPr>
        <p:spPr>
          <a:xfrm>
            <a:off x="-348456" y="-89694"/>
            <a:ext cx="12300744" cy="1524000"/>
          </a:xfrm>
        </p:spPr>
        <p:txBody>
          <a:bodyPr>
            <a:normAutofit/>
          </a:bodyPr>
          <a:lstStyle/>
          <a:p>
            <a:pPr>
              <a:buNone/>
            </a:pPr>
            <a:r>
              <a:rPr lang="en-GB" sz="3200" b="1" dirty="0">
                <a:solidFill>
                  <a:srgbClr val="002060"/>
                </a:solidFill>
                <a:latin typeface="Times New Roman" panose="02020603050405020304" pitchFamily="18" charset="0"/>
                <a:cs typeface="Times New Roman" panose="02020603050405020304" pitchFamily="18" charset="0"/>
              </a:rPr>
              <a:t>SITUATIONS IN WHICH COMMUNICATION EXISTS III</a:t>
            </a:r>
            <a:br>
              <a:rPr lang="en-GB" sz="4400" b="1" dirty="0"/>
            </a:br>
            <a:endParaRPr lang="en-GB" sz="4400" b="1" dirty="0"/>
          </a:p>
        </p:txBody>
      </p:sp>
      <p:sp>
        <p:nvSpPr>
          <p:cNvPr id="3" name="Content Placeholder 2">
            <a:extLst>
              <a:ext uri="{FF2B5EF4-FFF2-40B4-BE49-F238E27FC236}">
                <a16:creationId xmlns:a16="http://schemas.microsoft.com/office/drawing/2014/main" id="{A29D6343-5DDC-65EA-3EBC-275834D1CCFD}"/>
              </a:ext>
            </a:extLst>
          </p:cNvPr>
          <p:cNvSpPr>
            <a:spLocks noGrp="1"/>
          </p:cNvSpPr>
          <p:nvPr>
            <p:ph idx="1"/>
          </p:nvPr>
        </p:nvSpPr>
        <p:spPr>
          <a:xfrm>
            <a:off x="261143" y="1205706"/>
            <a:ext cx="8103705" cy="563880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GB" sz="32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777C551E-534E-F9A3-6736-086D93DC9C42}"/>
              </a:ext>
            </a:extLst>
          </p:cNvPr>
          <p:cNvPicPr>
            <a:picLocks noChangeAspect="1"/>
          </p:cNvPicPr>
          <p:nvPr/>
        </p:nvPicPr>
        <p:blipFill>
          <a:blip r:embed="rId2"/>
          <a:stretch>
            <a:fillRect/>
          </a:stretch>
        </p:blipFill>
        <p:spPr>
          <a:xfrm>
            <a:off x="8566944" y="977106"/>
            <a:ext cx="2726048" cy="4259117"/>
          </a:xfrm>
          <a:prstGeom prst="rect">
            <a:avLst/>
          </a:prstGeom>
        </p:spPr>
      </p:pic>
    </p:spTree>
    <p:extLst>
      <p:ext uri="{BB962C8B-B14F-4D97-AF65-F5344CB8AC3E}">
        <p14:creationId xmlns:p14="http://schemas.microsoft.com/office/powerpoint/2010/main" val="12040641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456" y="-89694"/>
            <a:ext cx="12300744" cy="1600200"/>
          </a:xfrm>
        </p:spPr>
        <p:txBody>
          <a:bodyPr>
            <a:normAutofit/>
          </a:bodyPr>
          <a:lstStyle/>
          <a:p>
            <a:pPr>
              <a:buNone/>
            </a:pPr>
            <a:r>
              <a:rPr lang="en-GB" sz="3200" b="1" dirty="0">
                <a:solidFill>
                  <a:srgbClr val="002060"/>
                </a:solidFill>
                <a:latin typeface="Times New Roman" panose="02020603050405020304" pitchFamily="18" charset="0"/>
                <a:cs typeface="Times New Roman" panose="02020603050405020304" pitchFamily="18" charset="0"/>
              </a:rPr>
              <a:t>SITUATIONS IN WHICH COMMUNICATION EXISTS III</a:t>
            </a:r>
            <a:br>
              <a:rPr lang="en-GB" sz="3200" b="1" dirty="0">
                <a:latin typeface="Times New Roman" panose="02020603050405020304" pitchFamily="18" charset="0"/>
                <a:cs typeface="Times New Roman" panose="02020603050405020304" pitchFamily="18" charset="0"/>
              </a:rPr>
            </a:br>
            <a:endParaRPr lang="en-GB"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748507"/>
            <a:ext cx="8795543" cy="4724400"/>
          </a:xfrm>
        </p:spPr>
        <p:txBody>
          <a:bodyPr>
            <a:normAutofit/>
          </a:bodyPr>
          <a:lstStyle/>
          <a:p>
            <a:pPr>
              <a:lnSpc>
                <a:spcPct val="150000"/>
              </a:lnSpc>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US" sz="9600" dirty="0">
              <a:latin typeface="Times New Roman" panose="02020603050405020304" pitchFamily="18" charset="0"/>
              <a:cs typeface="Times New Roman" panose="02020603050405020304" pitchFamily="18" charset="0"/>
            </a:endParaRPr>
          </a:p>
          <a:p>
            <a:endParaRPr lang="en-US" sz="9600"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1B903B6C-F49D-9535-D634-5E774593F1DE}"/>
              </a:ext>
            </a:extLst>
          </p:cNvPr>
          <p:cNvPicPr>
            <a:picLocks noChangeAspect="1"/>
          </p:cNvPicPr>
          <p:nvPr/>
        </p:nvPicPr>
        <p:blipFill>
          <a:blip r:embed="rId2"/>
          <a:stretch>
            <a:fillRect/>
          </a:stretch>
        </p:blipFill>
        <p:spPr>
          <a:xfrm>
            <a:off x="8795543" y="1662906"/>
            <a:ext cx="3005715" cy="3190876"/>
          </a:xfrm>
          <a:prstGeom prst="rect">
            <a:avLst/>
          </a:prstGeom>
        </p:spPr>
      </p:pic>
    </p:spTree>
    <p:extLst>
      <p:ext uri="{BB962C8B-B14F-4D97-AF65-F5344CB8AC3E}">
        <p14:creationId xmlns:p14="http://schemas.microsoft.com/office/powerpoint/2010/main" val="143796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8744" y="-89693"/>
            <a:ext cx="11125200" cy="838200"/>
          </a:xfrm>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MEANING OF COMMUNICATION </a:t>
            </a:r>
          </a:p>
        </p:txBody>
      </p:sp>
      <p:sp>
        <p:nvSpPr>
          <p:cNvPr id="3" name="Content Placeholder 2"/>
          <p:cNvSpPr>
            <a:spLocks noGrp="1"/>
          </p:cNvSpPr>
          <p:nvPr>
            <p:ph idx="1"/>
          </p:nvPr>
        </p:nvSpPr>
        <p:spPr>
          <a:xfrm>
            <a:off x="108744" y="748506"/>
            <a:ext cx="11843544" cy="5791200"/>
          </a:xfrm>
        </p:spPr>
        <p:txBody>
          <a:bodyPr>
            <a:normAutofit/>
          </a:bodyPr>
          <a:lstStyle/>
          <a:p>
            <a:endParaRPr lang="en-US" sz="1600" dirty="0"/>
          </a:p>
          <a:p>
            <a:pPr marL="0" indent="0">
              <a:buNone/>
            </a:pPr>
            <a:r>
              <a:rPr lang="en-US" sz="2800" dirty="0"/>
              <a:t>The Latin root of "communication," </a:t>
            </a:r>
            <a:r>
              <a:rPr lang="en-US" sz="2800" i="1" dirty="0" err="1"/>
              <a:t>communicare</a:t>
            </a:r>
            <a:r>
              <a:rPr lang="en-US" sz="2800" dirty="0"/>
              <a:t>, means to share or make common, emphasizing the goal of establishing common understanding with others.</a:t>
            </a:r>
          </a:p>
          <a:p>
            <a:pPr marL="0" indent="0">
              <a:buNone/>
            </a:pPr>
            <a:r>
              <a:rPr lang="en-US" sz="2800" dirty="0"/>
              <a:t>Communication is the everyday process of sharing information, ideas, or feelings, involving both clear expression and ensuring mutual understanding.</a:t>
            </a:r>
          </a:p>
          <a:p>
            <a:pPr marL="0" indent="0">
              <a:buNone/>
            </a:pPr>
            <a:endParaRPr lang="en-US" sz="2800" dirty="0"/>
          </a:p>
          <a:p>
            <a:pPr marL="0" indent="0">
              <a:buNone/>
            </a:pPr>
            <a:r>
              <a:rPr lang="en-US" sz="2800" dirty="0"/>
              <a:t>Communication is essential in all human interactions, playing a vital role in both personal and professional relationships.</a:t>
            </a:r>
          </a:p>
          <a:p>
            <a:pPr marL="0" indent="0">
              <a:buNone/>
            </a:pPr>
            <a:endParaRPr lang="en-US" sz="2800" dirty="0"/>
          </a:p>
          <a:p>
            <a:pPr marL="0" indent="0">
              <a:buNone/>
            </a:pPr>
            <a:r>
              <a:rPr lang="en-US" sz="2800" dirty="0"/>
              <a:t>Effective communication is crucial in business, as it influences all areas of a company and helps managers and leaders achieve common objectives.</a:t>
            </a:r>
          </a:p>
          <a:p>
            <a:pPr marL="0" indent="0">
              <a:lnSpc>
                <a:spcPct val="120000"/>
              </a:lnSpc>
              <a:buNone/>
            </a:pPr>
            <a:endParaRPr lang="en-US" sz="2800" dirty="0">
              <a:latin typeface="Times New Roman" panose="02020603050405020304" pitchFamily="18" charset="0"/>
              <a:cs typeface="Times New Roman" panose="02020603050405020304" pitchFamily="18" charset="0"/>
            </a:endParaRPr>
          </a:p>
          <a:p>
            <a:pPr>
              <a:lnSpc>
                <a:spcPct val="120000"/>
              </a:lnSpc>
            </a:pPr>
            <a:endParaRPr lang="en-US" sz="2800" i="1" dirty="0">
              <a:latin typeface="Times New Roman" panose="02020603050405020304" pitchFamily="18" charset="0"/>
              <a:cs typeface="Times New Roman" panose="02020603050405020304" pitchFamily="18" charset="0"/>
            </a:endParaRPr>
          </a:p>
          <a:p>
            <a:pPr>
              <a:lnSpc>
                <a:spcPct val="120000"/>
              </a:lnSpc>
            </a:pPr>
            <a:endParaRPr lang="en-US" sz="2800" i="1" dirty="0">
              <a:latin typeface="Times New Roman" panose="02020603050405020304" pitchFamily="18" charset="0"/>
              <a:cs typeface="Times New Roman" panose="02020603050405020304" pitchFamily="18" charset="0"/>
            </a:endParaRPr>
          </a:p>
          <a:p>
            <a:pPr>
              <a:lnSpc>
                <a:spcPct val="120000"/>
              </a:lnSpc>
            </a:pPr>
            <a:endParaRPr lang="en-US" sz="2800" dirty="0">
              <a:solidFill>
                <a:srgbClr val="C00000"/>
              </a:solidFill>
              <a:latin typeface="Times New Roman" panose="02020603050405020304" pitchFamily="18" charset="0"/>
              <a:cs typeface="Times New Roman" panose="02020603050405020304" pitchFamily="18" charset="0"/>
            </a:endParaRPr>
          </a:p>
          <a:p>
            <a:pPr>
              <a:lnSpc>
                <a:spcPct val="120000"/>
              </a:lnSpc>
            </a:pPr>
            <a:endParaRPr lang="en-US"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8582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7D00C5B0-D07A-790B-43EF-ECAC3B87E4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6ED62-3031-B333-88B5-75104526DCC3}"/>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a:t>
            </a:r>
          </a:p>
        </p:txBody>
      </p:sp>
      <p:sp>
        <p:nvSpPr>
          <p:cNvPr id="3" name="Content Placeholder 2">
            <a:extLst>
              <a:ext uri="{FF2B5EF4-FFF2-40B4-BE49-F238E27FC236}">
                <a16:creationId xmlns:a16="http://schemas.microsoft.com/office/drawing/2014/main" id="{C2CD9EF5-5617-2AAD-BF3B-085DC09308C3}"/>
              </a:ext>
            </a:extLst>
          </p:cNvPr>
          <p:cNvSpPr>
            <a:spLocks noGrp="1"/>
          </p:cNvSpPr>
          <p:nvPr>
            <p:ph idx="1"/>
          </p:nvPr>
        </p:nvSpPr>
        <p:spPr>
          <a:xfrm>
            <a:off x="1" y="748506"/>
            <a:ext cx="9252743" cy="6234907"/>
          </a:xfrm>
        </p:spPr>
        <p:txBody>
          <a:bodyPr>
            <a:normAutofit fontScale="85000" lnSpcReduction="10000"/>
          </a:bodyPr>
          <a:lstStyle/>
          <a:p>
            <a:pPr marL="0" indent="0">
              <a:lnSpc>
                <a:spcPct val="150000"/>
              </a:lnSpc>
              <a:buNone/>
            </a:pPr>
            <a:r>
              <a:rPr lang="en-US" sz="2900" b="1" dirty="0">
                <a:latin typeface="Times New Roman" panose="02020603050405020304" pitchFamily="18" charset="0"/>
                <a:cs typeface="Times New Roman" panose="02020603050405020304" pitchFamily="18" charset="0"/>
              </a:rPr>
              <a:t>General Definition</a:t>
            </a:r>
          </a:p>
          <a:p>
            <a:pPr marL="0" indent="0">
              <a:lnSpc>
                <a:spcPct val="150000"/>
              </a:lnSpc>
              <a:buNone/>
            </a:pPr>
            <a:r>
              <a:rPr lang="en-US" sz="2900" dirty="0">
                <a:latin typeface="Times New Roman" panose="02020603050405020304" pitchFamily="18" charset="0"/>
                <a:cs typeface="Times New Roman" panose="02020603050405020304" pitchFamily="18" charset="0"/>
              </a:rPr>
              <a:t>Communication has been described as the “glue‟ that holds the entire organization together as one entity. Business communication refers to the exchange of information, ideas and messages  within or outside an organization to achieve business objectives.</a:t>
            </a:r>
          </a:p>
          <a:p>
            <a:pPr marL="0" indent="0">
              <a:lnSpc>
                <a:spcPct val="150000"/>
              </a:lnSpc>
              <a:buNone/>
            </a:pPr>
            <a:r>
              <a:rPr lang="en-US" sz="2900" b="1" dirty="0">
                <a:latin typeface="Times New Roman" panose="02020603050405020304" pitchFamily="18" charset="0"/>
                <a:cs typeface="Times New Roman" panose="02020603050405020304" pitchFamily="18" charset="0"/>
              </a:rPr>
              <a:t>	Examples  </a:t>
            </a:r>
          </a:p>
          <a:p>
            <a:pPr marL="0" indent="0">
              <a:lnSpc>
                <a:spcPct val="150000"/>
              </a:lnSpc>
              <a:buNone/>
            </a:pPr>
            <a:r>
              <a:rPr lang="en-US" sz="2900" i="1" dirty="0">
                <a:latin typeface="Times New Roman" panose="02020603050405020304" pitchFamily="18" charset="0"/>
                <a:cs typeface="Times New Roman" panose="02020603050405020304" pitchFamily="18" charset="0"/>
              </a:rPr>
              <a:t>	1. An email form Human resource department announcing a policy change.</a:t>
            </a:r>
          </a:p>
          <a:p>
            <a:pPr marL="0" indent="0">
              <a:lnSpc>
                <a:spcPct val="150000"/>
              </a:lnSpc>
              <a:buNone/>
            </a:pPr>
            <a:r>
              <a:rPr lang="en-US" sz="2900" i="1" dirty="0">
                <a:latin typeface="Times New Roman" panose="02020603050405020304" pitchFamily="18" charset="0"/>
                <a:cs typeface="Times New Roman" panose="02020603050405020304" pitchFamily="18" charset="0"/>
              </a:rPr>
              <a:t>	2. A press release announcing a new product launch.</a:t>
            </a:r>
          </a:p>
          <a:p>
            <a:pPr marL="0" indent="0">
              <a:lnSpc>
                <a:spcPct val="150000"/>
              </a:lnSpc>
              <a:buNone/>
            </a:pPr>
            <a:r>
              <a:rPr lang="en-US" sz="2900" i="1" dirty="0">
                <a:latin typeface="Times New Roman" panose="02020603050405020304" pitchFamily="18" charset="0"/>
                <a:cs typeface="Times New Roman" panose="02020603050405020304" pitchFamily="18" charset="0"/>
              </a:rPr>
              <a:t>	3. A team meeting to discuss a project.</a:t>
            </a:r>
          </a:p>
          <a:p>
            <a:pPr marL="0" indent="0">
              <a:lnSpc>
                <a:spcPct val="150000"/>
              </a:lnSpc>
              <a:buNone/>
            </a:pPr>
            <a:endParaRPr lang="en-US" sz="2900" i="1" dirty="0">
              <a:latin typeface="Times New Roman" panose="02020603050405020304" pitchFamily="18" charset="0"/>
              <a:cs typeface="Times New Roman" panose="02020603050405020304" pitchFamily="18" charset="0"/>
            </a:endParaRPr>
          </a:p>
          <a:p>
            <a:pPr marL="0" indent="0">
              <a:lnSpc>
                <a:spcPct val="150000"/>
              </a:lnSpc>
              <a:buNone/>
            </a:pPr>
            <a:endParaRPr lang="en-US" sz="2900" i="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en-US" sz="2400" i="1"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F7C6A93A-95E0-D8C1-9C8A-198009886B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33744" y="2043906"/>
            <a:ext cx="2057400" cy="2362200"/>
          </a:xfrm>
          <a:prstGeom prst="rect">
            <a:avLst/>
          </a:prstGeom>
        </p:spPr>
      </p:pic>
    </p:spTree>
    <p:extLst>
      <p:ext uri="{BB962C8B-B14F-4D97-AF65-F5344CB8AC3E}">
        <p14:creationId xmlns:p14="http://schemas.microsoft.com/office/powerpoint/2010/main" val="284189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F94BB-2476-EC91-E983-0ED3598B3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33A177-1E05-D671-8D68-929E938C0B45}"/>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a:t>
            </a:r>
          </a:p>
        </p:txBody>
      </p:sp>
      <p:sp>
        <p:nvSpPr>
          <p:cNvPr id="3" name="Content Placeholder 2">
            <a:extLst>
              <a:ext uri="{FF2B5EF4-FFF2-40B4-BE49-F238E27FC236}">
                <a16:creationId xmlns:a16="http://schemas.microsoft.com/office/drawing/2014/main" id="{9C3FCD80-4111-C30B-A63A-F0BB376B1D8B}"/>
              </a:ext>
            </a:extLst>
          </p:cNvPr>
          <p:cNvSpPr>
            <a:spLocks noGrp="1"/>
          </p:cNvSpPr>
          <p:nvPr>
            <p:ph idx="1"/>
          </p:nvPr>
        </p:nvSpPr>
        <p:spPr>
          <a:xfrm>
            <a:off x="1" y="748506"/>
            <a:ext cx="9252743" cy="6234907"/>
          </a:xfrm>
        </p:spPr>
        <p:txBody>
          <a:bodyPr>
            <a:normAutofit/>
          </a:bodyPr>
          <a:lstStyle/>
          <a:p>
            <a:pPr marL="0" indent="0">
              <a:lnSpc>
                <a:spcPct val="107000"/>
              </a:lnSpc>
              <a:spcAft>
                <a:spcPts val="800"/>
              </a:spcAft>
              <a:buNone/>
            </a:pPr>
            <a:r>
              <a:rPr lang="en-US" sz="2900" b="1" kern="100" dirty="0">
                <a:effectLst/>
                <a:latin typeface="Calibri" panose="020F0502020204030204" pitchFamily="34" charset="0"/>
                <a:ea typeface="Calibri" panose="020F0502020204030204" pitchFamily="34" charset="0"/>
                <a:cs typeface="Times New Roman" panose="02020603050405020304" pitchFamily="18" charset="0"/>
              </a:rPr>
              <a:t>Organizational Definition</a:t>
            </a:r>
            <a:endParaRPr lang="en-US"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900" i="1" kern="100" dirty="0">
                <a:effectLst/>
                <a:latin typeface="Calibri" panose="020F0502020204030204" pitchFamily="34" charset="0"/>
                <a:ea typeface="Calibri" panose="020F0502020204030204" pitchFamily="34" charset="0"/>
                <a:cs typeface="Times New Roman" panose="02020603050405020304" pitchFamily="18" charset="0"/>
              </a:rPr>
              <a:t>Business communication is the backbone of an organization, enabling internal and external stakeholders to share ideas, resolve conflicts, and build professional relationships.</a:t>
            </a:r>
            <a:endParaRPr lang="en-US" sz="2900" i="1"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900" i="1" kern="100" dirty="0">
                <a:latin typeface="Calibri" panose="020F0502020204030204" pitchFamily="34" charset="0"/>
                <a:ea typeface="Calibri" panose="020F0502020204030204" pitchFamily="34" charset="0"/>
                <a:cs typeface="Times New Roman" panose="02020603050405020304" pitchFamily="18" charset="0"/>
              </a:rPr>
              <a:t>	Examples:</a:t>
            </a:r>
          </a:p>
          <a:p>
            <a:pPr marL="0" indent="0">
              <a:lnSpc>
                <a:spcPct val="107000"/>
              </a:lnSpc>
              <a:spcAft>
                <a:spcPts val="800"/>
              </a:spcAft>
              <a:buNone/>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1. A press release announcing a new product launch.</a:t>
            </a:r>
          </a:p>
          <a:p>
            <a:pPr marL="0" indent="0">
              <a:lnSpc>
                <a:spcPct val="107000"/>
              </a:lnSpc>
              <a:spcAft>
                <a:spcPts val="800"/>
              </a:spcAft>
              <a:buNone/>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2. A team meeting discussing progress on a project.</a:t>
            </a:r>
          </a:p>
          <a:p>
            <a:pPr marL="0" indent="0">
              <a:lnSpc>
                <a:spcPct val="107000"/>
              </a:lnSpc>
              <a:spcAft>
                <a:spcPts val="800"/>
              </a:spcAft>
              <a:buNone/>
            </a:pPr>
            <a:r>
              <a:rPr lang="en-US" sz="2900" kern="100" dirty="0">
                <a:effectLst/>
                <a:latin typeface="Calibri" panose="020F0502020204030204" pitchFamily="34" charset="0"/>
                <a:ea typeface="Calibri" panose="020F0502020204030204" pitchFamily="34" charset="0"/>
                <a:cs typeface="Times New Roman" panose="02020603050405020304" pitchFamily="18" charset="0"/>
              </a:rPr>
              <a:t>	3. A performance review session between a manager 	and an employee.</a:t>
            </a:r>
          </a:p>
          <a:p>
            <a:pPr>
              <a:lnSpc>
                <a:spcPct val="150000"/>
              </a:lnSpc>
              <a:buFont typeface="Wingdings" panose="05000000000000000000" pitchFamily="2" charset="2"/>
              <a:buChar char="§"/>
            </a:pPr>
            <a:endParaRPr lang="en-US" sz="2400" i="1"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ADADCE5-F8B9-E4FF-FEF1-CF6268D46B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4144" y="2043906"/>
            <a:ext cx="2057400" cy="2362200"/>
          </a:xfrm>
          <a:prstGeom prst="rect">
            <a:avLst/>
          </a:prstGeom>
        </p:spPr>
      </p:pic>
    </p:spTree>
    <p:extLst>
      <p:ext uri="{BB962C8B-B14F-4D97-AF65-F5344CB8AC3E}">
        <p14:creationId xmlns:p14="http://schemas.microsoft.com/office/powerpoint/2010/main" val="49370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cstate="print">
            <a:lum/>
            <a:extLst>
              <a:ext uri="{BEBA8EAE-BF5A-486C-A8C5-ECC9F3942E4B}">
                <a14:imgProps xmlns:a14="http://schemas.microsoft.com/office/drawing/2010/main">
                  <a14:imgLayer r:embed="rId3">
                    <a14:imgEffect>
                      <a14:saturation sat="400000"/>
                    </a14:imgEffect>
                  </a14:imgLayer>
                </a14:imgProps>
              </a:ext>
            </a:extLst>
          </a:blip>
          <a:srcRect/>
          <a:stretch>
            <a:fillRect r="-10000" b="-1000"/>
          </a:stretch>
        </a:blipFill>
        <a:effectLst/>
      </p:bgPr>
    </p:bg>
    <p:spTree>
      <p:nvGrpSpPr>
        <p:cNvPr id="1" name="">
          <a:extLst>
            <a:ext uri="{FF2B5EF4-FFF2-40B4-BE49-F238E27FC236}">
              <a16:creationId xmlns:a16="http://schemas.microsoft.com/office/drawing/2014/main" id="{ABD1299C-B357-B598-B147-EB02C0EBC5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3AF45-118C-6705-2805-4D2B3BDB7A30}"/>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II</a:t>
            </a:r>
          </a:p>
        </p:txBody>
      </p:sp>
      <p:sp>
        <p:nvSpPr>
          <p:cNvPr id="3" name="Content Placeholder 2">
            <a:extLst>
              <a:ext uri="{FF2B5EF4-FFF2-40B4-BE49-F238E27FC236}">
                <a16:creationId xmlns:a16="http://schemas.microsoft.com/office/drawing/2014/main" id="{8E064CEE-3D00-C39F-8D2F-24E42D23A431}"/>
              </a:ext>
            </a:extLst>
          </p:cNvPr>
          <p:cNvSpPr>
            <a:spLocks noGrp="1"/>
          </p:cNvSpPr>
          <p:nvPr>
            <p:ph idx="1"/>
          </p:nvPr>
        </p:nvSpPr>
        <p:spPr>
          <a:xfrm>
            <a:off x="108744" y="824706"/>
            <a:ext cx="8839200" cy="5436775"/>
          </a:xfrm>
        </p:spPr>
        <p:txBody>
          <a:bodyPr>
            <a:normAutofit/>
          </a:bodyPr>
          <a:lstStyle/>
          <a:p>
            <a:pPr marL="0" indent="0">
              <a:lnSpc>
                <a:spcPct val="107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Functional Definition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Business communication is the process of sharing information between individuals or groups in a business environment to promote understanding, collaboration, and decision-making.</a:t>
            </a:r>
          </a:p>
          <a:p>
            <a:pPr marL="0" lvl="0" indent="0">
              <a:lnSpc>
                <a:spcPct val="107000"/>
              </a:lnSpc>
              <a:spcAft>
                <a:spcPts val="800"/>
              </a:spcAft>
              <a:buSzPts val="1000"/>
              <a:buNone/>
              <a:tabLst>
                <a:tab pos="457200" algn="l"/>
              </a:tabLst>
            </a:pPr>
            <a:r>
              <a:rPr lang="en-US" sz="2400" b="1" kern="100" dirty="0">
                <a:latin typeface="Calibri" panose="020F0502020204030204" pitchFamily="34" charset="0"/>
                <a:ea typeface="Calibri" panose="020F0502020204030204" pitchFamily="34" charset="0"/>
                <a:cs typeface="Times New Roman" panose="02020603050405020304" pitchFamily="18" charset="0"/>
              </a:rPr>
              <a:t>Examples:</a:t>
            </a:r>
          </a:p>
          <a:p>
            <a:pPr marL="0" lvl="0" indent="0">
              <a:lnSpc>
                <a:spcPct val="107000"/>
              </a:lnSpc>
              <a:spcAft>
                <a:spcPts val="800"/>
              </a:spcAft>
              <a:buSzPts val="1000"/>
              <a:buNone/>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performance review session between a manager and an employee.</a:t>
            </a:r>
          </a:p>
          <a:p>
            <a:pPr marL="0" lvl="0" indent="0">
              <a:lnSpc>
                <a:spcPct val="107000"/>
              </a:lnSpc>
              <a:spcAft>
                <a:spcPts val="800"/>
              </a:spcAft>
              <a:buSzPts val="1000"/>
              <a:buNone/>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business proposal sent to a potential supplier.</a:t>
            </a:r>
          </a:p>
          <a:p>
            <a:pPr marL="0" lvl="0" indent="0">
              <a:lnSpc>
                <a:spcPct val="107000"/>
              </a:lnSpc>
              <a:spcAft>
                <a:spcPts val="800"/>
              </a:spcAft>
              <a:buSzPts val="1000"/>
              <a:buNone/>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 conference call with stakeholders to discuss quarterly results.</a:t>
            </a:r>
            <a:endParaRPr lang="en-US" sz="2400" i="1"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3930543D-B1F2-FB26-11F4-396E4AFC59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1744" y="2043906"/>
            <a:ext cx="2209800" cy="2362200"/>
          </a:xfrm>
          <a:prstGeom prst="rect">
            <a:avLst/>
          </a:prstGeom>
        </p:spPr>
      </p:pic>
    </p:spTree>
    <p:extLst>
      <p:ext uri="{BB962C8B-B14F-4D97-AF65-F5344CB8AC3E}">
        <p14:creationId xmlns:p14="http://schemas.microsoft.com/office/powerpoint/2010/main" val="2925369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B57B9-3FB1-F939-DF07-A9F5AEEEB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0EC8D-6475-B9F3-2F99-E2E9CA8EBB12}"/>
              </a:ext>
            </a:extLst>
          </p:cNvPr>
          <p:cNvSpPr>
            <a:spLocks noGrp="1"/>
          </p:cNvSpPr>
          <p:nvPr>
            <p:ph type="title"/>
          </p:nvPr>
        </p:nvSpPr>
        <p:spPr>
          <a:xfrm>
            <a:off x="108744" y="0"/>
            <a:ext cx="11734800" cy="1026547"/>
          </a:xfrm>
        </p:spPr>
        <p:txBody>
          <a:bodyPr>
            <a:normAutofit/>
          </a:bodyPr>
          <a:lstStyle/>
          <a:p>
            <a:r>
              <a:rPr lang="en-US" sz="3200" b="1" dirty="0">
                <a:solidFill>
                  <a:schemeClr val="tx2"/>
                </a:solidFill>
                <a:latin typeface="Times New Roman" panose="02020603050405020304" pitchFamily="18" charset="0"/>
                <a:cs typeface="Times New Roman" panose="02020603050405020304" pitchFamily="18" charset="0"/>
              </a:rPr>
              <a:t>DEFINITION OF BUSINESS COMMUNICATION II</a:t>
            </a:r>
          </a:p>
        </p:txBody>
      </p:sp>
      <p:sp>
        <p:nvSpPr>
          <p:cNvPr id="3" name="Content Placeholder 2">
            <a:extLst>
              <a:ext uri="{FF2B5EF4-FFF2-40B4-BE49-F238E27FC236}">
                <a16:creationId xmlns:a16="http://schemas.microsoft.com/office/drawing/2014/main" id="{17CCD263-38B6-A78F-4A67-815DFF2850E0}"/>
              </a:ext>
            </a:extLst>
          </p:cNvPr>
          <p:cNvSpPr>
            <a:spLocks noGrp="1"/>
          </p:cNvSpPr>
          <p:nvPr>
            <p:ph idx="1"/>
          </p:nvPr>
        </p:nvSpPr>
        <p:spPr>
          <a:xfrm>
            <a:off x="108744" y="824706"/>
            <a:ext cx="8839200" cy="5436775"/>
          </a:xfrm>
        </p:spPr>
        <p:txBody>
          <a:bodyPr>
            <a:normAutofit lnSpcReduction="10000"/>
          </a:bodyPr>
          <a:lstStyle/>
          <a:p>
            <a:pPr marL="0" indent="0">
              <a:lnSpc>
                <a:spcPct val="107000"/>
              </a:lnSpc>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Process-Oriented Definition</a:t>
            </a:r>
          </a:p>
          <a:p>
            <a:pPr marL="0" indent="0">
              <a:lnSpc>
                <a:spcPct val="107000"/>
              </a:lnSpc>
              <a:spcAft>
                <a:spcPts val="800"/>
              </a:spcAft>
              <a:buNone/>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It is a systematic process of transmitting messages through various channels, such as verbal, written, or digital mediums, to ensure effective interaction among stakeholders in a business.</a:t>
            </a:r>
          </a:p>
          <a:p>
            <a:pPr marL="0" lvl="0" indent="0">
              <a:lnSpc>
                <a:spcPct val="107000"/>
              </a:lnSpc>
              <a:spcAft>
                <a:spcPts val="800"/>
              </a:spcAft>
              <a:buSzPts val="1000"/>
              <a:buNone/>
              <a:tabLst>
                <a:tab pos="457200" algn="l"/>
              </a:tabLst>
            </a:pPr>
            <a:r>
              <a:rPr lang="en-US" sz="28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 company-wide announcement via Slack or Microsoft Teams.</a:t>
            </a:r>
          </a:p>
          <a:p>
            <a:pPr marL="0" lvl="0" indent="0">
              <a:lnSpc>
                <a:spcPct val="107000"/>
              </a:lnSpc>
              <a:spcAft>
                <a:spcPts val="800"/>
              </a:spcAft>
              <a:buSzPts val="1000"/>
              <a:buNone/>
              <a:tabLst>
                <a:tab pos="457200" algn="l"/>
              </a:tabLst>
            </a:pPr>
            <a:r>
              <a:rPr lang="en-US" sz="28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 memo informing employees of a change in working hours.</a:t>
            </a:r>
          </a:p>
          <a:p>
            <a:pPr marL="0" lvl="0" indent="0">
              <a:lnSpc>
                <a:spcPct val="107000"/>
              </a:lnSpc>
              <a:spcAft>
                <a:spcPts val="800"/>
              </a:spcAft>
              <a:buSzPts val="1000"/>
              <a:buNone/>
              <a:tabLst>
                <a:tab pos="457200" algn="l"/>
              </a:tabLst>
            </a:pPr>
            <a:r>
              <a:rPr lang="en-US" sz="2800" b="1" kern="100" dirty="0">
                <a:latin typeface="Calibri" panose="020F0502020204030204" pitchFamily="34" charset="0"/>
                <a:ea typeface="Calibri" panose="020F0502020204030204" pitchFamily="34" charset="0"/>
                <a:cs typeface="Times New Roman" panose="02020603050405020304" pitchFamily="18" charset="0"/>
              </a:rPr>
              <a:t>	</a:t>
            </a: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A webinar hosted for industry professionals.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5EE1D25-1AA7-AC57-FE99-C41663AF0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1744" y="2043906"/>
            <a:ext cx="2209800" cy="2362200"/>
          </a:xfrm>
          <a:prstGeom prst="rect">
            <a:avLst/>
          </a:prstGeom>
        </p:spPr>
      </p:pic>
    </p:spTree>
    <p:extLst>
      <p:ext uri="{BB962C8B-B14F-4D97-AF65-F5344CB8AC3E}">
        <p14:creationId xmlns:p14="http://schemas.microsoft.com/office/powerpoint/2010/main" val="4279588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4084</Words>
  <Application>Microsoft Office PowerPoint</Application>
  <PresentationFormat>Custom</PresentationFormat>
  <Paragraphs>340</Paragraphs>
  <Slides>46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Book Antiqua</vt:lpstr>
      <vt:lpstr>Calibri</vt:lpstr>
      <vt:lpstr>D-DINExp</vt:lpstr>
      <vt:lpstr>Times New Roman</vt:lpstr>
      <vt:lpstr>Wingdings</vt:lpstr>
      <vt:lpstr>Office Theme</vt:lpstr>
      <vt:lpstr>   BGEC 103 : BUSINESS COMMUNICATION WEEK ONE FOUNDATIONS OF BUSINESS COMMUNICATION  </vt:lpstr>
      <vt:lpstr>PowerPoint Presentation</vt:lpstr>
      <vt:lpstr>INTRODUCTION</vt:lpstr>
      <vt:lpstr>INTRODUCTION II</vt:lpstr>
      <vt:lpstr>MEANING OF COMMUNICATION </vt:lpstr>
      <vt:lpstr>DEFINITION OF BUSINESS COMMUNICATION I</vt:lpstr>
      <vt:lpstr>DEFINITION OF BUSINESS COMMUNICATION I</vt:lpstr>
      <vt:lpstr>DEFINITION OF BUSINESS COMMUNICATION II</vt:lpstr>
      <vt:lpstr>DEFINITION OF BUSINESS COMMUNICATION II</vt:lpstr>
      <vt:lpstr>DEFINITION OF BUSINESS COMMUNICATION III</vt:lpstr>
      <vt:lpstr>DEFINITION OF BUSINESS COMMUNICATION III</vt:lpstr>
      <vt:lpstr> THE CONCEPT OF BUSINESS COMMUNICATION 1</vt:lpstr>
      <vt:lpstr>THE CONCEPT OF BUSINESSS COMMUNICATION II </vt:lpstr>
      <vt:lpstr>SITUATIONS IN WHICH COMMUNICATION EXISTS I </vt:lpstr>
      <vt:lpstr>SITUATIONS IN WHICH COMMUNICATION EXISTS II </vt:lpstr>
      <vt:lpstr>SITUATIONS IN WHICH COMMUNICATION EXISTS III </vt:lpstr>
      <vt:lpstr>THE COMMUNICATION PROCESS</vt:lpstr>
      <vt:lpstr>ELEMENTS OF THE COMMUNICATION PROCESS I</vt:lpstr>
      <vt:lpstr>ELEMENTS OF THE COMMUNICATION PROCESS II</vt:lpstr>
      <vt:lpstr>ELEMENTS OF THE COMMUNICATION PROCESS III</vt:lpstr>
      <vt:lpstr>ELEMENTS OF THE COMMUNICATION PROCESS IV</vt:lpstr>
      <vt:lpstr>ELEMENTS OF THE COMMUNICATION PROCESS V</vt:lpstr>
      <vt:lpstr>ELEMENTS OF THE COMMUNICATION PROCESS VI </vt:lpstr>
      <vt:lpstr>ELEMENTS OF THE COMMUNICATION PROCESS VII</vt:lpstr>
      <vt:lpstr>ELEMENTS OF THE COMMUNICATION PROCESS VIII</vt:lpstr>
      <vt:lpstr>ELEMENTS OF THE COMMUNICATION PROCESS IX</vt:lpstr>
      <vt:lpstr>ELEMENTS OF THE COMMUNICATION PROCESS X</vt:lpstr>
      <vt:lpstr>PowerPoint Presentation</vt:lpstr>
      <vt:lpstr>PowerPoint Presentation</vt:lpstr>
      <vt:lpstr>ELEMENTS OF THE COMMUNICATION PROCESS XIII</vt:lpstr>
      <vt:lpstr>ELEMENTS OF THE COMMUNICATION PROCESS XIV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SITUATIONS IN WHICH COMMUNICATION EXISTS III </vt:lpstr>
      <vt:lpstr>SITUATIONS IN WHICH COMMUNICATION EXISTS III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Kotodwe</dc:creator>
  <cp:lastModifiedBy>DELL</cp:lastModifiedBy>
  <cp:revision>114</cp:revision>
  <dcterms:created xsi:type="dcterms:W3CDTF">2014-07-08T11:36:18Z</dcterms:created>
  <dcterms:modified xsi:type="dcterms:W3CDTF">2025-02-04T12:54:18Z</dcterms:modified>
</cp:coreProperties>
</file>