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7"/>
  </p:notesMasterIdLst>
  <p:sldIdLst>
    <p:sldId id="256" r:id="rId2"/>
    <p:sldId id="260" r:id="rId3"/>
    <p:sldId id="296" r:id="rId4"/>
    <p:sldId id="368" r:id="rId5"/>
    <p:sldId id="372" r:id="rId6"/>
    <p:sldId id="370" r:id="rId7"/>
    <p:sldId id="374" r:id="rId8"/>
    <p:sldId id="390" r:id="rId9"/>
    <p:sldId id="391" r:id="rId10"/>
    <p:sldId id="393" r:id="rId11"/>
    <p:sldId id="436" r:id="rId12"/>
    <p:sldId id="395" r:id="rId13"/>
    <p:sldId id="397" r:id="rId14"/>
    <p:sldId id="399" r:id="rId15"/>
    <p:sldId id="400" r:id="rId16"/>
    <p:sldId id="401" r:id="rId17"/>
    <p:sldId id="403" r:id="rId18"/>
    <p:sldId id="404" r:id="rId19"/>
    <p:sldId id="405" r:id="rId20"/>
    <p:sldId id="406" r:id="rId21"/>
    <p:sldId id="407" r:id="rId22"/>
    <p:sldId id="409" r:id="rId23"/>
    <p:sldId id="410" r:id="rId24"/>
    <p:sldId id="411" r:id="rId25"/>
    <p:sldId id="412" r:id="rId26"/>
    <p:sldId id="413" r:id="rId27"/>
    <p:sldId id="414" r:id="rId28"/>
    <p:sldId id="440" r:id="rId29"/>
    <p:sldId id="416" r:id="rId30"/>
    <p:sldId id="415" r:id="rId31"/>
    <p:sldId id="417" r:id="rId32"/>
    <p:sldId id="418" r:id="rId33"/>
    <p:sldId id="419" r:id="rId34"/>
    <p:sldId id="423" r:id="rId35"/>
    <p:sldId id="443" r:id="rId36"/>
    <p:sldId id="422" r:id="rId37"/>
    <p:sldId id="424" r:id="rId38"/>
    <p:sldId id="425" r:id="rId39"/>
    <p:sldId id="429" r:id="rId40"/>
    <p:sldId id="426" r:id="rId41"/>
    <p:sldId id="326" r:id="rId42"/>
    <p:sldId id="321" r:id="rId43"/>
    <p:sldId id="259" r:id="rId44"/>
    <p:sldId id="330" r:id="rId45"/>
    <p:sldId id="329" r:id="rId46"/>
  </p:sldIdLst>
  <p:sldSz cx="11952288" cy="698341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0" userDrawn="1">
          <p15:clr>
            <a:srgbClr val="A4A3A4"/>
          </p15:clr>
        </p15:guide>
        <p15:guide id="2" pos="376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008" y="102"/>
      </p:cViewPr>
      <p:guideLst>
        <p:guide orient="horz" pos="2200"/>
        <p:guide pos="376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5B869A-F55D-401C-ACC2-92E93CE284AC}" type="datetimeFigureOut">
              <a:rPr lang="en-US" smtClean="0"/>
              <a:pPr/>
              <a:t>2/9/2025</a:t>
            </a:fld>
            <a:endParaRPr lang="en-US"/>
          </a:p>
        </p:txBody>
      </p:sp>
      <p:sp>
        <p:nvSpPr>
          <p:cNvPr id="4" name="Slide Image Placeholder 3"/>
          <p:cNvSpPr>
            <a:spLocks noGrp="1" noRot="1" noChangeAspect="1"/>
          </p:cNvSpPr>
          <p:nvPr>
            <p:ph type="sldImg" idx="2"/>
          </p:nvPr>
        </p:nvSpPr>
        <p:spPr>
          <a:xfrm>
            <a:off x="495300" y="685800"/>
            <a:ext cx="5867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F46490-6D81-42E3-8365-FBF885325F23}" type="slidenum">
              <a:rPr lang="en-US" smtClean="0"/>
              <a:pPr/>
              <a:t>‹#›</a:t>
            </a:fld>
            <a:endParaRPr lang="en-US"/>
          </a:p>
        </p:txBody>
      </p:sp>
    </p:spTree>
    <p:extLst>
      <p:ext uri="{BB962C8B-B14F-4D97-AF65-F5344CB8AC3E}">
        <p14:creationId xmlns:p14="http://schemas.microsoft.com/office/powerpoint/2010/main" val="1351630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6422" y="2169386"/>
            <a:ext cx="10159445" cy="1496908"/>
          </a:xfrm>
        </p:spPr>
        <p:txBody>
          <a:bodyPr/>
          <a:lstStyle/>
          <a:p>
            <a:r>
              <a:rPr lang="en-US"/>
              <a:t>Click to edit Master title style</a:t>
            </a:r>
          </a:p>
        </p:txBody>
      </p:sp>
      <p:sp>
        <p:nvSpPr>
          <p:cNvPr id="3" name="Subtitle 2"/>
          <p:cNvSpPr>
            <a:spLocks noGrp="1"/>
          </p:cNvSpPr>
          <p:nvPr>
            <p:ph type="subTitle" idx="1"/>
          </p:nvPr>
        </p:nvSpPr>
        <p:spPr>
          <a:xfrm>
            <a:off x="1792843" y="3957267"/>
            <a:ext cx="8366602" cy="1784650"/>
          </a:xfrm>
        </p:spPr>
        <p:txBody>
          <a:bodyPr/>
          <a:lstStyle>
            <a:lvl1pPr marL="0" indent="0" algn="ctr">
              <a:buNone/>
              <a:defRPr>
                <a:solidFill>
                  <a:schemeClr val="tx1">
                    <a:tint val="75000"/>
                  </a:schemeClr>
                </a:solidFill>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CFF4386-11AA-454D-8E9B-28EE42893489}" type="datetime1">
              <a:rPr lang="en-US" smtClean="0"/>
              <a:pPr/>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31ABB-4D19-4AA2-9333-E03AAD223BB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BC82D3-9C0C-40DA-BCFE-55F2FAD07228}" type="datetime1">
              <a:rPr lang="en-US" smtClean="0"/>
              <a:pPr/>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31ABB-4D19-4AA2-9333-E03AAD223BB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65409" y="279662"/>
            <a:ext cx="2689265" cy="59585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97614" y="279662"/>
            <a:ext cx="7868590" cy="59585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887A67-CBEC-4D3C-B635-794A55ABA17C}" type="datetime1">
              <a:rPr lang="en-US" smtClean="0"/>
              <a:pPr/>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31ABB-4D19-4AA2-9333-E03AAD223BB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0D8F76-2ADB-4529-B8E4-534C4CF6EB89}" type="datetime1">
              <a:rPr lang="en-US" smtClean="0"/>
              <a:pPr/>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31ABB-4D19-4AA2-9333-E03AAD223BB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4148" y="4487491"/>
            <a:ext cx="10159445" cy="1386983"/>
          </a:xfrm>
        </p:spPr>
        <p:txBody>
          <a:bodyPr anchor="t"/>
          <a:lstStyle>
            <a:lvl1pPr algn="l">
              <a:defRPr sz="3921" b="1" cap="all"/>
            </a:lvl1pPr>
          </a:lstStyle>
          <a:p>
            <a:r>
              <a:rPr lang="en-US"/>
              <a:t>Click to edit Master title style</a:t>
            </a:r>
          </a:p>
        </p:txBody>
      </p:sp>
      <p:sp>
        <p:nvSpPr>
          <p:cNvPr id="3" name="Text Placeholder 2"/>
          <p:cNvSpPr>
            <a:spLocks noGrp="1"/>
          </p:cNvSpPr>
          <p:nvPr>
            <p:ph type="body" idx="1"/>
          </p:nvPr>
        </p:nvSpPr>
        <p:spPr>
          <a:xfrm>
            <a:off x="944148" y="2959869"/>
            <a:ext cx="10159445" cy="1527621"/>
          </a:xfrm>
        </p:spPr>
        <p:txBody>
          <a:bodyPr anchor="b"/>
          <a:lstStyle>
            <a:lvl1pPr marL="0" indent="0">
              <a:buNone/>
              <a:defRPr sz="1961">
                <a:solidFill>
                  <a:schemeClr val="tx1">
                    <a:tint val="75000"/>
                  </a:schemeClr>
                </a:solidFill>
              </a:defRPr>
            </a:lvl1pPr>
            <a:lvl2pPr marL="448193" indent="0">
              <a:buNone/>
              <a:defRPr sz="1765">
                <a:solidFill>
                  <a:schemeClr val="tx1">
                    <a:tint val="75000"/>
                  </a:schemeClr>
                </a:solidFill>
              </a:defRPr>
            </a:lvl2pPr>
            <a:lvl3pPr marL="896386" indent="0">
              <a:buNone/>
              <a:defRPr sz="1568">
                <a:solidFill>
                  <a:schemeClr val="tx1">
                    <a:tint val="75000"/>
                  </a:schemeClr>
                </a:solidFill>
              </a:defRPr>
            </a:lvl3pPr>
            <a:lvl4pPr marL="1344579" indent="0">
              <a:buNone/>
              <a:defRPr sz="1372">
                <a:solidFill>
                  <a:schemeClr val="tx1">
                    <a:tint val="75000"/>
                  </a:schemeClr>
                </a:solidFill>
              </a:defRPr>
            </a:lvl4pPr>
            <a:lvl5pPr marL="1792773" indent="0">
              <a:buNone/>
              <a:defRPr sz="1372">
                <a:solidFill>
                  <a:schemeClr val="tx1">
                    <a:tint val="75000"/>
                  </a:schemeClr>
                </a:solidFill>
              </a:defRPr>
            </a:lvl5pPr>
            <a:lvl6pPr marL="2240966" indent="0">
              <a:buNone/>
              <a:defRPr sz="1372">
                <a:solidFill>
                  <a:schemeClr val="tx1">
                    <a:tint val="75000"/>
                  </a:schemeClr>
                </a:solidFill>
              </a:defRPr>
            </a:lvl6pPr>
            <a:lvl7pPr marL="2689159" indent="0">
              <a:buNone/>
              <a:defRPr sz="1372">
                <a:solidFill>
                  <a:schemeClr val="tx1">
                    <a:tint val="75000"/>
                  </a:schemeClr>
                </a:solidFill>
              </a:defRPr>
            </a:lvl7pPr>
            <a:lvl8pPr marL="3137352" indent="0">
              <a:buNone/>
              <a:defRPr sz="1372">
                <a:solidFill>
                  <a:schemeClr val="tx1">
                    <a:tint val="75000"/>
                  </a:schemeClr>
                </a:solidFill>
              </a:defRPr>
            </a:lvl8pPr>
            <a:lvl9pPr marL="3585545" indent="0">
              <a:buNone/>
              <a:defRPr sz="137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C774D4-F7F3-420E-A2E9-5953B4320418}" type="datetime1">
              <a:rPr lang="en-US" smtClean="0"/>
              <a:pPr/>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31ABB-4D19-4AA2-9333-E03AAD223BB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7615" y="1629464"/>
            <a:ext cx="5278927" cy="4608730"/>
          </a:xfrm>
        </p:spPr>
        <p:txBody>
          <a:bodyPr/>
          <a:lstStyle>
            <a:lvl1pPr>
              <a:defRPr sz="2745"/>
            </a:lvl1pPr>
            <a:lvl2pPr>
              <a:defRPr sz="2353"/>
            </a:lvl2pPr>
            <a:lvl3pPr>
              <a:defRPr sz="1961"/>
            </a:lvl3pPr>
            <a:lvl4pPr>
              <a:defRPr sz="1765"/>
            </a:lvl4pPr>
            <a:lvl5pPr>
              <a:defRPr sz="1765"/>
            </a:lvl5pPr>
            <a:lvl6pPr>
              <a:defRPr sz="1765"/>
            </a:lvl6pPr>
            <a:lvl7pPr>
              <a:defRPr sz="1765"/>
            </a:lvl7pPr>
            <a:lvl8pPr>
              <a:defRPr sz="1765"/>
            </a:lvl8pPr>
            <a:lvl9pPr>
              <a:defRPr sz="176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75747" y="1629464"/>
            <a:ext cx="5278927" cy="4608730"/>
          </a:xfrm>
        </p:spPr>
        <p:txBody>
          <a:bodyPr/>
          <a:lstStyle>
            <a:lvl1pPr>
              <a:defRPr sz="2745"/>
            </a:lvl1pPr>
            <a:lvl2pPr>
              <a:defRPr sz="2353"/>
            </a:lvl2pPr>
            <a:lvl3pPr>
              <a:defRPr sz="1961"/>
            </a:lvl3pPr>
            <a:lvl4pPr>
              <a:defRPr sz="1765"/>
            </a:lvl4pPr>
            <a:lvl5pPr>
              <a:defRPr sz="1765"/>
            </a:lvl5pPr>
            <a:lvl6pPr>
              <a:defRPr sz="1765"/>
            </a:lvl6pPr>
            <a:lvl7pPr>
              <a:defRPr sz="1765"/>
            </a:lvl7pPr>
            <a:lvl8pPr>
              <a:defRPr sz="1765"/>
            </a:lvl8pPr>
            <a:lvl9pPr>
              <a:defRPr sz="176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20E42A-15FA-4387-BC0B-E483BF48EC48}" type="datetime1">
              <a:rPr lang="en-US" smtClean="0"/>
              <a:pPr/>
              <a:t>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C31ABB-4D19-4AA2-9333-E03AAD223BB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97615" y="1563186"/>
            <a:ext cx="5281003" cy="651461"/>
          </a:xfrm>
        </p:spPr>
        <p:txBody>
          <a:bodyPr anchor="b"/>
          <a:lstStyle>
            <a:lvl1pPr marL="0" indent="0">
              <a:buNone/>
              <a:defRPr sz="2353" b="1"/>
            </a:lvl1pPr>
            <a:lvl2pPr marL="448193" indent="0">
              <a:buNone/>
              <a:defRPr sz="1961" b="1"/>
            </a:lvl2pPr>
            <a:lvl3pPr marL="896386" indent="0">
              <a:buNone/>
              <a:defRPr sz="1765" b="1"/>
            </a:lvl3pPr>
            <a:lvl4pPr marL="1344579" indent="0">
              <a:buNone/>
              <a:defRPr sz="1568" b="1"/>
            </a:lvl4pPr>
            <a:lvl5pPr marL="1792773" indent="0">
              <a:buNone/>
              <a:defRPr sz="1568" b="1"/>
            </a:lvl5pPr>
            <a:lvl6pPr marL="2240966" indent="0">
              <a:buNone/>
              <a:defRPr sz="1568" b="1"/>
            </a:lvl6pPr>
            <a:lvl7pPr marL="2689159" indent="0">
              <a:buNone/>
              <a:defRPr sz="1568" b="1"/>
            </a:lvl7pPr>
            <a:lvl8pPr marL="3137352" indent="0">
              <a:buNone/>
              <a:defRPr sz="1568" b="1"/>
            </a:lvl8pPr>
            <a:lvl9pPr marL="3585545" indent="0">
              <a:buNone/>
              <a:defRPr sz="1568" b="1"/>
            </a:lvl9pPr>
          </a:lstStyle>
          <a:p>
            <a:pPr lvl="0"/>
            <a:r>
              <a:rPr lang="en-US"/>
              <a:t>Click to edit Master text styles</a:t>
            </a:r>
          </a:p>
        </p:txBody>
      </p:sp>
      <p:sp>
        <p:nvSpPr>
          <p:cNvPr id="4" name="Content Placeholder 3"/>
          <p:cNvSpPr>
            <a:spLocks noGrp="1"/>
          </p:cNvSpPr>
          <p:nvPr>
            <p:ph sz="half" idx="2"/>
          </p:nvPr>
        </p:nvSpPr>
        <p:spPr>
          <a:xfrm>
            <a:off x="597615" y="2214647"/>
            <a:ext cx="5281003" cy="4023546"/>
          </a:xfrm>
        </p:spPr>
        <p:txBody>
          <a:bodyPr/>
          <a:lstStyle>
            <a:lvl1pPr>
              <a:defRPr sz="2353"/>
            </a:lvl1pPr>
            <a:lvl2pPr>
              <a:defRPr sz="1961"/>
            </a:lvl2pPr>
            <a:lvl3pPr>
              <a:defRPr sz="1765"/>
            </a:lvl3pPr>
            <a:lvl4pPr>
              <a:defRPr sz="1568"/>
            </a:lvl4pPr>
            <a:lvl5pPr>
              <a:defRPr sz="1568"/>
            </a:lvl5pPr>
            <a:lvl6pPr>
              <a:defRPr sz="1568"/>
            </a:lvl6pPr>
            <a:lvl7pPr>
              <a:defRPr sz="1568"/>
            </a:lvl7pPr>
            <a:lvl8pPr>
              <a:defRPr sz="1568"/>
            </a:lvl8pPr>
            <a:lvl9pPr>
              <a:defRPr sz="15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1598" y="1563186"/>
            <a:ext cx="5283077" cy="651461"/>
          </a:xfrm>
        </p:spPr>
        <p:txBody>
          <a:bodyPr anchor="b"/>
          <a:lstStyle>
            <a:lvl1pPr marL="0" indent="0">
              <a:buNone/>
              <a:defRPr sz="2353" b="1"/>
            </a:lvl1pPr>
            <a:lvl2pPr marL="448193" indent="0">
              <a:buNone/>
              <a:defRPr sz="1961" b="1"/>
            </a:lvl2pPr>
            <a:lvl3pPr marL="896386" indent="0">
              <a:buNone/>
              <a:defRPr sz="1765" b="1"/>
            </a:lvl3pPr>
            <a:lvl4pPr marL="1344579" indent="0">
              <a:buNone/>
              <a:defRPr sz="1568" b="1"/>
            </a:lvl4pPr>
            <a:lvl5pPr marL="1792773" indent="0">
              <a:buNone/>
              <a:defRPr sz="1568" b="1"/>
            </a:lvl5pPr>
            <a:lvl6pPr marL="2240966" indent="0">
              <a:buNone/>
              <a:defRPr sz="1568" b="1"/>
            </a:lvl6pPr>
            <a:lvl7pPr marL="2689159" indent="0">
              <a:buNone/>
              <a:defRPr sz="1568" b="1"/>
            </a:lvl7pPr>
            <a:lvl8pPr marL="3137352" indent="0">
              <a:buNone/>
              <a:defRPr sz="1568" b="1"/>
            </a:lvl8pPr>
            <a:lvl9pPr marL="3585545" indent="0">
              <a:buNone/>
              <a:defRPr sz="1568" b="1"/>
            </a:lvl9pPr>
          </a:lstStyle>
          <a:p>
            <a:pPr lvl="0"/>
            <a:r>
              <a:rPr lang="en-US"/>
              <a:t>Click to edit Master text styles</a:t>
            </a:r>
          </a:p>
        </p:txBody>
      </p:sp>
      <p:sp>
        <p:nvSpPr>
          <p:cNvPr id="6" name="Content Placeholder 5"/>
          <p:cNvSpPr>
            <a:spLocks noGrp="1"/>
          </p:cNvSpPr>
          <p:nvPr>
            <p:ph sz="quarter" idx="4"/>
          </p:nvPr>
        </p:nvSpPr>
        <p:spPr>
          <a:xfrm>
            <a:off x="6071598" y="2214647"/>
            <a:ext cx="5283077" cy="4023546"/>
          </a:xfrm>
        </p:spPr>
        <p:txBody>
          <a:bodyPr/>
          <a:lstStyle>
            <a:lvl1pPr>
              <a:defRPr sz="2353"/>
            </a:lvl1pPr>
            <a:lvl2pPr>
              <a:defRPr sz="1961"/>
            </a:lvl2pPr>
            <a:lvl3pPr>
              <a:defRPr sz="1765"/>
            </a:lvl3pPr>
            <a:lvl4pPr>
              <a:defRPr sz="1568"/>
            </a:lvl4pPr>
            <a:lvl5pPr>
              <a:defRPr sz="1568"/>
            </a:lvl5pPr>
            <a:lvl6pPr>
              <a:defRPr sz="1568"/>
            </a:lvl6pPr>
            <a:lvl7pPr>
              <a:defRPr sz="1568"/>
            </a:lvl7pPr>
            <a:lvl8pPr>
              <a:defRPr sz="1568"/>
            </a:lvl8pPr>
            <a:lvl9pPr>
              <a:defRPr sz="15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624F78-2D86-4E1F-AEFF-7FE65CBE0196}" type="datetime1">
              <a:rPr lang="en-US" smtClean="0"/>
              <a:pPr/>
              <a:t>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C31ABB-4D19-4AA2-9333-E03AAD223BB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88A6082-A43F-4192-BFB4-997143BFB303}" type="datetime1">
              <a:rPr lang="en-US" smtClean="0"/>
              <a:pPr/>
              <a:t>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C31ABB-4D19-4AA2-9333-E03AAD223BB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0E560-EDC1-4F20-B676-E1592B29A046}" type="datetime1">
              <a:rPr lang="en-US" smtClean="0"/>
              <a:pPr/>
              <a:t>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C31ABB-4D19-4AA2-9333-E03AAD223BB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7616" y="278043"/>
            <a:ext cx="3932220" cy="1183301"/>
          </a:xfrm>
        </p:spPr>
        <p:txBody>
          <a:bodyPr anchor="b"/>
          <a:lstStyle>
            <a:lvl1pPr algn="l">
              <a:defRPr sz="1961" b="1"/>
            </a:lvl1pPr>
          </a:lstStyle>
          <a:p>
            <a:r>
              <a:rPr lang="en-US"/>
              <a:t>Click to edit Master title style</a:t>
            </a:r>
          </a:p>
        </p:txBody>
      </p:sp>
      <p:sp>
        <p:nvSpPr>
          <p:cNvPr id="3" name="Content Placeholder 2"/>
          <p:cNvSpPr>
            <a:spLocks noGrp="1"/>
          </p:cNvSpPr>
          <p:nvPr>
            <p:ph idx="1"/>
          </p:nvPr>
        </p:nvSpPr>
        <p:spPr>
          <a:xfrm>
            <a:off x="4673013" y="278045"/>
            <a:ext cx="6681661" cy="5960150"/>
          </a:xfrm>
        </p:spPr>
        <p:txBody>
          <a:bodyPr/>
          <a:lstStyle>
            <a:lvl1pPr>
              <a:defRPr sz="3137"/>
            </a:lvl1pPr>
            <a:lvl2pPr>
              <a:defRPr sz="2745"/>
            </a:lvl2pPr>
            <a:lvl3pPr>
              <a:defRPr sz="2353"/>
            </a:lvl3pPr>
            <a:lvl4pPr>
              <a:defRPr sz="1961"/>
            </a:lvl4pPr>
            <a:lvl5pPr>
              <a:defRPr sz="1961"/>
            </a:lvl5pPr>
            <a:lvl6pPr>
              <a:defRPr sz="1961"/>
            </a:lvl6pPr>
            <a:lvl7pPr>
              <a:defRPr sz="1961"/>
            </a:lvl7pPr>
            <a:lvl8pPr>
              <a:defRPr sz="1961"/>
            </a:lvl8pPr>
            <a:lvl9pPr>
              <a:defRPr sz="196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97616" y="1461345"/>
            <a:ext cx="3932220" cy="4776849"/>
          </a:xfrm>
        </p:spPr>
        <p:txBody>
          <a:bodyPr/>
          <a:lstStyle>
            <a:lvl1pPr marL="0" indent="0">
              <a:buNone/>
              <a:defRPr sz="1372"/>
            </a:lvl1pPr>
            <a:lvl2pPr marL="448193" indent="0">
              <a:buNone/>
              <a:defRPr sz="1176"/>
            </a:lvl2pPr>
            <a:lvl3pPr marL="896386" indent="0">
              <a:buNone/>
              <a:defRPr sz="980"/>
            </a:lvl3pPr>
            <a:lvl4pPr marL="1344579" indent="0">
              <a:buNone/>
              <a:defRPr sz="882"/>
            </a:lvl4pPr>
            <a:lvl5pPr marL="1792773" indent="0">
              <a:buNone/>
              <a:defRPr sz="882"/>
            </a:lvl5pPr>
            <a:lvl6pPr marL="2240966" indent="0">
              <a:buNone/>
              <a:defRPr sz="882"/>
            </a:lvl6pPr>
            <a:lvl7pPr marL="2689159" indent="0">
              <a:buNone/>
              <a:defRPr sz="882"/>
            </a:lvl7pPr>
            <a:lvl8pPr marL="3137352" indent="0">
              <a:buNone/>
              <a:defRPr sz="882"/>
            </a:lvl8pPr>
            <a:lvl9pPr marL="3585545" indent="0">
              <a:buNone/>
              <a:defRPr sz="882"/>
            </a:lvl9pPr>
          </a:lstStyle>
          <a:p>
            <a:pPr lvl="0"/>
            <a:r>
              <a:rPr lang="en-US"/>
              <a:t>Click to edit Master text styles</a:t>
            </a:r>
          </a:p>
        </p:txBody>
      </p:sp>
      <p:sp>
        <p:nvSpPr>
          <p:cNvPr id="5" name="Date Placeholder 4"/>
          <p:cNvSpPr>
            <a:spLocks noGrp="1"/>
          </p:cNvSpPr>
          <p:nvPr>
            <p:ph type="dt" sz="half" idx="10"/>
          </p:nvPr>
        </p:nvSpPr>
        <p:spPr/>
        <p:txBody>
          <a:bodyPr/>
          <a:lstStyle/>
          <a:p>
            <a:fld id="{5F374DBF-7002-4F70-B7D9-E73F1CED01E4}" type="datetime1">
              <a:rPr lang="en-US" smtClean="0"/>
              <a:pPr/>
              <a:t>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C31ABB-4D19-4AA2-9333-E03AAD223BB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42732" y="4888389"/>
            <a:ext cx="7171373" cy="577102"/>
          </a:xfrm>
        </p:spPr>
        <p:txBody>
          <a:bodyPr anchor="b"/>
          <a:lstStyle>
            <a:lvl1pPr algn="l">
              <a:defRPr sz="1961" b="1"/>
            </a:lvl1pPr>
          </a:lstStyle>
          <a:p>
            <a:r>
              <a:rPr lang="en-US"/>
              <a:t>Click to edit Master title style</a:t>
            </a:r>
          </a:p>
        </p:txBody>
      </p:sp>
      <p:sp>
        <p:nvSpPr>
          <p:cNvPr id="3" name="Picture Placeholder 2"/>
          <p:cNvSpPr>
            <a:spLocks noGrp="1"/>
          </p:cNvSpPr>
          <p:nvPr>
            <p:ph type="pic" idx="1"/>
          </p:nvPr>
        </p:nvSpPr>
        <p:spPr>
          <a:xfrm>
            <a:off x="2342732" y="623981"/>
            <a:ext cx="7171373" cy="4190048"/>
          </a:xfrm>
        </p:spPr>
        <p:txBody>
          <a:bodyPr/>
          <a:lstStyle>
            <a:lvl1pPr marL="0" indent="0">
              <a:buNone/>
              <a:defRPr sz="3137"/>
            </a:lvl1pPr>
            <a:lvl2pPr marL="448193" indent="0">
              <a:buNone/>
              <a:defRPr sz="2745"/>
            </a:lvl2pPr>
            <a:lvl3pPr marL="896386" indent="0">
              <a:buNone/>
              <a:defRPr sz="2353"/>
            </a:lvl3pPr>
            <a:lvl4pPr marL="1344579" indent="0">
              <a:buNone/>
              <a:defRPr sz="1961"/>
            </a:lvl4pPr>
            <a:lvl5pPr marL="1792773" indent="0">
              <a:buNone/>
              <a:defRPr sz="1961"/>
            </a:lvl5pPr>
            <a:lvl6pPr marL="2240966" indent="0">
              <a:buNone/>
              <a:defRPr sz="1961"/>
            </a:lvl6pPr>
            <a:lvl7pPr marL="2689159" indent="0">
              <a:buNone/>
              <a:defRPr sz="1961"/>
            </a:lvl7pPr>
            <a:lvl8pPr marL="3137352" indent="0">
              <a:buNone/>
              <a:defRPr sz="1961"/>
            </a:lvl8pPr>
            <a:lvl9pPr marL="3585545" indent="0">
              <a:buNone/>
              <a:defRPr sz="1961"/>
            </a:lvl9pPr>
          </a:lstStyle>
          <a:p>
            <a:endParaRPr lang="en-US"/>
          </a:p>
        </p:txBody>
      </p:sp>
      <p:sp>
        <p:nvSpPr>
          <p:cNvPr id="4" name="Text Placeholder 3"/>
          <p:cNvSpPr>
            <a:spLocks noGrp="1"/>
          </p:cNvSpPr>
          <p:nvPr>
            <p:ph type="body" sz="half" idx="2"/>
          </p:nvPr>
        </p:nvSpPr>
        <p:spPr>
          <a:xfrm>
            <a:off x="2342732" y="5465491"/>
            <a:ext cx="7171373" cy="819581"/>
          </a:xfrm>
        </p:spPr>
        <p:txBody>
          <a:bodyPr/>
          <a:lstStyle>
            <a:lvl1pPr marL="0" indent="0">
              <a:buNone/>
              <a:defRPr sz="1372"/>
            </a:lvl1pPr>
            <a:lvl2pPr marL="448193" indent="0">
              <a:buNone/>
              <a:defRPr sz="1176"/>
            </a:lvl2pPr>
            <a:lvl3pPr marL="896386" indent="0">
              <a:buNone/>
              <a:defRPr sz="980"/>
            </a:lvl3pPr>
            <a:lvl4pPr marL="1344579" indent="0">
              <a:buNone/>
              <a:defRPr sz="882"/>
            </a:lvl4pPr>
            <a:lvl5pPr marL="1792773" indent="0">
              <a:buNone/>
              <a:defRPr sz="882"/>
            </a:lvl5pPr>
            <a:lvl6pPr marL="2240966" indent="0">
              <a:buNone/>
              <a:defRPr sz="882"/>
            </a:lvl6pPr>
            <a:lvl7pPr marL="2689159" indent="0">
              <a:buNone/>
              <a:defRPr sz="882"/>
            </a:lvl7pPr>
            <a:lvl8pPr marL="3137352" indent="0">
              <a:buNone/>
              <a:defRPr sz="882"/>
            </a:lvl8pPr>
            <a:lvl9pPr marL="3585545" indent="0">
              <a:buNone/>
              <a:defRPr sz="882"/>
            </a:lvl9pPr>
          </a:lstStyle>
          <a:p>
            <a:pPr lvl="0"/>
            <a:r>
              <a:rPr lang="en-US"/>
              <a:t>Click to edit Master text styles</a:t>
            </a:r>
          </a:p>
        </p:txBody>
      </p:sp>
      <p:sp>
        <p:nvSpPr>
          <p:cNvPr id="5" name="Date Placeholder 4"/>
          <p:cNvSpPr>
            <a:spLocks noGrp="1"/>
          </p:cNvSpPr>
          <p:nvPr>
            <p:ph type="dt" sz="half" idx="10"/>
          </p:nvPr>
        </p:nvSpPr>
        <p:spPr/>
        <p:txBody>
          <a:bodyPr/>
          <a:lstStyle/>
          <a:p>
            <a:fld id="{DE3EAD9A-7A91-4E8D-9CCF-E2BE7B400618}" type="datetime1">
              <a:rPr lang="en-US" smtClean="0"/>
              <a:pPr/>
              <a:t>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C31ABB-4D19-4AA2-9333-E03AAD223BB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7615" y="279660"/>
            <a:ext cx="10757059" cy="11639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97615" y="1629464"/>
            <a:ext cx="10757059" cy="460873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97615" y="6472591"/>
            <a:ext cx="2788867" cy="371802"/>
          </a:xfrm>
          <a:prstGeom prst="rect">
            <a:avLst/>
          </a:prstGeom>
        </p:spPr>
        <p:txBody>
          <a:bodyPr vert="horz" lIns="91440" tIns="45720" rIns="91440" bIns="45720" rtlCol="0" anchor="ctr"/>
          <a:lstStyle>
            <a:lvl1pPr algn="l">
              <a:defRPr sz="1176">
                <a:solidFill>
                  <a:schemeClr val="tx1">
                    <a:tint val="75000"/>
                  </a:schemeClr>
                </a:solidFill>
              </a:defRPr>
            </a:lvl1pPr>
          </a:lstStyle>
          <a:p>
            <a:fld id="{9C0A2380-2902-41B5-AD3E-ED816B93CC89}" type="datetime1">
              <a:rPr lang="en-US" smtClean="0"/>
              <a:pPr/>
              <a:t>2/9/2025</a:t>
            </a:fld>
            <a:endParaRPr lang="en-US"/>
          </a:p>
        </p:txBody>
      </p:sp>
      <p:sp>
        <p:nvSpPr>
          <p:cNvPr id="5" name="Footer Placeholder 4"/>
          <p:cNvSpPr>
            <a:spLocks noGrp="1"/>
          </p:cNvSpPr>
          <p:nvPr>
            <p:ph type="ftr" sz="quarter" idx="3"/>
          </p:nvPr>
        </p:nvSpPr>
        <p:spPr>
          <a:xfrm>
            <a:off x="4083699" y="6472591"/>
            <a:ext cx="3784891" cy="371802"/>
          </a:xfrm>
          <a:prstGeom prst="rect">
            <a:avLst/>
          </a:prstGeom>
        </p:spPr>
        <p:txBody>
          <a:bodyPr vert="horz" lIns="91440" tIns="45720" rIns="91440" bIns="45720" rtlCol="0" anchor="ctr"/>
          <a:lstStyle>
            <a:lvl1pPr algn="ctr">
              <a:defRPr sz="117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65807" y="6472591"/>
            <a:ext cx="2788867" cy="371802"/>
          </a:xfrm>
          <a:prstGeom prst="rect">
            <a:avLst/>
          </a:prstGeom>
        </p:spPr>
        <p:txBody>
          <a:bodyPr vert="horz" lIns="91440" tIns="45720" rIns="91440" bIns="45720" rtlCol="0" anchor="ctr"/>
          <a:lstStyle>
            <a:lvl1pPr algn="r">
              <a:defRPr sz="1176">
                <a:solidFill>
                  <a:schemeClr val="tx1">
                    <a:tint val="75000"/>
                  </a:schemeClr>
                </a:solidFill>
              </a:defRPr>
            </a:lvl1pPr>
          </a:lstStyle>
          <a:p>
            <a:fld id="{CBC31ABB-4D19-4AA2-9333-E03AAD223BB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896386" rtl="0" eaLnBrk="1" latinLnBrk="0" hangingPunct="1">
        <a:spcBef>
          <a:spcPct val="0"/>
        </a:spcBef>
        <a:buNone/>
        <a:defRPr sz="4313" kern="1200">
          <a:solidFill>
            <a:schemeClr val="tx1"/>
          </a:solidFill>
          <a:latin typeface="+mj-lt"/>
          <a:ea typeface="+mj-ea"/>
          <a:cs typeface="+mj-cs"/>
        </a:defRPr>
      </a:lvl1pPr>
    </p:titleStyle>
    <p:bodyStyle>
      <a:lvl1pPr marL="336145" indent="-336145" algn="l" defTabSz="896386" rtl="0" eaLnBrk="1" latinLnBrk="0" hangingPunct="1">
        <a:spcBef>
          <a:spcPct val="20000"/>
        </a:spcBef>
        <a:buFont typeface="Arial" pitchFamily="34" charset="0"/>
        <a:buChar char="•"/>
        <a:defRPr sz="3137" kern="1200">
          <a:solidFill>
            <a:schemeClr val="tx1"/>
          </a:solidFill>
          <a:latin typeface="+mn-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n-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n-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386" rtl="0" eaLnBrk="1" latinLnBrk="0" hangingPunct="1">
        <a:defRPr sz="1765" kern="1200">
          <a:solidFill>
            <a:schemeClr val="tx1"/>
          </a:solidFill>
          <a:latin typeface="+mn-lt"/>
          <a:ea typeface="+mn-ea"/>
          <a:cs typeface="+mn-cs"/>
        </a:defRPr>
      </a:lvl1pPr>
      <a:lvl2pPr marL="448193" algn="l" defTabSz="896386" rtl="0" eaLnBrk="1" latinLnBrk="0" hangingPunct="1">
        <a:defRPr sz="1765" kern="1200">
          <a:solidFill>
            <a:schemeClr val="tx1"/>
          </a:solidFill>
          <a:latin typeface="+mn-lt"/>
          <a:ea typeface="+mn-ea"/>
          <a:cs typeface="+mn-cs"/>
        </a:defRPr>
      </a:lvl2pPr>
      <a:lvl3pPr marL="896386" algn="l" defTabSz="896386" rtl="0" eaLnBrk="1" latinLnBrk="0" hangingPunct="1">
        <a:defRPr sz="1765" kern="1200">
          <a:solidFill>
            <a:schemeClr val="tx1"/>
          </a:solidFill>
          <a:latin typeface="+mn-lt"/>
          <a:ea typeface="+mn-ea"/>
          <a:cs typeface="+mn-cs"/>
        </a:defRPr>
      </a:lvl3pPr>
      <a:lvl4pPr marL="1344579" algn="l" defTabSz="896386" rtl="0" eaLnBrk="1" latinLnBrk="0" hangingPunct="1">
        <a:defRPr sz="1765" kern="1200">
          <a:solidFill>
            <a:schemeClr val="tx1"/>
          </a:solidFill>
          <a:latin typeface="+mn-lt"/>
          <a:ea typeface="+mn-ea"/>
          <a:cs typeface="+mn-cs"/>
        </a:defRPr>
      </a:lvl4pPr>
      <a:lvl5pPr marL="1792773" algn="l" defTabSz="896386" rtl="0" eaLnBrk="1" latinLnBrk="0" hangingPunct="1">
        <a:defRPr sz="1765" kern="1200">
          <a:solidFill>
            <a:schemeClr val="tx1"/>
          </a:solidFill>
          <a:latin typeface="+mn-lt"/>
          <a:ea typeface="+mn-ea"/>
          <a:cs typeface="+mn-cs"/>
        </a:defRPr>
      </a:lvl5pPr>
      <a:lvl6pPr marL="2240966" algn="l" defTabSz="896386" rtl="0" eaLnBrk="1" latinLnBrk="0" hangingPunct="1">
        <a:defRPr sz="1765" kern="1200">
          <a:solidFill>
            <a:schemeClr val="tx1"/>
          </a:solidFill>
          <a:latin typeface="+mn-lt"/>
          <a:ea typeface="+mn-ea"/>
          <a:cs typeface="+mn-cs"/>
        </a:defRPr>
      </a:lvl6pPr>
      <a:lvl7pPr marL="2689159" algn="l" defTabSz="896386" rtl="0" eaLnBrk="1" latinLnBrk="0" hangingPunct="1">
        <a:defRPr sz="1765" kern="1200">
          <a:solidFill>
            <a:schemeClr val="tx1"/>
          </a:solidFill>
          <a:latin typeface="+mn-lt"/>
          <a:ea typeface="+mn-ea"/>
          <a:cs typeface="+mn-cs"/>
        </a:defRPr>
      </a:lvl7pPr>
      <a:lvl8pPr marL="3137352" algn="l" defTabSz="896386" rtl="0" eaLnBrk="1" latinLnBrk="0" hangingPunct="1">
        <a:defRPr sz="1765" kern="1200">
          <a:solidFill>
            <a:schemeClr val="tx1"/>
          </a:solidFill>
          <a:latin typeface="+mn-lt"/>
          <a:ea typeface="+mn-ea"/>
          <a:cs typeface="+mn-cs"/>
        </a:defRPr>
      </a:lvl8pPr>
      <a:lvl9pPr marL="3585545" algn="l" defTabSz="896386"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colorTemperature colorTemp="6501"/>
                    </a14:imgEffect>
                    <a14:imgEffect>
                      <a14:saturation sat="40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967706"/>
            <a:ext cx="11462544" cy="3276599"/>
          </a:xfrm>
        </p:spPr>
        <p:txBody>
          <a:bodyPr>
            <a:normAutofit fontScale="90000"/>
          </a:bodyPr>
          <a:lstStyle/>
          <a:p>
            <a:br>
              <a:rPr lang="en-US" dirty="0"/>
            </a:br>
            <a:br>
              <a:rPr lang="en-US" sz="4900" b="1" dirty="0">
                <a:latin typeface="Times New Roman" panose="02020603050405020304" pitchFamily="18" charset="0"/>
                <a:cs typeface="Times New Roman" panose="02020603050405020304" pitchFamily="18" charset="0"/>
              </a:rPr>
            </a:br>
            <a:br>
              <a:rPr lang="en-US" sz="4900" b="1" dirty="0">
                <a:latin typeface="Times New Roman" panose="02020603050405020304" pitchFamily="18" charset="0"/>
                <a:cs typeface="Times New Roman" panose="02020603050405020304" pitchFamily="18" charset="0"/>
              </a:rPr>
            </a:br>
            <a:r>
              <a:rPr lang="en-US" sz="4900" b="1" dirty="0">
                <a:latin typeface="Times New Roman" panose="02020603050405020304" pitchFamily="18" charset="0"/>
                <a:cs typeface="Times New Roman" panose="02020603050405020304" pitchFamily="18" charset="0"/>
              </a:rPr>
              <a:t>BGEC 103 : BUSINESS COMMUNICATION</a:t>
            </a:r>
            <a:br>
              <a:rPr lang="en-US" sz="49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WEEK TWO</a:t>
            </a:r>
            <a:br>
              <a:rPr lang="en-US" sz="4900" b="1" dirty="0">
                <a:latin typeface="Times New Roman" panose="02020603050405020304" pitchFamily="18" charset="0"/>
                <a:cs typeface="Times New Roman" panose="02020603050405020304" pitchFamily="18" charset="0"/>
              </a:rPr>
            </a:br>
            <a:r>
              <a:rPr lang="en-US" sz="4900" b="1" dirty="0">
                <a:latin typeface="Times New Roman" panose="02020603050405020304" pitchFamily="18" charset="0"/>
                <a:cs typeface="Times New Roman" panose="02020603050405020304" pitchFamily="18" charset="0"/>
              </a:rPr>
              <a:t> </a:t>
            </a:r>
            <a:r>
              <a:rPr lang="en-US" sz="4900" b="1" dirty="0">
                <a:solidFill>
                  <a:srgbClr val="FF0000"/>
                </a:solidFill>
                <a:latin typeface="Times New Roman" panose="02020603050405020304" pitchFamily="18" charset="0"/>
                <a:cs typeface="Times New Roman" panose="02020603050405020304" pitchFamily="18" charset="0"/>
              </a:rPr>
              <a:t>The Nature of Business Communication</a:t>
            </a:r>
            <a:br>
              <a:rPr lang="en-US" b="1" dirty="0">
                <a:solidFill>
                  <a:srgbClr val="002060"/>
                </a:solidFill>
                <a:latin typeface="Times New Roman" panose="02020603050405020304" pitchFamily="18" charset="0"/>
                <a:cs typeface="Times New Roman" panose="02020603050405020304" pitchFamily="18" charset="0"/>
              </a:rPr>
            </a:br>
            <a:br>
              <a:rPr lang="en-US" b="1" dirty="0"/>
            </a:b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B1A10BEC-C136-8664-13B3-858BA44D67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7FC8A3-A43A-92B6-8B55-1E330AE3F3F5}"/>
              </a:ext>
            </a:extLst>
          </p:cNvPr>
          <p:cNvSpPr>
            <a:spLocks noGrp="1"/>
          </p:cNvSpPr>
          <p:nvPr>
            <p:ph type="title"/>
          </p:nvPr>
        </p:nvSpPr>
        <p:spPr>
          <a:xfrm>
            <a:off x="337344" y="62706"/>
            <a:ext cx="10896600" cy="922324"/>
          </a:xfrm>
        </p:spPr>
        <p:txBody>
          <a:bodyPr>
            <a:noAutofit/>
          </a:bodyPr>
          <a:lstStyle/>
          <a:p>
            <a:pPr marL="0" indent="0">
              <a:buNone/>
            </a:pPr>
            <a:r>
              <a:rPr lang="en-US" sz="3200" b="1" dirty="0">
                <a:solidFill>
                  <a:srgbClr val="002060"/>
                </a:solidFill>
                <a:latin typeface="Times New Roman" panose="02020603050405020304" pitchFamily="18" charset="0"/>
                <a:cs typeface="Times New Roman" panose="02020603050405020304" pitchFamily="18" charset="0"/>
              </a:rPr>
              <a:t>BENEFITS OF EFFECTIVE COMMUNICATION</a:t>
            </a:r>
            <a:br>
              <a:rPr lang="en-US" sz="3200" b="1" dirty="0">
                <a:solidFill>
                  <a:srgbClr val="FF0000"/>
                </a:solidFill>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93B91C-B69A-A7EF-6DFA-21E0FAF749C4}"/>
              </a:ext>
            </a:extLst>
          </p:cNvPr>
          <p:cNvSpPr>
            <a:spLocks noGrp="1"/>
          </p:cNvSpPr>
          <p:nvPr>
            <p:ph idx="1"/>
          </p:nvPr>
        </p:nvSpPr>
        <p:spPr>
          <a:xfrm>
            <a:off x="147896" y="824706"/>
            <a:ext cx="11467048" cy="5181600"/>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importance of effective communication include the following;</a:t>
            </a:r>
          </a:p>
          <a:p>
            <a:pPr marL="0" indent="0">
              <a:buNone/>
            </a:pPr>
            <a:r>
              <a:rPr lang="en-US" sz="2000" dirty="0">
                <a:latin typeface="Times New Roman" panose="02020603050405020304" pitchFamily="18" charset="0"/>
                <a:cs typeface="Times New Roman" panose="02020603050405020304" pitchFamily="18" charset="0"/>
              </a:rPr>
              <a:t> </a:t>
            </a:r>
            <a:r>
              <a:rPr lang="en-US" sz="2000" b="1" i="1" dirty="0">
                <a:solidFill>
                  <a:srgbClr val="C00000"/>
                </a:solidFill>
                <a:latin typeface="Times New Roman" panose="02020603050405020304" pitchFamily="18" charset="0"/>
                <a:cs typeface="Times New Roman" panose="02020603050405020304" pitchFamily="18" charset="0"/>
              </a:rPr>
              <a:t>Effective communication accounts for the difference between success and failure or profit and loss.  </a:t>
            </a:r>
          </a:p>
          <a:p>
            <a:pPr lvl="1"/>
            <a:r>
              <a:rPr lang="en-US" sz="2000" dirty="0">
                <a:effectLst/>
                <a:latin typeface="Calibri" panose="020F0502020204030204" pitchFamily="34" charset="0"/>
                <a:ea typeface="Calibri" panose="020F0502020204030204" pitchFamily="34" charset="0"/>
                <a:cs typeface="Times New Roman" panose="02020603050405020304" pitchFamily="18" charset="0"/>
              </a:rPr>
              <a:t>Coca-Cola communicates a new low-calorie soda to its target audience aiming for them to understand it as a healthier yet tasty alternative. </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Effective communication ensures business success by building customer relationships and driving growth.</a:t>
            </a:r>
            <a:endParaRPr lang="en-US" sz="2000" b="1" i="1" dirty="0">
              <a:solidFill>
                <a:srgbClr val="C00000"/>
              </a:solidFill>
              <a:latin typeface="Times New Roman" panose="02020603050405020304" pitchFamily="18" charset="0"/>
              <a:cs typeface="Times New Roman" panose="02020603050405020304" pitchFamily="18" charset="0"/>
            </a:endParaRPr>
          </a:p>
          <a:p>
            <a:pPr marL="0" indent="0">
              <a:buNone/>
            </a:pPr>
            <a:r>
              <a:rPr lang="en-GB" sz="2000" b="1" i="1" dirty="0">
                <a:solidFill>
                  <a:srgbClr val="C00000"/>
                </a:solidFill>
                <a:latin typeface="Times New Roman" panose="02020603050405020304" pitchFamily="18" charset="0"/>
                <a:cs typeface="Times New Roman" panose="02020603050405020304" pitchFamily="18" charset="0"/>
              </a:rPr>
              <a:t>It leads to increased efficiency and helps to produce high quality goods and services.</a:t>
            </a:r>
          </a:p>
          <a:p>
            <a:pPr marL="0" indent="0">
              <a:buNone/>
            </a:pPr>
            <a:r>
              <a:rPr lang="en-GB" sz="2000" b="1" i="1" dirty="0">
                <a:solidFill>
                  <a:srgbClr val="C00000"/>
                </a:solidFill>
                <a:latin typeface="Times New Roman" panose="02020603050405020304" pitchFamily="18" charset="0"/>
                <a:cs typeface="Times New Roman" panose="02020603050405020304" pitchFamily="18" charset="0"/>
              </a:rPr>
              <a:t>	</a:t>
            </a:r>
            <a:r>
              <a:rPr lang="en-US" sz="2000" dirty="0"/>
              <a:t>Effective communication enhances efficiency and quality by ensuring clarity, reducing errors, 	improving 	collaboration, and increasing 	productivity. For instance, Amazon uses it to 	streamline order fulfillment, 	minimize miscommunication, and optimize supply chain 	management, 	leading to customer satisfaction 	and high-quality service.</a:t>
            </a:r>
            <a:r>
              <a:rPr lang="en-GB" sz="2000" b="1" i="1" dirty="0">
                <a:solidFill>
                  <a:srgbClr val="C00000"/>
                </a:solidFill>
                <a:latin typeface="Times New Roman" panose="02020603050405020304" pitchFamily="18" charset="0"/>
                <a:cs typeface="Times New Roman" panose="02020603050405020304" pitchFamily="18" charset="0"/>
              </a:rPr>
              <a:t> </a:t>
            </a:r>
          </a:p>
          <a:p>
            <a:pPr marL="0" indent="0">
              <a:buNone/>
            </a:pPr>
            <a:r>
              <a:rPr lang="en-GB" sz="2000" b="1" i="1" dirty="0">
                <a:solidFill>
                  <a:srgbClr val="FF0000"/>
                </a:solidFill>
                <a:latin typeface="Times New Roman" panose="02020603050405020304" pitchFamily="18" charset="0"/>
                <a:cs typeface="Times New Roman" panose="02020603050405020304" pitchFamily="18" charset="0"/>
              </a:rPr>
              <a:t>It also enables organizations to respond promptly to the needs of customers and other stakeholders of an organization</a:t>
            </a:r>
          </a:p>
          <a:p>
            <a:pPr marL="0" indent="0">
              <a:buNone/>
            </a:pPr>
            <a:r>
              <a:rPr lang="en-GB" sz="2000" b="1" i="1" dirty="0">
                <a:solidFill>
                  <a:srgbClr val="C00000"/>
                </a:solidFill>
                <a:latin typeface="Times New Roman" panose="02020603050405020304" pitchFamily="18" charset="0"/>
                <a:cs typeface="Times New Roman" panose="02020603050405020304" pitchFamily="18" charset="0"/>
              </a:rPr>
              <a:t>	</a:t>
            </a:r>
            <a:r>
              <a:rPr lang="en-US" sz="2000" dirty="0"/>
              <a:t>Active listening to customer feedback helps businesses improve products and increase satisfaction. 	Transparency with stakeholders builds trust, ensuring alignment and faster decision-making.</a:t>
            </a:r>
            <a:endParaRPr lang="en-GB" sz="2000" b="1" i="1" dirty="0">
              <a:solidFill>
                <a:srgbClr val="C00000"/>
              </a:solidFill>
              <a:latin typeface="Times New Roman" panose="02020603050405020304" pitchFamily="18" charset="0"/>
              <a:cs typeface="Times New Roman" panose="02020603050405020304" pitchFamily="18" charset="0"/>
            </a:endParaRPr>
          </a:p>
          <a:p>
            <a:pPr marL="448193" lvl="1" indent="0">
              <a:buNone/>
            </a:pPr>
            <a:endParaRPr lang="en-US" sz="1608"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6390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3C21477C-266B-C809-2B48-FBB7CDCBB6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603C64-D9B8-7BC3-0FD3-334A6902AB59}"/>
              </a:ext>
            </a:extLst>
          </p:cNvPr>
          <p:cNvSpPr>
            <a:spLocks noGrp="1"/>
          </p:cNvSpPr>
          <p:nvPr>
            <p:ph type="title"/>
          </p:nvPr>
        </p:nvSpPr>
        <p:spPr>
          <a:xfrm>
            <a:off x="337344" y="62706"/>
            <a:ext cx="10896600" cy="922324"/>
          </a:xfrm>
        </p:spPr>
        <p:txBody>
          <a:bodyPr>
            <a:normAutofit fontScale="90000"/>
          </a:bodyPr>
          <a:lstStyle/>
          <a:p>
            <a:pPr marL="0" indent="0">
              <a:buNone/>
            </a:pPr>
            <a:r>
              <a:rPr lang="en-US" sz="3600" b="1" dirty="0">
                <a:solidFill>
                  <a:srgbClr val="002060"/>
                </a:solidFill>
                <a:latin typeface="Times New Roman" panose="02020603050405020304" pitchFamily="18" charset="0"/>
                <a:cs typeface="Times New Roman" panose="02020603050405020304" pitchFamily="18" charset="0"/>
              </a:rPr>
              <a:t>BENEFITS OF EFFECTIVE COMMUNICATION</a:t>
            </a:r>
            <a:br>
              <a:rPr lang="en-US" sz="3600" b="1" dirty="0">
                <a:solidFill>
                  <a:srgbClr val="FF0000"/>
                </a:solidFill>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965C6A9-D394-51C0-4B8F-AC366F6D0993}"/>
              </a:ext>
            </a:extLst>
          </p:cNvPr>
          <p:cNvSpPr>
            <a:spLocks noGrp="1"/>
          </p:cNvSpPr>
          <p:nvPr>
            <p:ph idx="1"/>
          </p:nvPr>
        </p:nvSpPr>
        <p:spPr>
          <a:xfrm>
            <a:off x="147896" y="824706"/>
            <a:ext cx="11238448" cy="5181600"/>
          </a:xfrm>
        </p:spPr>
        <p:txBody>
          <a:bodyPr>
            <a:normAutofit fontScale="25000" lnSpcReduction="20000"/>
          </a:bodyPr>
          <a:lstStyle/>
          <a:p>
            <a:pPr>
              <a:buNone/>
            </a:pPr>
            <a:r>
              <a:rPr lang="en-GB"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marL="0" indent="0">
              <a:buNone/>
            </a:pPr>
            <a:endParaRPr lang="en-GB" sz="2200" b="1" i="1" dirty="0">
              <a:solidFill>
                <a:srgbClr val="FF0000"/>
              </a:solidFill>
              <a:latin typeface="Times New Roman" panose="02020603050405020304" pitchFamily="18" charset="0"/>
              <a:cs typeface="Times New Roman" panose="02020603050405020304" pitchFamily="18" charset="0"/>
            </a:endParaRPr>
          </a:p>
          <a:p>
            <a:pPr marL="0" indent="0">
              <a:buNone/>
            </a:pPr>
            <a:endParaRPr lang="en-GB" sz="3300" b="1" i="1" dirty="0">
              <a:solidFill>
                <a:srgbClr val="FF0000"/>
              </a:solidFill>
              <a:latin typeface="Times New Roman" panose="02020603050405020304" pitchFamily="18" charset="0"/>
              <a:cs typeface="Times New Roman" panose="02020603050405020304" pitchFamily="18" charset="0"/>
            </a:endParaRPr>
          </a:p>
          <a:p>
            <a:pPr marL="0" indent="0">
              <a:buNone/>
            </a:pPr>
            <a:r>
              <a:rPr lang="en-GB" sz="7200" b="1" i="1" dirty="0">
                <a:solidFill>
                  <a:srgbClr val="FF0000"/>
                </a:solidFill>
                <a:latin typeface="Times New Roman" panose="02020603050405020304" pitchFamily="18" charset="0"/>
                <a:cs typeface="Times New Roman" panose="02020603050405020304" pitchFamily="18" charset="0"/>
              </a:rPr>
              <a:t>It also enables organizations to respond promptly to the needs of customers and other stakeholders of an organization.</a:t>
            </a:r>
          </a:p>
          <a:p>
            <a:pPr marL="0" indent="0">
              <a:buNone/>
            </a:pPr>
            <a:r>
              <a:rPr lang="en-GB" sz="7200" b="1" i="1" dirty="0">
                <a:solidFill>
                  <a:srgbClr val="FF0000"/>
                </a:solidFill>
                <a:latin typeface="Times New Roman" panose="02020603050405020304" pitchFamily="18" charset="0"/>
                <a:cs typeface="Times New Roman" panose="02020603050405020304" pitchFamily="18" charset="0"/>
              </a:rPr>
              <a:t>	</a:t>
            </a:r>
            <a:r>
              <a:rPr lang="en-US" sz="7200" dirty="0"/>
              <a:t>Actively listening to feedback helps companies address issues and improve products, boosting 	customer 	satisfaction. 	Transparent 	communication with stakeholders fosters trust, 	alignment, and faster 	decision-	making.</a:t>
            </a:r>
          </a:p>
          <a:p>
            <a:pPr marL="0" indent="0">
              <a:buNone/>
            </a:pPr>
            <a:endParaRPr lang="en-GB" sz="7200" b="1" i="1" dirty="0">
              <a:solidFill>
                <a:srgbClr val="FF0000"/>
              </a:solidFill>
              <a:latin typeface="Times New Roman" panose="02020603050405020304" pitchFamily="18" charset="0"/>
              <a:cs typeface="Times New Roman" panose="02020603050405020304" pitchFamily="18" charset="0"/>
            </a:endParaRPr>
          </a:p>
          <a:p>
            <a:pPr marL="0" indent="0">
              <a:buNone/>
            </a:pPr>
            <a:r>
              <a:rPr lang="en-GB" sz="7200" b="1" i="1" dirty="0">
                <a:solidFill>
                  <a:srgbClr val="FF0000"/>
                </a:solidFill>
                <a:latin typeface="Times New Roman" panose="02020603050405020304" pitchFamily="18" charset="0"/>
                <a:cs typeface="Times New Roman" panose="02020603050405020304" pitchFamily="18" charset="0"/>
              </a:rPr>
              <a:t>It facilitates innovation, which can give a competitive advantage to an organization.</a:t>
            </a:r>
          </a:p>
          <a:p>
            <a:pPr marL="0" indent="0">
              <a:buNone/>
            </a:pPr>
            <a:r>
              <a:rPr lang="en-GB" sz="7200" b="1" i="1" dirty="0">
                <a:solidFill>
                  <a:srgbClr val="FF0000"/>
                </a:solidFill>
                <a:latin typeface="Times New Roman" panose="02020603050405020304" pitchFamily="18" charset="0"/>
                <a:cs typeface="Times New Roman" panose="02020603050405020304" pitchFamily="18" charset="0"/>
              </a:rPr>
              <a:t>	</a:t>
            </a:r>
            <a:r>
              <a:rPr lang="en-US" sz="7200" dirty="0"/>
              <a:t>Regular brainstorming sessions foster open communication, enabling employees to develop innovative 	products that differentiate the company.</a:t>
            </a:r>
            <a:endParaRPr lang="en-GB" sz="7200" b="1" i="1" dirty="0">
              <a:solidFill>
                <a:srgbClr val="FF0000"/>
              </a:solidFill>
              <a:latin typeface="Times New Roman" panose="02020603050405020304" pitchFamily="18" charset="0"/>
              <a:cs typeface="Times New Roman" panose="02020603050405020304" pitchFamily="18" charset="0"/>
            </a:endParaRPr>
          </a:p>
          <a:p>
            <a:pPr marL="0" indent="0">
              <a:buNone/>
            </a:pPr>
            <a:endParaRPr lang="en-GB" sz="2400" b="1" i="1" dirty="0">
              <a:solidFill>
                <a:srgbClr val="FF0000"/>
              </a:solidFill>
              <a:latin typeface="Times New Roman" panose="02020603050405020304" pitchFamily="18" charset="0"/>
              <a:cs typeface="Times New Roman" panose="02020603050405020304" pitchFamily="18" charset="0"/>
            </a:endParaRPr>
          </a:p>
          <a:p>
            <a:pPr marL="0" indent="0">
              <a:buNone/>
            </a:pPr>
            <a:endParaRPr lang="en-GB" sz="6200" b="1" i="1" dirty="0">
              <a:solidFill>
                <a:srgbClr val="FF0000"/>
              </a:solidFill>
              <a:latin typeface="Times New Roman" panose="02020603050405020304" pitchFamily="18" charset="0"/>
              <a:cs typeface="Times New Roman" panose="02020603050405020304" pitchFamily="18" charset="0"/>
            </a:endParaRPr>
          </a:p>
          <a:p>
            <a:pPr marL="0" indent="0">
              <a:buNone/>
            </a:pPr>
            <a:r>
              <a:rPr lang="en-GB" sz="6200" b="1" i="1" dirty="0">
                <a:solidFill>
                  <a:srgbClr val="FF0000"/>
                </a:solidFill>
                <a:latin typeface="Times New Roman" panose="02020603050405020304" pitchFamily="18" charset="0"/>
                <a:cs typeface="Times New Roman" panose="02020603050405020304" pitchFamily="18" charset="0"/>
              </a:rPr>
              <a:t>Through effective communication, you can anticipate problems, make decisions, coordinate workflow, supervise others and develop relationships. </a:t>
            </a:r>
          </a:p>
          <a:p>
            <a:pPr marL="0" indent="0">
              <a:buNone/>
            </a:pPr>
            <a:r>
              <a:rPr lang="en-US" sz="6200" b="1" i="1" dirty="0">
                <a:solidFill>
                  <a:srgbClr val="FF0000"/>
                </a:solidFill>
                <a:effectLst/>
                <a:latin typeface="Times New Roman" panose="02020603050405020304" pitchFamily="18" charset="0"/>
                <a:cs typeface="Times New Roman" panose="02020603050405020304" pitchFamily="18" charset="0"/>
              </a:rPr>
              <a:t>	</a:t>
            </a:r>
            <a:r>
              <a:rPr lang="en-US" sz="6200" dirty="0"/>
              <a:t>Effective communication in project management helps identify and resolve potential issues, 	ensuring smooth 	progress. Regular meetings and shared tools enable teams to track 	tasks, prevent duplication, and meet 	deadlines efficiently.</a:t>
            </a:r>
            <a:endParaRPr lang="en-GB" sz="8000" b="1" i="1" dirty="0">
              <a:solidFill>
                <a:srgbClr val="FF0000"/>
              </a:solidFill>
              <a:latin typeface="Times New Roman" panose="02020603050405020304" pitchFamily="18" charset="0"/>
              <a:cs typeface="Times New Roman" panose="02020603050405020304" pitchFamily="18" charset="0"/>
            </a:endParaRPr>
          </a:p>
          <a:p>
            <a:pPr marL="0" indent="0">
              <a:spcAft>
                <a:spcPts val="1200"/>
              </a:spcAft>
              <a:buNone/>
            </a:pPr>
            <a:r>
              <a:rPr lang="en-GB" sz="8000" b="1" i="1" dirty="0">
                <a:solidFill>
                  <a:srgbClr val="FF0000"/>
                </a:solidFill>
                <a:latin typeface="Times New Roman" panose="02020603050405020304" pitchFamily="18" charset="0"/>
                <a:cs typeface="Times New Roman" panose="02020603050405020304" pitchFamily="18" charset="0"/>
              </a:rPr>
              <a:t>Effective communication helps you make positive impression on your company, colleagues, supervisors, investors and customers. </a:t>
            </a:r>
            <a:endParaRPr lang="en-US" sz="8000" b="1" i="1" dirty="0">
              <a:solidFill>
                <a:srgbClr val="FF0000"/>
              </a:solidFill>
              <a:effectLst/>
              <a:latin typeface="Times New Roman" panose="02020603050405020304" pitchFamily="18" charset="0"/>
              <a:cs typeface="Times New Roman" panose="02020603050405020304" pitchFamily="18" charset="0"/>
            </a:endParaRPr>
          </a:p>
          <a:p>
            <a:pPr marL="0" indent="0">
              <a:spcAft>
                <a:spcPts val="1200"/>
              </a:spcAft>
              <a:buNone/>
            </a:pPr>
            <a:r>
              <a:rPr lang="en-US" sz="8000" dirty="0"/>
              <a:t>	A customer service representative resolves a complaint with empathy, active listening, and an 	effective solution, boosting customer 	loyalty.</a:t>
            </a:r>
            <a:endParaRPr lang="en-US" sz="8000" b="0" i="0" dirty="0">
              <a:effectLst/>
              <a:latin typeface="Times New Roman" panose="02020603050405020304" pitchFamily="18" charset="0"/>
              <a:cs typeface="Times New Roman" panose="02020603050405020304" pitchFamily="18" charset="0"/>
            </a:endParaRPr>
          </a:p>
          <a:p>
            <a:pPr marL="0" indent="0">
              <a:buNone/>
            </a:pPr>
            <a:endParaRPr lang="en-GB" sz="1900" b="1" i="1" dirty="0">
              <a:solidFill>
                <a:srgbClr val="FF0000"/>
              </a:solidFill>
              <a:latin typeface="Times New Roman" panose="02020603050405020304" pitchFamily="18" charset="0"/>
              <a:cs typeface="Times New Roman" panose="02020603050405020304" pitchFamily="18" charset="0"/>
            </a:endParaRPr>
          </a:p>
          <a:p>
            <a:pPr marL="0" indent="0">
              <a:buNone/>
            </a:pPr>
            <a:r>
              <a:rPr lang="en-GB" sz="1900" b="1" i="1" dirty="0">
                <a:solidFill>
                  <a:srgbClr val="FF0000"/>
                </a:solidFill>
                <a:latin typeface="Times New Roman" panose="02020603050405020304" pitchFamily="18" charset="0"/>
                <a:cs typeface="Times New Roman" panose="02020603050405020304" pitchFamily="18" charset="0"/>
              </a:rPr>
              <a:t>	</a:t>
            </a:r>
          </a:p>
          <a:p>
            <a:pPr marL="0" indent="0">
              <a:buNone/>
            </a:pPr>
            <a:endParaRPr lang="en-GB" sz="2400" b="1" i="1" dirty="0">
              <a:solidFill>
                <a:srgbClr val="FF0000"/>
              </a:solidFill>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199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A2E622AF-5178-9E17-BD23-9C91EDDEE9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5A0D4A-83B6-9E0F-A6BC-B9460787BCD5}"/>
              </a:ext>
            </a:extLst>
          </p:cNvPr>
          <p:cNvSpPr>
            <a:spLocks noGrp="1"/>
          </p:cNvSpPr>
          <p:nvPr>
            <p:ph type="title"/>
          </p:nvPr>
        </p:nvSpPr>
        <p:spPr>
          <a:xfrm>
            <a:off x="337344" y="62706"/>
            <a:ext cx="10896600" cy="922324"/>
          </a:xfrm>
        </p:spPr>
        <p:txBody>
          <a:bodyPr>
            <a:normAutofit fontScale="90000"/>
          </a:bodyPr>
          <a:lstStyle/>
          <a:p>
            <a:pPr marL="0" indent="0">
              <a:buNone/>
            </a:pPr>
            <a:r>
              <a:rPr lang="en-US" sz="3600" b="1" dirty="0">
                <a:solidFill>
                  <a:srgbClr val="002060"/>
                </a:solidFill>
                <a:latin typeface="Times New Roman" panose="02020603050405020304" pitchFamily="18" charset="0"/>
                <a:cs typeface="Times New Roman" panose="02020603050405020304" pitchFamily="18" charset="0"/>
              </a:rPr>
              <a:t>INEFFECTIVE COMMUNICATION</a:t>
            </a:r>
            <a:br>
              <a:rPr lang="en-US" sz="3600" b="1" dirty="0">
                <a:solidFill>
                  <a:srgbClr val="FF0000"/>
                </a:solidFill>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1822D0-26BD-FE93-12C6-1553A6B6B50A}"/>
              </a:ext>
            </a:extLst>
          </p:cNvPr>
          <p:cNvSpPr>
            <a:spLocks noGrp="1"/>
          </p:cNvSpPr>
          <p:nvPr>
            <p:ph idx="1"/>
          </p:nvPr>
        </p:nvSpPr>
        <p:spPr>
          <a:xfrm>
            <a:off x="147896" y="672306"/>
            <a:ext cx="11804392" cy="5334000"/>
          </a:xfrm>
        </p:spPr>
        <p:txBody>
          <a:bodyPr>
            <a:normAutofit fontScale="25000" lnSpcReduction="20000"/>
          </a:bodyPr>
          <a:lstStyle/>
          <a:p>
            <a:pPr marL="109728" indent="0">
              <a:buNone/>
            </a:pPr>
            <a:r>
              <a:rPr lang="en-GB" sz="11200" dirty="0">
                <a:latin typeface="Times New Roman" panose="02020603050405020304" pitchFamily="18" charset="0"/>
                <a:cs typeface="Times New Roman" panose="02020603050405020304" pitchFamily="18" charset="0"/>
              </a:rPr>
              <a:t>Sender  Message Receiver	Message	                                                   </a:t>
            </a:r>
            <a:r>
              <a:rPr lang="en-US" sz="11200" dirty="0">
                <a:latin typeface="Times New Roman" panose="02020603050405020304" pitchFamily="18" charset="0"/>
                <a:cs typeface="Times New Roman" panose="02020603050405020304" pitchFamily="18" charset="0"/>
              </a:rPr>
              <a:t>                                           </a:t>
            </a:r>
          </a:p>
          <a:p>
            <a:endParaRPr lang="en-GB" sz="11200" dirty="0">
              <a:latin typeface="Times New Roman" panose="02020603050405020304" pitchFamily="18" charset="0"/>
              <a:cs typeface="Times New Roman" panose="02020603050405020304" pitchFamily="18" charset="0"/>
            </a:endParaRPr>
          </a:p>
          <a:p>
            <a:pPr marL="0" indent="0">
              <a:buNone/>
            </a:pPr>
            <a:r>
              <a:rPr lang="en-GB" sz="11200" dirty="0">
                <a:latin typeface="Times New Roman" panose="02020603050405020304" pitchFamily="18" charset="0"/>
                <a:cs typeface="Times New Roman" panose="02020603050405020304" pitchFamily="18" charset="0"/>
              </a:rPr>
              <a:t>    A	  </a:t>
            </a:r>
            <a:r>
              <a:rPr lang="en-GB" sz="11200" dirty="0">
                <a:solidFill>
                  <a:srgbClr val="FF0000"/>
                </a:solidFill>
                <a:latin typeface="Times New Roman" panose="02020603050405020304" pitchFamily="18" charset="0"/>
                <a:cs typeface="Times New Roman" panose="02020603050405020304" pitchFamily="18" charset="0"/>
              </a:rPr>
              <a:t>      B</a:t>
            </a:r>
            <a:r>
              <a:rPr lang="en-GB" sz="11200" dirty="0">
                <a:latin typeface="Times New Roman" panose="02020603050405020304" pitchFamily="18" charset="0"/>
                <a:cs typeface="Times New Roman" panose="02020603050405020304" pitchFamily="18" charset="0"/>
              </a:rPr>
              <a:t>           C 	      </a:t>
            </a:r>
            <a:r>
              <a:rPr lang="en-GB" sz="11200" dirty="0">
                <a:solidFill>
                  <a:srgbClr val="FF0000"/>
                </a:solidFill>
                <a:latin typeface="Times New Roman" panose="02020603050405020304" pitchFamily="18" charset="0"/>
                <a:cs typeface="Times New Roman" panose="02020603050405020304" pitchFamily="18" charset="0"/>
              </a:rPr>
              <a:t>D</a:t>
            </a:r>
            <a:endParaRPr lang="en-US" sz="11200" dirty="0">
              <a:solidFill>
                <a:srgbClr val="FF0000"/>
              </a:solidFill>
              <a:latin typeface="Times New Roman" panose="02020603050405020304" pitchFamily="18" charset="0"/>
              <a:cs typeface="Times New Roman" panose="02020603050405020304" pitchFamily="18" charset="0"/>
            </a:endParaRPr>
          </a:p>
          <a:p>
            <a:endParaRPr lang="en-US" sz="11200" dirty="0">
              <a:latin typeface="Times New Roman" panose="02020603050405020304" pitchFamily="18" charset="0"/>
              <a:cs typeface="Times New Roman" panose="02020603050405020304" pitchFamily="18" charset="0"/>
            </a:endParaRPr>
          </a:p>
          <a:p>
            <a:r>
              <a:rPr lang="en-GB" sz="11200" dirty="0">
                <a:latin typeface="Times New Roman" panose="02020603050405020304" pitchFamily="18" charset="0"/>
                <a:cs typeface="Times New Roman" panose="02020603050405020304" pitchFamily="18" charset="0"/>
              </a:rPr>
              <a:t>Communication is, however, ineffective where sender A, sends message B, but receiver C receives message D. </a:t>
            </a:r>
          </a:p>
          <a:p>
            <a:r>
              <a:rPr lang="en-GB" sz="11200" dirty="0">
                <a:latin typeface="Times New Roman" panose="02020603050405020304" pitchFamily="18" charset="0"/>
                <a:cs typeface="Times New Roman" panose="02020603050405020304" pitchFamily="18" charset="0"/>
              </a:rPr>
              <a:t>Ineffective communication can interfere with sound business solutions and can even make problems worse.                                                        </a:t>
            </a:r>
          </a:p>
          <a:p>
            <a:r>
              <a:rPr lang="en-GB" sz="11200" dirty="0">
                <a:latin typeface="Times New Roman" panose="02020603050405020304" pitchFamily="18" charset="0"/>
                <a:cs typeface="Times New Roman" panose="02020603050405020304" pitchFamily="18" charset="0"/>
              </a:rPr>
              <a:t>Communication becomes ineffective when people misunderstand each other and misinterpret information</a:t>
            </a:r>
          </a:p>
          <a:p>
            <a:r>
              <a:rPr lang="en-GB" sz="11200" dirty="0">
                <a:latin typeface="Times New Roman" panose="02020603050405020304" pitchFamily="18" charset="0"/>
                <a:cs typeface="Times New Roman" panose="02020603050405020304" pitchFamily="18" charset="0"/>
              </a:rPr>
              <a:t>An effective message must have an objective, which can be to inform, persuade, entertain, motivate etc.</a:t>
            </a:r>
            <a:r>
              <a:rPr lang="en-150" sz="11200" dirty="0">
                <a:latin typeface="Times New Roman" panose="02020603050405020304" pitchFamily="18" charset="0"/>
                <a:cs typeface="Times New Roman" panose="02020603050405020304" pitchFamily="18" charset="0"/>
              </a:rPr>
              <a:t>..</a:t>
            </a:r>
            <a:r>
              <a:rPr lang="en-GB" sz="11200" dirty="0">
                <a:latin typeface="Times New Roman" panose="02020603050405020304" pitchFamily="18" charset="0"/>
                <a:cs typeface="Times New Roman" panose="02020603050405020304" pitchFamily="18" charset="0"/>
              </a:rPr>
              <a:t> </a:t>
            </a:r>
          </a:p>
          <a:p>
            <a:r>
              <a:rPr lang="en-GB" sz="11200" dirty="0">
                <a:latin typeface="Times New Roman" panose="02020603050405020304" pitchFamily="18" charset="0"/>
                <a:cs typeface="Times New Roman" panose="02020603050405020304" pitchFamily="18" charset="0"/>
              </a:rPr>
              <a:t>The barriers to effective communication refer to the interferences that</a:t>
            </a:r>
            <a:r>
              <a:rPr lang="en-US" sz="11200" dirty="0">
                <a:latin typeface="Times New Roman" panose="02020603050405020304" pitchFamily="18" charset="0"/>
                <a:cs typeface="Times New Roman" panose="02020603050405020304" pitchFamily="18" charset="0"/>
              </a:rPr>
              <a:t> have a negative impact on the communication process.                 </a:t>
            </a:r>
            <a:r>
              <a:rPr lang="en-GB" sz="11200" dirty="0">
                <a:latin typeface="Times New Roman" panose="02020603050405020304" pitchFamily="18" charset="0"/>
                <a:cs typeface="Times New Roman" panose="02020603050405020304" pitchFamily="18" charset="0"/>
              </a:rPr>
              <a:t> </a:t>
            </a:r>
          </a:p>
          <a:p>
            <a:pPr>
              <a:spcAft>
                <a:spcPts val="1200"/>
              </a:spcAft>
              <a:buFont typeface="Arial" panose="020B0604020202020204" pitchFamily="34" charset="0"/>
              <a:buChar char="•"/>
            </a:pPr>
            <a:endParaRPr lang="en-US" sz="11200" b="0" i="0" dirty="0">
              <a:effectLst/>
              <a:latin typeface="Times New Roman" panose="02020603050405020304" pitchFamily="18" charset="0"/>
              <a:cs typeface="Times New Roman" panose="02020603050405020304" pitchFamily="18" charset="0"/>
            </a:endParaRPr>
          </a:p>
          <a:p>
            <a:pPr marL="0" indent="0">
              <a:buNone/>
            </a:pPr>
            <a:br>
              <a:rPr lang="en-US" sz="11200" dirty="0">
                <a:latin typeface="Times New Roman" panose="02020603050405020304" pitchFamily="18" charset="0"/>
                <a:cs typeface="Times New Roman" panose="02020603050405020304" pitchFamily="18" charset="0"/>
              </a:rPr>
            </a:br>
            <a:endParaRPr lang="en-US" sz="11200" b="0" i="0" dirty="0">
              <a:effectLst/>
              <a:latin typeface="Times New Roman" panose="02020603050405020304" pitchFamily="18" charset="0"/>
              <a:cs typeface="Times New Roman" panose="02020603050405020304" pitchFamily="18" charset="0"/>
            </a:endParaRPr>
          </a:p>
          <a:p>
            <a:endParaRPr lang="en-GB" sz="11200" dirty="0">
              <a:latin typeface="Times New Roman" panose="02020603050405020304" pitchFamily="18" charset="0"/>
              <a:cs typeface="Times New Roman" panose="02020603050405020304" pitchFamily="18" charset="0"/>
            </a:endParaRPr>
          </a:p>
          <a:p>
            <a:pPr marL="0" indent="0">
              <a:buNone/>
            </a:pPr>
            <a:endParaRPr lang="en-US" sz="112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059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78C09AD8-35D2-5B5A-6C73-BB8FB3C41F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CFFD85-41E0-7D6D-4570-AED4E3CC1E63}"/>
              </a:ext>
            </a:extLst>
          </p:cNvPr>
          <p:cNvSpPr>
            <a:spLocks noGrp="1"/>
          </p:cNvSpPr>
          <p:nvPr>
            <p:ph type="title"/>
          </p:nvPr>
        </p:nvSpPr>
        <p:spPr>
          <a:xfrm>
            <a:off x="337344" y="62706"/>
            <a:ext cx="10896600" cy="922324"/>
          </a:xfrm>
        </p:spPr>
        <p:txBody>
          <a:bodyPr>
            <a:normAutofit fontScale="90000"/>
          </a:bodyPr>
          <a:lstStyle/>
          <a:p>
            <a:pPr marL="0" indent="0">
              <a:buNone/>
            </a:pPr>
            <a:r>
              <a:rPr lang="en-US" sz="3600" b="1" dirty="0">
                <a:solidFill>
                  <a:srgbClr val="002060"/>
                </a:solidFill>
                <a:latin typeface="Times New Roman" panose="02020603050405020304" pitchFamily="18" charset="0"/>
                <a:cs typeface="Times New Roman" panose="02020603050405020304" pitchFamily="18" charset="0"/>
              </a:rPr>
              <a:t>BARRIERS TO EFFECTIVE COMMUNICATION</a:t>
            </a:r>
            <a:br>
              <a:rPr lang="en-US" sz="3600" b="1" dirty="0">
                <a:solidFill>
                  <a:srgbClr val="FF0000"/>
                </a:solidFill>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C229AA-8378-0B73-2CED-525C420A8E2D}"/>
              </a:ext>
            </a:extLst>
          </p:cNvPr>
          <p:cNvSpPr>
            <a:spLocks noGrp="1"/>
          </p:cNvSpPr>
          <p:nvPr>
            <p:ph idx="1"/>
          </p:nvPr>
        </p:nvSpPr>
        <p:spPr>
          <a:xfrm>
            <a:off x="147896" y="748506"/>
            <a:ext cx="11467048" cy="5257800"/>
          </a:xfrm>
        </p:spPr>
        <p:txBody>
          <a:bodyPr>
            <a:normAutofit fontScale="92500" lnSpcReduction="10000"/>
          </a:bodyPr>
          <a:lstStyle/>
          <a:p>
            <a:pPr marL="0" indent="0">
              <a:buNone/>
            </a:pPr>
            <a:r>
              <a:rPr lang="en-US" sz="2400" b="1" dirty="0">
                <a:solidFill>
                  <a:srgbClr val="FF0000"/>
                </a:solidFill>
              </a:rPr>
              <a:t>Emotions as a Barrier to Communication</a:t>
            </a:r>
          </a:p>
          <a:p>
            <a:r>
              <a:rPr lang="en-US" sz="2400" dirty="0"/>
              <a:t>Emotions significantly impact workplace communication, shaping how messages are perceived, interpreted, and responded to. This influence can lead to misunderstandings, conflicts, or missed opportunities.</a:t>
            </a:r>
          </a:p>
          <a:p>
            <a:endParaRPr lang="en-US" sz="2400" dirty="0"/>
          </a:p>
          <a:p>
            <a:r>
              <a:rPr lang="en-US" sz="2400" dirty="0"/>
              <a:t>One key way emotions interfere with communication is through </a:t>
            </a:r>
            <a:r>
              <a:rPr lang="en-US" sz="2400" b="1" dirty="0"/>
              <a:t>emotional disconnects</a:t>
            </a:r>
            <a:r>
              <a:rPr lang="en-US" sz="2400" dirty="0"/>
              <a:t>. These occur when either the sender or receiver is emotionally upset—whether due to the subject of discussion or an unrelated incident that happened earlier.</a:t>
            </a:r>
          </a:p>
          <a:p>
            <a:pPr lvl="1">
              <a:buFont typeface="Arial" panose="020B0604020202020204" pitchFamily="34" charset="0"/>
              <a:buChar char="•"/>
            </a:pPr>
            <a:r>
              <a:rPr lang="en-US" sz="2008" b="1" dirty="0"/>
              <a:t>Impact on the Receiver</a:t>
            </a:r>
            <a:r>
              <a:rPr lang="en-US" sz="2008" dirty="0"/>
              <a:t>: A receiver who is emotionally upset may ignore or distort the sender’s message.</a:t>
            </a:r>
          </a:p>
          <a:p>
            <a:pPr lvl="1">
              <a:buFont typeface="Arial" panose="020B0604020202020204" pitchFamily="34" charset="0"/>
              <a:buChar char="•"/>
            </a:pPr>
            <a:r>
              <a:rPr lang="en-US" sz="2008" b="1" dirty="0"/>
              <a:t>Impact on the Sender</a:t>
            </a:r>
            <a:r>
              <a:rPr lang="en-US" sz="2008" dirty="0"/>
              <a:t>: A sender experiencing strong emotions may struggle to present ideas or feelings clearly.</a:t>
            </a:r>
          </a:p>
          <a:p>
            <a:pPr lvl="1">
              <a:buFont typeface="Arial" panose="020B0604020202020204" pitchFamily="34" charset="0"/>
              <a:buChar char="•"/>
            </a:pPr>
            <a:endParaRPr lang="en-US" sz="2008" dirty="0"/>
          </a:p>
          <a:p>
            <a:r>
              <a:rPr lang="en-US" sz="2400" dirty="0"/>
              <a:t>To ensure effective communication, both the sender and receiver must be open to speaking and listening to one another, setting aside emotions when necessary to achieve clarity and understanding.</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7949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123B8863-1D1A-11F3-58A5-CA4261FE88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7FA6F2-5807-2959-3FF2-67A41487576F}"/>
              </a:ext>
            </a:extLst>
          </p:cNvPr>
          <p:cNvSpPr>
            <a:spLocks noGrp="1"/>
          </p:cNvSpPr>
          <p:nvPr>
            <p:ph type="title"/>
          </p:nvPr>
        </p:nvSpPr>
        <p:spPr>
          <a:xfrm>
            <a:off x="337344" y="443706"/>
            <a:ext cx="10896600" cy="304800"/>
          </a:xfrm>
        </p:spPr>
        <p:txBody>
          <a:bodyPr>
            <a:normAutofit fontScale="90000"/>
          </a:bodyPr>
          <a:lstStyle/>
          <a:p>
            <a:pPr marL="0" indent="0">
              <a:buNone/>
            </a:pPr>
            <a:r>
              <a:rPr lang="en-US" sz="3600" b="1" dirty="0">
                <a:solidFill>
                  <a:srgbClr val="002060"/>
                </a:solidFill>
                <a:latin typeface="Times New Roman" panose="02020603050405020304" pitchFamily="18" charset="0"/>
                <a:cs typeface="Times New Roman" panose="02020603050405020304" pitchFamily="18" charset="0"/>
              </a:rPr>
              <a:t>BARRIERS TO EFFECTIVE COMMUNICATION</a:t>
            </a:r>
            <a:br>
              <a:rPr lang="en-US" sz="3600" dirty="0">
                <a:solidFill>
                  <a:srgbClr val="FF0000"/>
                </a:solidFill>
              </a:rPr>
            </a:br>
            <a:endParaRPr lang="en-US" sz="3600" dirty="0"/>
          </a:p>
        </p:txBody>
      </p:sp>
      <p:sp>
        <p:nvSpPr>
          <p:cNvPr id="3" name="Content Placeholder 2">
            <a:extLst>
              <a:ext uri="{FF2B5EF4-FFF2-40B4-BE49-F238E27FC236}">
                <a16:creationId xmlns:a16="http://schemas.microsoft.com/office/drawing/2014/main" id="{94BC5C54-5655-BCD4-3E45-9BB4B6E47F4E}"/>
              </a:ext>
            </a:extLst>
          </p:cNvPr>
          <p:cNvSpPr>
            <a:spLocks noGrp="1"/>
          </p:cNvSpPr>
          <p:nvPr>
            <p:ph idx="1"/>
          </p:nvPr>
        </p:nvSpPr>
        <p:spPr>
          <a:xfrm>
            <a:off x="261144" y="748506"/>
            <a:ext cx="11472780" cy="5334000"/>
          </a:xfrm>
        </p:spPr>
        <p:txBody>
          <a:bodyPr>
            <a:normAutofit fontScale="25000" lnSpcReduction="20000"/>
          </a:bodyPr>
          <a:lstStyle/>
          <a:p>
            <a:pPr marL="0" indent="0">
              <a:buNone/>
              <a:defRPr/>
            </a:pPr>
            <a:r>
              <a:rPr lang="en-US" sz="8000" b="1" i="0" dirty="0">
                <a:solidFill>
                  <a:srgbClr val="FF0000"/>
                </a:solidFill>
                <a:effectLst/>
                <a:latin typeface="Times New Roman" panose="02020603050405020304" pitchFamily="18" charset="0"/>
                <a:cs typeface="Times New Roman" panose="02020603050405020304" pitchFamily="18" charset="0"/>
              </a:rPr>
              <a:t>Emotions</a:t>
            </a:r>
          </a:p>
          <a:p>
            <a:pPr marL="0" indent="0">
              <a:buNone/>
              <a:defRPr/>
            </a:pPr>
            <a:r>
              <a:rPr lang="en-US" sz="7200" b="1" i="0" dirty="0">
                <a:effectLst/>
                <a:latin typeface="Times New Roman" panose="02020603050405020304" pitchFamily="18" charset="0"/>
                <a:cs typeface="Times New Roman" panose="02020603050405020304" pitchFamily="18" charset="0"/>
              </a:rPr>
              <a:t>Case study</a:t>
            </a:r>
          </a:p>
          <a:p>
            <a:pPr algn="l">
              <a:spcAft>
                <a:spcPts val="1200"/>
              </a:spcAft>
            </a:pPr>
            <a:r>
              <a:rPr lang="en-US" sz="7200" b="0" i="0" dirty="0">
                <a:effectLst/>
                <a:latin typeface="Times New Roman" panose="02020603050405020304" pitchFamily="18" charset="0"/>
                <a:cs typeface="Times New Roman" panose="02020603050405020304" pitchFamily="18" charset="0"/>
              </a:rPr>
              <a:t>Sarah, a team leader, is in a meeting with her colleague, John, to discuss a project deadline. Earlier that morning, John had an argument with his partner, and he’s still feeling frustrated and distracted. During the meeting, Sarah presents a detailed plan to meet the deadline, but John, unable to focus due to his emotional state, interrupts her mid-sentence and dismisses her ideas as unrealistic.</a:t>
            </a:r>
          </a:p>
          <a:p>
            <a:pPr marL="0" indent="0" algn="l">
              <a:spcAft>
                <a:spcPts val="1200"/>
              </a:spcAft>
              <a:buNone/>
            </a:pPr>
            <a:r>
              <a:rPr lang="en-US" sz="7200" b="1" i="1" dirty="0">
                <a:effectLst/>
                <a:latin typeface="Times New Roman" panose="02020603050405020304" pitchFamily="18" charset="0"/>
                <a:cs typeface="Times New Roman" panose="02020603050405020304" pitchFamily="18" charset="0"/>
              </a:rPr>
              <a:t>Emotional Disconnect:</a:t>
            </a:r>
          </a:p>
          <a:p>
            <a:pPr algn="l">
              <a:spcAft>
                <a:spcPts val="1200"/>
              </a:spcAft>
              <a:buFont typeface="Arial" panose="020B0604020202020204" pitchFamily="34" charset="0"/>
              <a:buChar char="•"/>
            </a:pPr>
            <a:r>
              <a:rPr lang="en-US" sz="7200" b="1" i="0" dirty="0">
                <a:effectLst/>
                <a:latin typeface="Times New Roman" panose="02020603050405020304" pitchFamily="18" charset="0"/>
                <a:cs typeface="Times New Roman" panose="02020603050405020304" pitchFamily="18" charset="0"/>
              </a:rPr>
              <a:t>Sarah (Sender)</a:t>
            </a:r>
            <a:r>
              <a:rPr lang="en-US" sz="7200" b="0" i="0" dirty="0">
                <a:effectLst/>
                <a:latin typeface="Times New Roman" panose="02020603050405020304" pitchFamily="18" charset="0"/>
                <a:cs typeface="Times New Roman" panose="02020603050405020304" pitchFamily="18" charset="0"/>
              </a:rPr>
              <a:t>: She’s focused on the task and expects a professional, collaborative discussion.</a:t>
            </a:r>
          </a:p>
          <a:p>
            <a:pPr algn="l">
              <a:spcAft>
                <a:spcPts val="1200"/>
              </a:spcAft>
              <a:buFont typeface="Arial" panose="020B0604020202020204" pitchFamily="34" charset="0"/>
              <a:buChar char="•"/>
            </a:pPr>
            <a:r>
              <a:rPr lang="en-US" sz="7200" b="1" i="0" dirty="0">
                <a:effectLst/>
                <a:latin typeface="Times New Roman" panose="02020603050405020304" pitchFamily="18" charset="0"/>
                <a:cs typeface="Times New Roman" panose="02020603050405020304" pitchFamily="18" charset="0"/>
              </a:rPr>
              <a:t>John (Receiver)</a:t>
            </a:r>
            <a:r>
              <a:rPr lang="en-US" sz="7200" b="0" i="0" dirty="0">
                <a:effectLst/>
                <a:latin typeface="Times New Roman" panose="02020603050405020304" pitchFamily="18" charset="0"/>
                <a:cs typeface="Times New Roman" panose="02020603050405020304" pitchFamily="18" charset="0"/>
              </a:rPr>
              <a:t>: His unresolved personal emotions interfere with his ability to listen objectively or engage constructively.</a:t>
            </a:r>
          </a:p>
          <a:p>
            <a:pPr marL="0" indent="0">
              <a:buNone/>
              <a:defRPr/>
            </a:pPr>
            <a:endParaRPr lang="en-US" sz="4500" b="1" i="0" dirty="0">
              <a:solidFill>
                <a:srgbClr val="FF0000"/>
              </a:solidFill>
              <a:effectLst/>
              <a:latin typeface="Times New Roman" panose="02020603050405020304" pitchFamily="18" charset="0"/>
              <a:cs typeface="Times New Roman" panose="02020603050405020304" pitchFamily="18" charset="0"/>
            </a:endParaRPr>
          </a:p>
          <a:p>
            <a:pPr marL="0" indent="0">
              <a:spcBef>
                <a:spcPts val="1800"/>
              </a:spcBef>
              <a:spcAft>
                <a:spcPts val="1200"/>
              </a:spcAft>
              <a:buNone/>
            </a:pPr>
            <a:r>
              <a:rPr lang="en-US" sz="7200" b="1" i="0" dirty="0">
                <a:effectLst/>
                <a:latin typeface="Times New Roman" panose="02020603050405020304" pitchFamily="18" charset="0"/>
                <a:cs typeface="Times New Roman" panose="02020603050405020304" pitchFamily="18" charset="0"/>
              </a:rPr>
              <a:t>Outcome: </a:t>
            </a:r>
            <a:r>
              <a:rPr lang="en-US" sz="7200" b="0" i="0" dirty="0">
                <a:effectLst/>
                <a:latin typeface="Times New Roman" panose="02020603050405020304" pitchFamily="18" charset="0"/>
                <a:cs typeface="Times New Roman" panose="02020603050405020304" pitchFamily="18" charset="0"/>
              </a:rPr>
              <a:t>The conversation becomes tense and unproductive. Sarah feels unheard and offended, while John leaves the meeting feeling even more stressed. Their emotional disconnect prevents effective communication, potentially delaying the project. </a:t>
            </a:r>
          </a:p>
          <a:p>
            <a:pPr marL="0" indent="0">
              <a:spcBef>
                <a:spcPts val="1800"/>
              </a:spcBef>
              <a:spcAft>
                <a:spcPts val="1200"/>
              </a:spcAft>
              <a:buNone/>
            </a:pPr>
            <a:r>
              <a:rPr lang="en-US" sz="7200" b="0" i="0" dirty="0">
                <a:effectLst/>
                <a:latin typeface="Times New Roman" panose="02020603050405020304" pitchFamily="18" charset="0"/>
                <a:cs typeface="Times New Roman" panose="02020603050405020304" pitchFamily="18" charset="0"/>
              </a:rPr>
              <a:t>To resolve such a disconnect, John could acknowledge his emotional state and request a short break to regain composure. Sarah, noticing his frustration, could also pause the discussion and ask if he’s okay, fostering a supportive environment for open dialogue.</a:t>
            </a:r>
          </a:p>
          <a:p>
            <a:pPr algn="l">
              <a:spcAft>
                <a:spcPts val="1200"/>
              </a:spcAft>
              <a:buFont typeface="Arial" panose="020B0604020202020204" pitchFamily="34" charset="0"/>
              <a:buChar char="•"/>
            </a:pPr>
            <a:endParaRPr lang="en-US" sz="3200" b="0" i="0" dirty="0">
              <a:effectLst/>
              <a:latin typeface="Times New Roman" panose="02020603050405020304" pitchFamily="18" charset="0"/>
              <a:cs typeface="Times New Roman" panose="02020603050405020304" pitchFamily="18" charset="0"/>
            </a:endParaRPr>
          </a:p>
          <a:p>
            <a:pPr>
              <a:defRPr/>
            </a:pPr>
            <a:endParaRPr lang="en-GB" dirty="0">
              <a:solidFill>
                <a:prstClr val="black"/>
              </a:solidFill>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8484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19BC1420-6A29-643E-D253-EE029BA2F2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0A0922-76D1-6003-84C8-1E7FF7A074E7}"/>
              </a:ext>
            </a:extLst>
          </p:cNvPr>
          <p:cNvSpPr>
            <a:spLocks noGrp="1"/>
          </p:cNvSpPr>
          <p:nvPr>
            <p:ph type="title"/>
          </p:nvPr>
        </p:nvSpPr>
        <p:spPr>
          <a:xfrm>
            <a:off x="337344" y="62706"/>
            <a:ext cx="10896600" cy="922324"/>
          </a:xfrm>
        </p:spPr>
        <p:txBody>
          <a:bodyPr>
            <a:normAutofit fontScale="90000"/>
          </a:bodyPr>
          <a:lstStyle/>
          <a:p>
            <a:pPr marL="0" indent="0">
              <a:buNone/>
            </a:pPr>
            <a:r>
              <a:rPr lang="en-US" sz="3600" b="1" dirty="0">
                <a:solidFill>
                  <a:srgbClr val="002060"/>
                </a:solidFill>
                <a:latin typeface="Times New Roman" panose="02020603050405020304" pitchFamily="18" charset="0"/>
                <a:cs typeface="Times New Roman" panose="02020603050405020304" pitchFamily="18" charset="0"/>
              </a:rPr>
              <a:t>BARRIERS TO EFFECTIVE COMMUNICATION</a:t>
            </a:r>
            <a:br>
              <a:rPr lang="en-US" sz="3600" dirty="0">
                <a:solidFill>
                  <a:srgbClr val="FF0000"/>
                </a:solidFill>
              </a:rPr>
            </a:br>
            <a:endParaRPr lang="en-US" sz="3600" dirty="0"/>
          </a:p>
        </p:txBody>
      </p:sp>
      <p:sp>
        <p:nvSpPr>
          <p:cNvPr id="3" name="Content Placeholder 2">
            <a:extLst>
              <a:ext uri="{FF2B5EF4-FFF2-40B4-BE49-F238E27FC236}">
                <a16:creationId xmlns:a16="http://schemas.microsoft.com/office/drawing/2014/main" id="{B7E13E99-F98A-A123-DD10-6BF6129B606D}"/>
              </a:ext>
            </a:extLst>
          </p:cNvPr>
          <p:cNvSpPr>
            <a:spLocks noGrp="1"/>
          </p:cNvSpPr>
          <p:nvPr>
            <p:ph idx="1"/>
          </p:nvPr>
        </p:nvSpPr>
        <p:spPr>
          <a:xfrm>
            <a:off x="147896" y="824706"/>
            <a:ext cx="11619448" cy="5181600"/>
          </a:xfrm>
        </p:spPr>
        <p:txBody>
          <a:bodyPr>
            <a:normAutofit/>
          </a:bodyPr>
          <a:lstStyle/>
          <a:p>
            <a:pPr marL="0" indent="0">
              <a:buNone/>
            </a:pPr>
            <a:r>
              <a:rPr lang="en-GB" sz="2400" b="1" dirty="0">
                <a:solidFill>
                  <a:srgbClr val="FF0000"/>
                </a:solidFill>
                <a:latin typeface="Times New Roman" panose="02020603050405020304" pitchFamily="18" charset="0"/>
                <a:cs typeface="Times New Roman" panose="02020603050405020304" pitchFamily="18" charset="0"/>
              </a:rPr>
              <a:t>PERCEPTION</a:t>
            </a:r>
          </a:p>
          <a:p>
            <a:r>
              <a:rPr lang="en-GB" sz="2400" dirty="0">
                <a:latin typeface="Times New Roman" panose="02020603050405020304" pitchFamily="18" charset="0"/>
                <a:cs typeface="Times New Roman" panose="02020603050405020304" pitchFamily="18" charset="0"/>
              </a:rPr>
              <a:t>Perception refers to the process through which people receive and interpret information from the environment.                            </a:t>
            </a:r>
          </a:p>
          <a:p>
            <a:r>
              <a:rPr lang="en-GB" sz="2400" dirty="0">
                <a:latin typeface="Times New Roman" panose="02020603050405020304" pitchFamily="18" charset="0"/>
                <a:cs typeface="Times New Roman" panose="02020603050405020304" pitchFamily="18" charset="0"/>
              </a:rPr>
              <a:t>It has to do with the way we form impressions about ourselves, other people, daily life experiences and the way we process information.</a:t>
            </a:r>
          </a:p>
          <a:p>
            <a:r>
              <a:rPr lang="en-GB" sz="2400" dirty="0">
                <a:latin typeface="Times New Roman" panose="02020603050405020304" pitchFamily="18" charset="0"/>
                <a:cs typeface="Times New Roman" panose="02020603050405020304" pitchFamily="18" charset="0"/>
              </a:rPr>
              <a:t>Perception is inherently subjective and is influenced by people’s personalities, values, attitudes, moods, their experience and knowledge. </a:t>
            </a:r>
            <a:endParaRPr lang="en-US"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Depending on our individual values, needs, cultural background and other circumstances, we will receive information with varying degrees of accuracy and interpretations. </a:t>
            </a:r>
          </a:p>
          <a:p>
            <a:r>
              <a:rPr lang="en-GB" sz="2400" dirty="0">
                <a:latin typeface="Times New Roman" panose="02020603050405020304" pitchFamily="18" charset="0"/>
                <a:cs typeface="Times New Roman" panose="02020603050405020304" pitchFamily="18" charset="0"/>
              </a:rPr>
              <a:t>Perceptual biases such as stereotyping and selective perception can distort communication. This can occur both with the encoding and decoding of messages. </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544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65A763CE-1906-3C57-26B1-344BE8C005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989D9F-A0B5-B2D6-FE53-3BBFCBBC54D8}"/>
              </a:ext>
            </a:extLst>
          </p:cNvPr>
          <p:cNvSpPr>
            <a:spLocks noGrp="1"/>
          </p:cNvSpPr>
          <p:nvPr>
            <p:ph type="title"/>
          </p:nvPr>
        </p:nvSpPr>
        <p:spPr>
          <a:xfrm>
            <a:off x="337344" y="443706"/>
            <a:ext cx="10896600" cy="152400"/>
          </a:xfrm>
        </p:spPr>
        <p:txBody>
          <a:bodyPr>
            <a:normAutofit fontScale="90000"/>
          </a:bodyPr>
          <a:lstStyle/>
          <a:p>
            <a:pPr marL="0" indent="0">
              <a:buNone/>
            </a:pPr>
            <a:r>
              <a:rPr lang="en-US" sz="3600" b="1" dirty="0">
                <a:solidFill>
                  <a:srgbClr val="002060"/>
                </a:solidFill>
                <a:latin typeface="Times New Roman" panose="02020603050405020304" pitchFamily="18" charset="0"/>
                <a:cs typeface="Times New Roman" panose="02020603050405020304" pitchFamily="18" charset="0"/>
              </a:rPr>
              <a:t>BARRIERS TO EFFECTIVE COMMUNICATION</a:t>
            </a:r>
            <a:br>
              <a:rPr lang="en-US" sz="3600" dirty="0">
                <a:solidFill>
                  <a:srgbClr val="FF0000"/>
                </a:solidFill>
              </a:rPr>
            </a:br>
            <a:endParaRPr lang="en-US" sz="3600" dirty="0"/>
          </a:p>
        </p:txBody>
      </p:sp>
      <p:sp>
        <p:nvSpPr>
          <p:cNvPr id="3" name="Content Placeholder 2">
            <a:extLst>
              <a:ext uri="{FF2B5EF4-FFF2-40B4-BE49-F238E27FC236}">
                <a16:creationId xmlns:a16="http://schemas.microsoft.com/office/drawing/2014/main" id="{4F2EE822-08E2-9D21-D0CB-86CBA11B5238}"/>
              </a:ext>
            </a:extLst>
          </p:cNvPr>
          <p:cNvSpPr>
            <a:spLocks noGrp="1"/>
          </p:cNvSpPr>
          <p:nvPr>
            <p:ph idx="1"/>
          </p:nvPr>
        </p:nvSpPr>
        <p:spPr>
          <a:xfrm>
            <a:off x="147896" y="824706"/>
            <a:ext cx="11804392" cy="5181600"/>
          </a:xfrm>
        </p:spPr>
        <p:txBody>
          <a:bodyPr>
            <a:normAutofit fontScale="70000" lnSpcReduction="20000"/>
          </a:bodyPr>
          <a:lstStyle/>
          <a:p>
            <a:pPr marL="0" indent="0">
              <a:buNone/>
            </a:pPr>
            <a:r>
              <a:rPr lang="en-GB" sz="2800" b="1" dirty="0">
                <a:solidFill>
                  <a:srgbClr val="FF0000"/>
                </a:solidFill>
                <a:latin typeface="Times New Roman" panose="02020603050405020304" pitchFamily="18" charset="0"/>
                <a:cs typeface="Times New Roman" panose="02020603050405020304" pitchFamily="18" charset="0"/>
              </a:rPr>
              <a:t>PERCEPTION</a:t>
            </a:r>
          </a:p>
          <a:p>
            <a:pPr marL="0" indent="0">
              <a:buNone/>
            </a:pPr>
            <a:r>
              <a:rPr lang="en-US" sz="2800" b="1" i="1" dirty="0">
                <a:solidFill>
                  <a:srgbClr val="FF0000"/>
                </a:solidFill>
                <a:latin typeface="Times New Roman" panose="02020603050405020304" pitchFamily="18" charset="0"/>
                <a:cs typeface="Times New Roman" panose="02020603050405020304" pitchFamily="18" charset="0"/>
              </a:rPr>
              <a:t>Selective perception</a:t>
            </a:r>
            <a:r>
              <a:rPr lang="en-GB" sz="2800" b="1" i="1" dirty="0">
                <a:solidFill>
                  <a:srgbClr val="FF0000"/>
                </a:solidFill>
                <a:latin typeface="Times New Roman" panose="02020603050405020304" pitchFamily="18" charset="0"/>
                <a:cs typeface="Times New Roman" panose="02020603050405020304" pitchFamily="18" charset="0"/>
              </a:rPr>
              <a:t>/Selective Hearing </a:t>
            </a:r>
            <a:endParaRPr lang="en-US" sz="2800" b="1" i="1" dirty="0">
              <a:solidFill>
                <a:srgbClr val="FF0000"/>
              </a:solidFill>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Selective perception refers to filtering what we see and hear in communication depending our own needs,</a:t>
            </a:r>
            <a:r>
              <a:rPr lang="en-GB" sz="2800" dirty="0">
                <a:latin typeface="Times New Roman" panose="02020603050405020304" pitchFamily="18" charset="0"/>
                <a:cs typeface="Times New Roman" panose="02020603050405020304" pitchFamily="18" charset="0"/>
              </a:rPr>
              <a:t> motivation experience and background.                         </a:t>
            </a:r>
          </a:p>
          <a:p>
            <a:r>
              <a:rPr lang="en-US" sz="2800" dirty="0">
                <a:latin typeface="Times New Roman" panose="02020603050405020304" pitchFamily="18" charset="0"/>
                <a:cs typeface="Times New Roman" panose="02020603050405020304" pitchFamily="18" charset="0"/>
              </a:rPr>
              <a:t>Parties communicating often make assumptions about the state of issues based on their experience. In most cases the process is unconscious. </a:t>
            </a:r>
          </a:p>
          <a:p>
            <a:pPr marL="0" indent="0">
              <a:buNone/>
            </a:pPr>
            <a:r>
              <a:rPr lang="en-US" sz="2800" b="1" dirty="0">
                <a:solidFill>
                  <a:srgbClr val="FF0000"/>
                </a:solidFill>
                <a:latin typeface="Times New Roman" panose="02020603050405020304" pitchFamily="18" charset="0"/>
                <a:cs typeface="Times New Roman" panose="02020603050405020304" pitchFamily="18" charset="0"/>
              </a:rPr>
              <a:t>Case study</a:t>
            </a:r>
          </a:p>
          <a:p>
            <a:pPr algn="l">
              <a:spcAft>
                <a:spcPts val="1200"/>
              </a:spcAft>
            </a:pPr>
            <a:r>
              <a:rPr lang="en-US" sz="2800" b="0" i="0" dirty="0">
                <a:effectLst/>
                <a:latin typeface="Times New Roman" panose="02020603050405020304" pitchFamily="18" charset="0"/>
                <a:cs typeface="Times New Roman" panose="02020603050405020304" pitchFamily="18" charset="0"/>
              </a:rPr>
              <a:t>Sarah, a marketing manager, is leading a brainstorming session with her team to develop a campaign for a new product. During the session:</a:t>
            </a:r>
          </a:p>
          <a:p>
            <a:pPr algn="l">
              <a:spcAft>
                <a:spcPts val="1200"/>
              </a:spcAft>
              <a:buFont typeface="Arial" panose="020B0604020202020204" pitchFamily="34" charset="0"/>
              <a:buChar char="•"/>
            </a:pPr>
            <a:r>
              <a:rPr lang="en-US" sz="2800" b="1" i="0" dirty="0">
                <a:effectLst/>
                <a:latin typeface="Times New Roman" panose="02020603050405020304" pitchFamily="18" charset="0"/>
                <a:cs typeface="Times New Roman" panose="02020603050405020304" pitchFamily="18" charset="0"/>
              </a:rPr>
              <a:t>Sarah (Sender)</a:t>
            </a:r>
            <a:r>
              <a:rPr lang="en-US" sz="2800" b="0" i="0" dirty="0">
                <a:effectLst/>
                <a:latin typeface="Times New Roman" panose="02020603050405020304" pitchFamily="18" charset="0"/>
                <a:cs typeface="Times New Roman" panose="02020603050405020304" pitchFamily="18" charset="0"/>
              </a:rPr>
              <a:t>: She actively encourages creative thinking and reassures the team that all ideas are welcome, no matter how unconventional they might seem. She emphasizes the importance of diverse perspectives to ensure a successful campaign.</a:t>
            </a:r>
          </a:p>
          <a:p>
            <a:pPr algn="l">
              <a:spcAft>
                <a:spcPts val="1200"/>
              </a:spcAft>
              <a:buFont typeface="Arial" panose="020B0604020202020204" pitchFamily="34" charset="0"/>
              <a:buChar char="•"/>
            </a:pPr>
            <a:r>
              <a:rPr lang="en-US" sz="2800" b="1" i="0" dirty="0">
                <a:effectLst/>
                <a:latin typeface="Times New Roman" panose="02020603050405020304" pitchFamily="18" charset="0"/>
                <a:cs typeface="Times New Roman" panose="02020603050405020304" pitchFamily="18" charset="0"/>
              </a:rPr>
              <a:t>Mike (Receiver)</a:t>
            </a:r>
            <a:r>
              <a:rPr lang="en-US" sz="2800" b="0" i="0" dirty="0">
                <a:effectLst/>
                <a:latin typeface="Times New Roman" panose="02020603050405020304" pitchFamily="18" charset="0"/>
                <a:cs typeface="Times New Roman" panose="02020603050405020304" pitchFamily="18" charset="0"/>
              </a:rPr>
              <a:t>: Mike is a junior team member who has participated in brainstorming sessions before. In the past, he noticed that ideas from junior employees were often dismissed or overlooked, regardless of their quality. This time, while Sarah encourages everyone to contribute, Mike hears her praise for senior team members’ ideas and interprets her general encouragement as, “She wants us to think big, but she’ll probably only consider the senior team’s suggestions.”</a:t>
            </a:r>
          </a:p>
          <a:p>
            <a:pPr marL="0" indent="0">
              <a:buNone/>
            </a:pPr>
            <a:endParaRPr lang="en-US" sz="28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1610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6AD284B8-2FF7-440B-3F3E-C1DA19D021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F7C9E7-C1D2-E8F8-1DCF-4CF6E948A1CC}"/>
              </a:ext>
            </a:extLst>
          </p:cNvPr>
          <p:cNvSpPr>
            <a:spLocks noGrp="1"/>
          </p:cNvSpPr>
          <p:nvPr>
            <p:ph type="title"/>
          </p:nvPr>
        </p:nvSpPr>
        <p:spPr>
          <a:xfrm>
            <a:off x="337344" y="62706"/>
            <a:ext cx="10896600" cy="922324"/>
          </a:xfrm>
        </p:spPr>
        <p:txBody>
          <a:bodyPr>
            <a:normAutofit fontScale="90000"/>
          </a:bodyPr>
          <a:lstStyle/>
          <a:p>
            <a:pPr marL="0" indent="0">
              <a:buNone/>
            </a:pPr>
            <a:r>
              <a:rPr lang="en-US" sz="3600" b="1" dirty="0">
                <a:solidFill>
                  <a:srgbClr val="002060"/>
                </a:solidFill>
                <a:latin typeface="Times New Roman" panose="02020603050405020304" pitchFamily="18" charset="0"/>
                <a:cs typeface="Times New Roman" panose="02020603050405020304" pitchFamily="18" charset="0"/>
              </a:rPr>
              <a:t>BARRIERS TO EFFECTIVE COMMUNICATION</a:t>
            </a:r>
            <a:br>
              <a:rPr lang="en-US" sz="3600" dirty="0">
                <a:solidFill>
                  <a:srgbClr val="FF0000"/>
                </a:solidFill>
              </a:rPr>
            </a:br>
            <a:endParaRPr lang="en-US" sz="3600" dirty="0"/>
          </a:p>
        </p:txBody>
      </p:sp>
      <p:sp>
        <p:nvSpPr>
          <p:cNvPr id="3" name="Content Placeholder 2">
            <a:extLst>
              <a:ext uri="{FF2B5EF4-FFF2-40B4-BE49-F238E27FC236}">
                <a16:creationId xmlns:a16="http://schemas.microsoft.com/office/drawing/2014/main" id="{7712D1ED-E35F-73CF-3876-BF40C1A6E79F}"/>
              </a:ext>
            </a:extLst>
          </p:cNvPr>
          <p:cNvSpPr>
            <a:spLocks noGrp="1"/>
          </p:cNvSpPr>
          <p:nvPr>
            <p:ph idx="1"/>
          </p:nvPr>
        </p:nvSpPr>
        <p:spPr>
          <a:xfrm>
            <a:off x="147896" y="596106"/>
            <a:ext cx="11695648" cy="5410200"/>
          </a:xfrm>
        </p:spPr>
        <p:txBody>
          <a:bodyPr>
            <a:normAutofit fontScale="92500" lnSpcReduction="10000"/>
          </a:bodyPr>
          <a:lstStyle/>
          <a:p>
            <a:pPr marL="0" indent="0">
              <a:buNone/>
            </a:pPr>
            <a:r>
              <a:rPr lang="en-GB" sz="2800" b="1" dirty="0">
                <a:solidFill>
                  <a:srgbClr val="FF0000"/>
                </a:solidFill>
                <a:latin typeface="Times New Roman" panose="02020603050405020304" pitchFamily="18" charset="0"/>
                <a:cs typeface="Times New Roman" panose="02020603050405020304" pitchFamily="18" charset="0"/>
              </a:rPr>
              <a:t>PERCEPTION (</a:t>
            </a:r>
            <a:r>
              <a:rPr lang="en-US" sz="2800" b="1" dirty="0">
                <a:solidFill>
                  <a:srgbClr val="FF0000"/>
                </a:solidFill>
                <a:latin typeface="Times New Roman" panose="02020603050405020304" pitchFamily="18" charset="0"/>
                <a:cs typeface="Times New Roman" panose="02020603050405020304" pitchFamily="18" charset="0"/>
              </a:rPr>
              <a:t>Selective perception</a:t>
            </a:r>
            <a:r>
              <a:rPr lang="en-GB" sz="2800" b="1" dirty="0">
                <a:solidFill>
                  <a:srgbClr val="FF0000"/>
                </a:solidFill>
                <a:latin typeface="Times New Roman" panose="02020603050405020304" pitchFamily="18" charset="0"/>
                <a:cs typeface="Times New Roman" panose="02020603050405020304" pitchFamily="18" charset="0"/>
              </a:rPr>
              <a:t>/Selective Hearing)</a:t>
            </a:r>
          </a:p>
          <a:p>
            <a:pPr marL="0" indent="0">
              <a:buNone/>
            </a:pPr>
            <a:r>
              <a:rPr lang="en-US" sz="2400" b="1" dirty="0">
                <a:latin typeface="Times New Roman" panose="02020603050405020304" pitchFamily="18" charset="0"/>
                <a:cs typeface="Times New Roman" panose="02020603050405020304" pitchFamily="18" charset="0"/>
              </a:rPr>
              <a:t>Case study</a:t>
            </a:r>
          </a:p>
          <a:p>
            <a:pPr algn="l">
              <a:spcAft>
                <a:spcPts val="1200"/>
              </a:spcAft>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Sarah’s Intention</a:t>
            </a:r>
            <a:r>
              <a:rPr lang="en-US" sz="2400" b="0" i="0" dirty="0">
                <a:effectLst/>
                <a:latin typeface="Times New Roman" panose="02020603050405020304" pitchFamily="18" charset="0"/>
                <a:cs typeface="Times New Roman" panose="02020603050405020304" pitchFamily="18" charset="0"/>
              </a:rPr>
              <a:t>: To foster an open and inclusive environment where every team member feels valued and confident to share their ideas.</a:t>
            </a:r>
          </a:p>
          <a:p>
            <a:pPr algn="l">
              <a:spcAft>
                <a:spcPts val="1200"/>
              </a:spcAft>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Mike’s Interpretation</a:t>
            </a:r>
            <a:r>
              <a:rPr lang="en-US" sz="2400" b="0" i="0" dirty="0">
                <a:effectLst/>
                <a:latin typeface="Times New Roman" panose="02020603050405020304" pitchFamily="18" charset="0"/>
                <a:cs typeface="Times New Roman" panose="02020603050405020304" pitchFamily="18" charset="0"/>
              </a:rPr>
              <a:t>: Due to his past experiences, Mike viewed the situation through a </a:t>
            </a:r>
            <a:r>
              <a:rPr lang="en-US" sz="2400" i="0" dirty="0">
                <a:effectLst/>
                <a:latin typeface="Times New Roman" panose="02020603050405020304" pitchFamily="18" charset="0"/>
                <a:cs typeface="Times New Roman" panose="02020603050405020304" pitchFamily="18" charset="0"/>
              </a:rPr>
              <a:t>lens s</a:t>
            </a:r>
            <a:r>
              <a:rPr lang="en-US" sz="2400" b="0" i="0" dirty="0">
                <a:effectLst/>
                <a:latin typeface="Times New Roman" panose="02020603050405020304" pitchFamily="18" charset="0"/>
                <a:cs typeface="Times New Roman" panose="02020603050405020304" pitchFamily="18" charset="0"/>
              </a:rPr>
              <a:t>haped by his previous encounters with brainstorming sessions. This reinforces his belief that his ideas won</a:t>
            </a:r>
            <a:r>
              <a:rPr lang="en-US" sz="2400" dirty="0">
                <a:latin typeface="Times New Roman" panose="02020603050405020304" pitchFamily="18" charset="0"/>
                <a:cs typeface="Times New Roman" panose="02020603050405020304" pitchFamily="18" charset="0"/>
              </a:rPr>
              <a:t>’</a:t>
            </a:r>
            <a:r>
              <a:rPr lang="en-US" sz="2400" b="0" i="0" dirty="0">
                <a:effectLst/>
                <a:latin typeface="Times New Roman" panose="02020603050405020304" pitchFamily="18" charset="0"/>
                <a:cs typeface="Times New Roman" panose="02020603050405020304" pitchFamily="18" charset="0"/>
              </a:rPr>
              <a:t>t be taken seriously, regardless of their merit.</a:t>
            </a:r>
          </a:p>
          <a:p>
            <a:pPr algn="l">
              <a:spcAft>
                <a:spcPts val="1200"/>
              </a:spcAft>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Outcome: </a:t>
            </a:r>
            <a:r>
              <a:rPr lang="en-US" sz="2400" b="0" i="0" dirty="0">
                <a:effectLst/>
                <a:latin typeface="Times New Roman" panose="02020603050405020304" pitchFamily="18" charset="0"/>
                <a:cs typeface="Times New Roman" panose="02020603050405020304" pitchFamily="18" charset="0"/>
              </a:rPr>
              <a:t>Mike remains silent throughout the session, choosing not to share his potentially innovative ideas. Sarah, unaware of Mike’s selective perception, assumes he’s either uninterested or doesn’t have anything to contribute. </a:t>
            </a:r>
          </a:p>
          <a:p>
            <a:pPr algn="l">
              <a:spcAft>
                <a:spcPts val="1200"/>
              </a:spcAf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As a result, the team misses out on valuable input, and the campaign may lack the creativity and depth it could have achieved with Mike’s participation. This example highlights how </a:t>
            </a:r>
            <a:r>
              <a:rPr lang="en-US" sz="2400" b="1" i="0" dirty="0">
                <a:effectLst/>
                <a:latin typeface="Times New Roman" panose="02020603050405020304" pitchFamily="18" charset="0"/>
                <a:cs typeface="Times New Roman" panose="02020603050405020304" pitchFamily="18" charset="0"/>
              </a:rPr>
              <a:t>selective perception</a:t>
            </a:r>
            <a:r>
              <a:rPr lang="en-US" sz="2400" b="0" i="0" dirty="0">
                <a:effectLst/>
                <a:latin typeface="Times New Roman" panose="02020603050405020304" pitchFamily="18" charset="0"/>
                <a:cs typeface="Times New Roman" panose="02020603050405020304" pitchFamily="18" charset="0"/>
              </a:rPr>
              <a:t>, shaped by past experiences, can lead to missed opportunities and hinder collaboration in the workplace.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4187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9B781B84-2639-1CE5-0BD1-E995EA7390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B5ECE5-6ECB-9EC9-7F8A-F1EBD3826639}"/>
              </a:ext>
            </a:extLst>
          </p:cNvPr>
          <p:cNvSpPr>
            <a:spLocks noGrp="1"/>
          </p:cNvSpPr>
          <p:nvPr>
            <p:ph type="title"/>
          </p:nvPr>
        </p:nvSpPr>
        <p:spPr>
          <a:xfrm>
            <a:off x="337344" y="62706"/>
            <a:ext cx="10896600" cy="922324"/>
          </a:xfrm>
        </p:spPr>
        <p:txBody>
          <a:bodyPr>
            <a:normAutofit fontScale="90000"/>
          </a:bodyPr>
          <a:lstStyle/>
          <a:p>
            <a:pPr marL="0" indent="0">
              <a:buNone/>
            </a:pPr>
            <a:r>
              <a:rPr lang="en-US" sz="3600" b="1" dirty="0">
                <a:solidFill>
                  <a:srgbClr val="002060"/>
                </a:solidFill>
                <a:latin typeface="Times New Roman" panose="02020603050405020304" pitchFamily="18" charset="0"/>
                <a:cs typeface="Times New Roman" panose="02020603050405020304" pitchFamily="18" charset="0"/>
              </a:rPr>
              <a:t>BARRIERS TO EFFECTIVE COMMUNICATION</a:t>
            </a:r>
            <a:br>
              <a:rPr lang="en-US" sz="3600" b="1" dirty="0">
                <a:solidFill>
                  <a:srgbClr val="FF0000"/>
                </a:solidFill>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E1D64E-10E3-834B-27F5-ED17F1D1CC10}"/>
              </a:ext>
            </a:extLst>
          </p:cNvPr>
          <p:cNvSpPr>
            <a:spLocks noGrp="1"/>
          </p:cNvSpPr>
          <p:nvPr>
            <p:ph idx="1"/>
          </p:nvPr>
        </p:nvSpPr>
        <p:spPr>
          <a:xfrm>
            <a:off x="147896" y="824706"/>
            <a:ext cx="11804392" cy="5257800"/>
          </a:xfrm>
        </p:spPr>
        <p:txBody>
          <a:bodyPr>
            <a:noAutofit/>
          </a:bodyPr>
          <a:lstStyle/>
          <a:p>
            <a:pPr marL="0" indent="0">
              <a:buNone/>
            </a:pPr>
            <a:r>
              <a:rPr lang="en-GB" sz="2800" b="1" dirty="0">
                <a:solidFill>
                  <a:srgbClr val="FF0000"/>
                </a:solidFill>
                <a:latin typeface="Times New Roman" panose="02020603050405020304" pitchFamily="18" charset="0"/>
                <a:cs typeface="Times New Roman" panose="02020603050405020304" pitchFamily="18" charset="0"/>
              </a:rPr>
              <a:t>PERCEPTION</a:t>
            </a:r>
          </a:p>
          <a:p>
            <a:pPr marL="0" indent="0">
              <a:buNone/>
            </a:pPr>
            <a:r>
              <a:rPr lang="en-GB" sz="2800" b="1" dirty="0">
                <a:solidFill>
                  <a:srgbClr val="FF0000"/>
                </a:solidFill>
                <a:latin typeface="Times New Roman" panose="02020603050405020304" pitchFamily="18" charset="0"/>
                <a:cs typeface="Times New Roman" panose="02020603050405020304" pitchFamily="18" charset="0"/>
              </a:rPr>
              <a:t>Stereotyping</a:t>
            </a:r>
          </a:p>
          <a:p>
            <a:r>
              <a:rPr lang="en-GB" sz="2800" dirty="0">
                <a:latin typeface="Times New Roman" panose="02020603050405020304" pitchFamily="18" charset="0"/>
                <a:cs typeface="Times New Roman" panose="02020603050405020304" pitchFamily="18" charset="0"/>
              </a:rPr>
              <a:t>Stereotyping refers to simplified and often an inaccurate beliefs about the characteristics of groups of people. </a:t>
            </a:r>
          </a:p>
          <a:p>
            <a:r>
              <a:rPr lang="en-US" sz="2800" dirty="0">
                <a:latin typeface="Times New Roman" panose="02020603050405020304" pitchFamily="18" charset="0"/>
                <a:cs typeface="Times New Roman" panose="02020603050405020304" pitchFamily="18" charset="0"/>
              </a:rPr>
              <a:t>Rogers and Steinfatt (1999), cited in Pearson et al. (2017, 150), define a stereotype as “a generalization about some group of people that oversimplifies their culture.” In other words, it is when people bring prejudices of their culture to intercultural interactions (Pearson et al. 2017, 158).</a:t>
            </a:r>
            <a:endParaRPr lang="en-GB" sz="2800" dirty="0">
              <a:latin typeface="Times New Roman" panose="02020603050405020304" pitchFamily="18" charset="0"/>
              <a:cs typeface="Times New Roman" panose="02020603050405020304" pitchFamily="18" charset="0"/>
            </a:endParaRPr>
          </a:p>
          <a:p>
            <a:r>
              <a:rPr lang="en-GB" sz="2800" dirty="0">
                <a:latin typeface="Times New Roman" panose="02020603050405020304" pitchFamily="18" charset="0"/>
                <a:cs typeface="Times New Roman" panose="02020603050405020304" pitchFamily="18" charset="0"/>
              </a:rPr>
              <a:t>It distorts communication by causing senders to assume that the receivers have certain characteristics based on some age group that the person belongs to. </a:t>
            </a:r>
          </a:p>
          <a:p>
            <a:r>
              <a:rPr lang="en-GB" sz="2800" dirty="0">
                <a:latin typeface="Times New Roman" panose="02020603050405020304" pitchFamily="18" charset="0"/>
                <a:cs typeface="Times New Roman" panose="02020603050405020304" pitchFamily="18" charset="0"/>
              </a:rPr>
              <a:t> An example is the perception that old people are conservative. </a:t>
            </a:r>
          </a:p>
        </p:txBody>
      </p:sp>
    </p:spTree>
    <p:extLst>
      <p:ext uri="{BB962C8B-B14F-4D97-AF65-F5344CB8AC3E}">
        <p14:creationId xmlns:p14="http://schemas.microsoft.com/office/powerpoint/2010/main" val="3709225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48DE06D6-CFAE-4B7D-97FF-82EE17DB76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45148E-010E-C247-61B7-02ED41930449}"/>
              </a:ext>
            </a:extLst>
          </p:cNvPr>
          <p:cNvSpPr>
            <a:spLocks noGrp="1"/>
          </p:cNvSpPr>
          <p:nvPr>
            <p:ph type="title"/>
          </p:nvPr>
        </p:nvSpPr>
        <p:spPr>
          <a:xfrm>
            <a:off x="337344" y="62706"/>
            <a:ext cx="10896600" cy="922324"/>
          </a:xfrm>
        </p:spPr>
        <p:txBody>
          <a:bodyPr>
            <a:normAutofit fontScale="90000"/>
          </a:bodyPr>
          <a:lstStyle/>
          <a:p>
            <a:pPr marL="0" indent="0">
              <a:buNone/>
            </a:pPr>
            <a:r>
              <a:rPr lang="en-US" sz="3600" b="1" dirty="0">
                <a:solidFill>
                  <a:srgbClr val="002060"/>
                </a:solidFill>
                <a:latin typeface="Times New Roman" panose="02020603050405020304" pitchFamily="18" charset="0"/>
                <a:cs typeface="Times New Roman" panose="02020603050405020304" pitchFamily="18" charset="0"/>
              </a:rPr>
              <a:t>BARRIERS TO EFFECTIVE COMMUNICATION</a:t>
            </a:r>
            <a:br>
              <a:rPr lang="en-US" sz="3600" b="1" dirty="0">
                <a:solidFill>
                  <a:srgbClr val="FF0000"/>
                </a:solidFill>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48B2940-A24A-DF2A-C4CB-8B03442EDB1C}"/>
              </a:ext>
            </a:extLst>
          </p:cNvPr>
          <p:cNvSpPr>
            <a:spLocks noGrp="1"/>
          </p:cNvSpPr>
          <p:nvPr>
            <p:ph idx="1"/>
          </p:nvPr>
        </p:nvSpPr>
        <p:spPr>
          <a:xfrm>
            <a:off x="147896" y="672306"/>
            <a:ext cx="11619448" cy="5334000"/>
          </a:xfrm>
        </p:spPr>
        <p:txBody>
          <a:bodyPr>
            <a:normAutofit lnSpcReduction="10000"/>
          </a:bodyPr>
          <a:lstStyle/>
          <a:p>
            <a:pPr marL="0" indent="0">
              <a:buNone/>
            </a:pPr>
            <a:r>
              <a:rPr lang="en-GB" sz="2400" b="1" dirty="0">
                <a:solidFill>
                  <a:srgbClr val="FF0000"/>
                </a:solidFill>
                <a:latin typeface="Times New Roman" panose="02020603050405020304" pitchFamily="18" charset="0"/>
                <a:cs typeface="Times New Roman" panose="02020603050405020304" pitchFamily="18" charset="0"/>
              </a:rPr>
              <a:t>PERCEPTION (Stereotyping)</a:t>
            </a:r>
          </a:p>
          <a:p>
            <a:pPr marL="0" indent="0" algn="l">
              <a:spcBef>
                <a:spcPts val="900"/>
              </a:spcBef>
              <a:spcAft>
                <a:spcPts val="1200"/>
              </a:spcAft>
              <a:buNone/>
            </a:pPr>
            <a:r>
              <a:rPr lang="en-US" sz="2400" b="1" dirty="0">
                <a:effectLst/>
                <a:latin typeface="Times New Roman" panose="02020603050405020304" pitchFamily="18" charset="0"/>
                <a:cs typeface="Times New Roman" panose="02020603050405020304" pitchFamily="18" charset="0"/>
              </a:rPr>
              <a:t>Case Study</a:t>
            </a:r>
          </a:p>
          <a:p>
            <a:pPr algn="l">
              <a:spcAft>
                <a:spcPts val="1200"/>
              </a:spcAft>
            </a:pPr>
            <a:r>
              <a:rPr lang="en-US" sz="2400" i="0" dirty="0">
                <a:effectLst/>
                <a:latin typeface="Times New Roman" panose="02020603050405020304" pitchFamily="18" charset="0"/>
                <a:cs typeface="Times New Roman" panose="02020603050405020304" pitchFamily="18" charset="0"/>
              </a:rPr>
              <a:t>A Ghanaian university is organizing a conference on technology and innovation. The planning committee includes both faculty members and students from diverse cultural backgrounds, including Ghana, Nigeria, and the United States.</a:t>
            </a:r>
          </a:p>
          <a:p>
            <a:pPr algn="l">
              <a:spcAft>
                <a:spcPts val="1200"/>
              </a:spcAft>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Committee Chair’s Assumption: The chair assigns promotional tasks (e.g., designing posters) to the Ghanaian  and Nigerian members, assuming they are “more artistic” and “better at communication. “Meanwhile, the technical tasks (e.g., setting up IT systems, managing the conference website) are assigned to the U.S, assuming they are “more tech-savvy.”</a:t>
            </a:r>
          </a:p>
          <a:p>
            <a:pPr algn="l">
              <a:spcAft>
                <a:spcPts val="1200"/>
              </a:spcAft>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Reality: One of the Ghanaian members, Ama, is a computer science graduate with expertise in software development, while one of the U.S. members, John, has a background in graphic design and marketing.</a:t>
            </a:r>
          </a:p>
          <a:p>
            <a:pPr marL="0" indent="0">
              <a:buNone/>
            </a:pP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64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13544" y="279530"/>
            <a:ext cx="10896600" cy="5856310"/>
          </a:xfrm>
          <a:effectLst/>
          <a:scene3d>
            <a:camera prst="orthographicFront"/>
            <a:lightRig rig="threePt" dir="t"/>
          </a:scene3d>
          <a:sp3d>
            <a:bevelT prst="slope"/>
            <a:bevelB w="101600" prst="riblet"/>
          </a:sp3d>
        </p:spPr>
        <p:txBody>
          <a:bodyPr>
            <a:normAutofit/>
          </a:bodyPr>
          <a:lstStyle/>
          <a:p>
            <a:pPr marL="0" indent="0" algn="ctr">
              <a:lnSpc>
                <a:spcPct val="200000"/>
              </a:lnSpc>
              <a:buNone/>
            </a:pPr>
            <a:r>
              <a:rPr lang="en-US" b="1" dirty="0">
                <a:solidFill>
                  <a:srgbClr val="002060"/>
                </a:solidFill>
                <a:latin typeface="Times New Roman" panose="02020603050405020304" pitchFamily="18" charset="0"/>
                <a:cs typeface="Times New Roman" panose="02020603050405020304" pitchFamily="18" charset="0"/>
              </a:rPr>
              <a:t>OUTLINE</a:t>
            </a:r>
          </a:p>
          <a:p>
            <a:pPr>
              <a:spcBef>
                <a:spcPts val="470"/>
              </a:spcBef>
              <a:spcAft>
                <a:spcPts val="0"/>
              </a:spcAft>
              <a:buFont typeface="Wingdings" panose="05000000000000000000" pitchFamily="2" charset="2"/>
              <a:buChar char="§"/>
            </a:pPr>
            <a:r>
              <a:rPr lang="en-US" sz="2800" b="0" dirty="0">
                <a:solidFill>
                  <a:srgbClr val="000000"/>
                </a:solidFill>
                <a:effectLst/>
                <a:latin typeface="Times New Roman" panose="02020603050405020304" pitchFamily="18" charset="0"/>
                <a:ea typeface="Times New Roman" panose="02020603050405020304" pitchFamily="18" charset="0"/>
              </a:rPr>
              <a:t>Characteristics of Business Communication</a:t>
            </a:r>
          </a:p>
          <a:p>
            <a:pPr>
              <a:spcBef>
                <a:spcPts val="470"/>
              </a:spcBef>
              <a:spcAft>
                <a:spcPts val="0"/>
              </a:spcAft>
              <a:buFont typeface="Wingdings" panose="05000000000000000000" pitchFamily="2" charset="2"/>
              <a:buChar char="§"/>
            </a:pPr>
            <a:r>
              <a:rPr lang="en-US" sz="2800" b="0" dirty="0">
                <a:solidFill>
                  <a:srgbClr val="000000"/>
                </a:solidFill>
                <a:effectLst/>
                <a:latin typeface="Times New Roman" panose="02020603050405020304" pitchFamily="18" charset="0"/>
                <a:ea typeface="Times New Roman" panose="02020603050405020304" pitchFamily="18" charset="0"/>
              </a:rPr>
              <a:t>Types of Business Communication</a:t>
            </a:r>
          </a:p>
          <a:p>
            <a:pPr>
              <a:spcBef>
                <a:spcPts val="470"/>
              </a:spcBef>
              <a:spcAft>
                <a:spcPts val="0"/>
              </a:spcAft>
              <a:buFont typeface="Wingdings" panose="05000000000000000000" pitchFamily="2" charset="2"/>
              <a:buChar char="§"/>
            </a:pPr>
            <a:r>
              <a:rPr lang="en-US" sz="2800" b="0" dirty="0">
                <a:solidFill>
                  <a:srgbClr val="000000"/>
                </a:solidFill>
                <a:effectLst/>
                <a:latin typeface="Times New Roman" panose="02020603050405020304" pitchFamily="18" charset="0"/>
                <a:ea typeface="Times New Roman" panose="02020603050405020304" pitchFamily="18" charset="0"/>
              </a:rPr>
              <a:t>Effective/Ineffective Communication</a:t>
            </a:r>
          </a:p>
          <a:p>
            <a:pPr>
              <a:spcBef>
                <a:spcPts val="470"/>
              </a:spcBef>
              <a:spcAft>
                <a:spcPts val="0"/>
              </a:spcAft>
              <a:buFont typeface="Wingdings" panose="05000000000000000000" pitchFamily="2" charset="2"/>
              <a:buChar char="§"/>
            </a:pPr>
            <a:r>
              <a:rPr lang="en-US" sz="2800" b="0" dirty="0">
                <a:solidFill>
                  <a:srgbClr val="000000"/>
                </a:solidFill>
                <a:effectLst/>
                <a:latin typeface="Times New Roman" panose="02020603050405020304" pitchFamily="18" charset="0"/>
                <a:ea typeface="Times New Roman" panose="02020603050405020304" pitchFamily="18" charset="0"/>
              </a:rPr>
              <a:t>Benefits of effective communication</a:t>
            </a:r>
          </a:p>
          <a:p>
            <a:pPr>
              <a:spcBef>
                <a:spcPts val="470"/>
              </a:spcBef>
              <a:spcAft>
                <a:spcPts val="0"/>
              </a:spcAft>
              <a:buFont typeface="Wingdings" panose="05000000000000000000" pitchFamily="2" charset="2"/>
              <a:buChar char="§"/>
            </a:pPr>
            <a:r>
              <a:rPr lang="en-US" sz="2800" b="0" dirty="0">
                <a:solidFill>
                  <a:srgbClr val="000000"/>
                </a:solidFill>
                <a:effectLst/>
                <a:latin typeface="Times New Roman" panose="02020603050405020304" pitchFamily="18" charset="0"/>
                <a:ea typeface="Times New Roman" panose="02020603050405020304" pitchFamily="18" charset="0"/>
              </a:rPr>
              <a:t>Barriers to effective communication</a:t>
            </a:r>
          </a:p>
          <a:p>
            <a:pPr>
              <a:spcBef>
                <a:spcPts val="470"/>
              </a:spcBef>
              <a:spcAft>
                <a:spcPts val="0"/>
              </a:spcAft>
              <a:buFont typeface="Wingdings" panose="05000000000000000000" pitchFamily="2" charset="2"/>
              <a:buChar char="§"/>
            </a:pPr>
            <a:r>
              <a:rPr lang="en-US" sz="2800" b="0" dirty="0">
                <a:solidFill>
                  <a:srgbClr val="000000"/>
                </a:solidFill>
                <a:effectLst/>
                <a:latin typeface="Times New Roman" panose="02020603050405020304" pitchFamily="18" charset="0"/>
                <a:ea typeface="Times New Roman" panose="02020603050405020304" pitchFamily="18" charset="0"/>
              </a:rPr>
              <a:t>Overcoming the barriers to effective communication</a:t>
            </a:r>
          </a:p>
          <a:p>
            <a:pPr>
              <a:spcBef>
                <a:spcPts val="470"/>
              </a:spcBef>
              <a:spcAft>
                <a:spcPts val="0"/>
              </a:spcAft>
              <a:buFont typeface="Wingdings" panose="05000000000000000000" pitchFamily="2" charset="2"/>
              <a:buChar char="§"/>
            </a:pPr>
            <a:r>
              <a:rPr lang="en-US" sz="2800" b="0" dirty="0">
                <a:solidFill>
                  <a:srgbClr val="000000"/>
                </a:solidFill>
                <a:effectLst/>
                <a:latin typeface="Times New Roman" panose="02020603050405020304" pitchFamily="18" charset="0"/>
                <a:ea typeface="Times New Roman" panose="02020603050405020304" pitchFamily="18" charset="0"/>
              </a:rPr>
              <a:t>The 7 Cs of Communication</a:t>
            </a:r>
          </a:p>
          <a:p>
            <a:pPr>
              <a:spcBef>
                <a:spcPts val="470"/>
              </a:spcBef>
              <a:spcAft>
                <a:spcPts val="0"/>
              </a:spcAft>
              <a:buFont typeface="Wingdings" panose="05000000000000000000" pitchFamily="2" charset="2"/>
              <a:buChar char="§"/>
            </a:pPr>
            <a:r>
              <a:rPr lang="en-US" sz="2800" b="0" dirty="0">
                <a:solidFill>
                  <a:srgbClr val="000000"/>
                </a:solidFill>
                <a:effectLst/>
                <a:latin typeface="Times New Roman" panose="02020603050405020304" pitchFamily="18" charset="0"/>
                <a:ea typeface="Times New Roman" panose="02020603050405020304" pitchFamily="18" charset="0"/>
              </a:rPr>
              <a:t>Adaptation</a:t>
            </a:r>
            <a:endParaRPr lang="en-GB" sz="2800" b="0" dirty="0">
              <a:solidFill>
                <a:srgbClr val="000000"/>
              </a:solidFill>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4F543FC6-48A4-D682-D484-9B8D530A7C5B}"/>
              </a:ext>
            </a:extLst>
          </p:cNvPr>
          <p:cNvPicPr>
            <a:picLocks noChangeAspect="1"/>
          </p:cNvPicPr>
          <p:nvPr/>
        </p:nvPicPr>
        <p:blipFill>
          <a:blip r:embed="rId2"/>
          <a:stretch>
            <a:fillRect/>
          </a:stretch>
        </p:blipFill>
        <p:spPr>
          <a:xfrm>
            <a:off x="7795924" y="4329906"/>
            <a:ext cx="4119635" cy="249458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8737290E-3068-3D2F-B19E-D3FD39D69C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759FE7-93CA-A6AF-07E4-BD2602444EE8}"/>
              </a:ext>
            </a:extLst>
          </p:cNvPr>
          <p:cNvSpPr>
            <a:spLocks noGrp="1"/>
          </p:cNvSpPr>
          <p:nvPr>
            <p:ph type="title"/>
          </p:nvPr>
        </p:nvSpPr>
        <p:spPr>
          <a:xfrm>
            <a:off x="337344" y="62706"/>
            <a:ext cx="10896600" cy="922324"/>
          </a:xfrm>
        </p:spPr>
        <p:txBody>
          <a:bodyPr>
            <a:normAutofit fontScale="90000"/>
          </a:bodyPr>
          <a:lstStyle/>
          <a:p>
            <a:pPr marL="0" indent="0">
              <a:buNone/>
            </a:pPr>
            <a:r>
              <a:rPr lang="en-US" sz="3600" b="1" dirty="0">
                <a:solidFill>
                  <a:srgbClr val="002060"/>
                </a:solidFill>
                <a:latin typeface="Times New Roman" panose="02020603050405020304" pitchFamily="18" charset="0"/>
                <a:cs typeface="Times New Roman" panose="02020603050405020304" pitchFamily="18" charset="0"/>
              </a:rPr>
              <a:t>BARRIERS TO EFFECTIVE COMMUNICATION</a:t>
            </a:r>
            <a:br>
              <a:rPr lang="en-US" sz="3600" b="1" dirty="0">
                <a:solidFill>
                  <a:srgbClr val="FF0000"/>
                </a:solidFill>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53534D-1680-AC9A-EB5D-4B68A86DA28C}"/>
              </a:ext>
            </a:extLst>
          </p:cNvPr>
          <p:cNvSpPr>
            <a:spLocks noGrp="1"/>
          </p:cNvSpPr>
          <p:nvPr>
            <p:ph idx="1"/>
          </p:nvPr>
        </p:nvSpPr>
        <p:spPr>
          <a:xfrm>
            <a:off x="147896" y="672306"/>
            <a:ext cx="11543248" cy="5334000"/>
          </a:xfrm>
        </p:spPr>
        <p:txBody>
          <a:bodyPr>
            <a:normAutofit/>
          </a:bodyPr>
          <a:lstStyle/>
          <a:p>
            <a:pPr marL="0" indent="0">
              <a:buNone/>
            </a:pPr>
            <a:r>
              <a:rPr lang="en-GB" sz="2500" b="1" dirty="0">
                <a:solidFill>
                  <a:srgbClr val="FF0000"/>
                </a:solidFill>
                <a:latin typeface="Times New Roman" panose="02020603050405020304" pitchFamily="18" charset="0"/>
                <a:cs typeface="Times New Roman" panose="02020603050405020304" pitchFamily="18" charset="0"/>
              </a:rPr>
              <a:t>PERCEPTION (Stereotyping)</a:t>
            </a:r>
          </a:p>
          <a:p>
            <a:pPr algn="l">
              <a:spcAft>
                <a:spcPts val="1200"/>
              </a:spcAft>
              <a:buFont typeface="Arial" panose="020B0604020202020204" pitchFamily="34" charset="0"/>
              <a:buChar char="•"/>
            </a:pPr>
            <a:r>
              <a:rPr lang="en-US" sz="2100" b="0" i="0" dirty="0">
                <a:effectLst/>
                <a:latin typeface="Times New Roman" panose="02020603050405020304" pitchFamily="18" charset="0"/>
                <a:cs typeface="Times New Roman" panose="02020603050405020304" pitchFamily="18" charset="0"/>
              </a:rPr>
              <a:t>The chair’s decisions are influenced by </a:t>
            </a:r>
            <a:r>
              <a:rPr lang="en-US" sz="2100" b="1" i="0" dirty="0">
                <a:effectLst/>
                <a:latin typeface="Times New Roman" panose="02020603050405020304" pitchFamily="18" charset="0"/>
                <a:cs typeface="Times New Roman" panose="02020603050405020304" pitchFamily="18" charset="0"/>
              </a:rPr>
              <a:t>cultural stereotypes</a:t>
            </a:r>
            <a:r>
              <a:rPr lang="en-US" sz="2100" b="0" i="0" dirty="0">
                <a:effectLst/>
                <a:latin typeface="Times New Roman" panose="02020603050405020304" pitchFamily="18" charset="0"/>
                <a:cs typeface="Times New Roman" panose="02020603050405020304" pitchFamily="18" charset="0"/>
              </a:rPr>
              <a:t> rather than the individual qualifications and skills of the committee members.</a:t>
            </a:r>
          </a:p>
          <a:p>
            <a:pPr algn="l">
              <a:spcAft>
                <a:spcPts val="1200"/>
              </a:spcAft>
              <a:buFont typeface="Arial" panose="020B0604020202020204" pitchFamily="34" charset="0"/>
              <a:buChar char="•"/>
            </a:pPr>
            <a:r>
              <a:rPr lang="en-US" sz="2100" b="0" i="0" dirty="0">
                <a:effectLst/>
                <a:latin typeface="Times New Roman" panose="02020603050405020304" pitchFamily="18" charset="0"/>
                <a:cs typeface="Times New Roman" panose="02020603050405020304" pitchFamily="18" charset="0"/>
              </a:rPr>
              <a:t>Ama’s technical expertise is overlooked, while John’s creative skills are not utilized, leading to a mismatch of roles.</a:t>
            </a:r>
          </a:p>
          <a:p>
            <a:pPr algn="l">
              <a:spcBef>
                <a:spcPts val="1800"/>
              </a:spcBef>
              <a:spcAft>
                <a:spcPts val="1200"/>
              </a:spcAft>
            </a:pPr>
            <a:r>
              <a:rPr lang="en-US" sz="2100" b="1" i="0" dirty="0">
                <a:effectLst/>
                <a:latin typeface="Times New Roman" panose="02020603050405020304" pitchFamily="18" charset="0"/>
                <a:cs typeface="Times New Roman" panose="02020603050405020304" pitchFamily="18" charset="0"/>
              </a:rPr>
              <a:t>Outcome: </a:t>
            </a:r>
            <a:r>
              <a:rPr lang="en-US" sz="2100" b="0" i="0" dirty="0">
                <a:effectLst/>
                <a:latin typeface="Times New Roman" panose="02020603050405020304" pitchFamily="18" charset="0"/>
                <a:cs typeface="Times New Roman" panose="02020603050405020304" pitchFamily="18" charset="0"/>
              </a:rPr>
              <a:t>Ama feels frustrated and undervalued, as she is not given an opportunity to contribute her technical skills. John, while competent, struggles with the technical tasks assigned to him. The conference planning process becomes less efficient, and the final event may suffer from avoidable issues. This example highlights how cultural stereotyping in educational or professional settings can limit opportunities for individuals and hinder the success of projects. By focusing on individual skills and fostering an inclusive environment, organizations can unlock the full potential of their teams and achieve better outcomes.</a:t>
            </a:r>
          </a:p>
          <a:p>
            <a:pPr marL="0" indent="0">
              <a:buNone/>
            </a:pP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7437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36FC18C7-28A4-2D4C-C557-95402AA73E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DDC9A9-E19F-9A5D-0806-EDB45CD0B85B}"/>
              </a:ext>
            </a:extLst>
          </p:cNvPr>
          <p:cNvSpPr>
            <a:spLocks noGrp="1"/>
          </p:cNvSpPr>
          <p:nvPr>
            <p:ph type="title"/>
          </p:nvPr>
        </p:nvSpPr>
        <p:spPr>
          <a:xfrm>
            <a:off x="337344" y="62706"/>
            <a:ext cx="10896600" cy="922324"/>
          </a:xfrm>
        </p:spPr>
        <p:txBody>
          <a:bodyPr>
            <a:normAutofit fontScale="90000"/>
          </a:bodyPr>
          <a:lstStyle/>
          <a:p>
            <a:pPr marL="0" indent="0">
              <a:buNone/>
            </a:pPr>
            <a:r>
              <a:rPr lang="en-US" sz="3600" b="1" dirty="0">
                <a:solidFill>
                  <a:srgbClr val="002060"/>
                </a:solidFill>
                <a:latin typeface="Times New Roman" panose="02020603050405020304" pitchFamily="18" charset="0"/>
                <a:cs typeface="Times New Roman" panose="02020603050405020304" pitchFamily="18" charset="0"/>
              </a:rPr>
              <a:t>BARRIERS TO EFFECTIVE COMMUNICATION</a:t>
            </a:r>
            <a:br>
              <a:rPr lang="en-US" sz="3600" b="1" dirty="0">
                <a:solidFill>
                  <a:srgbClr val="FF0000"/>
                </a:solidFill>
              </a:rPr>
            </a:br>
            <a:endParaRPr lang="en-US" sz="3600" b="1" dirty="0"/>
          </a:p>
        </p:txBody>
      </p:sp>
      <p:sp>
        <p:nvSpPr>
          <p:cNvPr id="3" name="Content Placeholder 2">
            <a:extLst>
              <a:ext uri="{FF2B5EF4-FFF2-40B4-BE49-F238E27FC236}">
                <a16:creationId xmlns:a16="http://schemas.microsoft.com/office/drawing/2014/main" id="{8CB6435E-5973-5359-AFA2-79864B2ABC97}"/>
              </a:ext>
            </a:extLst>
          </p:cNvPr>
          <p:cNvSpPr>
            <a:spLocks noGrp="1"/>
          </p:cNvSpPr>
          <p:nvPr>
            <p:ph idx="1"/>
          </p:nvPr>
        </p:nvSpPr>
        <p:spPr>
          <a:xfrm>
            <a:off x="147896" y="824706"/>
            <a:ext cx="11619448" cy="5181600"/>
          </a:xfrm>
        </p:spPr>
        <p:txBody>
          <a:bodyPr>
            <a:normAutofit/>
          </a:bodyPr>
          <a:lstStyle/>
          <a:p>
            <a:pPr marL="0" indent="0">
              <a:buNone/>
            </a:pPr>
            <a:r>
              <a:rPr lang="en-GB" sz="2400" b="1" dirty="0">
                <a:solidFill>
                  <a:srgbClr val="FF0000"/>
                </a:solidFill>
                <a:latin typeface="Times New Roman" panose="02020603050405020304" pitchFamily="18" charset="0"/>
                <a:cs typeface="Times New Roman" panose="02020603050405020304" pitchFamily="18" charset="0"/>
              </a:rPr>
              <a:t>SEMANTICS</a:t>
            </a:r>
          </a:p>
          <a:p>
            <a:r>
              <a:rPr lang="en-US" sz="2400" dirty="0">
                <a:latin typeface="Times New Roman" panose="02020603050405020304" pitchFamily="18" charset="0"/>
                <a:cs typeface="Times New Roman" panose="02020603050405020304" pitchFamily="18" charset="0"/>
              </a:rPr>
              <a:t>Semantics is the study of meaning in communication. </a:t>
            </a:r>
          </a:p>
          <a:p>
            <a:r>
              <a:rPr lang="en-US" sz="2400" dirty="0">
                <a:latin typeface="Times New Roman" panose="02020603050405020304" pitchFamily="18" charset="0"/>
                <a:cs typeface="Times New Roman" panose="02020603050405020304" pitchFamily="18" charset="0"/>
              </a:rPr>
              <a:t>Words can mean different things to different people, or they might not mean anything to another person. </a:t>
            </a:r>
          </a:p>
          <a:p>
            <a:r>
              <a:rPr lang="en-US" sz="2400" dirty="0">
                <a:latin typeface="Times New Roman" panose="02020603050405020304" pitchFamily="18" charset="0"/>
                <a:cs typeface="Times New Roman" panose="02020603050405020304" pitchFamily="18" charset="0"/>
              </a:rPr>
              <a:t>A discipline, or profession has its own acronyms and jargons that are clear to those in the discipline but make little sense to outsiders. </a:t>
            </a:r>
          </a:p>
          <a:p>
            <a:r>
              <a:rPr lang="en-US" sz="2400" b="1" dirty="0">
                <a:latin typeface="Times New Roman" panose="02020603050405020304" pitchFamily="18" charset="0"/>
                <a:cs typeface="Times New Roman" panose="02020603050405020304" pitchFamily="18" charset="0"/>
              </a:rPr>
              <a:t>Jargon </a:t>
            </a:r>
            <a:r>
              <a:rPr lang="en-US" sz="2400" dirty="0">
                <a:latin typeface="Times New Roman" panose="02020603050405020304" pitchFamily="18" charset="0"/>
                <a:cs typeface="Times New Roman" panose="02020603050405020304" pitchFamily="18" charset="0"/>
              </a:rPr>
              <a:t>is the language of specialized terms used by a group or profession.                         </a:t>
            </a:r>
          </a:p>
          <a:p>
            <a:r>
              <a:rPr lang="en-US" sz="2400" dirty="0">
                <a:latin typeface="Times New Roman" panose="02020603050405020304" pitchFamily="18" charset="0"/>
                <a:cs typeface="Times New Roman" panose="02020603050405020304" pitchFamily="18" charset="0"/>
              </a:rPr>
              <a:t>It is common shorthand among experts and if used sensibly can be a quick and efficient way of communicating. </a:t>
            </a:r>
          </a:p>
          <a:p>
            <a:r>
              <a:rPr lang="en-US" sz="2400" dirty="0">
                <a:latin typeface="Times New Roman" panose="02020603050405020304" pitchFamily="18" charset="0"/>
                <a:cs typeface="Times New Roman" panose="02020603050405020304" pitchFamily="18" charset="0"/>
              </a:rPr>
              <a:t>Most jargon consists of unfamiliar terms, abstract words, acronyms, and abbreviations. </a:t>
            </a:r>
          </a:p>
          <a:p>
            <a:r>
              <a:rPr lang="en-US" sz="2400" dirty="0">
                <a:latin typeface="Times New Roman" panose="02020603050405020304" pitchFamily="18" charset="0"/>
                <a:cs typeface="Times New Roman" panose="02020603050405020304" pitchFamily="18" charset="0"/>
              </a:rPr>
              <a:t>Jargon can be an obstacle to effective communication, causing listeners to tune out or fostering ill-feeling between partners in a conversation</a:t>
            </a:r>
          </a:p>
          <a:p>
            <a:endParaRPr lang="en-US" sz="2400" dirty="0">
              <a:latin typeface="Times New Roman" panose="02020603050405020304" pitchFamily="18" charset="0"/>
              <a:cs typeface="Times New Roman" panose="02020603050405020304" pitchFamily="18" charset="0"/>
            </a:endParaRPr>
          </a:p>
          <a:p>
            <a:pPr marL="0" indent="0">
              <a:buNone/>
            </a:pP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5405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D2CE7C06-F661-8E3C-3888-73A3A4031D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D3BA33-6B90-CA54-E819-E1BAB3835E63}"/>
              </a:ext>
            </a:extLst>
          </p:cNvPr>
          <p:cNvSpPr>
            <a:spLocks noGrp="1"/>
          </p:cNvSpPr>
          <p:nvPr>
            <p:ph type="title"/>
          </p:nvPr>
        </p:nvSpPr>
        <p:spPr>
          <a:xfrm>
            <a:off x="337344" y="62706"/>
            <a:ext cx="10896600" cy="922324"/>
          </a:xfrm>
        </p:spPr>
        <p:txBody>
          <a:bodyPr>
            <a:normAutofit fontScale="90000"/>
          </a:bodyPr>
          <a:lstStyle/>
          <a:p>
            <a:pPr marL="0" indent="0">
              <a:buNone/>
            </a:pPr>
            <a:r>
              <a:rPr lang="en-US" sz="3600" b="1" dirty="0">
                <a:solidFill>
                  <a:srgbClr val="002060"/>
                </a:solidFill>
                <a:latin typeface="Times New Roman" panose="02020603050405020304" pitchFamily="18" charset="0"/>
                <a:cs typeface="Times New Roman" panose="02020603050405020304" pitchFamily="18" charset="0"/>
              </a:rPr>
              <a:t>BARRIERS TO EFFECTIVE COMMUNICATION</a:t>
            </a:r>
            <a:br>
              <a:rPr lang="en-US" sz="3600" dirty="0">
                <a:solidFill>
                  <a:srgbClr val="FF0000"/>
                </a:solidFill>
              </a:rPr>
            </a:br>
            <a:endParaRPr lang="en-US" sz="3600" dirty="0"/>
          </a:p>
        </p:txBody>
      </p:sp>
      <p:sp>
        <p:nvSpPr>
          <p:cNvPr id="3" name="Content Placeholder 2">
            <a:extLst>
              <a:ext uri="{FF2B5EF4-FFF2-40B4-BE49-F238E27FC236}">
                <a16:creationId xmlns:a16="http://schemas.microsoft.com/office/drawing/2014/main" id="{8CF67EC0-25DD-2DC5-64ED-F13DFE2F7986}"/>
              </a:ext>
            </a:extLst>
          </p:cNvPr>
          <p:cNvSpPr>
            <a:spLocks noGrp="1"/>
          </p:cNvSpPr>
          <p:nvPr>
            <p:ph idx="1"/>
          </p:nvPr>
        </p:nvSpPr>
        <p:spPr>
          <a:xfrm>
            <a:off x="147896" y="824706"/>
            <a:ext cx="11695648" cy="5181600"/>
          </a:xfrm>
        </p:spPr>
        <p:txBody>
          <a:bodyPr>
            <a:normAutofit fontScale="77500" lnSpcReduction="20000"/>
          </a:bodyPr>
          <a:lstStyle/>
          <a:p>
            <a:pPr marL="0" indent="0">
              <a:buNone/>
            </a:pPr>
            <a:r>
              <a:rPr lang="en-GB" sz="3800" b="1" dirty="0">
                <a:solidFill>
                  <a:srgbClr val="FF0000"/>
                </a:solidFill>
                <a:latin typeface="Times New Roman" panose="02020603050405020304" pitchFamily="18" charset="0"/>
                <a:cs typeface="Times New Roman" panose="02020603050405020304" pitchFamily="18" charset="0"/>
              </a:rPr>
              <a:t>SEMANTICS</a:t>
            </a:r>
          </a:p>
          <a:p>
            <a:pPr marL="0" indent="0" algn="l">
              <a:spcBef>
                <a:spcPts val="900"/>
              </a:spcBef>
              <a:spcAft>
                <a:spcPts val="1200"/>
              </a:spcAft>
              <a:buNone/>
            </a:pPr>
            <a:r>
              <a:rPr lang="en-US" b="1" dirty="0">
                <a:latin typeface="Times New Roman" panose="02020603050405020304" pitchFamily="18" charset="0"/>
                <a:cs typeface="Times New Roman" panose="02020603050405020304" pitchFamily="18" charset="0"/>
              </a:rPr>
              <a:t>K</a:t>
            </a:r>
            <a:r>
              <a:rPr lang="en-US" b="1" i="0" dirty="0">
                <a:effectLst/>
                <a:latin typeface="Times New Roman" panose="02020603050405020304" pitchFamily="18" charset="0"/>
                <a:cs typeface="Times New Roman" panose="02020603050405020304" pitchFamily="18" charset="0"/>
              </a:rPr>
              <a:t>ey Considerations When Using Jargon:</a:t>
            </a:r>
          </a:p>
          <a:p>
            <a:pPr marL="0" indent="0" algn="l">
              <a:spcBef>
                <a:spcPts val="1200"/>
              </a:spcBef>
              <a:spcAft>
                <a:spcPts val="1200"/>
              </a:spcAft>
              <a:buNone/>
            </a:pPr>
            <a:r>
              <a:rPr lang="en-US" b="1" i="0" dirty="0">
                <a:effectLst/>
                <a:latin typeface="Times New Roman" panose="02020603050405020304" pitchFamily="18" charset="0"/>
                <a:cs typeface="Times New Roman" panose="02020603050405020304" pitchFamily="18" charset="0"/>
              </a:rPr>
              <a:t>Know Your Audience: </a:t>
            </a:r>
            <a:r>
              <a:rPr lang="en-US" i="0" dirty="0">
                <a:effectLst/>
                <a:latin typeface="Times New Roman" panose="02020603050405020304" pitchFamily="18" charset="0"/>
                <a:cs typeface="Times New Roman" panose="02020603050405020304" pitchFamily="18" charset="0"/>
              </a:rPr>
              <a:t>If </a:t>
            </a:r>
            <a:r>
              <a:rPr lang="en-US" b="0" i="0" dirty="0">
                <a:effectLst/>
                <a:latin typeface="Times New Roman" panose="02020603050405020304" pitchFamily="18" charset="0"/>
                <a:cs typeface="Times New Roman" panose="02020603050405020304" pitchFamily="18" charset="0"/>
              </a:rPr>
              <a:t>you are speaking to someone within your profession, jargon can enhance communication and build rapport. If your audience lacks expertise, use plain language to ensure clarity and understanding.</a:t>
            </a:r>
          </a:p>
          <a:p>
            <a:pPr marL="0" indent="0" algn="l">
              <a:spcBef>
                <a:spcPts val="1200"/>
              </a:spcBef>
              <a:spcAft>
                <a:spcPts val="1200"/>
              </a:spcAft>
              <a:buNone/>
            </a:pPr>
            <a:r>
              <a:rPr lang="en-US" b="1" i="0" dirty="0">
                <a:effectLst/>
                <a:latin typeface="Times New Roman" panose="02020603050405020304" pitchFamily="18" charset="0"/>
                <a:cs typeface="Times New Roman" panose="02020603050405020304" pitchFamily="18" charset="0"/>
              </a:rPr>
              <a:t>Explain When Necessary</a:t>
            </a:r>
            <a:r>
              <a:rPr lang="en-US" b="0" i="0" dirty="0">
                <a:effectLst/>
                <a:latin typeface="Times New Roman" panose="02020603050405020304" pitchFamily="18" charset="0"/>
                <a:cs typeface="Times New Roman" panose="02020603050405020304" pitchFamily="18" charset="0"/>
              </a:rPr>
              <a:t>: If technical terms must be used with non-experts, always provide clear explanations to avoid miscommunication.</a:t>
            </a:r>
          </a:p>
          <a:p>
            <a:pPr marL="0" indent="0">
              <a:spcBef>
                <a:spcPts val="1200"/>
              </a:spcBef>
              <a:spcAft>
                <a:spcPts val="1200"/>
              </a:spcAft>
              <a:buNone/>
            </a:pPr>
            <a:r>
              <a:rPr lang="en-US" b="1" i="0" dirty="0">
                <a:effectLst/>
                <a:latin typeface="Times New Roman" panose="02020603050405020304" pitchFamily="18" charset="0"/>
                <a:cs typeface="Times New Roman" panose="02020603050405020304" pitchFamily="18" charset="0"/>
              </a:rPr>
              <a:t>Avoid Overuse</a:t>
            </a:r>
            <a:r>
              <a:rPr lang="en-US" b="0" i="0" dirty="0">
                <a:effectLst/>
                <a:latin typeface="Times New Roman" panose="02020603050405020304" pitchFamily="18" charset="0"/>
                <a:cs typeface="Times New Roman" panose="02020603050405020304" pitchFamily="18" charset="0"/>
              </a:rPr>
              <a:t>: Excessive jargon can alienate listeners, even within your field. Use it sparingly and purposefully.</a:t>
            </a:r>
          </a:p>
          <a:p>
            <a:pPr marL="0" indent="0">
              <a:spcBef>
                <a:spcPts val="1200"/>
              </a:spcBef>
              <a:spcAft>
                <a:spcPts val="1200"/>
              </a:spcAft>
              <a:buNone/>
            </a:pPr>
            <a:r>
              <a:rPr lang="en-US" b="1" i="0" dirty="0">
                <a:effectLst/>
                <a:latin typeface="Times New Roman" panose="02020603050405020304" pitchFamily="18" charset="0"/>
                <a:cs typeface="Times New Roman" panose="02020603050405020304" pitchFamily="18" charset="0"/>
              </a:rPr>
              <a:t>Foster Inclusivity</a:t>
            </a:r>
            <a:r>
              <a:rPr lang="en-US" b="0" i="0" dirty="0">
                <a:effectLst/>
                <a:latin typeface="Times New Roman" panose="02020603050405020304" pitchFamily="18" charset="0"/>
                <a:cs typeface="Times New Roman" panose="02020603050405020304" pitchFamily="18" charset="0"/>
              </a:rPr>
              <a:t>: Adapting your language to suit your audience demonstrates respect and consideration, fostering better relationships and collaboration.</a:t>
            </a:r>
          </a:p>
          <a:p>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1482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33A497D2-C15E-C448-EA9A-FD682C59D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A701C6-E1F4-6FD8-DC2D-197855311FDC}"/>
              </a:ext>
            </a:extLst>
          </p:cNvPr>
          <p:cNvSpPr>
            <a:spLocks noGrp="1"/>
          </p:cNvSpPr>
          <p:nvPr>
            <p:ph type="title"/>
          </p:nvPr>
        </p:nvSpPr>
        <p:spPr>
          <a:xfrm>
            <a:off x="337344" y="62706"/>
            <a:ext cx="10896600" cy="922324"/>
          </a:xfrm>
        </p:spPr>
        <p:txBody>
          <a:bodyPr>
            <a:normAutofit fontScale="90000"/>
          </a:bodyPr>
          <a:lstStyle/>
          <a:p>
            <a:pPr marL="0" indent="0">
              <a:buNone/>
            </a:pPr>
            <a:r>
              <a:rPr lang="en-US" sz="3600" b="1" dirty="0">
                <a:solidFill>
                  <a:srgbClr val="002060"/>
                </a:solidFill>
                <a:latin typeface="Times New Roman" panose="02020603050405020304" pitchFamily="18" charset="0"/>
                <a:cs typeface="Times New Roman" panose="02020603050405020304" pitchFamily="18" charset="0"/>
              </a:rPr>
              <a:t>BARRIERS TO EFFECTIVE COMMUNICATION</a:t>
            </a:r>
            <a:br>
              <a:rPr lang="en-US" sz="3600" dirty="0">
                <a:solidFill>
                  <a:srgbClr val="FF0000"/>
                </a:solidFill>
              </a:rPr>
            </a:br>
            <a:endParaRPr lang="en-US" sz="3600" dirty="0"/>
          </a:p>
        </p:txBody>
      </p:sp>
      <p:sp>
        <p:nvSpPr>
          <p:cNvPr id="3" name="Content Placeholder 2">
            <a:extLst>
              <a:ext uri="{FF2B5EF4-FFF2-40B4-BE49-F238E27FC236}">
                <a16:creationId xmlns:a16="http://schemas.microsoft.com/office/drawing/2014/main" id="{2969226C-2B79-CF1F-DA9D-855B7EA5AD69}"/>
              </a:ext>
            </a:extLst>
          </p:cNvPr>
          <p:cNvSpPr>
            <a:spLocks noGrp="1"/>
          </p:cNvSpPr>
          <p:nvPr>
            <p:ph idx="1"/>
          </p:nvPr>
        </p:nvSpPr>
        <p:spPr>
          <a:xfrm>
            <a:off x="108744" y="596106"/>
            <a:ext cx="11843544" cy="5410200"/>
          </a:xfrm>
        </p:spPr>
        <p:txBody>
          <a:bodyPr>
            <a:normAutofit lnSpcReduction="10000"/>
          </a:bodyPr>
          <a:lstStyle/>
          <a:p>
            <a:pPr marL="0" indent="0">
              <a:buNone/>
            </a:pPr>
            <a:r>
              <a:rPr lang="en-GB" sz="2800" b="1" dirty="0">
                <a:solidFill>
                  <a:srgbClr val="FF0000"/>
                </a:solidFill>
                <a:latin typeface="Times New Roman" panose="02020603050405020304" pitchFamily="18" charset="0"/>
                <a:cs typeface="Times New Roman" panose="02020603050405020304" pitchFamily="18" charset="0"/>
              </a:rPr>
              <a:t>SEMANTICS</a:t>
            </a:r>
          </a:p>
          <a:p>
            <a:pPr marL="0" indent="0">
              <a:buNone/>
            </a:pPr>
            <a:r>
              <a:rPr lang="en-US" sz="2000" b="1" dirty="0">
                <a:latin typeface="Times New Roman" panose="02020603050405020304" pitchFamily="18" charset="0"/>
                <a:cs typeface="Times New Roman" panose="02020603050405020304" pitchFamily="18" charset="0"/>
              </a:rPr>
              <a:t>Case study</a:t>
            </a:r>
          </a:p>
          <a:p>
            <a:pPr marL="0" indent="0" algn="l">
              <a:spcAft>
                <a:spcPts val="1200"/>
              </a:spcAft>
              <a:buNone/>
            </a:pPr>
            <a:r>
              <a:rPr lang="en-US" sz="2000" b="0" i="0" dirty="0">
                <a:effectLst/>
                <a:latin typeface="Times New Roman" panose="02020603050405020304" pitchFamily="18" charset="0"/>
                <a:cs typeface="Times New Roman" panose="02020603050405020304" pitchFamily="18" charset="0"/>
              </a:rPr>
              <a:t>A healthcare company is rolling out a new Electronic Health Record (EHR) system. A training session is held for all employees, including doctors, nurses, IT staff, and administrative personnel.</a:t>
            </a:r>
          </a:p>
          <a:p>
            <a:pPr algn="l">
              <a:spcAft>
                <a:spcPts val="1200"/>
              </a:spcAf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Trainer’s Communication</a:t>
            </a:r>
            <a:r>
              <a:rPr lang="en-US" sz="2000" b="0" i="0" dirty="0">
                <a:effectLst/>
                <a:latin typeface="Times New Roman" panose="02020603050405020304" pitchFamily="18" charset="0"/>
                <a:cs typeface="Times New Roman" panose="02020603050405020304" pitchFamily="18" charset="0"/>
              </a:rPr>
              <a:t>:</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The IT trainer, Yaw, uses technical jargon during the session, saying, “The new EHR system employs HL7 protocols for interoperability, and its SOAP-based web services ensure seamless integration with external systems. We’ve also implemented AES encryption to safeguard PHI data.”</a:t>
            </a:r>
          </a:p>
          <a:p>
            <a:pPr algn="l">
              <a:spcAft>
                <a:spcPts val="1200"/>
              </a:spcAf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Employees’ Perspective</a:t>
            </a:r>
            <a:r>
              <a:rPr lang="en-US" sz="2000" b="0" i="0" dirty="0">
                <a:effectLst/>
                <a:latin typeface="Times New Roman" panose="02020603050405020304" pitchFamily="18" charset="0"/>
                <a:cs typeface="Times New Roman" panose="02020603050405020304" pitchFamily="18" charset="0"/>
              </a:rPr>
              <a:t>:</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While the IT staff understands terms like “HL7 protocols,” </a:t>
            </a:r>
            <a:r>
              <a:rPr lang="en-US" sz="2000" dirty="0">
                <a:latin typeface="Times New Roman" panose="02020603050405020304" pitchFamily="18" charset="0"/>
                <a:cs typeface="Times New Roman" panose="02020603050405020304" pitchFamily="18" charset="0"/>
              </a:rPr>
              <a:t>“</a:t>
            </a:r>
            <a:r>
              <a:rPr lang="en-US" sz="2000" b="0" i="0" dirty="0">
                <a:effectLst/>
                <a:latin typeface="Times New Roman" panose="02020603050405020304" pitchFamily="18" charset="0"/>
                <a:cs typeface="Times New Roman" panose="02020603050405020304" pitchFamily="18" charset="0"/>
              </a:rPr>
              <a:t>SOAP-based web services,” and “AES encryption,” the doctors and administrative staff are completely lost. They are unsure how to use the system or why these technical details matter to their daily workflows.</a:t>
            </a:r>
          </a:p>
          <a:p>
            <a:pPr algn="l">
              <a:spcAft>
                <a:spcPts val="1200"/>
              </a:spcAf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Outcome</a:t>
            </a:r>
            <a:r>
              <a:rPr lang="en-US" sz="2000" b="0" i="0" dirty="0">
                <a:effectLst/>
                <a:latin typeface="Times New Roman" panose="02020603050405020304" pitchFamily="18" charset="0"/>
                <a:cs typeface="Times New Roman" panose="02020603050405020304" pitchFamily="18" charset="0"/>
              </a:rPr>
              <a:t>:</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The doctors and administrative staff leave the session feeling overwhelmed and frustrated. They struggle to use the new system effectively, leading to errors, delays, and a decline in patient care quality.</a:t>
            </a:r>
          </a:p>
          <a:p>
            <a:pPr marL="0" indent="0">
              <a:buNone/>
            </a:pPr>
            <a:endParaRPr lang="en-US" sz="2000" dirty="0">
              <a:latin typeface="Times New Roman" panose="02020603050405020304" pitchFamily="18" charset="0"/>
              <a:cs typeface="Times New Roman" panose="02020603050405020304" pitchFamily="18" charset="0"/>
            </a:endParaRPr>
          </a:p>
          <a:p>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3817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F232B450-E160-C0AB-9F38-17C670C3C5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1CBD37-D29E-A33B-C9F9-6EA2A305B62F}"/>
              </a:ext>
            </a:extLst>
          </p:cNvPr>
          <p:cNvSpPr>
            <a:spLocks noGrp="1"/>
          </p:cNvSpPr>
          <p:nvPr>
            <p:ph type="title"/>
          </p:nvPr>
        </p:nvSpPr>
        <p:spPr>
          <a:xfrm>
            <a:off x="337344" y="62706"/>
            <a:ext cx="10896600" cy="922324"/>
          </a:xfrm>
        </p:spPr>
        <p:txBody>
          <a:bodyPr>
            <a:normAutofit fontScale="90000"/>
          </a:bodyPr>
          <a:lstStyle/>
          <a:p>
            <a:pPr marL="0" indent="0">
              <a:buNone/>
            </a:pPr>
            <a:r>
              <a:rPr lang="en-US" sz="3600" b="1" dirty="0">
                <a:solidFill>
                  <a:srgbClr val="002060"/>
                </a:solidFill>
                <a:latin typeface="Times New Roman" panose="02020603050405020304" pitchFamily="18" charset="0"/>
                <a:cs typeface="Times New Roman" panose="02020603050405020304" pitchFamily="18" charset="0"/>
              </a:rPr>
              <a:t>BARRIERS TO EFFECTIVE COMMUNICATION</a:t>
            </a:r>
            <a:br>
              <a:rPr lang="en-US" sz="3600" b="1" dirty="0">
                <a:solidFill>
                  <a:srgbClr val="FF0000"/>
                </a:solidFill>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D02261-B2F0-8F0D-8500-8F1DF8927F20}"/>
              </a:ext>
            </a:extLst>
          </p:cNvPr>
          <p:cNvSpPr>
            <a:spLocks noGrp="1"/>
          </p:cNvSpPr>
          <p:nvPr>
            <p:ph idx="1"/>
          </p:nvPr>
        </p:nvSpPr>
        <p:spPr>
          <a:xfrm>
            <a:off x="147896" y="672306"/>
            <a:ext cx="11619448" cy="5334000"/>
          </a:xfrm>
        </p:spPr>
        <p:txBody>
          <a:bodyPr>
            <a:normAutofit fontScale="85000" lnSpcReduction="20000"/>
          </a:bodyPr>
          <a:lstStyle/>
          <a:p>
            <a:pPr marL="0" indent="0">
              <a:buNone/>
            </a:pPr>
            <a:r>
              <a:rPr lang="en-GB" sz="2800" b="1" dirty="0">
                <a:solidFill>
                  <a:srgbClr val="FF0000"/>
                </a:solidFill>
                <a:latin typeface="Times New Roman" panose="02020603050405020304" pitchFamily="18" charset="0"/>
                <a:cs typeface="Times New Roman" panose="02020603050405020304" pitchFamily="18" charset="0"/>
              </a:rPr>
              <a:t>SEMANTICS</a:t>
            </a:r>
          </a:p>
          <a:p>
            <a:pPr marL="0" indent="0">
              <a:buNone/>
            </a:pPr>
            <a:r>
              <a:rPr lang="en-US" sz="2800" b="1" dirty="0">
                <a:latin typeface="Times New Roman" panose="02020603050405020304" pitchFamily="18" charset="0"/>
                <a:cs typeface="Times New Roman" panose="02020603050405020304" pitchFamily="18" charset="0"/>
              </a:rPr>
              <a:t>Case study</a:t>
            </a:r>
          </a:p>
          <a:p>
            <a:pPr marL="0" indent="0" algn="l">
              <a:spcAft>
                <a:spcPts val="1200"/>
              </a:spcAft>
              <a:buNone/>
            </a:pPr>
            <a:r>
              <a:rPr lang="en-US" sz="2800" b="0" i="0" dirty="0">
                <a:effectLst/>
                <a:latin typeface="Times New Roman" panose="02020603050405020304" pitchFamily="18" charset="0"/>
                <a:cs typeface="Times New Roman" panose="02020603050405020304" pitchFamily="18" charset="0"/>
              </a:rPr>
              <a:t> To improve communication, Yaw could:</a:t>
            </a:r>
          </a:p>
          <a:p>
            <a:pPr>
              <a:spcAft>
                <a:spcPts val="1200"/>
              </a:spcAft>
            </a:pPr>
            <a:r>
              <a:rPr lang="en-US" sz="2800" b="1" i="0" dirty="0">
                <a:effectLst/>
                <a:latin typeface="Times New Roman" panose="02020603050405020304" pitchFamily="18" charset="0"/>
                <a:cs typeface="Times New Roman" panose="02020603050405020304" pitchFamily="18" charset="0"/>
              </a:rPr>
              <a:t>Adapt His Language</a:t>
            </a:r>
            <a:r>
              <a:rPr lang="en-US" sz="2800" b="0" i="0" dirty="0">
                <a:effectLst/>
                <a:latin typeface="Times New Roman" panose="02020603050405020304" pitchFamily="18" charset="0"/>
                <a:cs typeface="Times New Roman" panose="02020603050405020304" pitchFamily="18" charset="0"/>
              </a:rPr>
              <a:t>: Use plain language for non-technical employees, such as:</a:t>
            </a:r>
          </a:p>
          <a:p>
            <a:pPr marL="914400" lvl="1" indent="-457200">
              <a:spcAft>
                <a:spcPts val="1200"/>
              </a:spcAft>
              <a:buFont typeface="Wingdings" panose="05000000000000000000" pitchFamily="2" charset="2"/>
              <a:buChar char="ü"/>
            </a:pPr>
            <a:r>
              <a:rPr lang="en-US" sz="2800" b="0" i="0" dirty="0">
                <a:effectLst/>
                <a:latin typeface="Times New Roman" panose="02020603050405020304" pitchFamily="18" charset="0"/>
                <a:cs typeface="Times New Roman" panose="02020603050405020304" pitchFamily="18" charset="0"/>
              </a:rPr>
              <a:t>The new system allows different healthcare systems to share data securely.</a:t>
            </a:r>
          </a:p>
          <a:p>
            <a:pPr marL="914400" lvl="1" indent="-457200">
              <a:spcAft>
                <a:spcPts val="1200"/>
              </a:spcAft>
              <a:buFont typeface="Wingdings" panose="05000000000000000000" pitchFamily="2" charset="2"/>
              <a:buChar char="ü"/>
            </a:pPr>
            <a:r>
              <a:rPr lang="en-US" sz="2800" b="0" i="0" dirty="0">
                <a:effectLst/>
                <a:latin typeface="Times New Roman" panose="02020603050405020304" pitchFamily="18" charset="0"/>
                <a:cs typeface="Times New Roman" panose="02020603050405020304" pitchFamily="18" charset="0"/>
              </a:rPr>
              <a:t>It uses advanced security measures to protect patient information.</a:t>
            </a:r>
          </a:p>
          <a:p>
            <a:pPr>
              <a:spcAft>
                <a:spcPts val="1200"/>
              </a:spcAft>
            </a:pPr>
            <a:r>
              <a:rPr lang="en-US" sz="2800" b="1" i="0" dirty="0">
                <a:effectLst/>
                <a:latin typeface="Times New Roman" panose="02020603050405020304" pitchFamily="18" charset="0"/>
                <a:cs typeface="Times New Roman" panose="02020603050405020304" pitchFamily="18" charset="0"/>
              </a:rPr>
              <a:t>Explain Technical Terms</a:t>
            </a:r>
            <a:r>
              <a:rPr lang="en-US" sz="2800" b="0" i="0" dirty="0">
                <a:effectLst/>
                <a:latin typeface="Times New Roman" panose="02020603050405020304" pitchFamily="18" charset="0"/>
                <a:cs typeface="Times New Roman" panose="02020603050405020304" pitchFamily="18" charset="0"/>
              </a:rPr>
              <a:t>: If jargon is necessary, provide simple explanations. For example, “HL7 protocols are standards that help different systems communicate with each other.” Highlight how the new system will make their jobs easier and improve patient care, rather than emphasizing technical details.</a:t>
            </a:r>
          </a:p>
          <a:p>
            <a:pPr>
              <a:spcAft>
                <a:spcPts val="1200"/>
              </a:spcAft>
            </a:pPr>
            <a:r>
              <a:rPr lang="en-US" sz="2800" b="0" i="0" dirty="0">
                <a:effectLst/>
                <a:latin typeface="Times New Roman" panose="02020603050405020304" pitchFamily="18" charset="0"/>
                <a:cs typeface="Times New Roman" panose="02020603050405020304" pitchFamily="18" charset="0"/>
              </a:rPr>
              <a:t>By adapting communication to the audience’s level of expertise, professionals can ensure that everyone understands and benefits from new systems or processes.</a:t>
            </a:r>
          </a:p>
          <a:p>
            <a:endParaRPr lang="en-US" sz="2800" dirty="0">
              <a:latin typeface="Times New Roman" panose="02020603050405020304" pitchFamily="18" charset="0"/>
              <a:cs typeface="Times New Roman" panose="02020603050405020304" pitchFamily="18" charset="0"/>
            </a:endParaRPr>
          </a:p>
          <a:p>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2013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AFA4732B-16E8-22C9-BFEE-1A3EC6A219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80AD0A-4919-2AF7-2473-E0504ECB0D3C}"/>
              </a:ext>
            </a:extLst>
          </p:cNvPr>
          <p:cNvSpPr>
            <a:spLocks noGrp="1"/>
          </p:cNvSpPr>
          <p:nvPr>
            <p:ph type="title"/>
          </p:nvPr>
        </p:nvSpPr>
        <p:spPr>
          <a:xfrm>
            <a:off x="337344" y="62706"/>
            <a:ext cx="10896600" cy="922324"/>
          </a:xfrm>
        </p:spPr>
        <p:txBody>
          <a:bodyPr>
            <a:normAutofit fontScale="90000"/>
          </a:bodyPr>
          <a:lstStyle/>
          <a:p>
            <a:pPr marL="0" indent="0">
              <a:buNone/>
            </a:pPr>
            <a:r>
              <a:rPr lang="en-US" sz="3600" b="1" dirty="0">
                <a:solidFill>
                  <a:srgbClr val="002060"/>
                </a:solidFill>
                <a:latin typeface="Times New Roman" panose="02020603050405020304" pitchFamily="18" charset="0"/>
                <a:cs typeface="Times New Roman" panose="02020603050405020304" pitchFamily="18" charset="0"/>
              </a:rPr>
              <a:t>BARRIERS TO EFFECTIVE COMMUNICATION</a:t>
            </a:r>
            <a:br>
              <a:rPr lang="en-US" sz="3600" dirty="0">
                <a:solidFill>
                  <a:srgbClr val="FF0000"/>
                </a:solidFill>
              </a:rPr>
            </a:br>
            <a:endParaRPr lang="en-US" sz="3600" dirty="0"/>
          </a:p>
        </p:txBody>
      </p:sp>
      <p:sp>
        <p:nvSpPr>
          <p:cNvPr id="3" name="Content Placeholder 2">
            <a:extLst>
              <a:ext uri="{FF2B5EF4-FFF2-40B4-BE49-F238E27FC236}">
                <a16:creationId xmlns:a16="http://schemas.microsoft.com/office/drawing/2014/main" id="{0DE3EFA2-95C5-37AD-D30C-C8A85D390399}"/>
              </a:ext>
            </a:extLst>
          </p:cNvPr>
          <p:cNvSpPr>
            <a:spLocks noGrp="1"/>
          </p:cNvSpPr>
          <p:nvPr>
            <p:ph idx="1"/>
          </p:nvPr>
        </p:nvSpPr>
        <p:spPr>
          <a:xfrm>
            <a:off x="147896" y="824706"/>
            <a:ext cx="11314648" cy="5181600"/>
          </a:xfrm>
        </p:spPr>
        <p:txBody>
          <a:bodyPr>
            <a:normAutofit/>
          </a:bodyPr>
          <a:lstStyle/>
          <a:p>
            <a:pPr marL="0" indent="0">
              <a:buNone/>
            </a:pPr>
            <a:r>
              <a:rPr lang="en-GB" sz="2800" b="1" dirty="0">
                <a:solidFill>
                  <a:srgbClr val="FF0000"/>
                </a:solidFill>
                <a:latin typeface="Times New Roman" panose="02020603050405020304" pitchFamily="18" charset="0"/>
                <a:cs typeface="Times New Roman" panose="02020603050405020304" pitchFamily="18" charset="0"/>
              </a:rPr>
              <a:t>DISTORTION</a:t>
            </a:r>
          </a:p>
          <a:p>
            <a:r>
              <a:rPr lang="en-GB" sz="2800" dirty="0">
                <a:latin typeface="Times New Roman" panose="02020603050405020304" pitchFamily="18" charset="0"/>
                <a:cs typeface="Times New Roman" panose="02020603050405020304" pitchFamily="18" charset="0"/>
              </a:rPr>
              <a:t>Distortion refers to the way in which the meaning of communication is lost in handling/transmission.  </a:t>
            </a:r>
          </a:p>
          <a:p>
            <a:r>
              <a:rPr lang="en-GB" sz="2800" dirty="0">
                <a:latin typeface="Times New Roman" panose="02020603050405020304" pitchFamily="18" charset="0"/>
                <a:cs typeface="Times New Roman" panose="02020603050405020304" pitchFamily="18" charset="0"/>
              </a:rPr>
              <a:t>It occurs mainly at the encoding and the decoding stages of communication.                       </a:t>
            </a:r>
          </a:p>
          <a:p>
            <a:r>
              <a:rPr lang="en-GB" sz="2800" dirty="0">
                <a:latin typeface="Times New Roman" panose="02020603050405020304" pitchFamily="18" charset="0"/>
                <a:cs typeface="Times New Roman" panose="02020603050405020304" pitchFamily="18" charset="0"/>
              </a:rPr>
              <a:t>Either the message is not translated as accurately and precisely as the sender intends it to be or, the language or words used are not properly understood by the receiver so that the wrong message is received.</a:t>
            </a:r>
            <a:endParaRPr lang="en-US" sz="2800" dirty="0">
              <a:latin typeface="Times New Roman" panose="02020603050405020304" pitchFamily="18" charset="0"/>
              <a:cs typeface="Times New Roman" panose="02020603050405020304" pitchFamily="18" charset="0"/>
            </a:endParaRPr>
          </a:p>
          <a:p>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9519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0F1E3018-8504-094C-1E7F-2C39F98604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B4C25-CC41-D204-71DE-209049EF82DC}"/>
              </a:ext>
            </a:extLst>
          </p:cNvPr>
          <p:cNvSpPr>
            <a:spLocks noGrp="1"/>
          </p:cNvSpPr>
          <p:nvPr>
            <p:ph type="title"/>
          </p:nvPr>
        </p:nvSpPr>
        <p:spPr>
          <a:xfrm>
            <a:off x="337344" y="62706"/>
            <a:ext cx="10896600" cy="922324"/>
          </a:xfrm>
        </p:spPr>
        <p:txBody>
          <a:bodyPr>
            <a:normAutofit fontScale="90000"/>
          </a:bodyPr>
          <a:lstStyle/>
          <a:p>
            <a:pPr marL="0" indent="0">
              <a:buNone/>
            </a:pPr>
            <a:r>
              <a:rPr lang="en-US" sz="3600" b="1" dirty="0">
                <a:solidFill>
                  <a:srgbClr val="002060"/>
                </a:solidFill>
                <a:latin typeface="Times New Roman" panose="02020603050405020304" pitchFamily="18" charset="0"/>
                <a:cs typeface="Times New Roman" panose="02020603050405020304" pitchFamily="18" charset="0"/>
              </a:rPr>
              <a:t>BARRIERS TO EFFECTIVE COMMUNICATION</a:t>
            </a:r>
            <a:br>
              <a:rPr lang="en-US" sz="3600" dirty="0">
                <a:solidFill>
                  <a:srgbClr val="FF0000"/>
                </a:solidFill>
              </a:rPr>
            </a:br>
            <a:endParaRPr lang="en-US" sz="3600" dirty="0"/>
          </a:p>
        </p:txBody>
      </p:sp>
      <p:sp>
        <p:nvSpPr>
          <p:cNvPr id="3" name="Content Placeholder 2">
            <a:extLst>
              <a:ext uri="{FF2B5EF4-FFF2-40B4-BE49-F238E27FC236}">
                <a16:creationId xmlns:a16="http://schemas.microsoft.com/office/drawing/2014/main" id="{FA168D3F-3659-3556-01BB-A5D537BAE499}"/>
              </a:ext>
            </a:extLst>
          </p:cNvPr>
          <p:cNvSpPr>
            <a:spLocks noGrp="1"/>
          </p:cNvSpPr>
          <p:nvPr>
            <p:ph idx="1"/>
          </p:nvPr>
        </p:nvSpPr>
        <p:spPr>
          <a:xfrm>
            <a:off x="147896" y="824706"/>
            <a:ext cx="11314648" cy="5181600"/>
          </a:xfrm>
        </p:spPr>
        <p:txBody>
          <a:bodyPr>
            <a:normAutofit/>
          </a:bodyPr>
          <a:lstStyle/>
          <a:p>
            <a:pPr marL="0" indent="0">
              <a:buNone/>
            </a:pPr>
            <a:r>
              <a:rPr lang="en-GB" sz="2800" b="1" dirty="0">
                <a:solidFill>
                  <a:srgbClr val="FF0000"/>
                </a:solidFill>
                <a:latin typeface="Times New Roman" panose="02020603050405020304" pitchFamily="18" charset="0"/>
                <a:cs typeface="Times New Roman" panose="02020603050405020304" pitchFamily="18" charset="0"/>
              </a:rPr>
              <a:t>FILTERING</a:t>
            </a:r>
          </a:p>
          <a:p>
            <a:r>
              <a:rPr lang="en-GB" sz="2800" dirty="0">
                <a:latin typeface="Times New Roman" panose="02020603050405020304" pitchFamily="18" charset="0"/>
                <a:cs typeface="Times New Roman" panose="02020603050405020304" pitchFamily="18" charset="0"/>
              </a:rPr>
              <a:t>Filtering refers to the intentional distortion of information to make it appear favourable to the recipient. </a:t>
            </a:r>
          </a:p>
          <a:p>
            <a:r>
              <a:rPr lang="en-GB" sz="2800" dirty="0">
                <a:latin typeface="Times New Roman" panose="02020603050405020304" pitchFamily="18" charset="0"/>
                <a:cs typeface="Times New Roman" panose="02020603050405020304" pitchFamily="18" charset="0"/>
              </a:rPr>
              <a:t>Filtering may involve deleting or delaying negative information or changing words so that events sound more favourable.     </a:t>
            </a:r>
          </a:p>
          <a:p>
            <a:r>
              <a:rPr lang="en-GB" sz="2800" dirty="0">
                <a:latin typeface="Times New Roman" panose="02020603050405020304" pitchFamily="18" charset="0"/>
                <a:cs typeface="Times New Roman" panose="02020603050405020304" pitchFamily="18" charset="0"/>
              </a:rPr>
              <a:t>Employees and supervisors usually filter communication to create a good impression of themselves to their bosses. </a:t>
            </a:r>
          </a:p>
          <a:p>
            <a:r>
              <a:rPr lang="en-GB" sz="2800" dirty="0">
                <a:latin typeface="Times New Roman" panose="02020603050405020304" pitchFamily="18" charset="0"/>
                <a:cs typeface="Times New Roman" panose="02020603050405020304" pitchFamily="18" charset="0"/>
              </a:rPr>
              <a:t>It may involve telling the boss what he wants to hear. This may be due to the desire to make a good impression of themselves to their bosses. </a:t>
            </a:r>
            <a:endParaRPr lang="en-US" sz="2800" dirty="0">
              <a:latin typeface="Times New Roman" panose="02020603050405020304" pitchFamily="18" charset="0"/>
              <a:cs typeface="Times New Roman" panose="02020603050405020304" pitchFamily="18" charset="0"/>
            </a:endParaRPr>
          </a:p>
          <a:p>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9884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519F78DF-33B6-998E-DCA7-9AEBBADC0C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FABE55-C012-3B77-6A1D-3EC3A4B4DB72}"/>
              </a:ext>
            </a:extLst>
          </p:cNvPr>
          <p:cNvSpPr>
            <a:spLocks noGrp="1"/>
          </p:cNvSpPr>
          <p:nvPr>
            <p:ph type="title"/>
          </p:nvPr>
        </p:nvSpPr>
        <p:spPr>
          <a:xfrm>
            <a:off x="337344" y="62706"/>
            <a:ext cx="10896600" cy="922324"/>
          </a:xfrm>
        </p:spPr>
        <p:txBody>
          <a:bodyPr>
            <a:normAutofit fontScale="90000"/>
          </a:bodyPr>
          <a:lstStyle/>
          <a:p>
            <a:pPr marL="0" indent="0">
              <a:buNone/>
            </a:pPr>
            <a:r>
              <a:rPr lang="en-US" sz="3600" b="1" dirty="0">
                <a:solidFill>
                  <a:srgbClr val="002060"/>
                </a:solidFill>
                <a:latin typeface="Times New Roman" panose="02020603050405020304" pitchFamily="18" charset="0"/>
                <a:cs typeface="Times New Roman" panose="02020603050405020304" pitchFamily="18" charset="0"/>
              </a:rPr>
              <a:t>BARRIERS TO EFFECTIVE COMMUNICATION</a:t>
            </a:r>
            <a:br>
              <a:rPr lang="en-US" sz="3600" b="1" dirty="0">
                <a:solidFill>
                  <a:srgbClr val="FF0000"/>
                </a:solidFill>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3B710F-F097-A972-B678-B5A1AB1578D6}"/>
              </a:ext>
            </a:extLst>
          </p:cNvPr>
          <p:cNvSpPr>
            <a:spLocks noGrp="1"/>
          </p:cNvSpPr>
          <p:nvPr>
            <p:ph idx="1"/>
          </p:nvPr>
        </p:nvSpPr>
        <p:spPr>
          <a:xfrm>
            <a:off x="147896" y="824706"/>
            <a:ext cx="11314648" cy="5181600"/>
          </a:xfrm>
        </p:spPr>
        <p:txBody>
          <a:bodyPr>
            <a:normAutofit lnSpcReduction="10000"/>
          </a:bodyPr>
          <a:lstStyle/>
          <a:p>
            <a:pPr marL="0" indent="0">
              <a:buNone/>
            </a:pPr>
            <a:r>
              <a:rPr lang="en-GB" sz="2800" b="1" dirty="0">
                <a:solidFill>
                  <a:srgbClr val="FF0000"/>
                </a:solidFill>
                <a:latin typeface="Times New Roman" panose="02020603050405020304" pitchFamily="18" charset="0"/>
                <a:cs typeface="Times New Roman" panose="02020603050405020304" pitchFamily="18" charset="0"/>
              </a:rPr>
              <a:t>FILTERING</a:t>
            </a:r>
          </a:p>
          <a:p>
            <a:pPr marL="0" indent="0">
              <a:buNone/>
            </a:pPr>
            <a:r>
              <a:rPr lang="en-GB" sz="2400" b="1" dirty="0">
                <a:latin typeface="Times New Roman" panose="02020603050405020304" pitchFamily="18" charset="0"/>
                <a:cs typeface="Times New Roman" panose="02020603050405020304" pitchFamily="18" charset="0"/>
              </a:rPr>
              <a:t>Case Study</a:t>
            </a:r>
          </a:p>
          <a:p>
            <a:pPr algn="l">
              <a:spcAft>
                <a:spcPts val="1200"/>
              </a:spcAft>
            </a:pPr>
            <a:r>
              <a:rPr lang="en-US" sz="2400" b="0" i="0" dirty="0">
                <a:effectLst/>
                <a:latin typeface="Times New Roman" panose="02020603050405020304" pitchFamily="18" charset="0"/>
                <a:cs typeface="Times New Roman" panose="02020603050405020304" pitchFamily="18" charset="0"/>
              </a:rPr>
              <a:t>An employee is tasked with analyzing customer feedback for a new product launch. The feedback is largely negative, highlighting several flaws in the product. </a:t>
            </a:r>
          </a:p>
          <a:p>
            <a:pPr algn="l">
              <a:spcAft>
                <a:spcPts val="1200"/>
              </a:spcAft>
            </a:pPr>
            <a:r>
              <a:rPr lang="en-US" sz="2400" b="0" i="0" dirty="0">
                <a:effectLst/>
                <a:latin typeface="Times New Roman" panose="02020603050405020304" pitchFamily="18" charset="0"/>
                <a:cs typeface="Times New Roman" panose="02020603050405020304" pitchFamily="18" charset="0"/>
              </a:rPr>
              <a:t>However, the employee is hesitant to share the full extent of the criticism, fearing it might reflect poorly on their team or delay the product’s success.</a:t>
            </a:r>
          </a:p>
          <a:p>
            <a:pPr marL="0" indent="0" algn="l">
              <a:spcAft>
                <a:spcPts val="1200"/>
              </a:spcAft>
              <a:buNone/>
            </a:pPr>
            <a:r>
              <a:rPr lang="en-US" sz="2400" b="1" i="0" dirty="0">
                <a:effectLst/>
                <a:latin typeface="Times New Roman" panose="02020603050405020304" pitchFamily="18" charset="0"/>
                <a:cs typeface="Times New Roman" panose="02020603050405020304" pitchFamily="18" charset="0"/>
              </a:rPr>
              <a:t>Original Information</a:t>
            </a:r>
            <a:r>
              <a:rPr lang="en-US" sz="2400" b="0" i="0" dirty="0">
                <a:effectLst/>
                <a:latin typeface="Times New Roman" panose="02020603050405020304" pitchFamily="18" charset="0"/>
                <a:cs typeface="Times New Roman" panose="02020603050405020304" pitchFamily="18" charset="0"/>
              </a:rPr>
              <a:t>:</a:t>
            </a:r>
          </a:p>
          <a:p>
            <a:pPr algn="l">
              <a:spcAft>
                <a:spcPts val="1200"/>
              </a:spcAf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70% of customers reported dissatisfaction with the product’s usability.</a:t>
            </a:r>
          </a:p>
          <a:p>
            <a:pPr algn="l">
              <a:spcAft>
                <a:spcPts val="1200"/>
              </a:spcAf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Key features are described as "confusing" and "not user-friendly."</a:t>
            </a:r>
          </a:p>
          <a:p>
            <a:pPr algn="l">
              <a:spcAft>
                <a:spcPts val="1200"/>
              </a:spcAf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Multiple customers have requested refunds, citing poor quality.</a:t>
            </a:r>
          </a:p>
          <a:p>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3730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3242CD88-C63D-E582-2BA0-8F4B6181E2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DBEB2E-DE6E-9B60-84BE-D0DA8ECB4099}"/>
              </a:ext>
            </a:extLst>
          </p:cNvPr>
          <p:cNvSpPr>
            <a:spLocks noGrp="1"/>
          </p:cNvSpPr>
          <p:nvPr>
            <p:ph type="title"/>
          </p:nvPr>
        </p:nvSpPr>
        <p:spPr>
          <a:xfrm>
            <a:off x="337344" y="62706"/>
            <a:ext cx="10896600" cy="1066800"/>
          </a:xfrm>
        </p:spPr>
        <p:txBody>
          <a:bodyPr>
            <a:normAutofit fontScale="90000"/>
          </a:bodyPr>
          <a:lstStyle/>
          <a:p>
            <a:pPr marL="0" indent="0">
              <a:buNone/>
            </a:pPr>
            <a:r>
              <a:rPr lang="en-US" sz="3600" b="1" dirty="0">
                <a:solidFill>
                  <a:srgbClr val="002060"/>
                </a:solidFill>
                <a:latin typeface="Times New Roman" panose="02020603050405020304" pitchFamily="18" charset="0"/>
                <a:cs typeface="Times New Roman" panose="02020603050405020304" pitchFamily="18" charset="0"/>
              </a:rPr>
              <a:t>BARRIERS TO EFFECTIVE COMMUNICATION</a:t>
            </a:r>
            <a:br>
              <a:rPr lang="en-US" sz="3600" b="1" dirty="0">
                <a:solidFill>
                  <a:srgbClr val="FF0000"/>
                </a:solidFill>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0F6AD0-4A1A-1731-D349-10F8609DDFBA}"/>
              </a:ext>
            </a:extLst>
          </p:cNvPr>
          <p:cNvSpPr>
            <a:spLocks noGrp="1"/>
          </p:cNvSpPr>
          <p:nvPr>
            <p:ph idx="1"/>
          </p:nvPr>
        </p:nvSpPr>
        <p:spPr>
          <a:xfrm>
            <a:off x="147896" y="672306"/>
            <a:ext cx="11467048" cy="5334000"/>
          </a:xfrm>
        </p:spPr>
        <p:txBody>
          <a:bodyPr>
            <a:normAutofit/>
          </a:bodyPr>
          <a:lstStyle/>
          <a:p>
            <a:pPr marL="0" indent="0">
              <a:buNone/>
            </a:pPr>
            <a:r>
              <a:rPr lang="en-GB" sz="2800" b="1" dirty="0">
                <a:solidFill>
                  <a:srgbClr val="FF0000"/>
                </a:solidFill>
                <a:latin typeface="Times New Roman" panose="02020603050405020304" pitchFamily="18" charset="0"/>
                <a:cs typeface="Times New Roman" panose="02020603050405020304" pitchFamily="18" charset="0"/>
              </a:rPr>
              <a:t>FILTERING</a:t>
            </a:r>
          </a:p>
          <a:p>
            <a:pPr marL="0" indent="0">
              <a:buNone/>
            </a:pPr>
            <a:r>
              <a:rPr lang="en-GB" sz="2000" b="1" dirty="0">
                <a:latin typeface="Times New Roman" panose="02020603050405020304" pitchFamily="18" charset="0"/>
                <a:cs typeface="Times New Roman" panose="02020603050405020304" pitchFamily="18" charset="0"/>
              </a:rPr>
              <a:t>Case Study</a:t>
            </a:r>
          </a:p>
          <a:p>
            <a:pPr marL="0" indent="0" algn="l">
              <a:spcAft>
                <a:spcPts val="1200"/>
              </a:spcAft>
              <a:buNone/>
            </a:pPr>
            <a:r>
              <a:rPr lang="en-US" sz="2000" b="1" i="0" dirty="0">
                <a:effectLst/>
                <a:latin typeface="Times New Roman" panose="02020603050405020304" pitchFamily="18" charset="0"/>
                <a:cs typeface="Times New Roman" panose="02020603050405020304" pitchFamily="18" charset="0"/>
              </a:rPr>
              <a:t>Filtered Communication</a:t>
            </a:r>
            <a:r>
              <a:rPr lang="en-US" sz="2000" b="0" i="0" dirty="0">
                <a:effectLst/>
                <a:latin typeface="Times New Roman" panose="02020603050405020304" pitchFamily="18" charset="0"/>
                <a:cs typeface="Times New Roman" panose="02020603050405020304" pitchFamily="18" charset="0"/>
              </a:rPr>
              <a:t>:</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The employee presents the following summary to their manager:</a:t>
            </a:r>
          </a:p>
          <a:p>
            <a:pPr algn="l">
              <a:spcAft>
                <a:spcPts val="1200"/>
              </a:spcAf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product has received mixed feedback, with some customers highlighting areas for improvement.</a:t>
            </a:r>
          </a:p>
          <a:p>
            <a:pPr algn="l">
              <a:spcAft>
                <a:spcPts val="1200"/>
              </a:spcAf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There are a few usability concerns, but overall, customers appreciate the effort and innovation behind the product.</a:t>
            </a:r>
          </a:p>
          <a:p>
            <a:pPr algn="l">
              <a:spcAft>
                <a:spcPts val="1200"/>
              </a:spcAf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 small number of customers have requested refunds, which we’re addressing on a case-by-case basis.</a:t>
            </a:r>
          </a:p>
          <a:p>
            <a:pPr>
              <a:spcAft>
                <a:spcPts val="1200"/>
              </a:spcAft>
            </a:pPr>
            <a:r>
              <a:rPr lang="en-US" sz="2000" b="1" i="0" dirty="0">
                <a:effectLst/>
                <a:latin typeface="Times New Roman" panose="02020603050405020304" pitchFamily="18" charset="0"/>
                <a:cs typeface="Times New Roman" panose="02020603050405020304" pitchFamily="18" charset="0"/>
              </a:rPr>
              <a:t>Impact</a:t>
            </a:r>
            <a:r>
              <a:rPr lang="en-US" sz="2000" dirty="0">
                <a:latin typeface="Times New Roman" panose="02020603050405020304" pitchFamily="18" charset="0"/>
                <a:cs typeface="Times New Roman" panose="02020603050405020304" pitchFamily="18" charset="0"/>
              </a:rPr>
              <a:t> : </a:t>
            </a:r>
            <a:r>
              <a:rPr lang="en-US" sz="2000" b="0" i="0" dirty="0">
                <a:effectLst/>
                <a:latin typeface="Times New Roman" panose="02020603050405020304" pitchFamily="18" charset="0"/>
                <a:cs typeface="Times New Roman" panose="02020603050405020304" pitchFamily="18" charset="0"/>
              </a:rPr>
              <a:t>The manager underestimates the severity of the product’s issues and decides to proceed with the next phase of the launch without making improvements. As a result, negative reviews continue to pile up, sales decline, and the company’s reputation takes a hit. The employee’s attempt to filter the information ultimately backfired, leading to greater consequences.</a:t>
            </a:r>
          </a:p>
          <a:p>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7620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3B793951-997A-EDC8-1CE7-45B5D87582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D7D4D1-5B63-DCF1-343E-12F1FF32B834}"/>
              </a:ext>
            </a:extLst>
          </p:cNvPr>
          <p:cNvSpPr>
            <a:spLocks noGrp="1"/>
          </p:cNvSpPr>
          <p:nvPr>
            <p:ph type="title"/>
          </p:nvPr>
        </p:nvSpPr>
        <p:spPr>
          <a:xfrm>
            <a:off x="337344" y="62706"/>
            <a:ext cx="10896600" cy="922324"/>
          </a:xfrm>
        </p:spPr>
        <p:txBody>
          <a:bodyPr>
            <a:normAutofit fontScale="90000"/>
          </a:bodyPr>
          <a:lstStyle/>
          <a:p>
            <a:pPr marL="0" indent="0">
              <a:buNone/>
            </a:pPr>
            <a:r>
              <a:rPr lang="en-US" sz="3600" b="1" dirty="0">
                <a:solidFill>
                  <a:srgbClr val="002060"/>
                </a:solidFill>
                <a:latin typeface="Times New Roman" panose="02020603050405020304" pitchFamily="18" charset="0"/>
                <a:cs typeface="Times New Roman" panose="02020603050405020304" pitchFamily="18" charset="0"/>
              </a:rPr>
              <a:t>BARRIERS TO EFFECTIVE COMMUNICATION</a:t>
            </a:r>
            <a:br>
              <a:rPr lang="en-US" sz="3600" b="1" dirty="0">
                <a:solidFill>
                  <a:srgbClr val="FF0000"/>
                </a:solidFill>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1C02ED-4A75-2BB8-0634-D92F9F076F65}"/>
              </a:ext>
            </a:extLst>
          </p:cNvPr>
          <p:cNvSpPr>
            <a:spLocks noGrp="1"/>
          </p:cNvSpPr>
          <p:nvPr>
            <p:ph idx="1"/>
          </p:nvPr>
        </p:nvSpPr>
        <p:spPr>
          <a:xfrm>
            <a:off x="128320" y="900906"/>
            <a:ext cx="11314648" cy="5181600"/>
          </a:xfrm>
        </p:spPr>
        <p:txBody>
          <a:bodyPr>
            <a:normAutofit/>
          </a:bodyPr>
          <a:lstStyle/>
          <a:p>
            <a:pPr marL="0" indent="0">
              <a:buNone/>
            </a:pPr>
            <a:r>
              <a:rPr lang="en-GB" sz="3200" b="1" dirty="0">
                <a:solidFill>
                  <a:srgbClr val="FF0000"/>
                </a:solidFill>
                <a:latin typeface="Times New Roman" panose="02020603050405020304" pitchFamily="18" charset="0"/>
                <a:cs typeface="Times New Roman" panose="02020603050405020304" pitchFamily="18" charset="0"/>
              </a:rPr>
              <a:t>POOR USE OF COMMUNICATION CHANNELS</a:t>
            </a:r>
          </a:p>
          <a:p>
            <a:r>
              <a:rPr lang="en-GB" sz="2800" dirty="0">
                <a:latin typeface="Times New Roman" panose="02020603050405020304" pitchFamily="18" charset="0"/>
                <a:cs typeface="Times New Roman" panose="02020603050405020304" pitchFamily="18" charset="0"/>
              </a:rPr>
              <a:t>This can also hinder the effectiveness of communication.                                      Information that requires instant feedback is effective when transmitted through face-to-face or telephone communication. </a:t>
            </a:r>
          </a:p>
          <a:p>
            <a:r>
              <a:rPr lang="en-GB" sz="2800" dirty="0">
                <a:latin typeface="Times New Roman" panose="02020603050405020304" pitchFamily="18" charset="0"/>
                <a:cs typeface="Times New Roman" panose="02020603050405020304" pitchFamily="18" charset="0"/>
              </a:rPr>
              <a:t>If such a message is sent through the written medium, feedback will be delayed, and communication will not be effective. </a:t>
            </a:r>
          </a:p>
          <a:p>
            <a:r>
              <a:rPr lang="en-GB" sz="2800" dirty="0">
                <a:latin typeface="Times New Roman" panose="02020603050405020304" pitchFamily="18" charset="0"/>
                <a:cs typeface="Times New Roman" panose="02020603050405020304" pitchFamily="18" charset="0"/>
              </a:rPr>
              <a:t>We need to bear these factors in mind when we plan our business messages or need to give some thought to the audience of the message. </a:t>
            </a:r>
            <a:endParaRPr lang="en-US" sz="2800" dirty="0">
              <a:latin typeface="Times New Roman" panose="02020603050405020304" pitchFamily="18" charset="0"/>
              <a:cs typeface="Times New Roman" panose="02020603050405020304" pitchFamily="18" charset="0"/>
            </a:endParaRPr>
          </a:p>
          <a:p>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1803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8456" y="-89693"/>
            <a:ext cx="11582400" cy="762000"/>
          </a:xfrm>
        </p:spPr>
        <p:txBody>
          <a:bodyPr/>
          <a:lstStyle/>
          <a:p>
            <a:r>
              <a:rPr lang="en-US" b="1" dirty="0">
                <a:solidFill>
                  <a:schemeClr val="tx2"/>
                </a:solidFill>
                <a:latin typeface="Book Antiqua" panose="02040602050305030304" pitchFamily="18" charset="0"/>
                <a:cs typeface="Times New Roman" panose="02020603050405020304" pitchFamily="18" charset="0"/>
              </a:rPr>
              <a:t>INTRODUCTION</a:t>
            </a:r>
          </a:p>
        </p:txBody>
      </p:sp>
      <p:sp>
        <p:nvSpPr>
          <p:cNvPr id="3" name="Content Placeholder 2"/>
          <p:cNvSpPr>
            <a:spLocks noGrp="1"/>
          </p:cNvSpPr>
          <p:nvPr>
            <p:ph idx="1"/>
          </p:nvPr>
        </p:nvSpPr>
        <p:spPr>
          <a:xfrm>
            <a:off x="261144" y="672306"/>
            <a:ext cx="11582400" cy="5638800"/>
          </a:xfrm>
        </p:spPr>
        <p:txBody>
          <a:bodyPr>
            <a:normAutofit/>
          </a:bodyPr>
          <a:lstStyle/>
          <a:p>
            <a:pPr marL="0" indent="0" algn="l">
              <a:buNone/>
            </a:pPr>
            <a:endParaRPr lang="en-US" sz="2400" dirty="0">
              <a:latin typeface="Times New Roman" panose="02020603050405020304" pitchFamily="18" charset="0"/>
              <a:cs typeface="Times New Roman" panose="02020603050405020304" pitchFamily="18" charset="0"/>
            </a:endParaRPr>
          </a:p>
          <a:p>
            <a:pPr marL="0" indent="0" algn="l">
              <a:buNone/>
            </a:pPr>
            <a:r>
              <a:rPr lang="en-US" sz="2800" dirty="0"/>
              <a:t>Business communication is a crucial aspect of corporate interactions, encompassing formal and informal exchanges in both verbal and non-verbal forms. </a:t>
            </a:r>
          </a:p>
          <a:p>
            <a:pPr marL="0" indent="0" algn="l">
              <a:buNone/>
            </a:pPr>
            <a:r>
              <a:rPr lang="en-US" sz="2800" dirty="0"/>
              <a:t>This lesson explores the various types of corporate communication and the seven principles of effective communication. </a:t>
            </a:r>
          </a:p>
          <a:p>
            <a:pPr marL="0" indent="0" algn="l">
              <a:buNone/>
            </a:pPr>
            <a:r>
              <a:rPr lang="en-US" sz="2800" dirty="0"/>
              <a:t>Evaluating the strengths and weaknesses of verbal and non-verbal communication, students will learn to adapt their communication styles to different audiences and situations, enhancing professional relationships, productivity, and decision-making while overcoming potential barriers.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31753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4A55597C-5194-50C2-5B4B-65C8BDC775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57C7BD-2760-01FD-1E74-091A756C7DF5}"/>
              </a:ext>
            </a:extLst>
          </p:cNvPr>
          <p:cNvSpPr>
            <a:spLocks noGrp="1"/>
          </p:cNvSpPr>
          <p:nvPr>
            <p:ph type="title"/>
          </p:nvPr>
        </p:nvSpPr>
        <p:spPr>
          <a:xfrm>
            <a:off x="337344" y="62706"/>
            <a:ext cx="10896600" cy="922324"/>
          </a:xfrm>
        </p:spPr>
        <p:txBody>
          <a:bodyPr>
            <a:normAutofit fontScale="90000"/>
          </a:bodyPr>
          <a:lstStyle/>
          <a:p>
            <a:pPr marL="0" indent="0">
              <a:buNone/>
            </a:pPr>
            <a:r>
              <a:rPr lang="en-US" sz="3600" b="1" dirty="0">
                <a:solidFill>
                  <a:srgbClr val="002060"/>
                </a:solidFill>
                <a:latin typeface="Times New Roman" panose="02020603050405020304" pitchFamily="18" charset="0"/>
                <a:cs typeface="Times New Roman" panose="02020603050405020304" pitchFamily="18" charset="0"/>
              </a:rPr>
              <a:t>BARRIERS TO EFFECTIVE COMMUNICATION</a:t>
            </a:r>
            <a:br>
              <a:rPr lang="en-US" sz="3600" b="1" dirty="0">
                <a:solidFill>
                  <a:srgbClr val="FF0000"/>
                </a:solidFill>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F33575-8456-DEF1-9E5B-7D4860195ABB}"/>
              </a:ext>
            </a:extLst>
          </p:cNvPr>
          <p:cNvSpPr>
            <a:spLocks noGrp="1"/>
          </p:cNvSpPr>
          <p:nvPr>
            <p:ph idx="1"/>
          </p:nvPr>
        </p:nvSpPr>
        <p:spPr>
          <a:xfrm>
            <a:off x="108744" y="748506"/>
            <a:ext cx="11734800" cy="5715000"/>
          </a:xfrm>
        </p:spPr>
        <p:txBody>
          <a:bodyPr>
            <a:normAutofit fontScale="70000" lnSpcReduction="20000"/>
          </a:bodyPr>
          <a:lstStyle/>
          <a:p>
            <a:pPr marL="0" indent="0">
              <a:buNone/>
            </a:pPr>
            <a:r>
              <a:rPr lang="en-GB" sz="4000" b="1" dirty="0">
                <a:solidFill>
                  <a:srgbClr val="FF0000"/>
                </a:solidFill>
                <a:latin typeface="Times New Roman" panose="02020603050405020304" pitchFamily="18" charset="0"/>
                <a:cs typeface="Times New Roman" panose="02020603050405020304" pitchFamily="18" charset="0"/>
              </a:rPr>
              <a:t>POOR USE OF COMMUNICATION CHANNELS</a:t>
            </a:r>
          </a:p>
          <a:p>
            <a:pPr marL="0" indent="0">
              <a:spcAft>
                <a:spcPts val="1200"/>
              </a:spcAft>
              <a:buNone/>
            </a:pPr>
            <a:r>
              <a:rPr lang="en-US" sz="3100" b="1" i="0" dirty="0">
                <a:effectLst/>
                <a:latin typeface="Times New Roman" panose="02020603050405020304" pitchFamily="18" charset="0"/>
                <a:cs typeface="Times New Roman" panose="02020603050405020304" pitchFamily="18" charset="0"/>
              </a:rPr>
              <a:t>Case Study</a:t>
            </a:r>
            <a:endParaRPr lang="en-US" sz="3100" dirty="0">
              <a:latin typeface="Times New Roman" panose="02020603050405020304" pitchFamily="18" charset="0"/>
              <a:cs typeface="Times New Roman" panose="02020603050405020304" pitchFamily="18" charset="0"/>
            </a:endParaRPr>
          </a:p>
          <a:p>
            <a:pPr>
              <a:spcAft>
                <a:spcPts val="1200"/>
              </a:spcAft>
            </a:pPr>
            <a:r>
              <a:rPr lang="en-US" sz="3100" b="0" i="0" dirty="0">
                <a:effectLst/>
                <a:latin typeface="Times New Roman" panose="02020603050405020304" pitchFamily="18" charset="0"/>
                <a:cs typeface="Times New Roman" panose="02020603050405020304" pitchFamily="18" charset="0"/>
              </a:rPr>
              <a:t>A beverage company, Fizz Pop, is launching a new energy drink targeting Gen Z (ages 10 to 25). The marketing team plans to advertise the product but chooses traditional TV ads as their primary platform.</a:t>
            </a:r>
          </a:p>
          <a:p>
            <a:pPr algn="l">
              <a:spcBef>
                <a:spcPts val="1800"/>
              </a:spcBef>
              <a:spcAft>
                <a:spcPts val="1200"/>
              </a:spcAft>
            </a:pPr>
            <a:r>
              <a:rPr lang="en-US" sz="3100" b="1" i="0" dirty="0">
                <a:effectLst/>
                <a:latin typeface="Times New Roman" panose="02020603050405020304" pitchFamily="18" charset="0"/>
                <a:cs typeface="Times New Roman" panose="02020603050405020304" pitchFamily="18" charset="0"/>
              </a:rPr>
              <a:t>Poor Use of Communication Channel (TV Ads): </a:t>
            </a:r>
            <a:r>
              <a:rPr lang="en-US" sz="3100" b="0" i="0" dirty="0">
                <a:effectLst/>
                <a:latin typeface="Times New Roman" panose="02020603050405020304" pitchFamily="18" charset="0"/>
                <a:cs typeface="Times New Roman" panose="02020603050405020304" pitchFamily="18" charset="0"/>
              </a:rPr>
              <a:t>Fizz Pop invests heavily in TV commercials, broadcasting them during popular shows and prime-time slots.</a:t>
            </a:r>
          </a:p>
          <a:p>
            <a:pPr marL="0" indent="0" algn="l">
              <a:spcAft>
                <a:spcPts val="1200"/>
              </a:spcAft>
              <a:buNone/>
            </a:pPr>
            <a:r>
              <a:rPr lang="en-US" sz="3100" b="1" i="0" dirty="0">
                <a:effectLst/>
                <a:latin typeface="Times New Roman" panose="02020603050405020304" pitchFamily="18" charset="0"/>
                <a:cs typeface="Times New Roman" panose="02020603050405020304" pitchFamily="18" charset="0"/>
              </a:rPr>
              <a:t>What Happens:</a:t>
            </a:r>
            <a:endParaRPr lang="en-US" sz="3100" b="0" i="0" dirty="0">
              <a:effectLst/>
              <a:latin typeface="Times New Roman" panose="02020603050405020304" pitchFamily="18" charset="0"/>
              <a:cs typeface="Times New Roman" panose="02020603050405020304" pitchFamily="18" charset="0"/>
            </a:endParaRPr>
          </a:p>
          <a:p>
            <a:pPr marL="742950" lvl="1" indent="-285750" algn="l">
              <a:spcAft>
                <a:spcPts val="1200"/>
              </a:spcAft>
              <a:buFont typeface="Arial" panose="020B0604020202020204" pitchFamily="34" charset="0"/>
              <a:buChar char="•"/>
            </a:pPr>
            <a:r>
              <a:rPr lang="en-US" sz="3100" b="0" i="0" dirty="0">
                <a:effectLst/>
                <a:latin typeface="Times New Roman" panose="02020603050405020304" pitchFamily="18" charset="0"/>
                <a:cs typeface="Times New Roman" panose="02020603050405020304" pitchFamily="18" charset="0"/>
              </a:rPr>
              <a:t>Gen Z doesn’t watch traditional TV as much as older cohorts. Instead, they spend most of their time on platforms like TikTok, Instagram, and YouTube.</a:t>
            </a:r>
          </a:p>
          <a:p>
            <a:pPr marL="742950" lvl="1" indent="-285750" algn="l">
              <a:spcAft>
                <a:spcPts val="1200"/>
              </a:spcAft>
              <a:buFont typeface="Arial" panose="020B0604020202020204" pitchFamily="34" charset="0"/>
              <a:buChar char="•"/>
            </a:pPr>
            <a:r>
              <a:rPr lang="en-US" sz="3100" b="0" i="0" dirty="0">
                <a:effectLst/>
                <a:latin typeface="Times New Roman" panose="02020603050405020304" pitchFamily="18" charset="0"/>
                <a:cs typeface="Times New Roman" panose="02020603050405020304" pitchFamily="18" charset="0"/>
              </a:rPr>
              <a:t>The ads fail to reach the target audience effectively, resulting in low brand awareness and poor sales.</a:t>
            </a:r>
          </a:p>
          <a:p>
            <a:pPr marL="742950" lvl="1" indent="-285750" algn="l">
              <a:spcAft>
                <a:spcPts val="1200"/>
              </a:spcAft>
              <a:buFont typeface="Arial" panose="020B0604020202020204" pitchFamily="34" charset="0"/>
              <a:buChar char="•"/>
            </a:pPr>
            <a:r>
              <a:rPr lang="en-US" sz="3100" b="0" i="0" dirty="0">
                <a:effectLst/>
                <a:latin typeface="Times New Roman" panose="02020603050405020304" pitchFamily="18" charset="0"/>
                <a:cs typeface="Times New Roman" panose="02020603050405020304" pitchFamily="18" charset="0"/>
              </a:rPr>
              <a:t>The campaign is deemed unsuccessful, and the company incurs significant financial losses.</a:t>
            </a:r>
          </a:p>
          <a:p>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03130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EAD4B3BB-1FA6-85E0-2E9D-62A49E4D4C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A68C41-41D0-C636-0C9D-73E610FB71C7}"/>
              </a:ext>
            </a:extLst>
          </p:cNvPr>
          <p:cNvSpPr>
            <a:spLocks noGrp="1"/>
          </p:cNvSpPr>
          <p:nvPr>
            <p:ph type="title"/>
          </p:nvPr>
        </p:nvSpPr>
        <p:spPr>
          <a:xfrm>
            <a:off x="337344" y="62706"/>
            <a:ext cx="10896600" cy="922324"/>
          </a:xfrm>
        </p:spPr>
        <p:txBody>
          <a:bodyPr>
            <a:normAutofit fontScale="90000"/>
          </a:bodyPr>
          <a:lstStyle/>
          <a:p>
            <a:pPr marL="0" indent="0">
              <a:buNone/>
            </a:pPr>
            <a:r>
              <a:rPr lang="en-US" sz="3600" b="1" dirty="0">
                <a:solidFill>
                  <a:srgbClr val="002060"/>
                </a:solidFill>
                <a:latin typeface="Times New Roman" panose="02020603050405020304" pitchFamily="18" charset="0"/>
                <a:cs typeface="Times New Roman" panose="02020603050405020304" pitchFamily="18" charset="0"/>
              </a:rPr>
              <a:t>BARRIERS TO EFFECTIVE COMMUNICATION</a:t>
            </a:r>
            <a:br>
              <a:rPr lang="en-US" sz="3600" b="1" dirty="0">
                <a:solidFill>
                  <a:srgbClr val="FF0000"/>
                </a:solidFill>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39719B-6D66-3C66-08AC-3367E5EB25DD}"/>
              </a:ext>
            </a:extLst>
          </p:cNvPr>
          <p:cNvSpPr>
            <a:spLocks noGrp="1"/>
          </p:cNvSpPr>
          <p:nvPr>
            <p:ph idx="1"/>
          </p:nvPr>
        </p:nvSpPr>
        <p:spPr>
          <a:xfrm>
            <a:off x="0" y="672306"/>
            <a:ext cx="11952288" cy="5334000"/>
          </a:xfrm>
        </p:spPr>
        <p:txBody>
          <a:bodyPr>
            <a:normAutofit fontScale="25000" lnSpcReduction="20000"/>
          </a:bodyPr>
          <a:lstStyle/>
          <a:p>
            <a:pPr marL="0" indent="0">
              <a:lnSpc>
                <a:spcPct val="120000"/>
              </a:lnSpc>
              <a:buNone/>
            </a:pPr>
            <a:r>
              <a:rPr lang="en-GB" sz="9600" b="1" dirty="0">
                <a:solidFill>
                  <a:srgbClr val="FF0000"/>
                </a:solidFill>
                <a:latin typeface="Times New Roman" panose="02020603050405020304" pitchFamily="18" charset="0"/>
                <a:cs typeface="Times New Roman" panose="02020603050405020304" pitchFamily="18" charset="0"/>
              </a:rPr>
              <a:t>POOR USE OF COMMUNICATION CHANNELS</a:t>
            </a:r>
          </a:p>
          <a:p>
            <a:pPr marL="0" indent="0">
              <a:lnSpc>
                <a:spcPct val="120000"/>
              </a:lnSpc>
              <a:buNone/>
            </a:pPr>
            <a:r>
              <a:rPr lang="en-US" sz="9600" b="1" i="0" dirty="0">
                <a:effectLst/>
                <a:latin typeface="Times New Roman" panose="02020603050405020304" pitchFamily="18" charset="0"/>
                <a:cs typeface="Times New Roman" panose="02020603050405020304" pitchFamily="18" charset="0"/>
              </a:rPr>
              <a:t>Case Study</a:t>
            </a:r>
            <a:endParaRPr lang="en-US" sz="8000" b="1" i="0" dirty="0">
              <a:solidFill>
                <a:srgbClr val="FF0000"/>
              </a:solidFill>
              <a:effectLst/>
              <a:latin typeface="Times New Roman" panose="02020603050405020304" pitchFamily="18" charset="0"/>
              <a:cs typeface="Times New Roman" panose="02020603050405020304" pitchFamily="18" charset="0"/>
            </a:endParaRPr>
          </a:p>
          <a:p>
            <a:pPr marL="0" indent="0">
              <a:lnSpc>
                <a:spcPct val="120000"/>
              </a:lnSpc>
              <a:buNone/>
            </a:pPr>
            <a:r>
              <a:rPr lang="en-US" sz="8000" b="1" i="0" dirty="0">
                <a:effectLst/>
                <a:latin typeface="Times New Roman" panose="02020603050405020304" pitchFamily="18" charset="0"/>
                <a:cs typeface="Times New Roman" panose="02020603050405020304" pitchFamily="18" charset="0"/>
              </a:rPr>
              <a:t>Effective Use of Communication Channels (Social Media):</a:t>
            </a:r>
            <a:r>
              <a:rPr lang="en-US" sz="8000" b="1" dirty="0">
                <a:latin typeface="Times New Roman" panose="02020603050405020304" pitchFamily="18" charset="0"/>
                <a:cs typeface="Times New Roman" panose="02020603050405020304" pitchFamily="18" charset="0"/>
              </a:rPr>
              <a:t> </a:t>
            </a:r>
            <a:r>
              <a:rPr lang="en-US" sz="8000" b="0" i="0" dirty="0">
                <a:effectLst/>
                <a:latin typeface="Times New Roman" panose="02020603050405020304" pitchFamily="18" charset="0"/>
                <a:cs typeface="Times New Roman" panose="02020603050405020304" pitchFamily="18" charset="0"/>
              </a:rPr>
              <a:t>Fizz Pop shifts its focus to social media platforms where Gen Z is most active and tailors the content to their preferences.</a:t>
            </a:r>
          </a:p>
          <a:p>
            <a:pPr marL="0" indent="0" algn="l">
              <a:lnSpc>
                <a:spcPct val="120000"/>
              </a:lnSpc>
              <a:spcAft>
                <a:spcPts val="1200"/>
              </a:spcAft>
              <a:buNone/>
            </a:pPr>
            <a:r>
              <a:rPr lang="en-US" sz="8000" b="1" i="0" dirty="0">
                <a:effectLst/>
                <a:latin typeface="Times New Roman" panose="02020603050405020304" pitchFamily="18" charset="0"/>
                <a:cs typeface="Times New Roman" panose="02020603050405020304" pitchFamily="18" charset="0"/>
              </a:rPr>
              <a:t>TikTok:</a:t>
            </a:r>
            <a:endParaRPr lang="en-US" sz="8000" dirty="0">
              <a:latin typeface="Times New Roman" panose="02020603050405020304" pitchFamily="18" charset="0"/>
              <a:cs typeface="Times New Roman" panose="02020603050405020304" pitchFamily="18" charset="0"/>
            </a:endParaRPr>
          </a:p>
          <a:p>
            <a:pPr>
              <a:lnSpc>
                <a:spcPct val="120000"/>
              </a:lnSpc>
              <a:spcAft>
                <a:spcPts val="1200"/>
              </a:spcAft>
            </a:pPr>
            <a:r>
              <a:rPr lang="en-US" sz="8000" b="0" i="0" dirty="0">
                <a:effectLst/>
                <a:latin typeface="Times New Roman" panose="02020603050405020304" pitchFamily="18" charset="0"/>
                <a:cs typeface="Times New Roman" panose="02020603050405020304" pitchFamily="18" charset="0"/>
              </a:rPr>
              <a:t>Creates short, viral challenge videos where influencers and users show off creative ways to use the energy drink.</a:t>
            </a:r>
            <a:endParaRPr lang="en-US" sz="8000" dirty="0">
              <a:latin typeface="Times New Roman" panose="02020603050405020304" pitchFamily="18" charset="0"/>
              <a:cs typeface="Times New Roman" panose="02020603050405020304" pitchFamily="18" charset="0"/>
            </a:endParaRPr>
          </a:p>
          <a:p>
            <a:pPr>
              <a:lnSpc>
                <a:spcPct val="120000"/>
              </a:lnSpc>
              <a:spcAft>
                <a:spcPts val="1200"/>
              </a:spcAft>
            </a:pPr>
            <a:r>
              <a:rPr lang="en-US" sz="8000" b="0" i="0" dirty="0">
                <a:effectLst/>
                <a:latin typeface="Times New Roman" panose="02020603050405020304" pitchFamily="18" charset="0"/>
                <a:cs typeface="Times New Roman" panose="02020603050405020304" pitchFamily="18" charset="0"/>
              </a:rPr>
              <a:t>Example: A TikTok trend where users mix Fizz Pop with different juices and share their "ultimate energy combo.“</a:t>
            </a:r>
          </a:p>
          <a:p>
            <a:pPr marL="0" indent="0" algn="l">
              <a:lnSpc>
                <a:spcPct val="120000"/>
              </a:lnSpc>
              <a:spcAft>
                <a:spcPts val="1200"/>
              </a:spcAft>
              <a:buNone/>
            </a:pPr>
            <a:r>
              <a:rPr lang="en-US" sz="8000" b="1" i="0" dirty="0">
                <a:effectLst/>
                <a:latin typeface="Times New Roman" panose="02020603050405020304" pitchFamily="18" charset="0"/>
                <a:cs typeface="Times New Roman" panose="02020603050405020304" pitchFamily="18" charset="0"/>
              </a:rPr>
              <a:t>Instagram:</a:t>
            </a:r>
            <a:endParaRPr lang="en-US" sz="8000" dirty="0">
              <a:latin typeface="Times New Roman" panose="02020603050405020304" pitchFamily="18" charset="0"/>
              <a:cs typeface="Times New Roman" panose="02020603050405020304" pitchFamily="18" charset="0"/>
            </a:endParaRPr>
          </a:p>
          <a:p>
            <a:pPr>
              <a:lnSpc>
                <a:spcPct val="120000"/>
              </a:lnSpc>
              <a:spcAft>
                <a:spcPts val="1200"/>
              </a:spcAft>
            </a:pPr>
            <a:r>
              <a:rPr lang="en-US" sz="8000" b="0" i="0" dirty="0">
                <a:effectLst/>
                <a:latin typeface="Times New Roman" panose="02020603050405020304" pitchFamily="18" charset="0"/>
                <a:cs typeface="Times New Roman" panose="02020603050405020304" pitchFamily="18" charset="0"/>
              </a:rPr>
              <a:t>Posts visually appealing Reels and Stories featuring Gen Z influencers enjoying the drink in relatable settings, like during study sessions or workouts</a:t>
            </a:r>
            <a:endParaRPr lang="en-US" sz="8000" dirty="0">
              <a:latin typeface="Times New Roman" panose="02020603050405020304" pitchFamily="18" charset="0"/>
              <a:cs typeface="Times New Roman" panose="02020603050405020304" pitchFamily="18" charset="0"/>
            </a:endParaRPr>
          </a:p>
          <a:p>
            <a:pPr>
              <a:lnSpc>
                <a:spcPct val="120000"/>
              </a:lnSpc>
              <a:spcAft>
                <a:spcPts val="1200"/>
              </a:spcAft>
            </a:pPr>
            <a:r>
              <a:rPr lang="en-US" sz="8000" b="0" i="0" dirty="0">
                <a:effectLst/>
                <a:latin typeface="Times New Roman" panose="02020603050405020304" pitchFamily="18" charset="0"/>
                <a:cs typeface="Times New Roman" panose="02020603050405020304" pitchFamily="18" charset="0"/>
              </a:rPr>
              <a:t>Example: A Reel of a Gen Z college student pulling an all-nighter with Fizz Pop by their side.</a:t>
            </a:r>
          </a:p>
          <a:p>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96565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DDCA1BC3-DAA1-A715-649D-711BD99B71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9CCF15-B9A3-E2CE-296D-BB098ABBDC4D}"/>
              </a:ext>
            </a:extLst>
          </p:cNvPr>
          <p:cNvSpPr>
            <a:spLocks noGrp="1"/>
          </p:cNvSpPr>
          <p:nvPr>
            <p:ph type="title"/>
          </p:nvPr>
        </p:nvSpPr>
        <p:spPr>
          <a:xfrm>
            <a:off x="0" y="62706"/>
            <a:ext cx="11233944" cy="922324"/>
          </a:xfrm>
        </p:spPr>
        <p:txBody>
          <a:bodyPr>
            <a:normAutofit fontScale="90000"/>
          </a:bodyPr>
          <a:lstStyle/>
          <a:p>
            <a:pPr marL="0" indent="0">
              <a:buNone/>
            </a:pPr>
            <a:r>
              <a:rPr lang="en-US" sz="3100" b="1" dirty="0">
                <a:solidFill>
                  <a:srgbClr val="002060"/>
                </a:solidFill>
                <a:latin typeface="Times New Roman" panose="02020603050405020304" pitchFamily="18" charset="0"/>
                <a:cs typeface="Times New Roman" panose="02020603050405020304" pitchFamily="18" charset="0"/>
              </a:rPr>
              <a:t>OVERCOMING BARRIERS TO EFFECTIVE COMMUNICATION</a:t>
            </a:r>
            <a:br>
              <a:rPr lang="en-US" sz="3600" b="1" dirty="0">
                <a:solidFill>
                  <a:srgbClr val="FF0000"/>
                </a:solidFill>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BC6BC3-3A02-830E-68B0-74C486DE45F3}"/>
              </a:ext>
            </a:extLst>
          </p:cNvPr>
          <p:cNvSpPr>
            <a:spLocks noGrp="1"/>
          </p:cNvSpPr>
          <p:nvPr>
            <p:ph idx="1"/>
          </p:nvPr>
        </p:nvSpPr>
        <p:spPr>
          <a:xfrm>
            <a:off x="147896" y="824706"/>
            <a:ext cx="11543248" cy="5181600"/>
          </a:xfrm>
        </p:spPr>
        <p:txBody>
          <a:bodyPr>
            <a:normAutofit fontScale="70000" lnSpcReduction="20000"/>
          </a:bodyPr>
          <a:lstStyle/>
          <a:p>
            <a:r>
              <a:rPr lang="en-GB" sz="3100" b="1" dirty="0">
                <a:solidFill>
                  <a:srgbClr val="C00000"/>
                </a:solidFill>
                <a:latin typeface="Times New Roman" panose="02020603050405020304" pitchFamily="18" charset="0"/>
                <a:cs typeface="Times New Roman" panose="02020603050405020304" pitchFamily="18" charset="0"/>
              </a:rPr>
              <a:t>Try to understand people’s frame of reference. </a:t>
            </a:r>
            <a:r>
              <a:rPr lang="en-GB" sz="3100" dirty="0">
                <a:latin typeface="Times New Roman" panose="02020603050405020304" pitchFamily="18" charset="0"/>
                <a:cs typeface="Times New Roman" panose="02020603050405020304" pitchFamily="18" charset="0"/>
              </a:rPr>
              <a:t>Frame of reference (sometimes called field of experience) is the set of individual experiences each person possesses.  </a:t>
            </a:r>
            <a:r>
              <a:rPr lang="en-GB" sz="3100" b="1" i="1" dirty="0">
                <a:latin typeface="Times New Roman" panose="02020603050405020304" pitchFamily="18" charset="0"/>
                <a:cs typeface="Times New Roman" panose="02020603050405020304" pitchFamily="18" charset="0"/>
              </a:rPr>
              <a:t>Example :</a:t>
            </a:r>
            <a:r>
              <a:rPr lang="en-GB" sz="3100" dirty="0">
                <a:latin typeface="Times New Roman" panose="02020603050405020304" pitchFamily="18" charset="0"/>
                <a:cs typeface="Times New Roman" panose="02020603050405020304" pitchFamily="18" charset="0"/>
              </a:rPr>
              <a:t> </a:t>
            </a:r>
            <a:r>
              <a:rPr lang="en-US" sz="3100" b="0" i="0" dirty="0">
                <a:effectLst/>
                <a:latin typeface="Times New Roman" panose="02020603050405020304" pitchFamily="18" charset="0"/>
                <a:cs typeface="Times New Roman" panose="02020603050405020304" pitchFamily="18" charset="0"/>
              </a:rPr>
              <a:t>A doctor avoids medical jargon when explaining a diagnosis to a patient, using everyday language instead to make the information clear.</a:t>
            </a:r>
          </a:p>
          <a:p>
            <a:r>
              <a:rPr lang="en-US" sz="3100" b="1" i="0" dirty="0">
                <a:solidFill>
                  <a:srgbClr val="C00000"/>
                </a:solidFill>
                <a:effectLst/>
                <a:latin typeface="Times New Roman" panose="02020603050405020304" pitchFamily="18" charset="0"/>
                <a:cs typeface="Times New Roman" panose="02020603050405020304" pitchFamily="18" charset="0"/>
              </a:rPr>
              <a:t>An organization's communication climate reflects its culture, its values, attitudes, and habits. </a:t>
            </a:r>
            <a:r>
              <a:rPr lang="en-US" sz="3100" b="0" i="0" dirty="0">
                <a:effectLst/>
                <a:latin typeface="Times New Roman" panose="02020603050405020304" pitchFamily="18" charset="0"/>
                <a:cs typeface="Times New Roman" panose="02020603050405020304" pitchFamily="18" charset="0"/>
              </a:rPr>
              <a:t>Successful companies foster openness by ensuring information flows freely at all levels, creating trust and collaboration. </a:t>
            </a:r>
            <a:r>
              <a:rPr lang="en-US" sz="3100" b="1" i="1" dirty="0">
                <a:effectLst/>
                <a:latin typeface="Times New Roman" panose="02020603050405020304" pitchFamily="18" charset="0"/>
                <a:cs typeface="Times New Roman" panose="02020603050405020304" pitchFamily="18" charset="0"/>
              </a:rPr>
              <a:t>Example: </a:t>
            </a:r>
            <a:r>
              <a:rPr lang="en-US" sz="3100" b="0" i="0" dirty="0">
                <a:effectLst/>
                <a:latin typeface="Times New Roman" panose="02020603050405020304" pitchFamily="18" charset="0"/>
                <a:cs typeface="Times New Roman" panose="02020603050405020304" pitchFamily="18" charset="0"/>
              </a:rPr>
              <a:t>A coffee shop called </a:t>
            </a:r>
            <a:r>
              <a:rPr lang="en-US" sz="3100" b="1" dirty="0">
                <a:effectLst/>
                <a:latin typeface="Times New Roman" panose="02020603050405020304" pitchFamily="18" charset="0"/>
                <a:cs typeface="Times New Roman" panose="02020603050405020304" pitchFamily="18" charset="0"/>
              </a:rPr>
              <a:t>Brew &amp; Connect </a:t>
            </a:r>
            <a:r>
              <a:rPr lang="en-US" sz="3100" b="0" i="0" dirty="0">
                <a:effectLst/>
                <a:latin typeface="Times New Roman" panose="02020603050405020304" pitchFamily="18" charset="0"/>
                <a:cs typeface="Times New Roman" panose="02020603050405020304" pitchFamily="18" charset="0"/>
              </a:rPr>
              <a:t>holds monthly sessions where employees share ideas or concerns directly with the owner. For instance, a barista suggested using reusable cups, which the shop adopted, reducing waste and boosting employee morale. This simple, open approach builds trust and empower employees to share their opinions openly. </a:t>
            </a:r>
          </a:p>
          <a:p>
            <a:r>
              <a:rPr lang="en-GB" sz="3100" b="1" dirty="0">
                <a:solidFill>
                  <a:srgbClr val="C00000"/>
                </a:solidFill>
                <a:latin typeface="Times New Roman" panose="02020603050405020304" pitchFamily="18" charset="0"/>
                <a:cs typeface="Times New Roman" panose="02020603050405020304" pitchFamily="18" charset="0"/>
              </a:rPr>
              <a:t>Use feedback to encourage a two-way communication.  </a:t>
            </a:r>
            <a:r>
              <a:rPr lang="en-GB" sz="3100" dirty="0">
                <a:latin typeface="Times New Roman" panose="02020603050405020304" pitchFamily="18" charset="0"/>
                <a:cs typeface="Times New Roman" panose="02020603050405020304" pitchFamily="18" charset="0"/>
              </a:rPr>
              <a:t>A request for feedback or indicate how or when you will follow upon a message. </a:t>
            </a:r>
            <a:r>
              <a:rPr lang="en-US" sz="3100" b="1" i="1" dirty="0">
                <a:latin typeface="Times New Roman" panose="02020603050405020304" pitchFamily="18" charset="0"/>
                <a:cs typeface="Times New Roman" panose="02020603050405020304" pitchFamily="18" charset="0"/>
              </a:rPr>
              <a:t>Example: </a:t>
            </a:r>
            <a:r>
              <a:rPr lang="en-US" sz="3100" b="0" i="0" dirty="0">
                <a:effectLst/>
                <a:latin typeface="Times New Roman" panose="02020603050405020304" pitchFamily="18" charset="0"/>
                <a:cs typeface="Times New Roman" panose="02020603050405020304" pitchFamily="18" charset="0"/>
              </a:rPr>
              <a:t>A manager sends a team message saying, </a:t>
            </a:r>
            <a:r>
              <a:rPr lang="en-US" sz="3100" b="0" i="1" dirty="0">
                <a:effectLst/>
                <a:latin typeface="Times New Roman" panose="02020603050405020304" pitchFamily="18" charset="0"/>
                <a:cs typeface="Times New Roman" panose="02020603050405020304" pitchFamily="18" charset="0"/>
              </a:rPr>
              <a:t>Let me know your thoughts on the new process by tomorrow, I’ll address your concerns in our Friday meeting.</a:t>
            </a:r>
            <a:r>
              <a:rPr lang="en-US" sz="3100" b="0" i="0" dirty="0">
                <a:effectLst/>
                <a:latin typeface="Times New Roman" panose="02020603050405020304" pitchFamily="18" charset="0"/>
                <a:cs typeface="Times New Roman" panose="02020603050405020304" pitchFamily="18" charset="0"/>
              </a:rPr>
              <a:t> This open approach encourages dialogue. Without such clarity, employees might feel hesitant to share ideas, leading to missed improvements.</a:t>
            </a:r>
            <a:endParaRPr lang="en-US" sz="3100" b="1" i="1" dirty="0">
              <a:latin typeface="Times New Roman" panose="02020603050405020304" pitchFamily="18" charset="0"/>
              <a:cs typeface="Times New Roman" panose="02020603050405020304" pitchFamily="18" charset="0"/>
            </a:endParaRPr>
          </a:p>
          <a:p>
            <a:endParaRPr lang="en-GB" sz="2800" dirty="0">
              <a:latin typeface="Times New Roman" panose="02020603050405020304" pitchFamily="18" charset="0"/>
              <a:cs typeface="Times New Roman" panose="02020603050405020304" pitchFamily="18" charset="0"/>
            </a:endParaRPr>
          </a:p>
          <a:p>
            <a:pPr>
              <a:buNone/>
            </a:pPr>
            <a:endParaRPr lang="en-US" sz="2800" dirty="0">
              <a:latin typeface="Times New Roman" panose="02020603050405020304" pitchFamily="18" charset="0"/>
              <a:cs typeface="Times New Roman" panose="02020603050405020304" pitchFamily="18" charset="0"/>
            </a:endParaRPr>
          </a:p>
          <a:p>
            <a:endParaRPr lang="en-US" sz="2800" b="0" i="0" dirty="0">
              <a:effectLst/>
              <a:latin typeface="D-DINExp"/>
            </a:endParaRPr>
          </a:p>
        </p:txBody>
      </p:sp>
    </p:spTree>
    <p:extLst>
      <p:ext uri="{BB962C8B-B14F-4D97-AF65-F5344CB8AC3E}">
        <p14:creationId xmlns:p14="http://schemas.microsoft.com/office/powerpoint/2010/main" val="2722525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64313BAD-7209-32AE-8968-8174F7EF26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E7B3CA-18DA-7902-B14C-984B67673E93}"/>
              </a:ext>
            </a:extLst>
          </p:cNvPr>
          <p:cNvSpPr>
            <a:spLocks noGrp="1"/>
          </p:cNvSpPr>
          <p:nvPr>
            <p:ph type="title"/>
          </p:nvPr>
        </p:nvSpPr>
        <p:spPr>
          <a:xfrm>
            <a:off x="0" y="62706"/>
            <a:ext cx="11233944" cy="922324"/>
          </a:xfrm>
        </p:spPr>
        <p:txBody>
          <a:bodyPr>
            <a:noAutofit/>
          </a:bodyPr>
          <a:lstStyle/>
          <a:p>
            <a:pPr marL="0" indent="0">
              <a:buNone/>
            </a:pPr>
            <a:r>
              <a:rPr lang="en-US" sz="2800" b="1" dirty="0">
                <a:solidFill>
                  <a:srgbClr val="002060"/>
                </a:solidFill>
                <a:latin typeface="Times New Roman" panose="02020603050405020304" pitchFamily="18" charset="0"/>
                <a:cs typeface="Times New Roman" panose="02020603050405020304" pitchFamily="18" charset="0"/>
              </a:rPr>
              <a:t>OVERCOMING BARRIERS TO EFFECTIVE COMMUNICATION</a:t>
            </a:r>
            <a:br>
              <a:rPr lang="en-US" sz="2800" dirty="0">
                <a:solidFill>
                  <a:srgbClr val="FF0000"/>
                </a:solidFill>
              </a:rPr>
            </a:br>
            <a:endParaRPr lang="en-US" sz="2800" dirty="0"/>
          </a:p>
        </p:txBody>
      </p:sp>
      <p:sp>
        <p:nvSpPr>
          <p:cNvPr id="3" name="Content Placeholder 2">
            <a:extLst>
              <a:ext uri="{FF2B5EF4-FFF2-40B4-BE49-F238E27FC236}">
                <a16:creationId xmlns:a16="http://schemas.microsoft.com/office/drawing/2014/main" id="{3A3C5F06-DC5E-3BA7-4F8F-D109EF41FD4D}"/>
              </a:ext>
            </a:extLst>
          </p:cNvPr>
          <p:cNvSpPr>
            <a:spLocks noGrp="1"/>
          </p:cNvSpPr>
          <p:nvPr>
            <p:ph idx="1"/>
          </p:nvPr>
        </p:nvSpPr>
        <p:spPr>
          <a:xfrm>
            <a:off x="228600" y="824706"/>
            <a:ext cx="11233944" cy="5181600"/>
          </a:xfrm>
        </p:spPr>
        <p:txBody>
          <a:bodyPr>
            <a:normAutofit fontScale="40000" lnSpcReduction="20000"/>
          </a:bodyPr>
          <a:lstStyle/>
          <a:p>
            <a:pPr marL="0" indent="0">
              <a:buNone/>
            </a:pPr>
            <a:endParaRPr lang="en-GB" sz="4200" dirty="0">
              <a:solidFill>
                <a:srgbClr val="FF0000"/>
              </a:solidFill>
              <a:latin typeface="Times New Roman" panose="02020603050405020304" pitchFamily="18" charset="0"/>
              <a:cs typeface="Times New Roman" panose="02020603050405020304" pitchFamily="18" charset="0"/>
            </a:endParaRPr>
          </a:p>
          <a:p>
            <a:pPr marL="0" indent="0">
              <a:buNone/>
            </a:pPr>
            <a:endParaRPr lang="en-GB" sz="4200" dirty="0">
              <a:solidFill>
                <a:srgbClr val="FF0000"/>
              </a:solidFill>
              <a:latin typeface="Times New Roman" panose="02020603050405020304" pitchFamily="18" charset="0"/>
              <a:cs typeface="Times New Roman" panose="02020603050405020304" pitchFamily="18" charset="0"/>
            </a:endParaRPr>
          </a:p>
          <a:p>
            <a:pPr marL="0" indent="0">
              <a:buNone/>
            </a:pPr>
            <a:r>
              <a:rPr lang="en-GB" sz="5000" dirty="0">
                <a:solidFill>
                  <a:srgbClr val="FF0000"/>
                </a:solidFill>
                <a:latin typeface="Times New Roman" panose="02020603050405020304" pitchFamily="18" charset="0"/>
                <a:cs typeface="Times New Roman" panose="02020603050405020304" pitchFamily="18" charset="0"/>
              </a:rPr>
              <a:t>Choose the right media</a:t>
            </a:r>
            <a:r>
              <a:rPr lang="en-US" sz="5000" dirty="0">
                <a:solidFill>
                  <a:srgbClr val="FF0000"/>
                </a:solidFill>
                <a:latin typeface="Times New Roman" panose="02020603050405020304" pitchFamily="18" charset="0"/>
                <a:cs typeface="Times New Roman" panose="02020603050405020304" pitchFamily="18" charset="0"/>
              </a:rPr>
              <a:t>. </a:t>
            </a:r>
            <a:r>
              <a:rPr lang="en-US" sz="5000" i="1" dirty="0">
                <a:latin typeface="Times New Roman" panose="02020603050405020304" pitchFamily="18" charset="0"/>
                <a:cs typeface="Times New Roman" panose="02020603050405020304" pitchFamily="18" charset="0"/>
              </a:rPr>
              <a:t>Example: </a:t>
            </a:r>
            <a:r>
              <a:rPr lang="en-US" sz="5000" i="0" dirty="0">
                <a:effectLst/>
                <a:latin typeface="Times New Roman" panose="02020603050405020304" pitchFamily="18" charset="0"/>
                <a:cs typeface="Times New Roman" panose="02020603050405020304" pitchFamily="18" charset="0"/>
              </a:rPr>
              <a:t>A healthcare provider sends appointment reminders via text for convenience but discusses test results in person  to ensure privacy and clarity.</a:t>
            </a:r>
          </a:p>
          <a:p>
            <a:pPr marL="0" indent="0">
              <a:buNone/>
            </a:pPr>
            <a:endParaRPr lang="en-GB" sz="4200" dirty="0">
              <a:solidFill>
                <a:srgbClr val="FF0000"/>
              </a:solidFill>
              <a:latin typeface="Times New Roman" panose="02020603050405020304" pitchFamily="18" charset="0"/>
              <a:cs typeface="Times New Roman" panose="02020603050405020304" pitchFamily="18" charset="0"/>
            </a:endParaRPr>
          </a:p>
          <a:p>
            <a:pPr marL="0" indent="0">
              <a:buNone/>
            </a:pPr>
            <a:r>
              <a:rPr lang="en-GB" sz="5000" dirty="0">
                <a:solidFill>
                  <a:srgbClr val="FF0000"/>
                </a:solidFill>
                <a:latin typeface="Times New Roman" panose="02020603050405020304" pitchFamily="18" charset="0"/>
                <a:cs typeface="Times New Roman" panose="02020603050405020304" pitchFamily="18" charset="0"/>
              </a:rPr>
              <a:t>Overcome poor listening. </a:t>
            </a:r>
            <a:r>
              <a:rPr lang="en-GB" sz="5000" i="1" dirty="0">
                <a:latin typeface="Times New Roman" panose="02020603050405020304" pitchFamily="18" charset="0"/>
                <a:cs typeface="Times New Roman" panose="02020603050405020304" pitchFamily="18" charset="0"/>
              </a:rPr>
              <a:t>Example:</a:t>
            </a:r>
            <a:r>
              <a:rPr lang="en-US" sz="5000" i="0" dirty="0">
                <a:effectLst/>
                <a:latin typeface="Times New Roman" panose="02020603050405020304" pitchFamily="18" charset="0"/>
                <a:cs typeface="Times New Roman" panose="02020603050405020304" pitchFamily="18" charset="0"/>
              </a:rPr>
              <a:t>During meetings, a manager demonstrates active listening by jotting down notes, asking follow-up questions, and summarizing discussions to ensure he/she grasp their team’s ideas clearly, preventing any miscommunication.</a:t>
            </a:r>
            <a:endParaRPr lang="en-US" sz="5000" dirty="0">
              <a:latin typeface="Times New Roman" panose="02020603050405020304" pitchFamily="18" charset="0"/>
              <a:cs typeface="Times New Roman" panose="02020603050405020304" pitchFamily="18" charset="0"/>
            </a:endParaRPr>
          </a:p>
          <a:p>
            <a:pPr marL="0" indent="0">
              <a:buNone/>
            </a:pPr>
            <a:endParaRPr lang="en-GB" sz="4200" dirty="0">
              <a:solidFill>
                <a:srgbClr val="FF0000"/>
              </a:solidFill>
              <a:latin typeface="Times New Roman" panose="02020603050405020304" pitchFamily="18" charset="0"/>
              <a:cs typeface="Times New Roman" panose="02020603050405020304" pitchFamily="18" charset="0"/>
            </a:endParaRPr>
          </a:p>
          <a:p>
            <a:pPr marL="0" indent="0">
              <a:buNone/>
            </a:pPr>
            <a:r>
              <a:rPr lang="en-GB" sz="4500" dirty="0">
                <a:solidFill>
                  <a:srgbClr val="FF0000"/>
                </a:solidFill>
                <a:latin typeface="Times New Roman" panose="02020603050405020304" pitchFamily="18" charset="0"/>
                <a:cs typeface="Times New Roman" panose="02020603050405020304" pitchFamily="18" charset="0"/>
              </a:rPr>
              <a:t>Explain the meaning of unconventional or technical terms.  </a:t>
            </a:r>
            <a:r>
              <a:rPr lang="en-GB" sz="4500" dirty="0">
                <a:latin typeface="Times New Roman" panose="02020603050405020304" pitchFamily="18" charset="0"/>
                <a:cs typeface="Times New Roman" panose="02020603050405020304" pitchFamily="18" charset="0"/>
              </a:rPr>
              <a:t>Use simple, direct and natural language especially for people whose native language is not the one you are using to communicate. </a:t>
            </a:r>
            <a:r>
              <a:rPr lang="en-US" sz="4500" dirty="0">
                <a:effectLst/>
                <a:latin typeface="Times New Roman" panose="02020603050405020304" pitchFamily="18" charset="0"/>
                <a:cs typeface="Times New Roman" panose="02020603050405020304" pitchFamily="18" charset="0"/>
              </a:rPr>
              <a:t>Example : Instead of saying  “habeas corpus” to an audience who are not lawyers, you can simplify it like this: </a:t>
            </a:r>
            <a:r>
              <a:rPr lang="en-US" sz="4500" i="1" dirty="0">
                <a:effectLst/>
                <a:latin typeface="Times New Roman" panose="02020603050405020304" pitchFamily="18" charset="0"/>
                <a:cs typeface="Times New Roman" panose="02020603050405020304" pitchFamily="18" charset="0"/>
              </a:rPr>
              <a:t>It’s a legal right that ensures a person cannot be kept in jail without a fair trial or a valid reason.</a:t>
            </a:r>
            <a:r>
              <a:rPr lang="en-US" sz="4500" dirty="0">
                <a:latin typeface="Times New Roman" panose="02020603050405020304" pitchFamily="18" charset="0"/>
                <a:cs typeface="Times New Roman" panose="02020603050405020304" pitchFamily="18" charset="0"/>
              </a:rPr>
              <a:t> </a:t>
            </a:r>
            <a:r>
              <a:rPr lang="en-US" sz="4500" dirty="0">
                <a:effectLst/>
                <a:latin typeface="Times New Roman" panose="02020603050405020304" pitchFamily="18" charset="0"/>
                <a:cs typeface="Times New Roman" panose="02020603050405020304" pitchFamily="18" charset="0"/>
              </a:rPr>
              <a:t>his makes it clearer and easier to understand for everyone.</a:t>
            </a:r>
          </a:p>
          <a:p>
            <a:pPr marL="0" indent="0">
              <a:buNone/>
            </a:pPr>
            <a:endParaRPr lang="en-GB" sz="4200" dirty="0">
              <a:solidFill>
                <a:srgbClr val="FF0000"/>
              </a:solidFill>
              <a:latin typeface="Times New Roman" panose="02020603050405020304" pitchFamily="18" charset="0"/>
              <a:cs typeface="Times New Roman" panose="02020603050405020304" pitchFamily="18" charset="0"/>
            </a:endParaRPr>
          </a:p>
          <a:p>
            <a:pPr marL="0" indent="0">
              <a:buNone/>
            </a:pPr>
            <a:r>
              <a:rPr lang="en-GB" sz="5000" dirty="0">
                <a:solidFill>
                  <a:srgbClr val="FF0000"/>
                </a:solidFill>
                <a:latin typeface="Times New Roman" panose="02020603050405020304" pitchFamily="18" charset="0"/>
                <a:cs typeface="Times New Roman" panose="02020603050405020304" pitchFamily="18" charset="0"/>
              </a:rPr>
              <a:t>Avoid filtering and distortion. </a:t>
            </a:r>
            <a:r>
              <a:rPr lang="en-US" sz="5000" b="0" i="0" dirty="0">
                <a:effectLst/>
                <a:latin typeface="Times New Roman" panose="02020603050405020304" pitchFamily="18" charset="0"/>
                <a:cs typeface="Times New Roman" panose="02020603050405020304" pitchFamily="18" charset="0"/>
              </a:rPr>
              <a:t>To avoid filtering and distortion in communication, it's crucial to be clear, direct, and considerate of how your message might be perceived. </a:t>
            </a:r>
            <a:r>
              <a:rPr lang="en-US" sz="5000" dirty="0">
                <a:latin typeface="Times New Roman" panose="02020603050405020304" pitchFamily="18" charset="0"/>
                <a:cs typeface="Times New Roman" panose="02020603050405020304" pitchFamily="18" charset="0"/>
              </a:rPr>
              <a:t>Example: </a:t>
            </a:r>
            <a:r>
              <a:rPr lang="en-US" sz="5000" dirty="0"/>
              <a:t>Provide specific, constructive feedback that highlights strengths and areas for improvement to ensure clarity and encourage collaboration.</a:t>
            </a:r>
            <a:endParaRPr lang="en-US" sz="5000" b="0" i="0" dirty="0">
              <a:effectLst/>
              <a:latin typeface="Times New Roman" panose="02020603050405020304" pitchFamily="18" charset="0"/>
              <a:cs typeface="Times New Roman" panose="02020603050405020304" pitchFamily="18" charset="0"/>
            </a:endParaRPr>
          </a:p>
          <a:p>
            <a:endParaRPr lang="en-US" sz="2600" dirty="0">
              <a:effectLst/>
              <a:latin typeface="Times New Roman" panose="02020603050405020304" pitchFamily="18" charset="0"/>
              <a:cs typeface="Times New Roman" panose="02020603050405020304" pitchFamily="18" charset="0"/>
            </a:endParaRPr>
          </a:p>
          <a:p>
            <a:endParaRPr lang="en-US" sz="2600" dirty="0">
              <a:effectLst/>
              <a:latin typeface="Times New Roman" panose="02020603050405020304" pitchFamily="18" charset="0"/>
              <a:cs typeface="Times New Roman" panose="02020603050405020304" pitchFamily="18" charset="0"/>
            </a:endParaRPr>
          </a:p>
          <a:p>
            <a:endParaRPr lang="en-US" sz="2800" b="0" i="0" dirty="0">
              <a:effectLst/>
              <a:latin typeface="D-DINExp"/>
            </a:endParaRPr>
          </a:p>
        </p:txBody>
      </p:sp>
    </p:spTree>
    <p:extLst>
      <p:ext uri="{BB962C8B-B14F-4D97-AF65-F5344CB8AC3E}">
        <p14:creationId xmlns:p14="http://schemas.microsoft.com/office/powerpoint/2010/main" val="35335921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C61778BE-7EAE-3321-B469-02F1377320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283154-F3EC-E232-EEE4-8C9974582DC7}"/>
              </a:ext>
            </a:extLst>
          </p:cNvPr>
          <p:cNvSpPr>
            <a:spLocks noGrp="1"/>
          </p:cNvSpPr>
          <p:nvPr>
            <p:ph type="title"/>
          </p:nvPr>
        </p:nvSpPr>
        <p:spPr>
          <a:xfrm>
            <a:off x="0" y="62706"/>
            <a:ext cx="11233944" cy="1219200"/>
          </a:xfrm>
        </p:spPr>
        <p:txBody>
          <a:bodyPr>
            <a:normAutofit fontScale="90000"/>
          </a:bodyPr>
          <a:lstStyle/>
          <a:p>
            <a:pPr marL="0" indent="0">
              <a:buNone/>
            </a:pPr>
            <a:r>
              <a:rPr lang="en-US" sz="3100" b="1" dirty="0">
                <a:solidFill>
                  <a:srgbClr val="002060"/>
                </a:solidFill>
                <a:latin typeface="Times New Roman" panose="02020603050405020304" pitchFamily="18" charset="0"/>
                <a:cs typeface="Times New Roman" panose="02020603050405020304" pitchFamily="18" charset="0"/>
              </a:rPr>
              <a:t>PRINCIPLES FOR EFFECTIVE COMMUNICATION( THE 7C’S)</a:t>
            </a:r>
            <a:br>
              <a:rPr lang="en-US" sz="3600" b="1" dirty="0">
                <a:solidFill>
                  <a:srgbClr val="FF0000"/>
                </a:solidFill>
              </a:rPr>
            </a:br>
            <a:endParaRPr lang="en-US" sz="3600" b="1" dirty="0"/>
          </a:p>
        </p:txBody>
      </p:sp>
      <p:sp>
        <p:nvSpPr>
          <p:cNvPr id="3" name="Content Placeholder 2">
            <a:extLst>
              <a:ext uri="{FF2B5EF4-FFF2-40B4-BE49-F238E27FC236}">
                <a16:creationId xmlns:a16="http://schemas.microsoft.com/office/drawing/2014/main" id="{77733638-ED46-C1C5-6819-032300858A53}"/>
              </a:ext>
            </a:extLst>
          </p:cNvPr>
          <p:cNvSpPr>
            <a:spLocks noGrp="1"/>
          </p:cNvSpPr>
          <p:nvPr>
            <p:ph idx="1"/>
          </p:nvPr>
        </p:nvSpPr>
        <p:spPr>
          <a:xfrm>
            <a:off x="184944" y="900906"/>
            <a:ext cx="11448524" cy="5257800"/>
          </a:xfrm>
        </p:spPr>
        <p:txBody>
          <a:bodyPr>
            <a:normAutofit fontScale="25000" lnSpcReduction="20000"/>
          </a:bodyPr>
          <a:lstStyle/>
          <a:p>
            <a:r>
              <a:rPr lang="en-US" sz="11200" b="0" i="0" dirty="0">
                <a:effectLst/>
                <a:latin typeface="Times New Roman" panose="02020603050405020304" pitchFamily="18" charset="0"/>
                <a:cs typeface="Times New Roman" panose="02020603050405020304" pitchFamily="18" charset="0"/>
              </a:rPr>
              <a:t>The seven Cs of communication  are principles essential for effective communication, as they help ensure that messages are well-structured, easy to understand, and engage the audience positively. </a:t>
            </a:r>
          </a:p>
          <a:p>
            <a:endParaRPr lang="en-US" sz="11200" b="0" i="0" dirty="0">
              <a:effectLst/>
              <a:latin typeface="Times New Roman" panose="02020603050405020304" pitchFamily="18" charset="0"/>
              <a:cs typeface="Times New Roman" panose="02020603050405020304" pitchFamily="18" charset="0"/>
            </a:endParaRPr>
          </a:p>
          <a:p>
            <a:r>
              <a:rPr lang="en-US" sz="11200" b="0" i="0" dirty="0">
                <a:effectLst/>
                <a:latin typeface="Times New Roman" panose="02020603050405020304" pitchFamily="18" charset="0"/>
                <a:cs typeface="Times New Roman" panose="02020603050405020304" pitchFamily="18" charset="0"/>
              </a:rPr>
              <a:t>By applying these Cs, individuals can improve the clarity, accuracy, and overall impact of their communication, leading to better relationships and outcomes in both personal and professional settings</a:t>
            </a:r>
            <a:r>
              <a:rPr lang="en-US" sz="11200" dirty="0">
                <a:latin typeface="Times New Roman" panose="02020603050405020304" pitchFamily="18" charset="0"/>
                <a:cs typeface="Times New Roman" panose="02020603050405020304" pitchFamily="18" charset="0"/>
              </a:rPr>
              <a:t>.</a:t>
            </a:r>
          </a:p>
          <a:p>
            <a:endParaRPr lang="en-US" sz="11200" b="0" i="0" dirty="0">
              <a:effectLst/>
              <a:latin typeface="Times New Roman" panose="02020603050405020304" pitchFamily="18" charset="0"/>
              <a:cs typeface="Times New Roman" panose="02020603050405020304" pitchFamily="18" charset="0"/>
            </a:endParaRPr>
          </a:p>
          <a:p>
            <a:r>
              <a:rPr lang="en-US" sz="11200" b="0" i="0" dirty="0">
                <a:effectLst/>
                <a:latin typeface="Times New Roman" panose="02020603050405020304" pitchFamily="18" charset="0"/>
                <a:cs typeface="Times New Roman" panose="02020603050405020304" pitchFamily="18" charset="0"/>
              </a:rPr>
              <a:t>The seven Cs of communication are </a:t>
            </a:r>
            <a:r>
              <a:rPr lang="en-US" sz="11200" b="1" i="0" dirty="0">
                <a:effectLst/>
                <a:latin typeface="Times New Roman" panose="02020603050405020304" pitchFamily="18" charset="0"/>
                <a:cs typeface="Times New Roman" panose="02020603050405020304" pitchFamily="18" charset="0"/>
              </a:rPr>
              <a:t>Clarity</a:t>
            </a:r>
            <a:r>
              <a:rPr lang="en-US" sz="11200" b="0" i="0" dirty="0">
                <a:effectLst/>
                <a:latin typeface="Times New Roman" panose="02020603050405020304" pitchFamily="18" charset="0"/>
                <a:cs typeface="Times New Roman" panose="02020603050405020304" pitchFamily="18" charset="0"/>
              </a:rPr>
              <a:t>, </a:t>
            </a:r>
            <a:r>
              <a:rPr lang="en-US" sz="11200" b="1" i="0" dirty="0">
                <a:effectLst/>
                <a:latin typeface="Times New Roman" panose="02020603050405020304" pitchFamily="18" charset="0"/>
                <a:cs typeface="Times New Roman" panose="02020603050405020304" pitchFamily="18" charset="0"/>
              </a:rPr>
              <a:t>Correctness</a:t>
            </a:r>
            <a:r>
              <a:rPr lang="en-US" sz="11200" b="0" i="0" dirty="0">
                <a:effectLst/>
                <a:latin typeface="Times New Roman" panose="02020603050405020304" pitchFamily="18" charset="0"/>
                <a:cs typeface="Times New Roman" panose="02020603050405020304" pitchFamily="18" charset="0"/>
              </a:rPr>
              <a:t>, </a:t>
            </a:r>
            <a:r>
              <a:rPr lang="en-US" sz="11200" b="1" i="0" dirty="0">
                <a:effectLst/>
                <a:latin typeface="Times New Roman" panose="02020603050405020304" pitchFamily="18" charset="0"/>
                <a:cs typeface="Times New Roman" panose="02020603050405020304" pitchFamily="18" charset="0"/>
              </a:rPr>
              <a:t>Completeness</a:t>
            </a:r>
            <a:r>
              <a:rPr lang="en-US" sz="11200" b="0" i="0" dirty="0">
                <a:effectLst/>
                <a:latin typeface="Times New Roman" panose="02020603050405020304" pitchFamily="18" charset="0"/>
                <a:cs typeface="Times New Roman" panose="02020603050405020304" pitchFamily="18" charset="0"/>
              </a:rPr>
              <a:t>, </a:t>
            </a:r>
            <a:r>
              <a:rPr lang="en-US" sz="11200" b="1" i="0" dirty="0">
                <a:effectLst/>
                <a:latin typeface="Times New Roman" panose="02020603050405020304" pitchFamily="18" charset="0"/>
                <a:cs typeface="Times New Roman" panose="02020603050405020304" pitchFamily="18" charset="0"/>
              </a:rPr>
              <a:t>Conciseness</a:t>
            </a:r>
            <a:r>
              <a:rPr lang="en-US" sz="11200" b="0" i="0" dirty="0">
                <a:effectLst/>
                <a:latin typeface="Times New Roman" panose="02020603050405020304" pitchFamily="18" charset="0"/>
                <a:cs typeface="Times New Roman" panose="02020603050405020304" pitchFamily="18" charset="0"/>
              </a:rPr>
              <a:t>, </a:t>
            </a:r>
            <a:r>
              <a:rPr lang="en-US" sz="11200" b="1" i="0" dirty="0">
                <a:effectLst/>
                <a:latin typeface="Times New Roman" panose="02020603050405020304" pitchFamily="18" charset="0"/>
                <a:cs typeface="Times New Roman" panose="02020603050405020304" pitchFamily="18" charset="0"/>
              </a:rPr>
              <a:t>Consideration</a:t>
            </a:r>
            <a:r>
              <a:rPr lang="en-US" sz="11200" b="0" i="0" dirty="0">
                <a:effectLst/>
                <a:latin typeface="Times New Roman" panose="02020603050405020304" pitchFamily="18" charset="0"/>
                <a:cs typeface="Times New Roman" panose="02020603050405020304" pitchFamily="18" charset="0"/>
              </a:rPr>
              <a:t>, </a:t>
            </a:r>
            <a:r>
              <a:rPr lang="en-US" sz="11200" b="1" i="0" dirty="0">
                <a:effectLst/>
                <a:latin typeface="Times New Roman" panose="02020603050405020304" pitchFamily="18" charset="0"/>
                <a:cs typeface="Times New Roman" panose="02020603050405020304" pitchFamily="18" charset="0"/>
              </a:rPr>
              <a:t>Concreteness</a:t>
            </a:r>
            <a:r>
              <a:rPr lang="en-US" sz="11200" b="0" i="0" dirty="0">
                <a:effectLst/>
                <a:latin typeface="Times New Roman" panose="02020603050405020304" pitchFamily="18" charset="0"/>
                <a:cs typeface="Times New Roman" panose="02020603050405020304" pitchFamily="18" charset="0"/>
              </a:rPr>
              <a:t>, and </a:t>
            </a:r>
            <a:r>
              <a:rPr lang="en-US" sz="11200" b="1" i="0" dirty="0">
                <a:effectLst/>
                <a:latin typeface="Times New Roman" panose="02020603050405020304" pitchFamily="18" charset="0"/>
                <a:cs typeface="Times New Roman" panose="02020603050405020304" pitchFamily="18" charset="0"/>
              </a:rPr>
              <a:t>Courtesy</a:t>
            </a:r>
            <a:r>
              <a:rPr lang="en-US" sz="11200" b="0" i="0" dirty="0">
                <a:effectLst/>
                <a:latin typeface="Times New Roman" panose="02020603050405020304" pitchFamily="18" charset="0"/>
                <a:cs typeface="Times New Roman" panose="02020603050405020304" pitchFamily="18" charset="0"/>
              </a:rPr>
              <a:t>.</a:t>
            </a:r>
          </a:p>
          <a:p>
            <a:endParaRPr lang="en-US" sz="11200" b="1" i="0" dirty="0">
              <a:effectLst/>
              <a:latin typeface="Times New Roman" panose="02020603050405020304" pitchFamily="18" charset="0"/>
              <a:cs typeface="Times New Roman" panose="02020603050405020304" pitchFamily="18" charset="0"/>
            </a:endParaRPr>
          </a:p>
          <a:p>
            <a:pPr marL="0" indent="0" algn="l">
              <a:spcBef>
                <a:spcPts val="1800"/>
              </a:spcBef>
              <a:spcAft>
                <a:spcPts val="1200"/>
              </a:spcAft>
              <a:buNone/>
            </a:pPr>
            <a:endParaRPr lang="en-US" sz="11200" b="0" i="0" dirty="0">
              <a:effectLst/>
              <a:latin typeface="Times New Roman" panose="02020603050405020304" pitchFamily="18" charset="0"/>
              <a:cs typeface="Times New Roman" panose="02020603050405020304" pitchFamily="18" charset="0"/>
            </a:endParaRPr>
          </a:p>
          <a:p>
            <a:pPr marL="0" indent="0" algn="l">
              <a:spcBef>
                <a:spcPts val="1800"/>
              </a:spcBef>
              <a:spcAft>
                <a:spcPts val="1200"/>
              </a:spcAft>
              <a:buNone/>
            </a:pPr>
            <a:endParaRPr lang="en-US" sz="1800" b="0" i="0" dirty="0">
              <a:effectLst/>
              <a:latin typeface="D-DINExp"/>
            </a:endParaRPr>
          </a:p>
          <a:p>
            <a:pPr marL="0" indent="0" algn="l">
              <a:spcBef>
                <a:spcPts val="1800"/>
              </a:spcBef>
              <a:spcAft>
                <a:spcPts val="1200"/>
              </a:spcAft>
              <a:buNone/>
            </a:pPr>
            <a:endParaRPr lang="en-US" sz="1800" b="0" i="0" dirty="0">
              <a:effectLst/>
              <a:latin typeface="D-DINExp"/>
            </a:endParaRPr>
          </a:p>
          <a:p>
            <a:pPr marL="0" indent="0" algn="l">
              <a:spcAft>
                <a:spcPts val="1200"/>
              </a:spcAft>
              <a:buNone/>
            </a:pPr>
            <a:endParaRPr lang="en-US" sz="1200" b="0" i="0" dirty="0">
              <a:effectLst/>
              <a:latin typeface="D-DINExp"/>
            </a:endParaRPr>
          </a:p>
          <a:p>
            <a:pPr marL="0" indent="0" algn="l">
              <a:spcAft>
                <a:spcPts val="1200"/>
              </a:spcAft>
              <a:buNone/>
            </a:pPr>
            <a:br>
              <a:rPr lang="en-US" sz="1200" b="0" i="0" dirty="0">
                <a:effectLst/>
                <a:latin typeface="D-DINExp"/>
              </a:rPr>
            </a:br>
            <a:endParaRPr lang="en-US" sz="1200" b="0" i="0" dirty="0">
              <a:effectLst/>
              <a:latin typeface="D-DINExp"/>
            </a:endParaRPr>
          </a:p>
          <a:p>
            <a:pPr algn="l">
              <a:spcAft>
                <a:spcPts val="1200"/>
              </a:spcAft>
            </a:pPr>
            <a:endParaRPr lang="en-US" sz="2000" b="0" i="0" dirty="0">
              <a:effectLst/>
              <a:latin typeface="D-DINExp"/>
            </a:endParaRPr>
          </a:p>
        </p:txBody>
      </p:sp>
    </p:spTree>
    <p:extLst>
      <p:ext uri="{BB962C8B-B14F-4D97-AF65-F5344CB8AC3E}">
        <p14:creationId xmlns:p14="http://schemas.microsoft.com/office/powerpoint/2010/main" val="27535053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B5FBCF76-5F28-ACED-BD82-E21F7DD3B8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F887EE-B788-0C4D-6961-135C79AD05E5}"/>
              </a:ext>
            </a:extLst>
          </p:cNvPr>
          <p:cNvSpPr>
            <a:spLocks noGrp="1"/>
          </p:cNvSpPr>
          <p:nvPr>
            <p:ph type="title"/>
          </p:nvPr>
        </p:nvSpPr>
        <p:spPr>
          <a:xfrm>
            <a:off x="0" y="62706"/>
            <a:ext cx="11233944" cy="1295400"/>
          </a:xfrm>
        </p:spPr>
        <p:txBody>
          <a:bodyPr>
            <a:normAutofit/>
          </a:bodyPr>
          <a:lstStyle/>
          <a:p>
            <a:pPr marL="0" indent="0">
              <a:buNone/>
            </a:pPr>
            <a:r>
              <a:rPr lang="en-US" sz="3100" b="1" dirty="0">
                <a:solidFill>
                  <a:srgbClr val="002060"/>
                </a:solidFill>
                <a:latin typeface="Times New Roman" panose="02020603050405020304" pitchFamily="18" charset="0"/>
                <a:cs typeface="Times New Roman" panose="02020603050405020304" pitchFamily="18" charset="0"/>
              </a:rPr>
              <a:t>PRINCIPLES FOR EFFECTIVE COMMUNICATION</a:t>
            </a:r>
            <a:br>
              <a:rPr lang="en-US" sz="3600" b="1" dirty="0">
                <a:solidFill>
                  <a:srgbClr val="FF0000"/>
                </a:solidFill>
              </a:rPr>
            </a:br>
            <a:endParaRPr lang="en-US" sz="3600" b="1" dirty="0"/>
          </a:p>
        </p:txBody>
      </p:sp>
      <p:sp>
        <p:nvSpPr>
          <p:cNvPr id="3" name="Content Placeholder 2">
            <a:extLst>
              <a:ext uri="{FF2B5EF4-FFF2-40B4-BE49-F238E27FC236}">
                <a16:creationId xmlns:a16="http://schemas.microsoft.com/office/drawing/2014/main" id="{49DE69D5-3A6F-A621-707E-F4D4796C3721}"/>
              </a:ext>
            </a:extLst>
          </p:cNvPr>
          <p:cNvSpPr>
            <a:spLocks noGrp="1"/>
          </p:cNvSpPr>
          <p:nvPr>
            <p:ph idx="1"/>
          </p:nvPr>
        </p:nvSpPr>
        <p:spPr>
          <a:xfrm>
            <a:off x="184944" y="672306"/>
            <a:ext cx="11448524" cy="5486400"/>
          </a:xfrm>
        </p:spPr>
        <p:txBody>
          <a:bodyPr>
            <a:normAutofit fontScale="25000" lnSpcReduction="20000"/>
          </a:bodyPr>
          <a:lstStyle/>
          <a:p>
            <a:pPr marL="0" indent="0">
              <a:buNone/>
            </a:pPr>
            <a:endParaRPr lang="en-US" sz="4200" dirty="0">
              <a:latin typeface="D-DINExp"/>
            </a:endParaRPr>
          </a:p>
          <a:p>
            <a:pPr marL="0" indent="0">
              <a:buNone/>
            </a:pPr>
            <a:endParaRPr lang="en-US" sz="5000" dirty="0">
              <a:latin typeface="D-DINExp"/>
            </a:endParaRPr>
          </a:p>
          <a:p>
            <a:pPr marL="0" indent="0">
              <a:buNone/>
            </a:pPr>
            <a:r>
              <a:rPr lang="en-US" sz="8000" dirty="0">
                <a:latin typeface="D-DINExp"/>
              </a:rPr>
              <a:t>C</a:t>
            </a:r>
            <a:r>
              <a:rPr lang="en-US" sz="8000" b="1" i="0" dirty="0">
                <a:effectLst/>
                <a:latin typeface="D-DINExp"/>
              </a:rPr>
              <a:t>larity</a:t>
            </a:r>
            <a:r>
              <a:rPr lang="en-US" sz="8000" b="0" i="0" dirty="0">
                <a:effectLst/>
                <a:latin typeface="D-DINExp"/>
              </a:rPr>
              <a:t> in communication is about ensuring that the message is easy to understand, free from ambiguity, and provides the necessary details for the audience to grasp the intended meaning.  Example: Instead of "we need to improve our numbers,” say "our current sales are 10% below target, and we need to increase them by 5% within the next quarter.</a:t>
            </a:r>
          </a:p>
          <a:p>
            <a:pPr marL="0" indent="0">
              <a:buNone/>
            </a:pPr>
            <a:endParaRPr lang="en-US" sz="8000" b="0" i="0" dirty="0">
              <a:effectLst/>
              <a:latin typeface="D-DINExp"/>
            </a:endParaRPr>
          </a:p>
          <a:p>
            <a:pPr marL="0" indent="0">
              <a:buNone/>
            </a:pPr>
            <a:r>
              <a:rPr lang="en-US" sz="8000" b="1" i="0" dirty="0">
                <a:effectLst/>
                <a:latin typeface="D-DINExp"/>
              </a:rPr>
              <a:t>Correctness</a:t>
            </a:r>
            <a:r>
              <a:rPr lang="en-US" sz="8000" b="0" i="0" dirty="0">
                <a:effectLst/>
                <a:latin typeface="D-DINExp"/>
              </a:rPr>
              <a:t> in communication is about ensuring the accuracy of the information being conveyed.  Example: When stating company history, say “our company has been successfully operating for 15 years" instead of an inaccurate “ over 20 years.</a:t>
            </a:r>
          </a:p>
          <a:p>
            <a:pPr marL="0" indent="0">
              <a:buNone/>
            </a:pPr>
            <a:endParaRPr lang="en-US" sz="8000" b="0" i="0" dirty="0">
              <a:effectLst/>
              <a:latin typeface="D-DINExp"/>
            </a:endParaRPr>
          </a:p>
          <a:p>
            <a:pPr marL="0" indent="0">
              <a:buNone/>
            </a:pPr>
            <a:r>
              <a:rPr lang="en-US" sz="8000" b="1" dirty="0"/>
              <a:t>Completeness</a:t>
            </a:r>
            <a:r>
              <a:rPr lang="en-US" sz="8000" dirty="0"/>
              <a:t> in communication ensures that the message includes all necessary information, leaving no room for confusion or misinterpretation. It should address all relevant aspects so the audience can make informed decisions. Example: Instead of "Submit the report soon," say "Submit the monthly financial report by Friday at 5 PM to ensure timely review.</a:t>
            </a:r>
          </a:p>
          <a:p>
            <a:pPr marL="0" indent="0">
              <a:buNone/>
            </a:pPr>
            <a:endParaRPr lang="en-US" sz="8000" b="1" dirty="0"/>
          </a:p>
          <a:p>
            <a:pPr marL="0" indent="0">
              <a:buNone/>
            </a:pPr>
            <a:r>
              <a:rPr lang="en-US" sz="8000" b="1" dirty="0"/>
              <a:t>Conciseness</a:t>
            </a:r>
            <a:r>
              <a:rPr lang="en-US" sz="8000" dirty="0"/>
              <a:t> in communication is about delivering the message in the most efficient way possible, avoiding unnecessary words while retaining clarity and completeness. Example: Instead of "Due to the fact that we have limited resources, we are unable to proceed at this particular time," say "Due to limited resources, we cannot proceed now."</a:t>
            </a:r>
          </a:p>
          <a:p>
            <a:pPr marL="0" indent="0">
              <a:buNone/>
            </a:pPr>
            <a:endParaRPr lang="en-US" sz="2000" b="1" i="0" dirty="0">
              <a:effectLst/>
              <a:latin typeface="Times New Roman" panose="02020603050405020304" pitchFamily="18" charset="0"/>
              <a:cs typeface="Times New Roman" panose="02020603050405020304" pitchFamily="18" charset="0"/>
            </a:endParaRPr>
          </a:p>
          <a:p>
            <a:pPr marL="0" indent="0" algn="l">
              <a:spcBef>
                <a:spcPts val="1800"/>
              </a:spcBef>
              <a:spcAft>
                <a:spcPts val="1200"/>
              </a:spcAft>
              <a:buNone/>
            </a:pPr>
            <a:endParaRPr lang="en-US" sz="2400" b="0" i="0" dirty="0">
              <a:effectLst/>
              <a:latin typeface="Times New Roman" panose="02020603050405020304" pitchFamily="18" charset="0"/>
              <a:cs typeface="Times New Roman" panose="02020603050405020304" pitchFamily="18" charset="0"/>
            </a:endParaRPr>
          </a:p>
          <a:p>
            <a:pPr marL="0" indent="0" algn="l">
              <a:spcBef>
                <a:spcPts val="1800"/>
              </a:spcBef>
              <a:spcAft>
                <a:spcPts val="1200"/>
              </a:spcAft>
              <a:buNone/>
            </a:pPr>
            <a:endParaRPr lang="en-US" sz="1800" b="0" i="0" dirty="0">
              <a:effectLst/>
              <a:latin typeface="D-DINExp"/>
            </a:endParaRPr>
          </a:p>
          <a:p>
            <a:pPr marL="0" indent="0" algn="l">
              <a:spcBef>
                <a:spcPts val="1800"/>
              </a:spcBef>
              <a:spcAft>
                <a:spcPts val="1200"/>
              </a:spcAft>
              <a:buNone/>
            </a:pPr>
            <a:endParaRPr lang="en-US" sz="1800" b="0" i="0" dirty="0">
              <a:effectLst/>
              <a:latin typeface="D-DINExp"/>
            </a:endParaRPr>
          </a:p>
          <a:p>
            <a:pPr marL="0" indent="0" algn="l">
              <a:spcAft>
                <a:spcPts val="1200"/>
              </a:spcAft>
              <a:buNone/>
            </a:pPr>
            <a:endParaRPr lang="en-US" sz="1200" b="0" i="0" dirty="0">
              <a:effectLst/>
              <a:latin typeface="D-DINExp"/>
            </a:endParaRPr>
          </a:p>
          <a:p>
            <a:pPr marL="0" indent="0" algn="l">
              <a:spcAft>
                <a:spcPts val="1200"/>
              </a:spcAft>
              <a:buNone/>
            </a:pPr>
            <a:br>
              <a:rPr lang="en-US" sz="1200" b="0" i="0" dirty="0">
                <a:effectLst/>
                <a:latin typeface="D-DINExp"/>
              </a:rPr>
            </a:br>
            <a:endParaRPr lang="en-US" sz="1200" b="0" i="0" dirty="0">
              <a:effectLst/>
              <a:latin typeface="D-DINExp"/>
            </a:endParaRPr>
          </a:p>
          <a:p>
            <a:pPr algn="l">
              <a:spcAft>
                <a:spcPts val="1200"/>
              </a:spcAft>
            </a:pPr>
            <a:endParaRPr lang="en-US" sz="2000" b="0" i="0" dirty="0">
              <a:effectLst/>
              <a:latin typeface="D-DINExp"/>
            </a:endParaRPr>
          </a:p>
        </p:txBody>
      </p:sp>
    </p:spTree>
    <p:extLst>
      <p:ext uri="{BB962C8B-B14F-4D97-AF65-F5344CB8AC3E}">
        <p14:creationId xmlns:p14="http://schemas.microsoft.com/office/powerpoint/2010/main" val="1901019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8333300B-15BB-9C11-8BCD-4262AC4892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83BA57-4815-D064-3BB6-634516AD288C}"/>
              </a:ext>
            </a:extLst>
          </p:cNvPr>
          <p:cNvSpPr>
            <a:spLocks noGrp="1"/>
          </p:cNvSpPr>
          <p:nvPr>
            <p:ph type="title"/>
          </p:nvPr>
        </p:nvSpPr>
        <p:spPr>
          <a:xfrm>
            <a:off x="565944" y="62705"/>
            <a:ext cx="10668000" cy="1447801"/>
          </a:xfrm>
        </p:spPr>
        <p:txBody>
          <a:bodyPr>
            <a:normAutofit/>
          </a:bodyPr>
          <a:lstStyle/>
          <a:p>
            <a:pPr marL="0" indent="0">
              <a:buNone/>
            </a:pPr>
            <a:r>
              <a:rPr lang="en-US" sz="3100" b="1" dirty="0">
                <a:solidFill>
                  <a:srgbClr val="002060"/>
                </a:solidFill>
                <a:latin typeface="Times New Roman" panose="02020603050405020304" pitchFamily="18" charset="0"/>
                <a:cs typeface="Times New Roman" panose="02020603050405020304" pitchFamily="18" charset="0"/>
              </a:rPr>
              <a:t>PRINCIPLES OF EFFECTIVE COMMUNICATION</a:t>
            </a:r>
            <a:br>
              <a:rPr lang="en-US" sz="3600" b="1" dirty="0">
                <a:solidFill>
                  <a:srgbClr val="FF0000"/>
                </a:solidFill>
              </a:rPr>
            </a:br>
            <a:endParaRPr lang="en-US" sz="3600" b="1" dirty="0"/>
          </a:p>
        </p:txBody>
      </p:sp>
      <p:sp>
        <p:nvSpPr>
          <p:cNvPr id="3" name="Content Placeholder 2">
            <a:extLst>
              <a:ext uri="{FF2B5EF4-FFF2-40B4-BE49-F238E27FC236}">
                <a16:creationId xmlns:a16="http://schemas.microsoft.com/office/drawing/2014/main" id="{8878DBAF-19BF-7284-5CDD-75F6E08BE272}"/>
              </a:ext>
            </a:extLst>
          </p:cNvPr>
          <p:cNvSpPr>
            <a:spLocks noGrp="1"/>
          </p:cNvSpPr>
          <p:nvPr>
            <p:ph idx="1"/>
          </p:nvPr>
        </p:nvSpPr>
        <p:spPr>
          <a:xfrm>
            <a:off x="318820" y="977106"/>
            <a:ext cx="11314648" cy="5257800"/>
          </a:xfrm>
        </p:spPr>
        <p:txBody>
          <a:bodyPr>
            <a:normAutofit fontScale="25000" lnSpcReduction="20000"/>
          </a:bodyPr>
          <a:lstStyle/>
          <a:p>
            <a:pPr marL="0" indent="0">
              <a:buNone/>
            </a:pPr>
            <a:endParaRPr lang="en-US" sz="2800" b="1" dirty="0"/>
          </a:p>
          <a:p>
            <a:pPr marL="0" indent="0">
              <a:buNone/>
            </a:pPr>
            <a:endParaRPr lang="en-US" sz="2800" b="1" dirty="0"/>
          </a:p>
          <a:p>
            <a:pPr marL="0" indent="0">
              <a:buNone/>
            </a:pPr>
            <a:endParaRPr lang="en-US" sz="5000" b="1" dirty="0"/>
          </a:p>
          <a:p>
            <a:pPr marL="0" indent="0">
              <a:buNone/>
            </a:pPr>
            <a:r>
              <a:rPr lang="en-US" sz="9600" b="1" dirty="0"/>
              <a:t>Consideration</a:t>
            </a:r>
            <a:r>
              <a:rPr lang="en-US" sz="9600" dirty="0"/>
              <a:t> in communication means being mindful of the audience’s perspective, emotions, and needs. It involves using empathetic and inclusive language to create a positive impact.</a:t>
            </a:r>
            <a:br>
              <a:rPr lang="en-US" sz="9600" dirty="0"/>
            </a:br>
            <a:r>
              <a:rPr lang="en-US" sz="9600" dirty="0"/>
              <a:t>Example: Instead of "You failed to submit the report on time," say "We did not receive the report by the deadline. Please let us know if you need any assistance in completing it.”</a:t>
            </a:r>
          </a:p>
          <a:p>
            <a:pPr marL="0" indent="0">
              <a:buNone/>
            </a:pPr>
            <a:endParaRPr lang="en-US" sz="9600" b="1" dirty="0"/>
          </a:p>
          <a:p>
            <a:pPr marL="0" indent="0">
              <a:buNone/>
            </a:pPr>
            <a:r>
              <a:rPr lang="en-US" sz="9600" b="1" dirty="0"/>
              <a:t>Concreteness</a:t>
            </a:r>
            <a:r>
              <a:rPr lang="en-US" sz="9600" dirty="0"/>
              <a:t> in communication ensures that the message is specific, clear, and backed by facts, reducing the chance of misinterpretation.</a:t>
            </a:r>
            <a:br>
              <a:rPr lang="en-US" sz="9600" dirty="0"/>
            </a:br>
            <a:r>
              <a:rPr lang="en-US" sz="9600" dirty="0"/>
              <a:t>Example: Instead of "The project will be completed soon," say "The project will be completed by March 15, as per the schedule."</a:t>
            </a:r>
          </a:p>
          <a:p>
            <a:pPr marL="0" indent="0">
              <a:buNone/>
            </a:pPr>
            <a:endParaRPr lang="en-US" sz="9600" b="1" dirty="0"/>
          </a:p>
          <a:p>
            <a:pPr marL="0" indent="0">
              <a:buNone/>
            </a:pPr>
            <a:r>
              <a:rPr lang="en-US" sz="9600" b="1" dirty="0"/>
              <a:t>Courtesy</a:t>
            </a:r>
            <a:r>
              <a:rPr lang="en-US" sz="9600" dirty="0"/>
              <a:t> in communication involves being polite, respectful, and considerate in tone and choice of words, fostering goodwill and positive relationships.</a:t>
            </a:r>
            <a:br>
              <a:rPr lang="en-US" sz="9600" dirty="0"/>
            </a:br>
            <a:r>
              <a:rPr lang="en-US" sz="9600" dirty="0"/>
              <a:t>Example: Instead of "Send me the report now," say "Could you please send me the report at your earliest convenience?</a:t>
            </a:r>
          </a:p>
          <a:p>
            <a:pPr marL="0" indent="0" algn="l">
              <a:spcBef>
                <a:spcPts val="1800"/>
              </a:spcBef>
              <a:spcAft>
                <a:spcPts val="1200"/>
              </a:spcAft>
              <a:buNone/>
            </a:pPr>
            <a:endParaRPr lang="en-US" sz="4200" b="0" i="0" dirty="0">
              <a:effectLst/>
              <a:latin typeface="Times New Roman" panose="02020603050405020304" pitchFamily="18" charset="0"/>
              <a:cs typeface="Times New Roman" panose="02020603050405020304" pitchFamily="18" charset="0"/>
            </a:endParaRPr>
          </a:p>
          <a:p>
            <a:pPr marL="0" indent="0" algn="l">
              <a:spcBef>
                <a:spcPts val="1800"/>
              </a:spcBef>
              <a:spcAft>
                <a:spcPts val="1200"/>
              </a:spcAft>
              <a:buNone/>
            </a:pPr>
            <a:endParaRPr lang="en-US" sz="1100" b="0" i="0" dirty="0">
              <a:effectLst/>
              <a:latin typeface="Times New Roman" panose="02020603050405020304" pitchFamily="18" charset="0"/>
              <a:cs typeface="Times New Roman" panose="02020603050405020304" pitchFamily="18" charset="0"/>
            </a:endParaRPr>
          </a:p>
          <a:p>
            <a:pPr marL="0" indent="0" algn="l">
              <a:spcBef>
                <a:spcPts val="1800"/>
              </a:spcBef>
              <a:spcAft>
                <a:spcPts val="1200"/>
              </a:spcAft>
              <a:buNone/>
            </a:pPr>
            <a:endParaRPr lang="en-US" sz="1800" b="0" i="0" dirty="0">
              <a:effectLst/>
              <a:latin typeface="Times New Roman" panose="02020603050405020304" pitchFamily="18" charset="0"/>
              <a:cs typeface="Times New Roman" panose="02020603050405020304" pitchFamily="18" charset="0"/>
            </a:endParaRPr>
          </a:p>
          <a:p>
            <a:pPr marL="0" indent="0" algn="l">
              <a:spcBef>
                <a:spcPts val="1800"/>
              </a:spcBef>
              <a:spcAft>
                <a:spcPts val="1200"/>
              </a:spcAft>
              <a:buNone/>
            </a:pPr>
            <a:endParaRPr lang="en-US" sz="1800" b="0" i="0" dirty="0">
              <a:effectLst/>
              <a:latin typeface="Times New Roman" panose="02020603050405020304" pitchFamily="18" charset="0"/>
              <a:cs typeface="Times New Roman" panose="02020603050405020304" pitchFamily="18" charset="0"/>
            </a:endParaRPr>
          </a:p>
          <a:p>
            <a:pPr marL="0" indent="0" algn="l">
              <a:spcAft>
                <a:spcPts val="1200"/>
              </a:spcAft>
              <a:buNone/>
            </a:pPr>
            <a:endParaRPr lang="en-US" sz="1200" b="0" i="0" dirty="0">
              <a:effectLst/>
              <a:latin typeface="Times New Roman" panose="02020603050405020304" pitchFamily="18" charset="0"/>
              <a:cs typeface="Times New Roman" panose="02020603050405020304" pitchFamily="18" charset="0"/>
            </a:endParaRPr>
          </a:p>
          <a:p>
            <a:pPr marL="0" indent="0" algn="l">
              <a:spcAft>
                <a:spcPts val="1200"/>
              </a:spcAft>
              <a:buNone/>
            </a:pPr>
            <a:br>
              <a:rPr lang="en-US" sz="1200" b="0" i="0" dirty="0">
                <a:effectLst/>
                <a:latin typeface="Times New Roman" panose="02020603050405020304" pitchFamily="18" charset="0"/>
                <a:cs typeface="Times New Roman" panose="02020603050405020304" pitchFamily="18" charset="0"/>
              </a:rPr>
            </a:br>
            <a:endParaRPr lang="en-US" sz="1200" b="0" i="0" dirty="0">
              <a:effectLst/>
              <a:latin typeface="Times New Roman" panose="02020603050405020304" pitchFamily="18" charset="0"/>
              <a:cs typeface="Times New Roman" panose="02020603050405020304" pitchFamily="18" charset="0"/>
            </a:endParaRPr>
          </a:p>
          <a:p>
            <a:pPr algn="l">
              <a:spcAft>
                <a:spcPts val="1200"/>
              </a:spcAft>
            </a:pPr>
            <a:endParaRPr lang="en-US" sz="2000" b="0" i="0" dirty="0">
              <a:effectLst/>
              <a:latin typeface="D-DINExp"/>
            </a:endParaRPr>
          </a:p>
        </p:txBody>
      </p:sp>
    </p:spTree>
    <p:extLst>
      <p:ext uri="{BB962C8B-B14F-4D97-AF65-F5344CB8AC3E}">
        <p14:creationId xmlns:p14="http://schemas.microsoft.com/office/powerpoint/2010/main" val="907565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25CA72E1-C1A3-51C0-E2E0-879F8072DC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E9CF94-BAED-62F7-E400-9FF66C642C5A}"/>
              </a:ext>
            </a:extLst>
          </p:cNvPr>
          <p:cNvSpPr>
            <a:spLocks noGrp="1"/>
          </p:cNvSpPr>
          <p:nvPr>
            <p:ph type="title"/>
          </p:nvPr>
        </p:nvSpPr>
        <p:spPr>
          <a:xfrm>
            <a:off x="0" y="62705"/>
            <a:ext cx="11233944" cy="1215239"/>
          </a:xfrm>
        </p:spPr>
        <p:txBody>
          <a:bodyPr>
            <a:normAutofit/>
          </a:bodyPr>
          <a:lstStyle/>
          <a:p>
            <a:pPr marL="0" indent="0">
              <a:buNone/>
            </a:pPr>
            <a:r>
              <a:rPr lang="en-US" sz="3100" b="1" dirty="0">
                <a:solidFill>
                  <a:srgbClr val="002060"/>
                </a:solidFill>
                <a:latin typeface="Times New Roman" panose="02020603050405020304" pitchFamily="18" charset="0"/>
                <a:cs typeface="Times New Roman" panose="02020603050405020304" pitchFamily="18" charset="0"/>
              </a:rPr>
              <a:t>PRINCIPLES OF EFFECTIVE COMMUNICATION</a:t>
            </a:r>
            <a:br>
              <a:rPr lang="en-US" sz="3600" b="1" dirty="0">
                <a:solidFill>
                  <a:srgbClr val="FF0000"/>
                </a:solidFill>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38ADAA-17B8-7DD1-7425-DBC5A614EA7D}"/>
              </a:ext>
            </a:extLst>
          </p:cNvPr>
          <p:cNvSpPr>
            <a:spLocks noGrp="1"/>
          </p:cNvSpPr>
          <p:nvPr>
            <p:ph idx="1"/>
          </p:nvPr>
        </p:nvSpPr>
        <p:spPr>
          <a:xfrm>
            <a:off x="318820" y="985030"/>
            <a:ext cx="11233944" cy="4720438"/>
          </a:xfrm>
        </p:spPr>
        <p:txBody>
          <a:bodyPr>
            <a:normAutofit fontScale="25000" lnSpcReduction="20000"/>
          </a:bodyPr>
          <a:lstStyle/>
          <a:p>
            <a:pPr algn="l">
              <a:spcBef>
                <a:spcPts val="1800"/>
              </a:spcBef>
              <a:spcAft>
                <a:spcPts val="1200"/>
              </a:spcAft>
            </a:pPr>
            <a:r>
              <a:rPr lang="en-US" sz="12800" b="0" i="0" dirty="0">
                <a:effectLst/>
                <a:latin typeface="Times New Roman" panose="02020603050405020304" pitchFamily="18" charset="0"/>
                <a:cs typeface="Times New Roman" panose="02020603050405020304" pitchFamily="18" charset="0"/>
              </a:rPr>
              <a:t>Incorporating the Seven </a:t>
            </a:r>
            <a:r>
              <a:rPr lang="en-US" sz="12800" b="1" i="0" dirty="0">
                <a:effectLst/>
                <a:latin typeface="Times New Roman" panose="02020603050405020304" pitchFamily="18" charset="0"/>
                <a:cs typeface="Times New Roman" panose="02020603050405020304" pitchFamily="18" charset="0"/>
              </a:rPr>
              <a:t>Cs</a:t>
            </a:r>
            <a:r>
              <a:rPr lang="en-US" sz="12800" b="0" i="0" dirty="0">
                <a:effectLst/>
                <a:latin typeface="Times New Roman" panose="02020603050405020304" pitchFamily="18" charset="0"/>
                <a:cs typeface="Times New Roman" panose="02020603050405020304" pitchFamily="18" charset="0"/>
              </a:rPr>
              <a:t> into professional communication ensures that messages are effective, well received, and achieve their intended purpose.</a:t>
            </a:r>
          </a:p>
          <a:p>
            <a:pPr algn="l">
              <a:spcBef>
                <a:spcPts val="1800"/>
              </a:spcBef>
              <a:spcAft>
                <a:spcPts val="1200"/>
              </a:spcAft>
            </a:pPr>
            <a:r>
              <a:rPr lang="en-US" sz="12800" b="0" i="0" dirty="0">
                <a:effectLst/>
                <a:latin typeface="Times New Roman" panose="02020603050405020304" pitchFamily="18" charset="0"/>
                <a:cs typeface="Times New Roman" panose="02020603050405020304" pitchFamily="18" charset="0"/>
              </a:rPr>
              <a:t>These principles help build trust, reduce misunderstandings, and foster positive relationships in the workplace. </a:t>
            </a:r>
          </a:p>
          <a:p>
            <a:pPr algn="l">
              <a:spcBef>
                <a:spcPts val="1800"/>
              </a:spcBef>
              <a:spcAft>
                <a:spcPts val="1200"/>
              </a:spcAft>
            </a:pPr>
            <a:r>
              <a:rPr lang="en-US" sz="12800" b="0" i="0" dirty="0">
                <a:effectLst/>
                <a:latin typeface="Times New Roman" panose="02020603050405020304" pitchFamily="18" charset="0"/>
                <a:cs typeface="Times New Roman" panose="02020603050405020304" pitchFamily="18" charset="0"/>
              </a:rPr>
              <a:t>Whether communicating verbally, in writing, or through digital channels, applying the Seven </a:t>
            </a:r>
            <a:r>
              <a:rPr lang="en-US" sz="12800" b="1" i="0" dirty="0">
                <a:effectLst/>
                <a:latin typeface="Times New Roman" panose="02020603050405020304" pitchFamily="18" charset="0"/>
                <a:cs typeface="Times New Roman" panose="02020603050405020304" pitchFamily="18" charset="0"/>
              </a:rPr>
              <a:t>Cs</a:t>
            </a:r>
            <a:r>
              <a:rPr lang="en-US" sz="12800" b="0" i="0" dirty="0">
                <a:effectLst/>
                <a:latin typeface="Times New Roman" panose="02020603050405020304" pitchFamily="18" charset="0"/>
                <a:cs typeface="Times New Roman" panose="02020603050405020304" pitchFamily="18" charset="0"/>
              </a:rPr>
              <a:t> can significantly enhance the quality and impact of your communication.</a:t>
            </a:r>
          </a:p>
          <a:p>
            <a:pPr marL="0" indent="0" algn="l">
              <a:spcBef>
                <a:spcPts val="1800"/>
              </a:spcBef>
              <a:spcAft>
                <a:spcPts val="1200"/>
              </a:spcAft>
              <a:buNone/>
            </a:pPr>
            <a:endParaRPr lang="en-US" sz="12800" b="0" i="0" dirty="0">
              <a:effectLst/>
              <a:latin typeface="Times New Roman" panose="02020603050405020304" pitchFamily="18" charset="0"/>
              <a:cs typeface="Times New Roman" panose="02020603050405020304" pitchFamily="18" charset="0"/>
            </a:endParaRPr>
          </a:p>
          <a:p>
            <a:pPr marL="0" indent="0" algn="l">
              <a:spcBef>
                <a:spcPts val="1800"/>
              </a:spcBef>
              <a:spcAft>
                <a:spcPts val="1200"/>
              </a:spcAft>
              <a:buNone/>
            </a:pPr>
            <a:endParaRPr lang="en-US" sz="12800" b="0" i="0" dirty="0">
              <a:effectLst/>
              <a:latin typeface="Times New Roman" panose="02020603050405020304" pitchFamily="18" charset="0"/>
              <a:cs typeface="Times New Roman" panose="02020603050405020304" pitchFamily="18" charset="0"/>
            </a:endParaRPr>
          </a:p>
          <a:p>
            <a:pPr marL="0" indent="0" algn="l">
              <a:spcBef>
                <a:spcPts val="1800"/>
              </a:spcBef>
              <a:spcAft>
                <a:spcPts val="1200"/>
              </a:spcAft>
              <a:buNone/>
            </a:pPr>
            <a:endParaRPr lang="en-US" sz="12800" b="0" i="0" dirty="0">
              <a:effectLst/>
              <a:latin typeface="Times New Roman" panose="02020603050405020304" pitchFamily="18" charset="0"/>
              <a:cs typeface="Times New Roman" panose="02020603050405020304" pitchFamily="18" charset="0"/>
            </a:endParaRPr>
          </a:p>
          <a:p>
            <a:pPr marL="0" indent="0" algn="l">
              <a:spcAft>
                <a:spcPts val="1200"/>
              </a:spcAft>
              <a:buNone/>
            </a:pPr>
            <a:endParaRPr lang="en-US" sz="12800" b="0" i="0" dirty="0">
              <a:effectLst/>
              <a:latin typeface="Times New Roman" panose="02020603050405020304" pitchFamily="18" charset="0"/>
              <a:cs typeface="Times New Roman" panose="02020603050405020304" pitchFamily="18" charset="0"/>
            </a:endParaRPr>
          </a:p>
          <a:p>
            <a:pPr marL="0" indent="0" algn="l">
              <a:spcAft>
                <a:spcPts val="1200"/>
              </a:spcAft>
              <a:buNone/>
            </a:pPr>
            <a:br>
              <a:rPr lang="en-US" sz="1200" b="0" i="0" dirty="0">
                <a:effectLst/>
                <a:latin typeface="D-DINExp"/>
              </a:rPr>
            </a:br>
            <a:endParaRPr lang="en-US" sz="1200" b="0" i="0" dirty="0">
              <a:effectLst/>
              <a:latin typeface="D-DINExp"/>
            </a:endParaRPr>
          </a:p>
          <a:p>
            <a:pPr algn="l">
              <a:spcAft>
                <a:spcPts val="1200"/>
              </a:spcAft>
            </a:pPr>
            <a:endParaRPr lang="en-US" sz="2000" b="0" i="0" dirty="0">
              <a:effectLst/>
              <a:latin typeface="D-DINExp"/>
            </a:endParaRPr>
          </a:p>
        </p:txBody>
      </p:sp>
    </p:spTree>
    <p:extLst>
      <p:ext uri="{BB962C8B-B14F-4D97-AF65-F5344CB8AC3E}">
        <p14:creationId xmlns:p14="http://schemas.microsoft.com/office/powerpoint/2010/main" val="2370927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7BEFE2F7-7105-644B-AEF1-4042FFE6F8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973C31-A07E-F4BD-2A11-64C1D4BFE564}"/>
              </a:ext>
            </a:extLst>
          </p:cNvPr>
          <p:cNvSpPr>
            <a:spLocks noGrp="1"/>
          </p:cNvSpPr>
          <p:nvPr>
            <p:ph type="title"/>
          </p:nvPr>
        </p:nvSpPr>
        <p:spPr>
          <a:xfrm>
            <a:off x="0" y="367506"/>
            <a:ext cx="11233944" cy="617524"/>
          </a:xfrm>
        </p:spPr>
        <p:txBody>
          <a:bodyPr>
            <a:noAutofit/>
          </a:bodyPr>
          <a:lstStyle/>
          <a:p>
            <a:pPr marL="0" indent="0">
              <a:buNone/>
            </a:pPr>
            <a:r>
              <a:rPr lang="en-US" sz="4000" b="1" dirty="0">
                <a:solidFill>
                  <a:srgbClr val="002060"/>
                </a:solidFill>
                <a:latin typeface="Times New Roman" panose="02020603050405020304" pitchFamily="18" charset="0"/>
                <a:cs typeface="Times New Roman" panose="02020603050405020304" pitchFamily="18" charset="0"/>
              </a:rPr>
              <a:t>ADAPTATION</a:t>
            </a:r>
            <a:br>
              <a:rPr lang="en-US" sz="4000" b="1" dirty="0">
                <a:solidFill>
                  <a:srgbClr val="FF0000"/>
                </a:solidFill>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2A3D6F8-EFCB-CD84-F7D7-C2F1BE54868B}"/>
              </a:ext>
            </a:extLst>
          </p:cNvPr>
          <p:cNvSpPr>
            <a:spLocks noGrp="1"/>
          </p:cNvSpPr>
          <p:nvPr>
            <p:ph idx="1"/>
          </p:nvPr>
        </p:nvSpPr>
        <p:spPr>
          <a:xfrm>
            <a:off x="108744" y="900906"/>
            <a:ext cx="11658600" cy="4804562"/>
          </a:xfrm>
        </p:spPr>
        <p:txBody>
          <a:bodyPr>
            <a:normAutofit fontScale="25000" lnSpcReduction="20000"/>
          </a:bodyPr>
          <a:lstStyle/>
          <a:p>
            <a:r>
              <a:rPr lang="en-US" sz="11200" dirty="0">
                <a:latin typeface="Times New Roman" panose="02020603050405020304" pitchFamily="18" charset="0"/>
                <a:cs typeface="Times New Roman" panose="02020603050405020304" pitchFamily="18" charset="0"/>
              </a:rPr>
              <a:t>Adaptation refers to tailoring a message to a specific receiver.</a:t>
            </a:r>
          </a:p>
          <a:p>
            <a:r>
              <a:rPr lang="en-US" sz="11200" dirty="0">
                <a:latin typeface="Times New Roman" panose="02020603050405020304" pitchFamily="18" charset="0"/>
                <a:cs typeface="Times New Roman" panose="02020603050405020304" pitchFamily="18" charset="0"/>
              </a:rPr>
              <a:t>When writing or communicating in business, we must use different words for different audiences.</a:t>
            </a:r>
          </a:p>
          <a:p>
            <a:r>
              <a:rPr lang="en-US" sz="11200" dirty="0">
                <a:latin typeface="Times New Roman" panose="02020603050405020304" pitchFamily="18" charset="0"/>
                <a:cs typeface="Times New Roman" panose="02020603050405020304" pitchFamily="18" charset="0"/>
              </a:rPr>
              <a:t>Readers vary greatly in terms of education, subject knowledge, and mentality.</a:t>
            </a:r>
          </a:p>
          <a:p>
            <a:r>
              <a:rPr lang="en-US" sz="11200" dirty="0">
                <a:latin typeface="Times New Roman" panose="02020603050405020304" pitchFamily="18" charset="0"/>
                <a:cs typeface="Times New Roman" panose="02020603050405020304" pitchFamily="18" charset="0"/>
              </a:rPr>
              <a:t>To be effective communicators, we must tailor our messages to the recipient's level. </a:t>
            </a:r>
          </a:p>
          <a:p>
            <a:r>
              <a:rPr lang="en-US" sz="11200" dirty="0">
                <a:latin typeface="Times New Roman" panose="02020603050405020304" pitchFamily="18" charset="0"/>
                <a:cs typeface="Times New Roman" panose="02020603050405020304" pitchFamily="18" charset="0"/>
              </a:rPr>
              <a:t>Adaptation begins with visualizing the reader. Conduct audience analysis and find out what the reader knows about the subject or issue. </a:t>
            </a:r>
          </a:p>
          <a:p>
            <a:r>
              <a:rPr lang="en-US" sz="11200" dirty="0">
                <a:latin typeface="Times New Roman" panose="02020603050405020304" pitchFamily="18" charset="0"/>
                <a:cs typeface="Times New Roman" panose="02020603050405020304" pitchFamily="18" charset="0"/>
              </a:rPr>
              <a:t>The ideal thing to do is to adapt the message to the lowest reader. This should however be done tactfully so that you do not offend those at higher levels.</a:t>
            </a:r>
          </a:p>
          <a:p>
            <a:pPr marL="0" indent="0" algn="l">
              <a:spcBef>
                <a:spcPts val="1800"/>
              </a:spcBef>
              <a:spcAft>
                <a:spcPts val="1200"/>
              </a:spcAft>
              <a:buNone/>
            </a:pPr>
            <a:endParaRPr lang="en-US" sz="11200" b="0" i="0" dirty="0">
              <a:effectLst/>
              <a:latin typeface="Times New Roman" panose="02020603050405020304" pitchFamily="18" charset="0"/>
              <a:cs typeface="Times New Roman" panose="02020603050405020304" pitchFamily="18" charset="0"/>
            </a:endParaRPr>
          </a:p>
          <a:p>
            <a:pPr marL="0" indent="0" algn="l">
              <a:spcAft>
                <a:spcPts val="1200"/>
              </a:spcAft>
              <a:buNone/>
            </a:pPr>
            <a:endParaRPr lang="en-US" sz="11200" b="0" i="0" dirty="0">
              <a:effectLst/>
              <a:latin typeface="Times New Roman" panose="02020603050405020304" pitchFamily="18" charset="0"/>
              <a:cs typeface="Times New Roman" panose="02020603050405020304" pitchFamily="18" charset="0"/>
            </a:endParaRPr>
          </a:p>
          <a:p>
            <a:pPr marL="0" indent="0" algn="l">
              <a:spcAft>
                <a:spcPts val="1200"/>
              </a:spcAft>
              <a:buNone/>
            </a:pPr>
            <a:br>
              <a:rPr lang="en-US" sz="11200" b="0" i="0" dirty="0">
                <a:effectLst/>
                <a:latin typeface="Times New Roman" panose="02020603050405020304" pitchFamily="18" charset="0"/>
                <a:cs typeface="Times New Roman" panose="02020603050405020304" pitchFamily="18" charset="0"/>
              </a:rPr>
            </a:br>
            <a:endParaRPr lang="en-US" sz="11200" b="0" i="0" dirty="0">
              <a:effectLst/>
              <a:latin typeface="Times New Roman" panose="02020603050405020304" pitchFamily="18" charset="0"/>
              <a:cs typeface="Times New Roman" panose="02020603050405020304" pitchFamily="18" charset="0"/>
            </a:endParaRPr>
          </a:p>
          <a:p>
            <a:pPr algn="l">
              <a:spcAft>
                <a:spcPts val="1200"/>
              </a:spcAft>
            </a:pPr>
            <a:endParaRPr lang="en-US" sz="2000" b="0" i="0" dirty="0">
              <a:effectLst/>
              <a:latin typeface="D-DINExp"/>
            </a:endParaRPr>
          </a:p>
        </p:txBody>
      </p:sp>
    </p:spTree>
    <p:extLst>
      <p:ext uri="{BB962C8B-B14F-4D97-AF65-F5344CB8AC3E}">
        <p14:creationId xmlns:p14="http://schemas.microsoft.com/office/powerpoint/2010/main" val="23800436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C803B69B-1492-704A-CC04-BE7ADB100E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3EE847-3A98-4218-028A-E127344616A4}"/>
              </a:ext>
            </a:extLst>
          </p:cNvPr>
          <p:cNvSpPr>
            <a:spLocks noGrp="1"/>
          </p:cNvSpPr>
          <p:nvPr>
            <p:ph type="title"/>
          </p:nvPr>
        </p:nvSpPr>
        <p:spPr>
          <a:xfrm>
            <a:off x="0" y="367506"/>
            <a:ext cx="11233944" cy="617524"/>
          </a:xfrm>
        </p:spPr>
        <p:txBody>
          <a:bodyPr>
            <a:noAutofit/>
          </a:bodyPr>
          <a:lstStyle/>
          <a:p>
            <a:pPr marL="0" indent="0">
              <a:buNone/>
            </a:pPr>
            <a:r>
              <a:rPr lang="en-US" sz="3200" b="1" dirty="0">
                <a:solidFill>
                  <a:srgbClr val="002060"/>
                </a:solidFill>
                <a:latin typeface="Times New Roman" panose="02020603050405020304" pitchFamily="18" charset="0"/>
                <a:cs typeface="Times New Roman" panose="02020603050405020304" pitchFamily="18" charset="0"/>
              </a:rPr>
              <a:t>ADAPTATION</a:t>
            </a:r>
            <a:br>
              <a:rPr lang="en-US" sz="4000" b="1" dirty="0">
                <a:solidFill>
                  <a:srgbClr val="FF0000"/>
                </a:solidFill>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68FA70-9B7E-9DE9-D934-9A3749AD1987}"/>
              </a:ext>
            </a:extLst>
          </p:cNvPr>
          <p:cNvSpPr>
            <a:spLocks noGrp="1"/>
          </p:cNvSpPr>
          <p:nvPr>
            <p:ph idx="1"/>
          </p:nvPr>
        </p:nvSpPr>
        <p:spPr>
          <a:xfrm>
            <a:off x="318820" y="824706"/>
            <a:ext cx="11314648" cy="4880762"/>
          </a:xfrm>
        </p:spPr>
        <p:txBody>
          <a:bodyPr>
            <a:normAutofit fontScale="40000" lnSpcReduction="20000"/>
          </a:bodyPr>
          <a:lstStyle/>
          <a:p>
            <a:pPr marL="0" indent="0" algn="l">
              <a:spcAft>
                <a:spcPts val="1200"/>
              </a:spcAft>
              <a:buNone/>
            </a:pPr>
            <a:r>
              <a:rPr lang="en-US" sz="5100" b="0" i="0" dirty="0">
                <a:effectLst/>
                <a:latin typeface="Times New Roman" panose="02020603050405020304" pitchFamily="18" charset="0"/>
                <a:cs typeface="Times New Roman" panose="02020603050405020304" pitchFamily="18" charset="0"/>
              </a:rPr>
              <a:t>To adapt effectively, consider the following principles:</a:t>
            </a:r>
          </a:p>
          <a:p>
            <a:pPr algn="l">
              <a:spcAft>
                <a:spcPts val="1200"/>
              </a:spcAft>
              <a:buFont typeface="+mj-lt"/>
              <a:buAutoNum type="arabicPeriod"/>
            </a:pPr>
            <a:r>
              <a:rPr lang="en-US" sz="5100" b="1" i="0" dirty="0">
                <a:effectLst/>
                <a:latin typeface="Times New Roman" panose="02020603050405020304" pitchFamily="18" charset="0"/>
                <a:cs typeface="Times New Roman" panose="02020603050405020304" pitchFamily="18" charset="0"/>
              </a:rPr>
              <a:t>Be Clear</a:t>
            </a:r>
            <a:r>
              <a:rPr lang="en-US" sz="5100" b="0" i="0" dirty="0">
                <a:effectLst/>
                <a:latin typeface="Times New Roman" panose="02020603050405020304" pitchFamily="18" charset="0"/>
                <a:cs typeface="Times New Roman" panose="02020603050405020304" pitchFamily="18" charset="0"/>
              </a:rPr>
              <a:t>: Adjust your language to your audience's level of understanding.</a:t>
            </a:r>
          </a:p>
          <a:p>
            <a:pPr algn="l">
              <a:spcAft>
                <a:spcPts val="1200"/>
              </a:spcAft>
              <a:buFont typeface="+mj-lt"/>
              <a:buAutoNum type="arabicPeriod"/>
            </a:pPr>
            <a:r>
              <a:rPr lang="en-US" sz="5100" b="1" i="0" dirty="0">
                <a:effectLst/>
                <a:latin typeface="Times New Roman" panose="02020603050405020304" pitchFamily="18" charset="0"/>
                <a:cs typeface="Times New Roman" panose="02020603050405020304" pitchFamily="18" charset="0"/>
              </a:rPr>
              <a:t>Be Correct</a:t>
            </a:r>
            <a:r>
              <a:rPr lang="en-US" sz="5100" b="0" i="0" dirty="0">
                <a:effectLst/>
                <a:latin typeface="Times New Roman" panose="02020603050405020304" pitchFamily="18" charset="0"/>
                <a:cs typeface="Times New Roman" panose="02020603050405020304" pitchFamily="18" charset="0"/>
              </a:rPr>
              <a:t>: Ensure your information is accurate and up-to-date.</a:t>
            </a:r>
          </a:p>
          <a:p>
            <a:pPr algn="l">
              <a:spcAft>
                <a:spcPts val="1200"/>
              </a:spcAft>
              <a:buFont typeface="+mj-lt"/>
              <a:buAutoNum type="arabicPeriod"/>
            </a:pPr>
            <a:r>
              <a:rPr lang="en-US" sz="5100" b="1" i="0" dirty="0">
                <a:effectLst/>
                <a:latin typeface="Times New Roman" panose="02020603050405020304" pitchFamily="18" charset="0"/>
                <a:cs typeface="Times New Roman" panose="02020603050405020304" pitchFamily="18" charset="0"/>
              </a:rPr>
              <a:t>Be Complete</a:t>
            </a:r>
            <a:r>
              <a:rPr lang="en-US" sz="5100" b="0" i="0" dirty="0">
                <a:effectLst/>
                <a:latin typeface="Times New Roman" panose="02020603050405020304" pitchFamily="18" charset="0"/>
                <a:cs typeface="Times New Roman" panose="02020603050405020304" pitchFamily="18" charset="0"/>
              </a:rPr>
              <a:t>: Provide all necessary details but avoid overloading your audience.</a:t>
            </a:r>
          </a:p>
          <a:p>
            <a:pPr algn="l">
              <a:spcAft>
                <a:spcPts val="1200"/>
              </a:spcAft>
              <a:buFont typeface="+mj-lt"/>
              <a:buAutoNum type="arabicPeriod"/>
            </a:pPr>
            <a:r>
              <a:rPr lang="en-US" sz="5100" b="1" i="0" dirty="0">
                <a:effectLst/>
                <a:latin typeface="Times New Roman" panose="02020603050405020304" pitchFamily="18" charset="0"/>
                <a:cs typeface="Times New Roman" panose="02020603050405020304" pitchFamily="18" charset="0"/>
              </a:rPr>
              <a:t>Be Concise</a:t>
            </a:r>
            <a:r>
              <a:rPr lang="en-US" sz="5100" b="0" i="0" dirty="0">
                <a:effectLst/>
                <a:latin typeface="Times New Roman" panose="02020603050405020304" pitchFamily="18" charset="0"/>
                <a:cs typeface="Times New Roman" panose="02020603050405020304" pitchFamily="18" charset="0"/>
              </a:rPr>
              <a:t>: Keep your message brief and to the point, especially in fast-paced environments.</a:t>
            </a:r>
          </a:p>
          <a:p>
            <a:pPr algn="l">
              <a:spcAft>
                <a:spcPts val="1200"/>
              </a:spcAft>
              <a:buFont typeface="+mj-lt"/>
              <a:buAutoNum type="arabicPeriod"/>
            </a:pPr>
            <a:r>
              <a:rPr lang="en-US" sz="5100" b="1" i="0" dirty="0">
                <a:effectLst/>
                <a:latin typeface="Times New Roman" panose="02020603050405020304" pitchFamily="18" charset="0"/>
                <a:cs typeface="Times New Roman" panose="02020603050405020304" pitchFamily="18" charset="0"/>
              </a:rPr>
              <a:t>Be Considerate</a:t>
            </a:r>
            <a:r>
              <a:rPr lang="en-US" sz="5100" b="0" i="0" dirty="0">
                <a:effectLst/>
                <a:latin typeface="Times New Roman" panose="02020603050405020304" pitchFamily="18" charset="0"/>
                <a:cs typeface="Times New Roman" panose="02020603050405020304" pitchFamily="18" charset="0"/>
              </a:rPr>
              <a:t>: Think about your audience’s needs, feelings, and perspectives.</a:t>
            </a:r>
          </a:p>
          <a:p>
            <a:pPr algn="l">
              <a:spcAft>
                <a:spcPts val="1200"/>
              </a:spcAft>
              <a:buFont typeface="+mj-lt"/>
              <a:buAutoNum type="arabicPeriod"/>
            </a:pPr>
            <a:r>
              <a:rPr lang="en-US" sz="5100" b="1" i="0" dirty="0">
                <a:effectLst/>
                <a:latin typeface="Times New Roman" panose="02020603050405020304" pitchFamily="18" charset="0"/>
                <a:cs typeface="Times New Roman" panose="02020603050405020304" pitchFamily="18" charset="0"/>
              </a:rPr>
              <a:t>Be Concrete</a:t>
            </a:r>
            <a:r>
              <a:rPr lang="en-US" sz="5100" b="0" i="0" dirty="0">
                <a:effectLst/>
                <a:latin typeface="Times New Roman" panose="02020603050405020304" pitchFamily="18" charset="0"/>
                <a:cs typeface="Times New Roman" panose="02020603050405020304" pitchFamily="18" charset="0"/>
              </a:rPr>
              <a:t>: Use specific examples or data to support your points.</a:t>
            </a:r>
          </a:p>
          <a:p>
            <a:pPr algn="l">
              <a:spcAft>
                <a:spcPts val="1200"/>
              </a:spcAft>
              <a:buFont typeface="+mj-lt"/>
              <a:buAutoNum type="arabicPeriod"/>
            </a:pPr>
            <a:r>
              <a:rPr lang="en-US" sz="5100" b="1" i="0" dirty="0">
                <a:effectLst/>
                <a:latin typeface="Times New Roman" panose="02020603050405020304" pitchFamily="18" charset="0"/>
                <a:cs typeface="Times New Roman" panose="02020603050405020304" pitchFamily="18" charset="0"/>
              </a:rPr>
              <a:t>Be Courteous</a:t>
            </a:r>
            <a:r>
              <a:rPr lang="en-US" sz="5100" b="0" i="0" dirty="0">
                <a:effectLst/>
                <a:latin typeface="Times New Roman" panose="02020603050405020304" pitchFamily="18" charset="0"/>
                <a:cs typeface="Times New Roman" panose="02020603050405020304" pitchFamily="18" charset="0"/>
              </a:rPr>
              <a:t>: Remain polite and respectful, even in challenging situations.</a:t>
            </a:r>
          </a:p>
          <a:p>
            <a:pPr marL="0" indent="0" algn="l">
              <a:spcBef>
                <a:spcPts val="1800"/>
              </a:spcBef>
              <a:spcAft>
                <a:spcPts val="1200"/>
              </a:spcAft>
              <a:buNone/>
            </a:pPr>
            <a:endParaRPr lang="en-US" sz="5100" b="0" i="0" dirty="0">
              <a:effectLst/>
              <a:latin typeface="Times New Roman" panose="02020603050405020304" pitchFamily="18" charset="0"/>
              <a:cs typeface="Times New Roman" panose="02020603050405020304" pitchFamily="18" charset="0"/>
            </a:endParaRPr>
          </a:p>
          <a:p>
            <a:pPr marL="0" indent="0" algn="l">
              <a:spcAft>
                <a:spcPts val="1200"/>
              </a:spcAft>
              <a:buNone/>
            </a:pPr>
            <a:endParaRPr lang="en-US" sz="1200" b="0" i="0" dirty="0">
              <a:effectLst/>
              <a:latin typeface="D-DINExp"/>
            </a:endParaRPr>
          </a:p>
          <a:p>
            <a:pPr marL="0" indent="0" algn="l">
              <a:spcAft>
                <a:spcPts val="1200"/>
              </a:spcAft>
              <a:buNone/>
            </a:pPr>
            <a:br>
              <a:rPr lang="en-US" sz="1200" b="0" i="0" dirty="0">
                <a:effectLst/>
                <a:latin typeface="D-DINExp"/>
              </a:rPr>
            </a:br>
            <a:endParaRPr lang="en-US" sz="1200" b="0" i="0" dirty="0">
              <a:effectLst/>
              <a:latin typeface="D-DINExp"/>
            </a:endParaRPr>
          </a:p>
          <a:p>
            <a:pPr algn="l">
              <a:spcAft>
                <a:spcPts val="1200"/>
              </a:spcAft>
            </a:pPr>
            <a:endParaRPr lang="en-US" sz="2000" b="0" i="0" dirty="0">
              <a:effectLst/>
              <a:latin typeface="D-DINExp"/>
            </a:endParaRPr>
          </a:p>
        </p:txBody>
      </p:sp>
    </p:spTree>
    <p:extLst>
      <p:ext uri="{BB962C8B-B14F-4D97-AF65-F5344CB8AC3E}">
        <p14:creationId xmlns:p14="http://schemas.microsoft.com/office/powerpoint/2010/main" val="3863138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AA4848EA-BB32-8DDC-066D-27B7FAB074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97ACC4-9385-49F9-102F-99DC11AD794B}"/>
              </a:ext>
            </a:extLst>
          </p:cNvPr>
          <p:cNvSpPr>
            <a:spLocks noGrp="1"/>
          </p:cNvSpPr>
          <p:nvPr>
            <p:ph type="title"/>
          </p:nvPr>
        </p:nvSpPr>
        <p:spPr>
          <a:xfrm>
            <a:off x="413544" y="-165893"/>
            <a:ext cx="10820400" cy="761999"/>
          </a:xfrm>
        </p:spPr>
        <p:txBody>
          <a:bodyPr>
            <a:normAutofit/>
          </a:bodyPr>
          <a:lstStyle/>
          <a:p>
            <a:pPr marL="0" indent="0">
              <a:lnSpc>
                <a:spcPct val="120000"/>
              </a:lnSpc>
              <a:buNone/>
            </a:pPr>
            <a:r>
              <a:rPr lang="en-US" sz="3200" b="1" dirty="0">
                <a:solidFill>
                  <a:srgbClr val="002060"/>
                </a:solidFill>
                <a:latin typeface="Times New Roman" panose="02020603050405020304" pitchFamily="18" charset="0"/>
                <a:cs typeface="Times New Roman" panose="02020603050405020304" pitchFamily="18" charset="0"/>
              </a:rPr>
              <a:t>CHARACTERISTICS OF BUSINESS COMMUNICATION</a:t>
            </a:r>
          </a:p>
        </p:txBody>
      </p:sp>
      <p:sp>
        <p:nvSpPr>
          <p:cNvPr id="3" name="Content Placeholder 2">
            <a:extLst>
              <a:ext uri="{FF2B5EF4-FFF2-40B4-BE49-F238E27FC236}">
                <a16:creationId xmlns:a16="http://schemas.microsoft.com/office/drawing/2014/main" id="{9C39DECE-80C7-ACF9-9B68-00A7ECB01BF3}"/>
              </a:ext>
            </a:extLst>
          </p:cNvPr>
          <p:cNvSpPr>
            <a:spLocks noGrp="1"/>
          </p:cNvSpPr>
          <p:nvPr>
            <p:ph idx="1"/>
          </p:nvPr>
        </p:nvSpPr>
        <p:spPr>
          <a:xfrm>
            <a:off x="108744" y="748506"/>
            <a:ext cx="11843544" cy="5486400"/>
          </a:xfrm>
        </p:spPr>
        <p:txBody>
          <a:bodyPr>
            <a:normAutofit fontScale="47500" lnSpcReduction="20000"/>
          </a:bodyPr>
          <a:lstStyle/>
          <a:p>
            <a:pPr marL="0" indent="0">
              <a:spcBef>
                <a:spcPts val="1200"/>
              </a:spcBef>
              <a:spcAft>
                <a:spcPts val="1200"/>
              </a:spcAft>
              <a:buNone/>
            </a:pPr>
            <a:r>
              <a:rPr lang="en-US" sz="5000" dirty="0"/>
              <a:t>Business communication possesses distinct characteristics that ensure effective information exchange within and outside an organization. Below are some of them</a:t>
            </a:r>
            <a:endParaRPr lang="en-US" sz="5000" b="1" i="0" dirty="0">
              <a:effectLst/>
              <a:latin typeface="Times New Roman" panose="02020603050405020304" pitchFamily="18" charset="0"/>
              <a:cs typeface="Times New Roman" panose="02020603050405020304" pitchFamily="18" charset="0"/>
            </a:endParaRPr>
          </a:p>
          <a:p>
            <a:pPr marL="0" indent="0">
              <a:spcBef>
                <a:spcPts val="1200"/>
              </a:spcBef>
              <a:spcAft>
                <a:spcPts val="1200"/>
              </a:spcAft>
              <a:buNone/>
            </a:pPr>
            <a:r>
              <a:rPr lang="en-US" sz="4200" b="1" i="0" dirty="0">
                <a:solidFill>
                  <a:srgbClr val="FF0000"/>
                </a:solidFill>
                <a:effectLst/>
                <a:latin typeface="Times New Roman" panose="02020603050405020304" pitchFamily="18" charset="0"/>
                <a:cs typeface="Times New Roman" panose="02020603050405020304" pitchFamily="18" charset="0"/>
              </a:rPr>
              <a:t>Professionalism</a:t>
            </a:r>
            <a:endParaRPr lang="en-US" sz="4200" dirty="0">
              <a:solidFill>
                <a:srgbClr val="FF0000"/>
              </a:solidFill>
              <a:latin typeface="Times New Roman" panose="02020603050405020304" pitchFamily="18" charset="0"/>
              <a:cs typeface="Times New Roman" panose="02020603050405020304" pitchFamily="18" charset="0"/>
            </a:endParaRPr>
          </a:p>
          <a:p>
            <a:pPr>
              <a:spcBef>
                <a:spcPts val="1200"/>
              </a:spcBef>
              <a:spcAft>
                <a:spcPts val="1200"/>
              </a:spcAft>
            </a:pPr>
            <a:r>
              <a:rPr lang="en-US" sz="4200" b="0" i="0" dirty="0">
                <a:effectLst/>
                <a:latin typeface="Times New Roman" panose="02020603050405020304" pitchFamily="18" charset="0"/>
                <a:cs typeface="Times New Roman" panose="02020603050405020304" pitchFamily="18" charset="0"/>
              </a:rPr>
              <a:t>Professionalism in business communication reflects the credibility and respectability of the sender. It involves using formal language, proper grammar, and a respectful tone. </a:t>
            </a:r>
          </a:p>
          <a:p>
            <a:pPr>
              <a:spcBef>
                <a:spcPts val="1200"/>
              </a:spcBef>
              <a:spcAft>
                <a:spcPts val="1200"/>
              </a:spcAft>
            </a:pPr>
            <a:r>
              <a:rPr lang="en-US" sz="4200" b="0" i="0" dirty="0">
                <a:effectLst/>
                <a:latin typeface="Times New Roman" panose="02020603050405020304" pitchFamily="18" charset="0"/>
                <a:cs typeface="Times New Roman" panose="02020603050405020304" pitchFamily="18" charset="0"/>
              </a:rPr>
              <a:t>This characteristic is crucial for maintaining a positive image and building trust, especially in written communication like emails, reports, or presentations.</a:t>
            </a:r>
          </a:p>
          <a:p>
            <a:pPr marL="0" indent="0">
              <a:spcBef>
                <a:spcPts val="1200"/>
              </a:spcBef>
              <a:spcAft>
                <a:spcPts val="1200"/>
              </a:spcAft>
              <a:buNone/>
            </a:pPr>
            <a:r>
              <a:rPr lang="en-US" sz="4200" b="1" i="0" dirty="0">
                <a:solidFill>
                  <a:srgbClr val="FF0000"/>
                </a:solidFill>
                <a:effectLst/>
                <a:latin typeface="Times New Roman" panose="02020603050405020304" pitchFamily="18" charset="0"/>
                <a:cs typeface="Times New Roman" panose="02020603050405020304" pitchFamily="18" charset="0"/>
              </a:rPr>
              <a:t>Purposefulness</a:t>
            </a:r>
          </a:p>
          <a:p>
            <a:pPr>
              <a:spcBef>
                <a:spcPts val="1200"/>
              </a:spcBef>
              <a:spcAft>
                <a:spcPts val="1200"/>
              </a:spcAft>
            </a:pPr>
            <a:r>
              <a:rPr lang="en-US" sz="4200" b="0" i="0" dirty="0">
                <a:effectLst/>
                <a:latin typeface="Times New Roman" panose="02020603050405020304" pitchFamily="18" charset="0"/>
                <a:cs typeface="Times New Roman" panose="02020603050405020304" pitchFamily="18" charset="0"/>
              </a:rPr>
              <a:t>Business communication should have a clear purpose or goal. Whether it’s to inform, persuade, or request action, the message should be designed to achieve a specific outcome. </a:t>
            </a:r>
          </a:p>
          <a:p>
            <a:pPr>
              <a:spcBef>
                <a:spcPts val="1200"/>
              </a:spcBef>
              <a:spcAft>
                <a:spcPts val="1200"/>
              </a:spcAft>
            </a:pPr>
            <a:r>
              <a:rPr lang="en-US" sz="4200" b="0" i="0" dirty="0">
                <a:effectLst/>
                <a:latin typeface="Times New Roman" panose="02020603050405020304" pitchFamily="18" charset="0"/>
                <a:cs typeface="Times New Roman" panose="02020603050405020304" pitchFamily="18" charset="0"/>
              </a:rPr>
              <a:t>Purposeful communication ensures that the recipient understands what is expected of them and what action they need to take.</a:t>
            </a:r>
          </a:p>
          <a:p>
            <a:pPr marL="0" indent="0" algn="l">
              <a:spcAft>
                <a:spcPts val="1200"/>
              </a:spcAft>
              <a:buNone/>
            </a:pPr>
            <a:endParaRPr lang="en-US" sz="4200" dirty="0">
              <a:latin typeface="Times New Roman" panose="02020603050405020304" pitchFamily="18" charset="0"/>
              <a:cs typeface="Times New Roman" panose="02020603050405020304" pitchFamily="18" charset="0"/>
            </a:endParaRPr>
          </a:p>
          <a:p>
            <a:pPr>
              <a:spcBef>
                <a:spcPts val="1200"/>
              </a:spcBef>
              <a:spcAft>
                <a:spcPts val="1200"/>
              </a:spcAft>
            </a:pPr>
            <a:endParaRPr lang="en-US" b="0" i="0" dirty="0">
              <a:effectLst/>
              <a:latin typeface="Times New Roman" panose="02020603050405020304" pitchFamily="18" charset="0"/>
              <a:cs typeface="Times New Roman" panose="02020603050405020304" pitchFamily="18" charset="0"/>
            </a:endParaRPr>
          </a:p>
          <a:p>
            <a:pPr marL="0" indent="0" algn="l">
              <a:spcBef>
                <a:spcPts val="1200"/>
              </a:spcBef>
              <a:spcAft>
                <a:spcPts val="1200"/>
              </a:spcAft>
              <a:buNone/>
            </a:pPr>
            <a:endParaRPr lang="en-US" b="0" i="0" dirty="0">
              <a:effectLst/>
              <a:latin typeface="D-DINExp"/>
            </a:endParaRPr>
          </a:p>
          <a:p>
            <a:pPr>
              <a:lnSpc>
                <a:spcPct val="170000"/>
              </a:lnSpc>
              <a:buFont typeface="Wingdings" panose="05000000000000000000" pitchFamily="2" charset="2"/>
              <a:buChar char="Ø"/>
            </a:pPr>
            <a:endParaRPr lang="en-US" sz="4400" dirty="0">
              <a:latin typeface="Times New Roman" panose="02020603050405020304" pitchFamily="18" charset="0"/>
              <a:cs typeface="Times New Roman" panose="02020603050405020304" pitchFamily="18" charset="0"/>
            </a:endParaRPr>
          </a:p>
          <a:p>
            <a:pPr>
              <a:lnSpc>
                <a:spcPct val="170000"/>
              </a:lnSpc>
            </a:pPr>
            <a:endParaRPr lang="en-US" sz="4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744361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18226A3B-23D4-F11E-6E41-CB31D12C7C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58AD85-16DA-CFF3-A5D8-43620AAFC379}"/>
              </a:ext>
            </a:extLst>
          </p:cNvPr>
          <p:cNvSpPr>
            <a:spLocks noGrp="1"/>
          </p:cNvSpPr>
          <p:nvPr>
            <p:ph type="title"/>
          </p:nvPr>
        </p:nvSpPr>
        <p:spPr>
          <a:xfrm>
            <a:off x="0" y="62706"/>
            <a:ext cx="11233944" cy="922324"/>
          </a:xfrm>
        </p:spPr>
        <p:txBody>
          <a:bodyPr>
            <a:noAutofit/>
          </a:bodyPr>
          <a:lstStyle/>
          <a:p>
            <a:pPr marL="0" indent="0">
              <a:buNone/>
            </a:pPr>
            <a:r>
              <a:rPr lang="en-US" sz="3200" b="1" dirty="0">
                <a:solidFill>
                  <a:srgbClr val="002060"/>
                </a:solidFill>
                <a:latin typeface="Times New Roman" panose="02020603050405020304" pitchFamily="18" charset="0"/>
                <a:cs typeface="Times New Roman" panose="02020603050405020304" pitchFamily="18" charset="0"/>
              </a:rPr>
              <a:t>ADAPTATION</a:t>
            </a:r>
            <a:br>
              <a:rPr lang="en-US" sz="3200" b="1" dirty="0">
                <a:solidFill>
                  <a:srgbClr val="FF0000"/>
                </a:solidFill>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54DA22-BA23-43BF-443B-56108B1A0448}"/>
              </a:ext>
            </a:extLst>
          </p:cNvPr>
          <p:cNvSpPr>
            <a:spLocks noGrp="1"/>
          </p:cNvSpPr>
          <p:nvPr>
            <p:ph idx="1"/>
          </p:nvPr>
        </p:nvSpPr>
        <p:spPr>
          <a:xfrm>
            <a:off x="399524" y="824706"/>
            <a:ext cx="11233944" cy="4880762"/>
          </a:xfrm>
        </p:spPr>
        <p:txBody>
          <a:bodyPr>
            <a:normAutofit fontScale="77500" lnSpcReduction="20000"/>
          </a:bodyPr>
          <a:lstStyle/>
          <a:p>
            <a:pPr marL="0" indent="0">
              <a:buNone/>
            </a:pPr>
            <a:r>
              <a:rPr lang="en-US" sz="4100" dirty="0">
                <a:latin typeface="Times New Roman" panose="02020603050405020304" pitchFamily="18" charset="0"/>
                <a:cs typeface="Times New Roman" panose="02020603050405020304" pitchFamily="18" charset="0"/>
              </a:rPr>
              <a:t>Select words the reader understands</a:t>
            </a:r>
          </a:p>
          <a:p>
            <a:pPr marL="0" indent="0" algn="l">
              <a:spcAft>
                <a:spcPts val="1200"/>
              </a:spcAft>
              <a:buNone/>
            </a:pPr>
            <a:r>
              <a:rPr lang="en-US" sz="4100" i="0" dirty="0">
                <a:effectLst/>
                <a:latin typeface="Times New Roman" panose="02020603050405020304" pitchFamily="18" charset="0"/>
                <a:cs typeface="Times New Roman" panose="02020603050405020304" pitchFamily="18" charset="0"/>
              </a:rPr>
              <a:t>Different audiences require different approaches. For example:</a:t>
            </a:r>
          </a:p>
          <a:p>
            <a:pPr algn="l">
              <a:spcAft>
                <a:spcPts val="1200"/>
              </a:spcAft>
              <a:buFont typeface="Arial" panose="020B0604020202020204" pitchFamily="34" charset="0"/>
              <a:buChar char="•"/>
            </a:pPr>
            <a:r>
              <a:rPr lang="en-US" sz="4100" b="1" i="0" dirty="0">
                <a:effectLst/>
                <a:latin typeface="Times New Roman" panose="02020603050405020304" pitchFamily="18" charset="0"/>
                <a:cs typeface="Times New Roman" panose="02020603050405020304" pitchFamily="18" charset="0"/>
              </a:rPr>
              <a:t>In Formal Settings: </a:t>
            </a:r>
            <a:r>
              <a:rPr lang="en-US" sz="4100" i="0" dirty="0">
                <a:effectLst/>
                <a:latin typeface="Times New Roman" panose="02020603050405020304" pitchFamily="18" charset="0"/>
                <a:cs typeface="Times New Roman" panose="02020603050405020304" pitchFamily="18" charset="0"/>
              </a:rPr>
              <a:t>Use professional language and avoid slang or jargon.</a:t>
            </a:r>
          </a:p>
          <a:p>
            <a:pPr algn="l">
              <a:spcAft>
                <a:spcPts val="1200"/>
              </a:spcAft>
              <a:buFont typeface="Arial" panose="020B0604020202020204" pitchFamily="34" charset="0"/>
              <a:buChar char="•"/>
            </a:pPr>
            <a:r>
              <a:rPr lang="en-US" sz="4100" b="1" i="0" dirty="0">
                <a:effectLst/>
                <a:latin typeface="Times New Roman" panose="02020603050405020304" pitchFamily="18" charset="0"/>
                <a:cs typeface="Times New Roman" panose="02020603050405020304" pitchFamily="18" charset="0"/>
              </a:rPr>
              <a:t>In Casual Conversations: </a:t>
            </a:r>
            <a:r>
              <a:rPr lang="en-US" sz="4100" i="0" dirty="0">
                <a:effectLst/>
                <a:latin typeface="Times New Roman" panose="02020603050405020304" pitchFamily="18" charset="0"/>
                <a:cs typeface="Times New Roman" panose="02020603050405020304" pitchFamily="18" charset="0"/>
              </a:rPr>
              <a:t>Be more relaxed and use everyday language.</a:t>
            </a:r>
          </a:p>
          <a:p>
            <a:pPr algn="l">
              <a:spcAft>
                <a:spcPts val="1200"/>
              </a:spcAft>
              <a:buFont typeface="Arial" panose="020B0604020202020204" pitchFamily="34" charset="0"/>
              <a:buChar char="•"/>
            </a:pPr>
            <a:r>
              <a:rPr lang="en-US" sz="4100" b="1" i="0" dirty="0">
                <a:effectLst/>
                <a:latin typeface="Times New Roman" panose="02020603050405020304" pitchFamily="18" charset="0"/>
                <a:cs typeface="Times New Roman" panose="02020603050405020304" pitchFamily="18" charset="0"/>
              </a:rPr>
              <a:t>In Cross-Cultural Communication: </a:t>
            </a:r>
            <a:r>
              <a:rPr lang="en-US" sz="4100" i="0" dirty="0">
                <a:effectLst/>
                <a:latin typeface="Times New Roman" panose="02020603050405020304" pitchFamily="18" charset="0"/>
                <a:cs typeface="Times New Roman" panose="02020603050405020304" pitchFamily="18" charset="0"/>
              </a:rPr>
              <a:t>Be sensitive to cultural differences and avoid using expressions that might be misunderstood.</a:t>
            </a:r>
          </a:p>
          <a:p>
            <a:pPr marL="0" indent="0">
              <a:buNone/>
            </a:pPr>
            <a:endParaRPr lang="en-US" sz="6600" dirty="0">
              <a:latin typeface="Times New Roman" panose="02020603050405020304" pitchFamily="18" charset="0"/>
              <a:cs typeface="Times New Roman" panose="02020603050405020304" pitchFamily="18" charset="0"/>
            </a:endParaRPr>
          </a:p>
          <a:p>
            <a:pPr algn="l">
              <a:spcAft>
                <a:spcPts val="1200"/>
              </a:spcAft>
            </a:pPr>
            <a:endParaRPr lang="en-US" sz="2000" b="0" i="0" dirty="0">
              <a:effectLst/>
              <a:latin typeface="D-DINExp"/>
            </a:endParaRPr>
          </a:p>
        </p:txBody>
      </p:sp>
    </p:spTree>
    <p:extLst>
      <p:ext uri="{BB962C8B-B14F-4D97-AF65-F5344CB8AC3E}">
        <p14:creationId xmlns:p14="http://schemas.microsoft.com/office/powerpoint/2010/main" val="37384716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944" y="138906"/>
            <a:ext cx="11582400" cy="5996934"/>
          </a:xfrm>
        </p:spPr>
        <p:txBody>
          <a:bodyPr>
            <a:normAutofit/>
          </a:bodyPr>
          <a:lstStyle/>
          <a:p>
            <a:pPr algn="ctr">
              <a:buNone/>
            </a:pPr>
            <a:r>
              <a:rPr lang="en-US" sz="3200" b="1" dirty="0">
                <a:solidFill>
                  <a:srgbClr val="002060"/>
                </a:solidFill>
                <a:latin typeface="Times New Roman" panose="02020603050405020304" pitchFamily="18" charset="0"/>
                <a:cs typeface="Times New Roman" panose="02020603050405020304" pitchFamily="18" charset="0"/>
              </a:rPr>
              <a:t>SUMMARY</a:t>
            </a:r>
            <a:r>
              <a:rPr lang="en-US" b="1" dirty="0">
                <a:solidFill>
                  <a:srgbClr val="002060"/>
                </a:solidFill>
                <a:latin typeface="Book Antiqua" panose="02040602050305030304" pitchFamily="18" charset="0"/>
              </a:rPr>
              <a:t> </a:t>
            </a:r>
            <a:endParaRPr lang="en-US" sz="2800" b="1" dirty="0">
              <a:solidFill>
                <a:srgbClr val="002060"/>
              </a:solidFill>
              <a:latin typeface="Times New Roman" panose="02020603050405020304" pitchFamily="18" charset="0"/>
              <a:cs typeface="Times New Roman" panose="02020603050405020304" pitchFamily="18" charset="0"/>
            </a:endParaRPr>
          </a:p>
          <a:p>
            <a:pPr marL="0" indent="0">
              <a:lnSpc>
                <a:spcPct val="150000"/>
              </a:lnSpc>
              <a:buNone/>
            </a:pPr>
            <a:r>
              <a:rPr lang="en-US" dirty="0">
                <a:latin typeface="Times New Roman" panose="02020603050405020304" pitchFamily="18" charset="0"/>
                <a:cs typeface="Times New Roman" panose="02020603050405020304" pitchFamily="18" charset="0"/>
              </a:rPr>
              <a:t>The following sub-topics have been covered:</a:t>
            </a:r>
          </a:p>
          <a:p>
            <a:pPr>
              <a:spcBef>
                <a:spcPts val="470"/>
              </a:spcBef>
              <a:spcAft>
                <a:spcPts val="0"/>
              </a:spcAft>
              <a:buFont typeface="Wingdings" panose="05000000000000000000" pitchFamily="2" charset="2"/>
              <a:buChar char="§"/>
            </a:pPr>
            <a:r>
              <a:rPr lang="en-US" sz="3200" b="0" dirty="0">
                <a:solidFill>
                  <a:srgbClr val="000000"/>
                </a:solidFill>
                <a:effectLst/>
                <a:latin typeface="Times New Roman" panose="02020603050405020304" pitchFamily="18" charset="0"/>
                <a:ea typeface="Times New Roman" panose="02020603050405020304" pitchFamily="18" charset="0"/>
              </a:rPr>
              <a:t>Characteristics of Business Communication</a:t>
            </a:r>
          </a:p>
          <a:p>
            <a:pPr>
              <a:spcBef>
                <a:spcPts val="470"/>
              </a:spcBef>
              <a:spcAft>
                <a:spcPts val="0"/>
              </a:spcAft>
              <a:buFont typeface="Wingdings" panose="05000000000000000000" pitchFamily="2" charset="2"/>
              <a:buChar char="§"/>
            </a:pPr>
            <a:r>
              <a:rPr lang="en-US" sz="3200" b="0" dirty="0">
                <a:solidFill>
                  <a:srgbClr val="000000"/>
                </a:solidFill>
                <a:effectLst/>
                <a:latin typeface="Times New Roman" panose="02020603050405020304" pitchFamily="18" charset="0"/>
                <a:ea typeface="Times New Roman" panose="02020603050405020304" pitchFamily="18" charset="0"/>
              </a:rPr>
              <a:t>Types of Business Communication</a:t>
            </a:r>
          </a:p>
          <a:p>
            <a:pPr>
              <a:spcBef>
                <a:spcPts val="470"/>
              </a:spcBef>
              <a:spcAft>
                <a:spcPts val="0"/>
              </a:spcAft>
              <a:buFont typeface="Wingdings" panose="05000000000000000000" pitchFamily="2" charset="2"/>
              <a:buChar char="§"/>
            </a:pPr>
            <a:r>
              <a:rPr lang="en-US" sz="3200" b="0" dirty="0">
                <a:solidFill>
                  <a:srgbClr val="000000"/>
                </a:solidFill>
                <a:effectLst/>
                <a:latin typeface="Times New Roman" panose="02020603050405020304" pitchFamily="18" charset="0"/>
                <a:ea typeface="Times New Roman" panose="02020603050405020304" pitchFamily="18" charset="0"/>
              </a:rPr>
              <a:t>Effective/Ineffective Communication</a:t>
            </a:r>
          </a:p>
          <a:p>
            <a:pPr>
              <a:spcBef>
                <a:spcPts val="470"/>
              </a:spcBef>
              <a:spcAft>
                <a:spcPts val="0"/>
              </a:spcAft>
              <a:buFont typeface="Wingdings" panose="05000000000000000000" pitchFamily="2" charset="2"/>
              <a:buChar char="§"/>
            </a:pPr>
            <a:r>
              <a:rPr lang="en-US" sz="3200" b="0" dirty="0">
                <a:solidFill>
                  <a:srgbClr val="000000"/>
                </a:solidFill>
                <a:effectLst/>
                <a:latin typeface="Times New Roman" panose="02020603050405020304" pitchFamily="18" charset="0"/>
                <a:ea typeface="Times New Roman" panose="02020603050405020304" pitchFamily="18" charset="0"/>
              </a:rPr>
              <a:t>Benefits of effective communication</a:t>
            </a:r>
          </a:p>
          <a:p>
            <a:pPr>
              <a:spcBef>
                <a:spcPts val="470"/>
              </a:spcBef>
              <a:spcAft>
                <a:spcPts val="0"/>
              </a:spcAft>
              <a:buFont typeface="Wingdings" panose="05000000000000000000" pitchFamily="2" charset="2"/>
              <a:buChar char="§"/>
            </a:pPr>
            <a:r>
              <a:rPr lang="en-US" sz="3200" b="0" dirty="0">
                <a:solidFill>
                  <a:srgbClr val="000000"/>
                </a:solidFill>
                <a:effectLst/>
                <a:latin typeface="Times New Roman" panose="02020603050405020304" pitchFamily="18" charset="0"/>
                <a:ea typeface="Times New Roman" panose="02020603050405020304" pitchFamily="18" charset="0"/>
              </a:rPr>
              <a:t>Barriers to effective communication</a:t>
            </a:r>
          </a:p>
          <a:p>
            <a:pPr>
              <a:spcBef>
                <a:spcPts val="470"/>
              </a:spcBef>
              <a:spcAft>
                <a:spcPts val="0"/>
              </a:spcAft>
              <a:buFont typeface="Wingdings" panose="05000000000000000000" pitchFamily="2" charset="2"/>
              <a:buChar char="§"/>
            </a:pPr>
            <a:r>
              <a:rPr lang="en-US" sz="3200" b="0" dirty="0">
                <a:solidFill>
                  <a:srgbClr val="000000"/>
                </a:solidFill>
                <a:effectLst/>
                <a:latin typeface="Times New Roman" panose="02020603050405020304" pitchFamily="18" charset="0"/>
                <a:ea typeface="Times New Roman" panose="02020603050405020304" pitchFamily="18" charset="0"/>
              </a:rPr>
              <a:t>Overcoming the barriers to effective communication</a:t>
            </a:r>
          </a:p>
          <a:p>
            <a:pPr>
              <a:spcBef>
                <a:spcPts val="470"/>
              </a:spcBef>
              <a:spcAft>
                <a:spcPts val="0"/>
              </a:spcAft>
              <a:buFont typeface="Wingdings" panose="05000000000000000000" pitchFamily="2" charset="2"/>
              <a:buChar char="§"/>
            </a:pPr>
            <a:r>
              <a:rPr lang="en-US" sz="3200" b="0" dirty="0">
                <a:solidFill>
                  <a:srgbClr val="000000"/>
                </a:solidFill>
                <a:effectLst/>
                <a:latin typeface="Times New Roman" panose="02020603050405020304" pitchFamily="18" charset="0"/>
                <a:ea typeface="Times New Roman" panose="02020603050405020304" pitchFamily="18" charset="0"/>
              </a:rPr>
              <a:t>The 7 Cs of Communication</a:t>
            </a:r>
          </a:p>
          <a:p>
            <a:pPr>
              <a:spcBef>
                <a:spcPts val="470"/>
              </a:spcBef>
              <a:spcAft>
                <a:spcPts val="0"/>
              </a:spcAft>
              <a:buFont typeface="Wingdings" panose="05000000000000000000" pitchFamily="2" charset="2"/>
              <a:buChar char="§"/>
            </a:pPr>
            <a:r>
              <a:rPr lang="en-US" sz="3200" b="0" dirty="0">
                <a:solidFill>
                  <a:srgbClr val="000000"/>
                </a:solidFill>
                <a:effectLst/>
                <a:latin typeface="Times New Roman" panose="02020603050405020304" pitchFamily="18" charset="0"/>
                <a:ea typeface="Times New Roman" panose="02020603050405020304" pitchFamily="18" charset="0"/>
              </a:rPr>
              <a:t>Adaptation</a:t>
            </a:r>
            <a:endParaRPr lang="en-GB" sz="3200" b="0" dirty="0">
              <a:solidFill>
                <a:srgbClr val="000000"/>
              </a:solidFill>
              <a:effectLst/>
              <a:latin typeface="Times New Roman" panose="02020603050405020304" pitchFamily="18" charset="0"/>
              <a:ea typeface="Times New Roman" panose="02020603050405020304" pitchFamily="18" charset="0"/>
            </a:endParaRPr>
          </a:p>
          <a:p>
            <a:pPr>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27308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944" y="138906"/>
            <a:ext cx="11582400" cy="5996934"/>
          </a:xfrm>
        </p:spPr>
        <p:txBody>
          <a:bodyPr>
            <a:normAutofit/>
          </a:bodyPr>
          <a:lstStyle/>
          <a:p>
            <a:pPr algn="ctr">
              <a:buNone/>
            </a:pPr>
            <a:r>
              <a:rPr lang="en-US" b="1" dirty="0">
                <a:solidFill>
                  <a:srgbClr val="002060"/>
                </a:solidFill>
                <a:latin typeface="Times New Roman" panose="02020603050405020304" pitchFamily="18" charset="0"/>
                <a:cs typeface="Times New Roman" panose="02020603050405020304" pitchFamily="18" charset="0"/>
              </a:rPr>
              <a:t>FORUM DISCUSSION</a:t>
            </a:r>
          </a:p>
          <a:p>
            <a:pPr algn="ctr">
              <a:buNone/>
            </a:pPr>
            <a:r>
              <a:rPr lang="en-US" b="1" dirty="0">
                <a:solidFill>
                  <a:srgbClr val="002060"/>
                </a:solidFill>
                <a:latin typeface="Book Antiqua" panose="02040602050305030304" pitchFamily="18" charset="0"/>
              </a:rPr>
              <a:t> </a:t>
            </a:r>
          </a:p>
          <a:p>
            <a:pPr>
              <a:buFont typeface="Wingdings" panose="05000000000000000000" pitchFamily="2" charset="2"/>
              <a:buChar char="q"/>
            </a:pPr>
            <a:r>
              <a:rPr lang="en-US" dirty="0"/>
              <a:t> </a:t>
            </a:r>
            <a:r>
              <a:rPr lang="en-US" dirty="0">
                <a:latin typeface="Times New Roman" panose="02020603050405020304" pitchFamily="18" charset="0"/>
                <a:cs typeface="Times New Roman" panose="02020603050405020304" pitchFamily="18" charset="0"/>
              </a:rPr>
              <a:t>Suggest ways one can overcome the disadvantages of each type of  verbal communication.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NB: </a:t>
            </a:r>
            <a:r>
              <a:rPr lang="en-US" b="1" dirty="0">
                <a:latin typeface="Times New Roman" panose="02020603050405020304" pitchFamily="18" charset="0"/>
                <a:cs typeface="Times New Roman" panose="02020603050405020304" pitchFamily="18" charset="0"/>
              </a:rPr>
              <a:t>Each class should form 10 groups.</a:t>
            </a:r>
          </a:p>
        </p:txBody>
      </p:sp>
    </p:spTree>
    <p:extLst>
      <p:ext uri="{BB962C8B-B14F-4D97-AF65-F5344CB8AC3E}">
        <p14:creationId xmlns:p14="http://schemas.microsoft.com/office/powerpoint/2010/main" val="3724563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944" y="110332"/>
            <a:ext cx="11582400" cy="5996934"/>
          </a:xfrm>
        </p:spPr>
        <p:txBody>
          <a:bodyPr>
            <a:normAutofit/>
          </a:bodyPr>
          <a:lstStyle/>
          <a:p>
            <a:pPr algn="ctr">
              <a:buNone/>
            </a:pPr>
            <a:r>
              <a:rPr lang="en-US" sz="4000" b="1" dirty="0">
                <a:solidFill>
                  <a:srgbClr val="002060"/>
                </a:solidFill>
                <a:latin typeface="Times New Roman" panose="02020603050405020304" pitchFamily="18" charset="0"/>
                <a:cs typeface="Times New Roman" panose="02020603050405020304" pitchFamily="18" charset="0"/>
              </a:rPr>
              <a:t>REFERENCES</a:t>
            </a:r>
          </a:p>
          <a:p>
            <a:pPr algn="ctr">
              <a:buNone/>
            </a:pPr>
            <a:endParaRPr lang="en-US" sz="3200" b="1" dirty="0">
              <a:solidFill>
                <a:srgbClr val="002060"/>
              </a:solidFill>
              <a:latin typeface="Book Antiqua" panose="02040602050305030304" pitchFamily="18" charset="0"/>
            </a:endParaRPr>
          </a:p>
          <a:p>
            <a:pPr>
              <a:lnSpc>
                <a:spcPct val="150000"/>
              </a:lnSpc>
            </a:pPr>
            <a:r>
              <a:rPr lang="en-US" sz="3200" b="0" dirty="0">
                <a:solidFill>
                  <a:srgbClr val="000000"/>
                </a:solidFill>
                <a:effectLst/>
                <a:latin typeface="Times New Roman" panose="02020603050405020304" pitchFamily="18" charset="0"/>
                <a:ea typeface="Times New Roman" panose="02020603050405020304" pitchFamily="18" charset="0"/>
              </a:rPr>
              <a:t>Taylor, S. (2005). Communication for Business: Practical approach. Pearson Longman.</a:t>
            </a:r>
            <a:endParaRPr lang="en-GH" sz="3200" b="1" dirty="0">
              <a:solidFill>
                <a:srgbClr val="000000"/>
              </a:solidFill>
              <a:effectLst/>
              <a:latin typeface="Times New Roman" panose="02020603050405020304" pitchFamily="18" charset="0"/>
              <a:ea typeface="Times New Roman" panose="02020603050405020304" pitchFamily="18" charset="0"/>
            </a:endParaRPr>
          </a:p>
          <a:p>
            <a:pPr>
              <a:buNone/>
            </a:pPr>
            <a:endParaRPr lang="en-US" sz="3200" b="0" i="0" dirty="0">
              <a:solidFill>
                <a:srgbClr val="222222"/>
              </a:solidFill>
              <a:effectLst/>
              <a:latin typeface="Arial" panose="020B0604020202020204" pitchFamily="34" charset="0"/>
            </a:endParaRPr>
          </a:p>
          <a:p>
            <a:pPr>
              <a:buNone/>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07031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944" y="110332"/>
            <a:ext cx="11582400" cy="5996934"/>
          </a:xfrm>
        </p:spPr>
        <p:txBody>
          <a:bodyPr>
            <a:normAutofit/>
          </a:bodyPr>
          <a:lstStyle/>
          <a:p>
            <a:pPr algn="ctr">
              <a:buNone/>
            </a:pPr>
            <a:endParaRPr lang="en-US" b="1" dirty="0">
              <a:solidFill>
                <a:srgbClr val="002060"/>
              </a:solidFill>
              <a:latin typeface="Times New Roman" panose="02020603050405020304" pitchFamily="18" charset="0"/>
              <a:cs typeface="Times New Roman" panose="02020603050405020304" pitchFamily="18" charset="0"/>
            </a:endParaRPr>
          </a:p>
          <a:p>
            <a:pPr algn="ctr">
              <a:buNone/>
            </a:pPr>
            <a:r>
              <a:rPr lang="en-US" b="1" dirty="0">
                <a:solidFill>
                  <a:srgbClr val="002060"/>
                </a:solidFill>
                <a:latin typeface="Book Antiqua" panose="02040602050305030304" pitchFamily="18" charset="0"/>
              </a:rPr>
              <a:t> </a:t>
            </a:r>
          </a:p>
          <a:p>
            <a:pPr algn="ctr">
              <a:buNone/>
            </a:pPr>
            <a:endParaRPr lang="en-US" b="1" dirty="0">
              <a:solidFill>
                <a:srgbClr val="002060"/>
              </a:solidFill>
              <a:latin typeface="Book Antiqua" panose="02040602050305030304" pitchFamily="18" charset="0"/>
            </a:endParaRPr>
          </a:p>
          <a:p>
            <a:pPr algn="ctr">
              <a:buNone/>
            </a:pPr>
            <a:endParaRPr lang="en-US" b="1" dirty="0">
              <a:solidFill>
                <a:srgbClr val="002060"/>
              </a:solidFill>
              <a:latin typeface="Book Antiqua" panose="02040602050305030304" pitchFamily="18" charset="0"/>
            </a:endParaRPr>
          </a:p>
          <a:p>
            <a:pPr algn="ctr">
              <a:buNone/>
            </a:pPr>
            <a:r>
              <a:rPr lang="en-US" sz="6000" b="1" dirty="0">
                <a:solidFill>
                  <a:srgbClr val="C00000"/>
                </a:solidFill>
                <a:latin typeface="Times New Roman" panose="02020603050405020304" pitchFamily="18" charset="0"/>
                <a:cs typeface="Times New Roman" panose="02020603050405020304" pitchFamily="18" charset="0"/>
              </a:rPr>
              <a:t>Q &amp; A</a:t>
            </a:r>
          </a:p>
        </p:txBody>
      </p:sp>
    </p:spTree>
    <p:extLst>
      <p:ext uri="{BB962C8B-B14F-4D97-AF65-F5344CB8AC3E}">
        <p14:creationId xmlns:p14="http://schemas.microsoft.com/office/powerpoint/2010/main" val="94855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312CCFED-89E7-BB93-45B3-6678D1154F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1F594F-8D09-2793-4C46-31B3DD51B0DD}"/>
              </a:ext>
            </a:extLst>
          </p:cNvPr>
          <p:cNvSpPr>
            <a:spLocks noGrp="1"/>
          </p:cNvSpPr>
          <p:nvPr>
            <p:ph type="title"/>
          </p:nvPr>
        </p:nvSpPr>
        <p:spPr>
          <a:xfrm>
            <a:off x="413544" y="-165893"/>
            <a:ext cx="10820400" cy="762000"/>
          </a:xfrm>
        </p:spPr>
        <p:txBody>
          <a:bodyPr>
            <a:normAutofit/>
          </a:bodyPr>
          <a:lstStyle/>
          <a:p>
            <a:pPr marL="0" indent="0">
              <a:lnSpc>
                <a:spcPct val="120000"/>
              </a:lnSpc>
              <a:buNone/>
            </a:pPr>
            <a:r>
              <a:rPr lang="en-US" sz="3200" dirty="0">
                <a:solidFill>
                  <a:srgbClr val="002060"/>
                </a:solidFill>
                <a:latin typeface="Times New Roman" panose="02020603050405020304" pitchFamily="18" charset="0"/>
                <a:cs typeface="Times New Roman" panose="02020603050405020304" pitchFamily="18" charset="0"/>
              </a:rPr>
              <a:t>CHARACTERIISTICS OF BUSINESS COMMUNICATION</a:t>
            </a:r>
          </a:p>
        </p:txBody>
      </p:sp>
      <p:sp>
        <p:nvSpPr>
          <p:cNvPr id="3" name="Content Placeholder 2">
            <a:extLst>
              <a:ext uri="{FF2B5EF4-FFF2-40B4-BE49-F238E27FC236}">
                <a16:creationId xmlns:a16="http://schemas.microsoft.com/office/drawing/2014/main" id="{7B4FC111-AA23-3A16-6657-942C4FED6903}"/>
              </a:ext>
            </a:extLst>
          </p:cNvPr>
          <p:cNvSpPr>
            <a:spLocks noGrp="1"/>
          </p:cNvSpPr>
          <p:nvPr>
            <p:ph idx="1"/>
          </p:nvPr>
        </p:nvSpPr>
        <p:spPr>
          <a:xfrm>
            <a:off x="108744" y="367506"/>
            <a:ext cx="11843544" cy="5867400"/>
          </a:xfrm>
        </p:spPr>
        <p:txBody>
          <a:bodyPr>
            <a:normAutofit fontScale="25000" lnSpcReduction="20000"/>
          </a:bodyPr>
          <a:lstStyle/>
          <a:p>
            <a:pPr marL="0" indent="0" algn="l">
              <a:spcBef>
                <a:spcPts val="1200"/>
              </a:spcBef>
              <a:spcAft>
                <a:spcPts val="1200"/>
              </a:spcAft>
              <a:buNone/>
            </a:pPr>
            <a:endParaRPr lang="en-US" sz="5500" b="1" i="0" dirty="0">
              <a:effectLst/>
              <a:latin typeface="Times New Roman" panose="02020603050405020304" pitchFamily="18" charset="0"/>
              <a:cs typeface="Times New Roman" panose="02020603050405020304" pitchFamily="18" charset="0"/>
            </a:endParaRPr>
          </a:p>
          <a:p>
            <a:pPr marL="0" indent="0" algn="l">
              <a:spcAft>
                <a:spcPts val="1200"/>
              </a:spcAft>
              <a:buNone/>
            </a:pPr>
            <a:r>
              <a:rPr lang="en-US" sz="7200" b="1" i="0" dirty="0">
                <a:solidFill>
                  <a:srgbClr val="FF0000"/>
                </a:solidFill>
                <a:effectLst/>
                <a:latin typeface="Times New Roman" panose="02020603050405020304" pitchFamily="18" charset="0"/>
                <a:cs typeface="Times New Roman" panose="02020603050405020304" pitchFamily="18" charset="0"/>
              </a:rPr>
              <a:t>Structured Communication</a:t>
            </a:r>
          </a:p>
          <a:p>
            <a:pPr algn="just">
              <a:spcAft>
                <a:spcPts val="1200"/>
              </a:spcAft>
            </a:pPr>
            <a:r>
              <a:rPr lang="en-US" sz="7200" dirty="0"/>
              <a:t>It involves organizing information logically and systematically for clarity and effectiveness. </a:t>
            </a:r>
          </a:p>
          <a:p>
            <a:pPr algn="just">
              <a:spcAft>
                <a:spcPts val="1200"/>
              </a:spcAft>
            </a:pPr>
            <a:r>
              <a:rPr lang="en-US" sz="7200" dirty="0"/>
              <a:t>It ensures ideas progress coherently from introduction to conclusion, enhancing audience engagement and retention. Examples include well-structured business reports, proposals, and websites.</a:t>
            </a:r>
            <a:endParaRPr lang="en-US" sz="7200" b="1" dirty="0">
              <a:latin typeface="Times New Roman" panose="02020603050405020304" pitchFamily="18" charset="0"/>
              <a:cs typeface="Times New Roman" panose="02020603050405020304" pitchFamily="18" charset="0"/>
            </a:endParaRPr>
          </a:p>
          <a:p>
            <a:pPr marL="0" indent="0" algn="l">
              <a:spcBef>
                <a:spcPts val="1200"/>
              </a:spcBef>
              <a:spcAft>
                <a:spcPts val="1200"/>
              </a:spcAft>
              <a:buNone/>
            </a:pPr>
            <a:r>
              <a:rPr lang="en-US" sz="7200" b="1" i="0" dirty="0">
                <a:solidFill>
                  <a:srgbClr val="FF0000"/>
                </a:solidFill>
                <a:effectLst/>
                <a:latin typeface="Times New Roman" panose="02020603050405020304" pitchFamily="18" charset="0"/>
                <a:cs typeface="Times New Roman" panose="02020603050405020304" pitchFamily="18" charset="0"/>
              </a:rPr>
              <a:t>Adaptability</a:t>
            </a:r>
          </a:p>
          <a:p>
            <a:pPr>
              <a:spcBef>
                <a:spcPts val="1200"/>
              </a:spcBef>
              <a:spcAft>
                <a:spcPts val="1200"/>
              </a:spcAft>
            </a:pPr>
            <a:r>
              <a:rPr lang="en-US" sz="7200" b="0" i="0" dirty="0">
                <a:effectLst/>
                <a:latin typeface="Times New Roman" panose="02020603050405020304" pitchFamily="18" charset="0"/>
                <a:cs typeface="Times New Roman" panose="02020603050405020304" pitchFamily="18" charset="0"/>
              </a:rPr>
              <a:t>Adaptability is a crucial characteristic of effective business communication. It involves adjusting the tone, style, and content of your message to suit different audiences, contexts, and purposes. </a:t>
            </a:r>
          </a:p>
          <a:p>
            <a:pPr>
              <a:spcBef>
                <a:spcPts val="1200"/>
              </a:spcBef>
              <a:spcAft>
                <a:spcPts val="1200"/>
              </a:spcAft>
            </a:pPr>
            <a:r>
              <a:rPr lang="en-US" sz="7200" b="0" i="0" dirty="0">
                <a:effectLst/>
                <a:latin typeface="Times New Roman" panose="02020603050405020304" pitchFamily="18" charset="0"/>
                <a:cs typeface="Times New Roman" panose="02020603050405020304" pitchFamily="18" charset="0"/>
              </a:rPr>
              <a:t>This means being able to communicate in a way that is tailored to the specific needs and preferences of your audience, whether it's a colleague, customer, or stakeholder.</a:t>
            </a:r>
          </a:p>
          <a:p>
            <a:pPr marL="0" indent="0" algn="l">
              <a:spcAft>
                <a:spcPts val="1200"/>
              </a:spcAft>
              <a:buNone/>
            </a:pPr>
            <a:r>
              <a:rPr lang="en-US" sz="8000" b="1" i="0" dirty="0">
                <a:solidFill>
                  <a:srgbClr val="FF0000"/>
                </a:solidFill>
                <a:effectLst/>
                <a:latin typeface="Times New Roman" panose="02020603050405020304" pitchFamily="18" charset="0"/>
                <a:cs typeface="Times New Roman" panose="02020603050405020304" pitchFamily="18" charset="0"/>
              </a:rPr>
              <a:t>Action Orientation</a:t>
            </a:r>
            <a:endParaRPr lang="en-US" sz="8000" b="0" i="0" dirty="0">
              <a:solidFill>
                <a:srgbClr val="FF0000"/>
              </a:solidFill>
              <a:effectLst/>
              <a:latin typeface="Times New Roman" panose="02020603050405020304" pitchFamily="18" charset="0"/>
              <a:cs typeface="Times New Roman" panose="02020603050405020304" pitchFamily="18" charset="0"/>
            </a:endParaRPr>
          </a:p>
          <a:p>
            <a:pPr algn="l">
              <a:spcAft>
                <a:spcPts val="1200"/>
              </a:spcAft>
            </a:pPr>
            <a:r>
              <a:rPr lang="en-US" sz="8000" b="0" i="0" dirty="0">
                <a:effectLst/>
                <a:latin typeface="Times New Roman" panose="02020603050405020304" pitchFamily="18" charset="0"/>
                <a:cs typeface="Times New Roman" panose="02020603050405020304" pitchFamily="18" charset="0"/>
              </a:rPr>
              <a:t>Action orientation is about ensuring that the recipient of a message knows exactly what to do next. Instead of simply sharing information or explaining an idea, action-oriented communication provides clear instructions or “calls to action” to guide the recipient toward the desired next steps. </a:t>
            </a:r>
          </a:p>
          <a:p>
            <a:pPr algn="l">
              <a:spcAft>
                <a:spcPts val="1200"/>
              </a:spcAft>
            </a:pPr>
            <a:r>
              <a:rPr lang="en-US" sz="8000" b="0" i="0" dirty="0">
                <a:effectLst/>
                <a:latin typeface="Times New Roman" panose="02020603050405020304" pitchFamily="18" charset="0"/>
                <a:cs typeface="Times New Roman" panose="02020603050405020304" pitchFamily="18" charset="0"/>
              </a:rPr>
              <a:t>By making it straightforward for others to act, you prevent uncertainty, keep projects moving, and maintain accountability.</a:t>
            </a:r>
          </a:p>
          <a:p>
            <a:pPr marL="0" indent="0" algn="l">
              <a:spcAft>
                <a:spcPts val="1200"/>
              </a:spcAft>
              <a:buNone/>
            </a:pPr>
            <a:endParaRPr lang="en-US" sz="4400" b="0" i="0" dirty="0">
              <a:effectLst/>
              <a:latin typeface="D-DINExp"/>
            </a:endParaRPr>
          </a:p>
          <a:p>
            <a:pPr marL="0" indent="0">
              <a:lnSpc>
                <a:spcPct val="170000"/>
              </a:lnSpc>
              <a:buNone/>
            </a:pP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6808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37725E9D-3E75-1450-10B7-6D8587BB9E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CBBC03-50BE-3C58-8DB6-2F2B025D27CE}"/>
              </a:ext>
            </a:extLst>
          </p:cNvPr>
          <p:cNvSpPr>
            <a:spLocks noGrp="1"/>
          </p:cNvSpPr>
          <p:nvPr>
            <p:ph type="title"/>
          </p:nvPr>
        </p:nvSpPr>
        <p:spPr>
          <a:xfrm>
            <a:off x="413544" y="-165894"/>
            <a:ext cx="10820400" cy="1192441"/>
          </a:xfrm>
        </p:spPr>
        <p:txBody>
          <a:bodyPr>
            <a:normAutofit/>
          </a:bodyPr>
          <a:lstStyle/>
          <a:p>
            <a:pPr marL="0" indent="0">
              <a:lnSpc>
                <a:spcPct val="120000"/>
              </a:lnSpc>
              <a:buNone/>
            </a:pPr>
            <a:r>
              <a:rPr lang="en-US" sz="3200" dirty="0">
                <a:solidFill>
                  <a:srgbClr val="002060"/>
                </a:solidFill>
                <a:latin typeface="Times New Roman" panose="02020603050405020304" pitchFamily="18" charset="0"/>
                <a:cs typeface="Times New Roman" panose="02020603050405020304" pitchFamily="18" charset="0"/>
              </a:rPr>
              <a:t>TYPES OF BUSINESS COMMUNICATION</a:t>
            </a:r>
            <a:endParaRPr lang="en-US" sz="32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80B8ED-58BD-A777-F833-7AB36EB728A2}"/>
              </a:ext>
            </a:extLst>
          </p:cNvPr>
          <p:cNvSpPr>
            <a:spLocks noGrp="1"/>
          </p:cNvSpPr>
          <p:nvPr>
            <p:ph idx="1"/>
          </p:nvPr>
        </p:nvSpPr>
        <p:spPr>
          <a:xfrm>
            <a:off x="108744" y="824706"/>
            <a:ext cx="11843544" cy="5410200"/>
          </a:xfrm>
        </p:spPr>
        <p:txBody>
          <a:bodyPr>
            <a:normAutofit/>
          </a:bodyPr>
          <a:lstStyle/>
          <a:p>
            <a:pPr marL="0" indent="0">
              <a:buNone/>
            </a:pPr>
            <a:r>
              <a:rPr lang="en-US" sz="3200" dirty="0"/>
              <a:t>Business communication can be categorized into several types based on purpose, direction, and medium. </a:t>
            </a:r>
          </a:p>
          <a:p>
            <a:pPr marL="0" indent="0">
              <a:buNone/>
            </a:pPr>
            <a:endParaRPr lang="en-US" sz="3200" dirty="0"/>
          </a:p>
          <a:p>
            <a:pPr marL="0" indent="0">
              <a:buNone/>
            </a:pPr>
            <a:r>
              <a:rPr lang="en-US" sz="2800" b="1" dirty="0">
                <a:solidFill>
                  <a:srgbClr val="FF0000"/>
                </a:solidFill>
              </a:rPr>
              <a:t>Based on Direction</a:t>
            </a:r>
          </a:p>
          <a:p>
            <a:pPr marL="448193" lvl="1" indent="0">
              <a:buNone/>
            </a:pPr>
            <a:r>
              <a:rPr lang="en-US" sz="2800" b="1" dirty="0"/>
              <a:t>Internal Communication</a:t>
            </a:r>
            <a:r>
              <a:rPr lang="en-US" sz="2800" dirty="0"/>
              <a:t>: Communication within an organization.</a:t>
            </a:r>
          </a:p>
          <a:p>
            <a:pPr marL="1135119" lvl="2" indent="-285750"/>
            <a:r>
              <a:rPr lang="en-US" sz="2800" i="1" dirty="0"/>
              <a:t>Upward Communication</a:t>
            </a:r>
            <a:r>
              <a:rPr lang="en-US" sz="2800" dirty="0"/>
              <a:t>: From subordinates to superiors.</a:t>
            </a:r>
          </a:p>
          <a:p>
            <a:pPr marL="1135119" lvl="2" indent="-285750"/>
            <a:r>
              <a:rPr lang="en-US" sz="2800" i="1" dirty="0"/>
              <a:t>Downward Communication</a:t>
            </a:r>
            <a:r>
              <a:rPr lang="en-US" sz="2800" dirty="0"/>
              <a:t>: From superiors to subordinates.</a:t>
            </a:r>
          </a:p>
          <a:p>
            <a:pPr marL="1135119" lvl="2" indent="-285750"/>
            <a:r>
              <a:rPr lang="en-US" sz="2800" i="1" dirty="0"/>
              <a:t>Horizontal Communication</a:t>
            </a:r>
            <a:r>
              <a:rPr lang="en-US" sz="2800" dirty="0"/>
              <a:t>: Between employees at the same level.</a:t>
            </a:r>
          </a:p>
          <a:p>
            <a:pPr marL="448193" lvl="1" indent="0">
              <a:buNone/>
            </a:pPr>
            <a:r>
              <a:rPr lang="en-US" sz="2800" b="1" dirty="0"/>
              <a:t>External Communication</a:t>
            </a:r>
            <a:r>
              <a:rPr lang="en-US" sz="2800" dirty="0"/>
              <a:t>: Communication with clients, suppliers, investors, government agencies, and the public.</a:t>
            </a:r>
          </a:p>
          <a:p>
            <a:pPr marL="0" indent="0">
              <a:lnSpc>
                <a:spcPct val="170000"/>
              </a:lnSpc>
              <a:buNone/>
            </a:pPr>
            <a:endParaRPr lang="en-US" sz="2400" dirty="0">
              <a:latin typeface="Times New Roman" panose="02020603050405020304" pitchFamily="18" charset="0"/>
              <a:cs typeface="Times New Roman" panose="02020603050405020304" pitchFamily="18" charset="0"/>
            </a:endParaRPr>
          </a:p>
          <a:p>
            <a:pPr>
              <a:lnSpc>
                <a:spcPct val="170000"/>
              </a:lnSpc>
            </a:pPr>
            <a:endParaRPr lang="en-US" sz="4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98213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73715DFD-780E-ED8C-B270-A782B21E6A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FB6535-CDA3-8F37-BD9D-335C9C0C827E}"/>
              </a:ext>
            </a:extLst>
          </p:cNvPr>
          <p:cNvSpPr>
            <a:spLocks noGrp="1"/>
          </p:cNvSpPr>
          <p:nvPr>
            <p:ph type="title"/>
          </p:nvPr>
        </p:nvSpPr>
        <p:spPr>
          <a:xfrm>
            <a:off x="489744" y="138906"/>
            <a:ext cx="10744200" cy="609600"/>
          </a:xfrm>
        </p:spPr>
        <p:txBody>
          <a:bodyPr>
            <a:normAutofit/>
          </a:bodyPr>
          <a:lstStyle/>
          <a:p>
            <a:pPr marL="0" indent="0">
              <a:lnSpc>
                <a:spcPct val="120000"/>
              </a:lnSpc>
              <a:buNone/>
            </a:pPr>
            <a:r>
              <a:rPr lang="en-US" sz="2400" dirty="0">
                <a:solidFill>
                  <a:srgbClr val="002060"/>
                </a:solidFill>
                <a:latin typeface="Times New Roman" panose="02020603050405020304" pitchFamily="18" charset="0"/>
                <a:cs typeface="Times New Roman" panose="02020603050405020304" pitchFamily="18" charset="0"/>
              </a:rPr>
              <a:t>TYPES OF BUSINESS COMMUNICATION </a:t>
            </a:r>
          </a:p>
        </p:txBody>
      </p:sp>
      <p:sp>
        <p:nvSpPr>
          <p:cNvPr id="3" name="Content Placeholder 2">
            <a:extLst>
              <a:ext uri="{FF2B5EF4-FFF2-40B4-BE49-F238E27FC236}">
                <a16:creationId xmlns:a16="http://schemas.microsoft.com/office/drawing/2014/main" id="{3B71A8C5-400F-D16A-F4AD-76EF017074F2}"/>
              </a:ext>
            </a:extLst>
          </p:cNvPr>
          <p:cNvSpPr>
            <a:spLocks noGrp="1"/>
          </p:cNvSpPr>
          <p:nvPr>
            <p:ph idx="1"/>
          </p:nvPr>
        </p:nvSpPr>
        <p:spPr>
          <a:xfrm>
            <a:off x="108743" y="977106"/>
            <a:ext cx="10591801" cy="5257800"/>
          </a:xfrm>
        </p:spPr>
        <p:txBody>
          <a:bodyPr>
            <a:noAutofit/>
          </a:bodyPr>
          <a:lstStyle/>
          <a:p>
            <a:pPr marL="0" indent="0">
              <a:buNone/>
            </a:pPr>
            <a:r>
              <a:rPr lang="en-US" sz="2000" b="1" dirty="0">
                <a:solidFill>
                  <a:srgbClr val="FF0000"/>
                </a:solidFill>
              </a:rPr>
              <a:t>Based on Purpose</a:t>
            </a:r>
          </a:p>
          <a:p>
            <a:pPr marL="0" indent="0">
              <a:buNone/>
            </a:pPr>
            <a:r>
              <a:rPr lang="en-US" sz="2000" b="1" dirty="0"/>
              <a:t>	Formal Communication</a:t>
            </a:r>
            <a:r>
              <a:rPr lang="en-US" sz="2000" dirty="0"/>
              <a:t>: Follows official channels (e.g., reports, memos, 	policies).</a:t>
            </a:r>
          </a:p>
          <a:p>
            <a:pPr marL="0" indent="0">
              <a:buNone/>
            </a:pPr>
            <a:r>
              <a:rPr lang="en-US" sz="2000" b="1" dirty="0"/>
              <a:t>	Informal Communication</a:t>
            </a:r>
            <a:r>
              <a:rPr lang="en-US" sz="2000" dirty="0"/>
              <a:t>: Unofficial conversations, such as casual chats or 	workplace 	gossip.</a:t>
            </a:r>
          </a:p>
          <a:p>
            <a:pPr marL="0" indent="0">
              <a:buNone/>
            </a:pPr>
            <a:r>
              <a:rPr lang="en-US" sz="2000" b="1" dirty="0">
                <a:solidFill>
                  <a:srgbClr val="FF0000"/>
                </a:solidFill>
              </a:rPr>
              <a:t>Based on Medium</a:t>
            </a:r>
          </a:p>
          <a:p>
            <a:pPr marL="0" indent="0">
              <a:buNone/>
            </a:pPr>
            <a:r>
              <a:rPr lang="en-US" sz="2000" b="1" dirty="0"/>
              <a:t>     	Verbal Communication</a:t>
            </a:r>
          </a:p>
          <a:p>
            <a:pPr lvl="3">
              <a:buFont typeface="+mj-lt"/>
              <a:buAutoNum type="arabicPeriod"/>
            </a:pPr>
            <a:r>
              <a:rPr lang="en-US" sz="2000" b="1" dirty="0"/>
              <a:t>Oral Communication (Non-Digital)</a:t>
            </a:r>
            <a:r>
              <a:rPr lang="en-US" sz="2000" dirty="0"/>
              <a:t>: Spoken interactions (e.g., meetings, presentations, telephone calls).</a:t>
            </a:r>
          </a:p>
          <a:p>
            <a:pPr lvl="3">
              <a:buFont typeface="+mj-lt"/>
              <a:buAutoNum type="arabicPeriod"/>
            </a:pPr>
            <a:r>
              <a:rPr lang="en-US" sz="2000" b="1" dirty="0"/>
              <a:t>Oral Communication (Digital)</a:t>
            </a:r>
            <a:r>
              <a:rPr lang="en-US" sz="2000" dirty="0"/>
              <a:t>: Video conferencing, voice messages, virtual meetings.</a:t>
            </a:r>
          </a:p>
          <a:p>
            <a:pPr lvl="3">
              <a:buFont typeface="+mj-lt"/>
              <a:buAutoNum type="arabicPeriod"/>
            </a:pPr>
            <a:r>
              <a:rPr lang="en-US" sz="2000" b="1" dirty="0"/>
              <a:t>Written Communication (Non-Digital)</a:t>
            </a:r>
            <a:r>
              <a:rPr lang="en-US" sz="2000" dirty="0"/>
              <a:t>: Reports, letters, contract agreements, proposals.</a:t>
            </a:r>
          </a:p>
          <a:p>
            <a:pPr lvl="3">
              <a:buFont typeface="+mj-lt"/>
              <a:buAutoNum type="arabicPeriod"/>
            </a:pPr>
            <a:r>
              <a:rPr lang="en-US" sz="2000" b="1" dirty="0"/>
              <a:t>Written Communication (Digital)</a:t>
            </a:r>
            <a:r>
              <a:rPr lang="en-US" sz="2000" dirty="0"/>
              <a:t>: Emails, social media messages, instant messaging.</a:t>
            </a:r>
          </a:p>
          <a:p>
            <a:pPr marL="0" indent="0">
              <a:buNone/>
            </a:pPr>
            <a:r>
              <a:rPr lang="en-US" sz="2000" b="1" dirty="0"/>
              <a:t>     	Non-Verbal Communication</a:t>
            </a:r>
          </a:p>
          <a:p>
            <a:pPr lvl="3">
              <a:buFont typeface="+mj-lt"/>
              <a:buAutoNum type="arabicPeriod"/>
            </a:pPr>
            <a:r>
              <a:rPr lang="en-US" sz="2000" b="1" dirty="0"/>
              <a:t>Visual Communication</a:t>
            </a:r>
            <a:r>
              <a:rPr lang="en-US" sz="2000" dirty="0"/>
              <a:t>: Body language, gestures, facial expressions.</a:t>
            </a:r>
          </a:p>
          <a:p>
            <a:pPr marL="0" indent="0">
              <a:buNone/>
            </a:pPr>
            <a:r>
              <a:rPr lang="en-US" sz="2000" b="1" dirty="0"/>
              <a:t>	</a:t>
            </a: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217D036-E9A9-8349-7B1A-0C14DEFD8990}"/>
              </a:ext>
            </a:extLst>
          </p:cNvPr>
          <p:cNvPicPr>
            <a:picLocks noChangeAspect="1"/>
          </p:cNvPicPr>
          <p:nvPr/>
        </p:nvPicPr>
        <p:blipFill>
          <a:blip r:embed="rId4">
            <a:extLst>
              <a:ext uri="{BEBA8EAE-BF5A-486C-A8C5-ECC9F3942E4B}">
                <a14:imgProps xmlns:a14="http://schemas.microsoft.com/office/drawing/2010/main">
                  <a14:imgLayer r:embed="rId5">
                    <a14:imgEffect>
                      <a14:saturation sat="200000"/>
                    </a14:imgEffect>
                    <a14:imgEffect>
                      <a14:brightnessContrast bright="20000" contrast="-20000"/>
                    </a14:imgEffect>
                  </a14:imgLayer>
                </a14:imgProps>
              </a:ext>
            </a:extLst>
          </a:blip>
          <a:stretch>
            <a:fillRect/>
          </a:stretch>
        </p:blipFill>
        <p:spPr>
          <a:xfrm>
            <a:off x="10471944" y="2424906"/>
            <a:ext cx="1400132" cy="1711233"/>
          </a:xfrm>
          <a:prstGeom prst="rect">
            <a:avLst/>
          </a:prstGeom>
        </p:spPr>
      </p:pic>
    </p:spTree>
    <p:extLst>
      <p:ext uri="{BB962C8B-B14F-4D97-AF65-F5344CB8AC3E}">
        <p14:creationId xmlns:p14="http://schemas.microsoft.com/office/powerpoint/2010/main" val="1122310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0021766E-C028-6A39-5A76-EE5439FB48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61666B-5A30-EDD6-B497-4C3A48C436D6}"/>
              </a:ext>
            </a:extLst>
          </p:cNvPr>
          <p:cNvSpPr>
            <a:spLocks noGrp="1"/>
          </p:cNvSpPr>
          <p:nvPr>
            <p:ph type="title"/>
          </p:nvPr>
        </p:nvSpPr>
        <p:spPr>
          <a:xfrm>
            <a:off x="337344" y="62706"/>
            <a:ext cx="10896600" cy="922324"/>
          </a:xfrm>
        </p:spPr>
        <p:txBody>
          <a:bodyPr>
            <a:normAutofit fontScale="90000"/>
          </a:bodyPr>
          <a:lstStyle/>
          <a:p>
            <a:pPr marL="0" indent="0">
              <a:buNone/>
            </a:pPr>
            <a:r>
              <a:rPr lang="en-US" sz="3600" b="1" dirty="0">
                <a:solidFill>
                  <a:srgbClr val="002060"/>
                </a:solidFill>
                <a:latin typeface="Times New Roman" panose="02020603050405020304" pitchFamily="18" charset="0"/>
                <a:cs typeface="Times New Roman" panose="02020603050405020304" pitchFamily="18" charset="0"/>
              </a:rPr>
              <a:t>EFFECTIVE COMMUNICATION</a:t>
            </a:r>
            <a:br>
              <a:rPr lang="en-US" sz="3600" dirty="0">
                <a:solidFill>
                  <a:srgbClr val="FF0000"/>
                </a:solidFill>
              </a:rPr>
            </a:br>
            <a:endParaRPr lang="en-US" sz="3600" dirty="0"/>
          </a:p>
        </p:txBody>
      </p:sp>
      <p:sp>
        <p:nvSpPr>
          <p:cNvPr id="3" name="Content Placeholder 2">
            <a:extLst>
              <a:ext uri="{FF2B5EF4-FFF2-40B4-BE49-F238E27FC236}">
                <a16:creationId xmlns:a16="http://schemas.microsoft.com/office/drawing/2014/main" id="{856E6E2F-7F0D-7210-AFBD-6A046D6EB239}"/>
              </a:ext>
            </a:extLst>
          </p:cNvPr>
          <p:cNvSpPr>
            <a:spLocks noGrp="1"/>
          </p:cNvSpPr>
          <p:nvPr>
            <p:ph idx="1"/>
          </p:nvPr>
        </p:nvSpPr>
        <p:spPr>
          <a:xfrm>
            <a:off x="147896" y="824706"/>
            <a:ext cx="11924248" cy="5181600"/>
          </a:xfrm>
        </p:spPr>
        <p:txBody>
          <a:bodyPr>
            <a:normAutofit lnSpcReduction="10000"/>
          </a:bodyPr>
          <a:lstStyle/>
          <a:p>
            <a:r>
              <a:rPr lang="en-GB" sz="2400" dirty="0">
                <a:latin typeface="Times New Roman" panose="02020603050405020304" pitchFamily="18" charset="0"/>
                <a:cs typeface="Times New Roman" panose="02020603050405020304" pitchFamily="18" charset="0"/>
              </a:rPr>
              <a:t>Effective communication can be defined as the simultaneous, identical understanding of the content and intent of a message by the sender and the receiver. </a:t>
            </a:r>
          </a:p>
          <a:p>
            <a:r>
              <a:rPr lang="en-GB" sz="2400" dirty="0">
                <a:latin typeface="Times New Roman" panose="02020603050405020304" pitchFamily="18" charset="0"/>
                <a:cs typeface="Times New Roman" panose="02020603050405020304" pitchFamily="18" charset="0"/>
              </a:rPr>
              <a:t>This occurs when the intended message of the sender and the interpreted meaning of the receiver are the same. </a:t>
            </a:r>
          </a:p>
          <a:p>
            <a:r>
              <a:rPr lang="en-GB" sz="2400" dirty="0">
                <a:latin typeface="Times New Roman" panose="02020603050405020304" pitchFamily="18" charset="0"/>
                <a:cs typeface="Times New Roman" panose="02020603050405020304" pitchFamily="18" charset="0"/>
              </a:rPr>
              <a:t>Communication is effective when the receiver understands a message and takes the action the sender requires. </a:t>
            </a:r>
          </a:p>
          <a:p>
            <a:pPr marL="109728" indent="0">
              <a:buNone/>
            </a:pPr>
            <a:r>
              <a:rPr lang="en-GB" sz="2400" dirty="0">
                <a:latin typeface="Times New Roman" panose="02020603050405020304" pitchFamily="18" charset="0"/>
                <a:cs typeface="Times New Roman" panose="02020603050405020304" pitchFamily="18" charset="0"/>
              </a:rPr>
              <a:t>Sender Message Receiver Message			                    </a:t>
            </a:r>
          </a:p>
          <a:p>
            <a:pPr marL="109728" indent="0">
              <a:buNone/>
            </a:pPr>
            <a:r>
              <a:rPr lang="en-GB" sz="2400" dirty="0">
                <a:latin typeface="Times New Roman" panose="02020603050405020304" pitchFamily="18" charset="0"/>
                <a:cs typeface="Times New Roman" panose="02020603050405020304" pitchFamily="18" charset="0"/>
              </a:rPr>
              <a:t>                                         </a:t>
            </a:r>
          </a:p>
          <a:p>
            <a:pPr marL="109728" indent="0">
              <a:buNone/>
            </a:pPr>
            <a:r>
              <a:rPr lang="en-GB" sz="2400" dirty="0">
                <a:latin typeface="Times New Roman" panose="02020603050405020304" pitchFamily="18" charset="0"/>
                <a:cs typeface="Times New Roman" panose="02020603050405020304" pitchFamily="18" charset="0"/>
              </a:rPr>
              <a:t>            </a:t>
            </a:r>
          </a:p>
          <a:p>
            <a:pPr marL="109728" indent="0">
              <a:buNone/>
            </a:pPr>
            <a:r>
              <a:rPr lang="en-GB" sz="2400" dirty="0">
                <a:latin typeface="Times New Roman" panose="02020603050405020304" pitchFamily="18" charset="0"/>
                <a:cs typeface="Times New Roman" panose="02020603050405020304" pitchFamily="18" charset="0"/>
              </a:rPr>
              <a:t>    	A           </a:t>
            </a:r>
            <a:r>
              <a:rPr lang="en-GB" sz="2400" dirty="0">
                <a:solidFill>
                  <a:srgbClr val="FF0000"/>
                </a:solidFill>
                <a:latin typeface="Times New Roman" panose="02020603050405020304" pitchFamily="18" charset="0"/>
                <a:cs typeface="Times New Roman" panose="02020603050405020304" pitchFamily="18" charset="0"/>
              </a:rPr>
              <a:t>B</a:t>
            </a:r>
            <a:r>
              <a:rPr lang="en-GB" sz="2400" dirty="0">
                <a:latin typeface="Times New Roman" panose="02020603050405020304" pitchFamily="18" charset="0"/>
                <a:cs typeface="Times New Roman" panose="02020603050405020304" pitchFamily="18" charset="0"/>
              </a:rPr>
              <a:t>	    C	        </a:t>
            </a:r>
            <a:r>
              <a:rPr lang="en-GB" sz="2400" dirty="0">
                <a:solidFill>
                  <a:schemeClr val="accent2"/>
                </a:solidFill>
                <a:latin typeface="Times New Roman" panose="02020603050405020304" pitchFamily="18" charset="0"/>
                <a:cs typeface="Times New Roman" panose="02020603050405020304" pitchFamily="18" charset="0"/>
              </a:rPr>
              <a:t> </a:t>
            </a:r>
            <a:r>
              <a:rPr lang="en-GB" sz="2400" dirty="0">
                <a:solidFill>
                  <a:srgbClr val="FF0000"/>
                </a:solidFill>
                <a:latin typeface="Times New Roman" panose="02020603050405020304" pitchFamily="18" charset="0"/>
                <a:cs typeface="Times New Roman" panose="02020603050405020304" pitchFamily="18" charset="0"/>
              </a:rPr>
              <a:t>B</a:t>
            </a:r>
            <a:endParaRPr lang="en-US" sz="2400" dirty="0">
              <a:solidFill>
                <a:srgbClr val="FF0000"/>
              </a:solidFill>
              <a:latin typeface="Times New Roman" panose="02020603050405020304" pitchFamily="18" charset="0"/>
              <a:cs typeface="Times New Roman" panose="02020603050405020304" pitchFamily="18" charset="0"/>
            </a:endParaRPr>
          </a:p>
          <a:p>
            <a:pPr marL="109728" indent="0">
              <a:buNone/>
            </a:pPr>
            <a:r>
              <a:rPr lang="en-GB"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In effective communication, both sender A and receiver C have the same message, i.e. message B</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044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A200713E-5AED-C909-F6A2-54BB68A42E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508F91-E619-ACC9-C48E-464A9EE74487}"/>
              </a:ext>
            </a:extLst>
          </p:cNvPr>
          <p:cNvSpPr>
            <a:spLocks noGrp="1"/>
          </p:cNvSpPr>
          <p:nvPr>
            <p:ph type="title"/>
          </p:nvPr>
        </p:nvSpPr>
        <p:spPr>
          <a:xfrm>
            <a:off x="337344" y="62706"/>
            <a:ext cx="10896600" cy="922324"/>
          </a:xfrm>
        </p:spPr>
        <p:txBody>
          <a:bodyPr>
            <a:normAutofit fontScale="90000"/>
          </a:bodyPr>
          <a:lstStyle/>
          <a:p>
            <a:pPr marL="0" indent="0">
              <a:buNone/>
            </a:pPr>
            <a:r>
              <a:rPr lang="en-US" sz="3600" b="1" dirty="0">
                <a:solidFill>
                  <a:srgbClr val="002060"/>
                </a:solidFill>
                <a:latin typeface="Times New Roman" panose="02020603050405020304" pitchFamily="18" charset="0"/>
                <a:cs typeface="Times New Roman" panose="02020603050405020304" pitchFamily="18" charset="0"/>
              </a:rPr>
              <a:t>EFFECTIVE COMMUNICATION</a:t>
            </a:r>
            <a:br>
              <a:rPr lang="en-US" sz="3600" b="1" dirty="0">
                <a:solidFill>
                  <a:srgbClr val="FF0000"/>
                </a:solidFill>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3A0E8F4-7237-9325-AC12-BFB57F8D7C46}"/>
              </a:ext>
            </a:extLst>
          </p:cNvPr>
          <p:cNvSpPr>
            <a:spLocks noGrp="1"/>
          </p:cNvSpPr>
          <p:nvPr>
            <p:ph idx="1"/>
          </p:nvPr>
        </p:nvSpPr>
        <p:spPr>
          <a:xfrm>
            <a:off x="147896" y="824706"/>
            <a:ext cx="11695648" cy="5181600"/>
          </a:xfrm>
        </p:spPr>
        <p:txBody>
          <a:bodyPr>
            <a:normAutofit/>
          </a:bodyPr>
          <a:lstStyle/>
          <a:p>
            <a:pPr algn="just"/>
            <a:r>
              <a:rPr lang="en-US" sz="2800" dirty="0"/>
              <a:t>A customer requests a product return due to a defect. If the customer service representative understands, they share the same message. If the representative responds with a replacement offer, both parties now share the new message about replacement.</a:t>
            </a:r>
          </a:p>
          <a:p>
            <a:pPr algn="just"/>
            <a:r>
              <a:rPr lang="en-US" sz="2800" dirty="0"/>
              <a:t>A doctor explains a diagnosis and treatment plan to a patient. If the patient understands, they share the same message about their condition and required medication.</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5086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17047</TotalTime>
  <Words>5339</Words>
  <Application>Microsoft Office PowerPoint</Application>
  <PresentationFormat>Custom</PresentationFormat>
  <Paragraphs>380</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Book Antiqua</vt:lpstr>
      <vt:lpstr>Calibri</vt:lpstr>
      <vt:lpstr>D-DINExp</vt:lpstr>
      <vt:lpstr>Times New Roman</vt:lpstr>
      <vt:lpstr>Wingdings</vt:lpstr>
      <vt:lpstr>Office Theme</vt:lpstr>
      <vt:lpstr>   BGEC 103 : BUSINESS COMMUNICATION WEEK TWO  The Nature of Business Communication  </vt:lpstr>
      <vt:lpstr>PowerPoint Presentation</vt:lpstr>
      <vt:lpstr>INTRODUCTION</vt:lpstr>
      <vt:lpstr>CHARACTERISTICS OF BUSINESS COMMUNICATION</vt:lpstr>
      <vt:lpstr>CHARACTERIISTICS OF BUSINESS COMMUNICATION</vt:lpstr>
      <vt:lpstr>TYPES OF BUSINESS COMMUNICATION</vt:lpstr>
      <vt:lpstr>TYPES OF BUSINESS COMMUNICATION </vt:lpstr>
      <vt:lpstr>EFFECTIVE COMMUNICATION </vt:lpstr>
      <vt:lpstr>EFFECTIVE COMMUNICATION </vt:lpstr>
      <vt:lpstr>BENEFITS OF EFFECTIVE COMMUNICATION </vt:lpstr>
      <vt:lpstr>BENEFITS OF EFFECTIVE COMMUNICATION </vt:lpstr>
      <vt:lpstr>INEFFECTIVE COMMUNICATION </vt:lpstr>
      <vt:lpstr>BARRIERS TO EFFECTIVE COMMUNICATION </vt:lpstr>
      <vt:lpstr>BARRIERS TO EFFECTIVE COMMUNICATION </vt:lpstr>
      <vt:lpstr>BARRIERS TO EFFECTIVE COMMUNICATION </vt:lpstr>
      <vt:lpstr>BARRIERS TO EFFECTIVE COMMUNICATION </vt:lpstr>
      <vt:lpstr>BARRIERS TO EFFECTIVE COMMUNICATION </vt:lpstr>
      <vt:lpstr>BARRIERS TO EFFECTIVE COMMUNICATION </vt:lpstr>
      <vt:lpstr>BARRIERS TO EFFECTIVE COMMUNICATION </vt:lpstr>
      <vt:lpstr>BARRIERS TO EFFECTIVE COMMUNICATION </vt:lpstr>
      <vt:lpstr>BARRIERS TO EFFECTIVE COMMUNICATION </vt:lpstr>
      <vt:lpstr>BARRIERS TO EFFECTIVE COMMUNICATION </vt:lpstr>
      <vt:lpstr>BARRIERS TO EFFECTIVE COMMUNICATION </vt:lpstr>
      <vt:lpstr>BARRIERS TO EFFECTIVE COMMUNICATION </vt:lpstr>
      <vt:lpstr>BARRIERS TO EFFECTIVE COMMUNICATION </vt:lpstr>
      <vt:lpstr>BARRIERS TO EFFECTIVE COMMUNICATION </vt:lpstr>
      <vt:lpstr>BARRIERS TO EFFECTIVE COMMUNICATION </vt:lpstr>
      <vt:lpstr>BARRIERS TO EFFECTIVE COMMUNICATION </vt:lpstr>
      <vt:lpstr>BARRIERS TO EFFECTIVE COMMUNICATION </vt:lpstr>
      <vt:lpstr>BARRIERS TO EFFECTIVE COMMUNICATION </vt:lpstr>
      <vt:lpstr>BARRIERS TO EFFECTIVE COMMUNICATION </vt:lpstr>
      <vt:lpstr>OVERCOMING BARRIERS TO EFFECTIVE COMMUNICATION </vt:lpstr>
      <vt:lpstr>OVERCOMING BARRIERS TO EFFECTIVE COMMUNICATION </vt:lpstr>
      <vt:lpstr>PRINCIPLES FOR EFFECTIVE COMMUNICATION( THE 7C’S) </vt:lpstr>
      <vt:lpstr>PRINCIPLES FOR EFFECTIVE COMMUNICATION </vt:lpstr>
      <vt:lpstr>PRINCIPLES OF EFFECTIVE COMMUNICATION </vt:lpstr>
      <vt:lpstr>PRINCIPLES OF EFFECTIVE COMMUNICATION </vt:lpstr>
      <vt:lpstr>ADAPTATION </vt:lpstr>
      <vt:lpstr>ADAPTATION </vt:lpstr>
      <vt:lpstr>ADAPTATION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Kotodwe</dc:creator>
  <cp:lastModifiedBy>DELL</cp:lastModifiedBy>
  <cp:revision>109</cp:revision>
  <dcterms:created xsi:type="dcterms:W3CDTF">2014-07-08T11:36:18Z</dcterms:created>
  <dcterms:modified xsi:type="dcterms:W3CDTF">2025-02-09T18:23:31Z</dcterms:modified>
</cp:coreProperties>
</file>