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61" r:id="rId3"/>
    <p:sldId id="262" r:id="rId4"/>
    <p:sldId id="314" r:id="rId5"/>
    <p:sldId id="266" r:id="rId6"/>
    <p:sldId id="313" r:id="rId7"/>
    <p:sldId id="296" r:id="rId8"/>
    <p:sldId id="270" r:id="rId9"/>
    <p:sldId id="264" r:id="rId10"/>
    <p:sldId id="297" r:id="rId11"/>
    <p:sldId id="300" r:id="rId12"/>
    <p:sldId id="260" r:id="rId13"/>
    <p:sldId id="298" r:id="rId14"/>
    <p:sldId id="299" r:id="rId15"/>
    <p:sldId id="303" r:id="rId16"/>
    <p:sldId id="321" r:id="rId17"/>
    <p:sldId id="304" r:id="rId18"/>
    <p:sldId id="305" r:id="rId19"/>
    <p:sldId id="265" r:id="rId20"/>
    <p:sldId id="306" r:id="rId21"/>
    <p:sldId id="310" r:id="rId22"/>
    <p:sldId id="272" r:id="rId23"/>
    <p:sldId id="274" r:id="rId24"/>
    <p:sldId id="319" r:id="rId25"/>
    <p:sldId id="320" r:id="rId26"/>
    <p:sldId id="311" r:id="rId27"/>
    <p:sldId id="309" r:id="rId28"/>
    <p:sldId id="318" r:id="rId29"/>
    <p:sldId id="316" r:id="rId30"/>
    <p:sldId id="275" r:id="rId31"/>
    <p:sldId id="312" r:id="rId32"/>
    <p:sldId id="267" r:id="rId33"/>
    <p:sldId id="293" r:id="rId34"/>
    <p:sldId id="31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86" d="100"/>
          <a:sy n="86" d="100"/>
        </p:scale>
        <p:origin x="13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B869A-F55D-401C-ACC2-92E93CE284AC}" type="datetimeFigureOut">
              <a:rPr lang="en-US" smtClean="0"/>
              <a:pPr/>
              <a:t>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46490-6D81-42E3-8365-FBF885325F23}" type="slidenum">
              <a:rPr lang="en-US" smtClean="0"/>
              <a:pPr/>
              <a:t>‹#›</a:t>
            </a:fld>
            <a:endParaRPr lang="en-US"/>
          </a:p>
        </p:txBody>
      </p:sp>
    </p:spTree>
    <p:extLst>
      <p:ext uri="{BB962C8B-B14F-4D97-AF65-F5344CB8AC3E}">
        <p14:creationId xmlns:p14="http://schemas.microsoft.com/office/powerpoint/2010/main" val="135163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FF4386-11AA-454D-8E9B-28EE42893489}" type="datetime1">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C82D3-9C0C-40DA-BCFE-55F2FAD07228}" type="datetime1">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87A67-CBEC-4D3C-B635-794A55ABA17C}" type="datetime1">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D8F76-2ADB-4529-B8E4-534C4CF6EB89}" type="datetime1">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774D4-F7F3-420E-A2E9-5953B4320418}" type="datetime1">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20E42A-15FA-4387-BC0B-E483BF48EC48}" type="datetime1">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24F78-2D86-4E1F-AEFF-7FE65CBE0196}" type="datetime1">
              <a:rPr lang="en-US" smtClean="0"/>
              <a:pPr/>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8A6082-A43F-4192-BFB4-997143BFB303}" type="datetime1">
              <a:rPr lang="en-US" smtClean="0"/>
              <a:pPr/>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0E560-EDC1-4F20-B676-E1592B29A046}" type="datetime1">
              <a:rPr lang="en-US" smtClean="0"/>
              <a:pPr/>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74DBF-7002-4F70-B7D9-E73F1CED01E4}" type="datetime1">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EAD9A-7A91-4E8D-9CCF-E2BE7B400618}" type="datetime1">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A2380-2902-41B5-AD3E-ED816B93CC89}" type="datetime1">
              <a:rPr lang="en-US" smtClean="0"/>
              <a:pPr/>
              <a:t>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31ABB-4D19-4AA2-9333-E03AAD223B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819400"/>
            <a:ext cx="7772400" cy="2438400"/>
          </a:xfrm>
        </p:spPr>
        <p:txBody>
          <a:bodyPr>
            <a:noAutofit/>
          </a:bodyPr>
          <a:lstStyle/>
          <a:p>
            <a:br>
              <a:rPr lang="en-GB" sz="40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BGEC 103: </a:t>
            </a:r>
            <a:r>
              <a:rPr lang="en-150" sz="2800" b="1" dirty="0">
                <a:latin typeface="Times New Roman" panose="02020603050405020304" pitchFamily="18" charset="0"/>
                <a:cs typeface="Times New Roman" panose="02020603050405020304" pitchFamily="18" charset="0"/>
              </a:rPr>
              <a:t>BUSINESS COMMUNICATION</a:t>
            </a:r>
            <a:br>
              <a:rPr lang="en-150" sz="2800" dirty="0"/>
            </a:br>
            <a:r>
              <a:rPr lang="en-US" sz="2400" dirty="0">
                <a:latin typeface="Times New Roman" panose="02020603050405020304" pitchFamily="18" charset="0"/>
                <a:cs typeface="Times New Roman" panose="02020603050405020304" pitchFamily="18" charset="0"/>
              </a:rPr>
              <a:t>WEEK 3</a:t>
            </a:r>
            <a:br>
              <a:rPr lang="en-US" sz="4000" dirty="0">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ORGANISATIONAL COMMUNICATION</a:t>
            </a:r>
            <a:br>
              <a:rPr lang="en-150" sz="4000" dirty="0">
                <a:solidFill>
                  <a:srgbClr val="FF0000"/>
                </a:solidFill>
                <a:latin typeface="Times New Roman" panose="02020603050405020304" pitchFamily="18" charset="0"/>
                <a:cs typeface="Times New Roman" panose="02020603050405020304" pitchFamily="18" charset="0"/>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66800" y="3733800"/>
            <a:ext cx="7162800" cy="2819400"/>
          </a:xfrm>
        </p:spPr>
        <p:txBody>
          <a:bodyPr>
            <a:normAutofit fontScale="70000" lnSpcReduction="20000"/>
          </a:bodyPr>
          <a:lstStyle/>
          <a:p>
            <a:endParaRPr lang="en-US" b="1" dirty="0"/>
          </a:p>
          <a:p>
            <a:endParaRPr lang="en-150" sz="3900" b="1" i="1" dirty="0">
              <a:solidFill>
                <a:schemeClr val="tx1"/>
              </a:solidFill>
              <a:latin typeface="Times New Roman" panose="02020603050405020304" pitchFamily="18" charset="0"/>
              <a:cs typeface="Times New Roman" panose="02020603050405020304" pitchFamily="18" charset="0"/>
            </a:endParaRPr>
          </a:p>
          <a:p>
            <a:endParaRPr lang="en-GB" sz="3900" b="1" i="1" dirty="0">
              <a:solidFill>
                <a:schemeClr val="tx1"/>
              </a:solidFill>
              <a:latin typeface="Times New Roman" panose="02020603050405020304" pitchFamily="18" charset="0"/>
              <a:cs typeface="Times New Roman" panose="02020603050405020304" pitchFamily="18" charset="0"/>
            </a:endParaRPr>
          </a:p>
          <a:p>
            <a:endParaRPr lang="en-GB" sz="3900" b="1" i="1" dirty="0">
              <a:solidFill>
                <a:schemeClr val="tx1"/>
              </a:solidFill>
              <a:latin typeface="Times New Roman" panose="02020603050405020304" pitchFamily="18" charset="0"/>
              <a:cs typeface="Times New Roman" panose="02020603050405020304" pitchFamily="18" charset="0"/>
            </a:endParaRPr>
          </a:p>
          <a:p>
            <a:endParaRPr lang="en-GB" sz="3900" b="1" i="1" dirty="0">
              <a:solidFill>
                <a:schemeClr val="tx1"/>
              </a:solidFill>
              <a:latin typeface="Times New Roman" panose="02020603050405020304" pitchFamily="18" charset="0"/>
              <a:cs typeface="Times New Roman" panose="02020603050405020304" pitchFamily="18" charset="0"/>
            </a:endParaRPr>
          </a:p>
          <a:p>
            <a:br>
              <a:rPr lang="en-US" b="1" dirty="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5450"/>
            <a:ext cx="8229600" cy="1143000"/>
          </a:xfrm>
        </p:spPr>
        <p:txBody>
          <a:bodyPr>
            <a:normAutofit fontScale="90000"/>
          </a:bodyPr>
          <a:lstStyle/>
          <a:p>
            <a:br>
              <a:rPr lang="en-US" sz="4000" b="1" dirty="0">
                <a:solidFill>
                  <a:prstClr val="black"/>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6200" y="274638"/>
            <a:ext cx="8915400" cy="5851525"/>
          </a:xfrm>
        </p:spPr>
        <p:txBody>
          <a:bodyPr>
            <a:normAutofit lnSpcReduction="10000"/>
          </a:bodyPr>
          <a:lstStyle/>
          <a:p>
            <a:pPr marL="0" indent="0" algn="ctr">
              <a:buNone/>
            </a:pPr>
            <a:r>
              <a:rPr lang="en-150" sz="3500" dirty="0">
                <a:latin typeface="Times New Roman" panose="02020603050405020304" pitchFamily="18" charset="0"/>
                <a:cs typeface="Times New Roman" panose="02020603050405020304" pitchFamily="18" charset="0"/>
              </a:rPr>
              <a:t>  </a:t>
            </a:r>
            <a:r>
              <a:rPr lang="en-150" sz="2800" b="1" dirty="0">
                <a:latin typeface="Times New Roman" panose="02020603050405020304" pitchFamily="18" charset="0"/>
                <a:cs typeface="Times New Roman" panose="02020603050405020304" pitchFamily="18" charset="0"/>
              </a:rPr>
              <a:t>INFORMAL COMMUNICATION III</a:t>
            </a:r>
          </a:p>
          <a:p>
            <a:pPr marL="0" indent="0" algn="just">
              <a:buNone/>
            </a:pPr>
            <a:endParaRPr lang="en-150" sz="3000" b="1" dirty="0">
              <a:solidFill>
                <a:srgbClr val="FF00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use of e-mail and blogs have caused grapevine news to travel even faster.</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If an organization’s managers are open with the employees and send all necessary information through formal channels, the grapevine usually carries only personal interest or gossip.</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type of information the grapevine carries indicates the health of the organization. </a:t>
            </a:r>
          </a:p>
          <a:p>
            <a:pPr marL="0" indent="0" algn="just">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lgn="just">
              <a:buNone/>
            </a:pPr>
            <a:endParaRPr lang="en-150" sz="3000" b="1"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150" sz="3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4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5450"/>
            <a:ext cx="8229600" cy="1143000"/>
          </a:xfrm>
        </p:spPr>
        <p:txBody>
          <a:bodyPr>
            <a:normAutofit fontScale="90000"/>
          </a:bodyPr>
          <a:lstStyle/>
          <a:p>
            <a:br>
              <a:rPr lang="en-US" sz="4000" b="1" dirty="0">
                <a:solidFill>
                  <a:prstClr val="black"/>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6200" y="274638"/>
            <a:ext cx="8915400" cy="5851525"/>
          </a:xfrm>
        </p:spPr>
        <p:txBody>
          <a:bodyPr>
            <a:normAutofit/>
          </a:bodyPr>
          <a:lstStyle/>
          <a:p>
            <a:pPr marL="0" indent="0" algn="ctr">
              <a:buNone/>
            </a:pPr>
            <a:endParaRPr lang="en-150" sz="3000" b="1"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150" sz="30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srcRect l="34773" t="22915" r="15447" b="13543"/>
          <a:stretch/>
        </p:blipFill>
        <p:spPr>
          <a:xfrm>
            <a:off x="457201" y="533400"/>
            <a:ext cx="7848599" cy="5486400"/>
          </a:xfrm>
          <a:prstGeom prst="rect">
            <a:avLst/>
          </a:prstGeom>
        </p:spPr>
      </p:pic>
    </p:spTree>
    <p:extLst>
      <p:ext uri="{BB962C8B-B14F-4D97-AF65-F5344CB8AC3E}">
        <p14:creationId xmlns:p14="http://schemas.microsoft.com/office/powerpoint/2010/main" val="79803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INTERNAL COMMUNICATION</a:t>
            </a:r>
          </a:p>
        </p:txBody>
      </p:sp>
      <p:sp>
        <p:nvSpPr>
          <p:cNvPr id="3" name="Content Placeholder 2"/>
          <p:cNvSpPr>
            <a:spLocks noGrp="1"/>
          </p:cNvSpPr>
          <p:nvPr>
            <p:ph idx="1"/>
          </p:nvPr>
        </p:nvSpPr>
        <p:spPr>
          <a:xfrm>
            <a:off x="228600" y="533400"/>
            <a:ext cx="8686800" cy="5592763"/>
          </a:xfrm>
        </p:spPr>
        <p:txBody>
          <a:bodyPr>
            <a:normAutofit/>
          </a:bodyPr>
          <a:lstStyle/>
          <a:p>
            <a:pPr marL="0" lvl="0" indent="0" algn="ctr">
              <a:lnSpc>
                <a:spcPct val="90000"/>
              </a:lnSpc>
              <a:spcBef>
                <a:spcPts val="1000"/>
              </a:spcBef>
              <a:buNone/>
            </a:pPr>
            <a:endParaRPr lang="en-GB" sz="2800" b="1" dirty="0">
              <a:solidFill>
                <a:srgbClr val="FF0000"/>
              </a:solidFill>
              <a:latin typeface="Times New Roman" panose="02020603050405020304" pitchFamily="18" charset="0"/>
              <a:cs typeface="Times New Roman" panose="02020603050405020304" pitchFamily="18" charset="0"/>
            </a:endParaRPr>
          </a:p>
          <a:p>
            <a:pPr marL="0" lvl="0" indent="0" algn="ctr">
              <a:lnSpc>
                <a:spcPct val="90000"/>
              </a:lnSpc>
              <a:spcBef>
                <a:spcPts val="1000"/>
              </a:spcBef>
              <a:buNone/>
            </a:pPr>
            <a:r>
              <a:rPr lang="en-150" sz="2800" b="1" dirty="0">
                <a:solidFill>
                  <a:srgbClr val="FF0000"/>
                </a:solidFill>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a:t>
            </a:r>
            <a:r>
              <a:rPr lang="en-150" sz="2800" b="1" dirty="0">
                <a:solidFill>
                  <a:srgbClr val="FF0000"/>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DOWNWARD COMMUNICATION</a:t>
            </a:r>
          </a:p>
          <a:p>
            <a:pPr marL="0" lvl="0" indent="0" algn="ctr">
              <a:lnSpc>
                <a:spcPct val="90000"/>
              </a:lnSpc>
              <a:spcBef>
                <a:spcPts val="1000"/>
              </a:spcBef>
              <a:buNone/>
            </a:pPr>
            <a:endParaRPr lang="en-US" sz="2800" b="1" dirty="0">
              <a:solidFill>
                <a:srgbClr val="FF0000"/>
              </a:solidFill>
              <a:latin typeface="Times New Roman" panose="02020603050405020304" pitchFamily="18" charset="0"/>
              <a:cs typeface="Times New Roman" panose="02020603050405020304" pitchFamily="18" charset="0"/>
            </a:endParaRPr>
          </a:p>
          <a:p>
            <a:pPr lvl="0" algn="just">
              <a:lnSpc>
                <a:spcPct val="90000"/>
              </a:lnSpc>
              <a:spcBef>
                <a:spcPts val="1000"/>
              </a:spcBef>
            </a:pPr>
            <a:r>
              <a:rPr lang="en-US" sz="2800" dirty="0">
                <a:solidFill>
                  <a:prstClr val="black"/>
                </a:solidFill>
                <a:latin typeface="Times New Roman" panose="02020603050405020304" pitchFamily="18" charset="0"/>
                <a:cs typeface="Times New Roman" panose="02020603050405020304" pitchFamily="18" charset="0"/>
              </a:rPr>
              <a:t>It is the flow of information from top administration to lower levels or from the superiors to the subordinates.</a:t>
            </a:r>
          </a:p>
          <a:p>
            <a:pPr lvl="0" algn="just">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a:p>
            <a:pPr lvl="0" algn="just">
              <a:lnSpc>
                <a:spcPct val="90000"/>
              </a:lnSpc>
              <a:spcBef>
                <a:spcPts val="1000"/>
              </a:spcBef>
            </a:pPr>
            <a:r>
              <a:rPr lang="en-US" sz="2800" dirty="0">
                <a:solidFill>
                  <a:prstClr val="black"/>
                </a:solidFill>
                <a:latin typeface="Times New Roman" panose="02020603050405020304" pitchFamily="18" charset="0"/>
                <a:cs typeface="Times New Roman" panose="02020603050405020304" pitchFamily="18" charset="0"/>
              </a:rPr>
              <a:t>It involves the conveying of job instructions, job policies and procedures, employee performance appraisals and motivational demands.</a:t>
            </a:r>
          </a:p>
          <a:p>
            <a:pPr marL="0" lvl="0" indent="0" algn="just">
              <a:lnSpc>
                <a:spcPct val="90000"/>
              </a:lnSpc>
              <a:spcBef>
                <a:spcPts val="1000"/>
              </a:spcBef>
              <a:buNone/>
            </a:pPr>
            <a:endParaRPr lang="en-US" sz="2800" dirty="0">
              <a:solidFill>
                <a:prstClr val="black"/>
              </a:solidFill>
              <a:latin typeface="Times New Roman" panose="02020603050405020304" pitchFamily="18" charset="0"/>
              <a:cs typeface="Times New Roman" panose="02020603050405020304" pitchFamily="18" charset="0"/>
            </a:endParaRPr>
          </a:p>
          <a:p>
            <a:pPr lvl="0" algn="just">
              <a:lnSpc>
                <a:spcPct val="90000"/>
              </a:lnSpc>
              <a:spcBef>
                <a:spcPts val="1000"/>
              </a:spcBef>
            </a:pPr>
            <a:r>
              <a:rPr lang="en-US" sz="2800" dirty="0">
                <a:solidFill>
                  <a:prstClr val="black"/>
                </a:solidFill>
                <a:latin typeface="Times New Roman" panose="02020603050405020304" pitchFamily="18" charset="0"/>
                <a:cs typeface="Times New Roman" panose="02020603050405020304" pitchFamily="18" charset="0"/>
              </a:rPr>
              <a:t>Downward communication can lead to information overload.</a:t>
            </a:r>
          </a:p>
          <a:p>
            <a:pPr lvl="0" algn="just">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INTERNAL COMMUNICATION</a:t>
            </a:r>
          </a:p>
        </p:txBody>
      </p:sp>
      <p:sp>
        <p:nvSpPr>
          <p:cNvPr id="3" name="Content Placeholder 2"/>
          <p:cNvSpPr>
            <a:spLocks noGrp="1"/>
          </p:cNvSpPr>
          <p:nvPr>
            <p:ph idx="1"/>
          </p:nvPr>
        </p:nvSpPr>
        <p:spPr>
          <a:xfrm>
            <a:off x="228600" y="533400"/>
            <a:ext cx="8686800" cy="5592763"/>
          </a:xfrm>
        </p:spPr>
        <p:txBody>
          <a:bodyPr>
            <a:normAutofit/>
          </a:bodyPr>
          <a:lstStyle/>
          <a:p>
            <a:pPr marL="0" lvl="0" indent="0">
              <a:lnSpc>
                <a:spcPct val="90000"/>
              </a:lnSpc>
              <a:spcBef>
                <a:spcPts val="1000"/>
              </a:spcBef>
              <a:buNone/>
            </a:pPr>
            <a:r>
              <a:rPr lang="en-150" sz="2800" b="1" dirty="0">
                <a:solidFill>
                  <a:srgbClr val="FF0000"/>
                </a:solidFill>
                <a:latin typeface="Times New Roman" panose="02020603050405020304" pitchFamily="18" charset="0"/>
                <a:cs typeface="Times New Roman" panose="02020603050405020304" pitchFamily="18" charset="0"/>
              </a:rPr>
              <a:t> </a:t>
            </a:r>
          </a:p>
          <a:p>
            <a:pPr marL="0" lvl="0" indent="0" algn="ctr">
              <a:lnSpc>
                <a:spcPct val="90000"/>
              </a:lnSpc>
              <a:spcBef>
                <a:spcPts val="1000"/>
              </a:spcBef>
              <a:buNone/>
            </a:pPr>
            <a:r>
              <a:rPr lang="en-150" sz="2800" b="1" dirty="0">
                <a:solidFill>
                  <a:srgbClr val="FF0000"/>
                </a:solidFill>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b) </a:t>
            </a:r>
            <a:r>
              <a:rPr lang="en-150" sz="2800" b="1" dirty="0">
                <a:latin typeface="Times New Roman" panose="02020603050405020304" pitchFamily="18" charset="0"/>
                <a:cs typeface="Times New Roman" panose="02020603050405020304" pitchFamily="18" charset="0"/>
              </a:rPr>
              <a:t>UP</a:t>
            </a:r>
            <a:r>
              <a:rPr lang="en-US" sz="2800" b="1" dirty="0">
                <a:latin typeface="Times New Roman" panose="02020603050405020304" pitchFamily="18" charset="0"/>
                <a:cs typeface="Times New Roman" panose="02020603050405020304" pitchFamily="18" charset="0"/>
              </a:rPr>
              <a:t>WARD COMMUNICATION</a:t>
            </a:r>
            <a:endParaRPr lang="en-150" sz="2800" b="1" dirty="0">
              <a:latin typeface="Times New Roman" panose="02020603050405020304" pitchFamily="18" charset="0"/>
              <a:cs typeface="Times New Roman" panose="02020603050405020304" pitchFamily="18" charset="0"/>
            </a:endParaRPr>
          </a:p>
          <a:p>
            <a:pPr marL="0" lvl="0" indent="0">
              <a:lnSpc>
                <a:spcPct val="90000"/>
              </a:lnSpc>
              <a:spcBef>
                <a:spcPts val="1000"/>
              </a:spcBef>
              <a:buNone/>
            </a:pPr>
            <a:endParaRPr lang="en-150" sz="2800" b="1" dirty="0">
              <a:solidFill>
                <a:srgbClr val="FF00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Formal messages that flow from subordinates to supervisors/managers are known as </a:t>
            </a:r>
            <a:r>
              <a:rPr lang="en-US" sz="2800" b="1" dirty="0">
                <a:latin typeface="Times New Roman" panose="02020603050405020304" pitchFamily="18" charset="0"/>
                <a:cs typeface="Times New Roman" panose="02020603050405020304" pitchFamily="18" charset="0"/>
              </a:rPr>
              <a:t>upward communication</a:t>
            </a:r>
            <a:r>
              <a:rPr lang="en-US" sz="2800" dirty="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Upward communication consists of the flow of performance reports, grievances, work-related challenges and other information from lower to higher levels. </a:t>
            </a:r>
          </a:p>
          <a:p>
            <a:pPr marL="0" lvl="0" indent="0">
              <a:lnSpc>
                <a:spcPct val="90000"/>
              </a:lnSpc>
              <a:spcBef>
                <a:spcPts val="1000"/>
              </a:spcBef>
              <a:buNone/>
            </a:pPr>
            <a:endParaRPr lang="en-150" sz="2800" b="1" dirty="0">
              <a:solidFill>
                <a:srgbClr val="FF0000"/>
              </a:solidFill>
              <a:latin typeface="Times New Roman" panose="02020603050405020304" pitchFamily="18" charset="0"/>
              <a:cs typeface="Times New Roman" panose="02020603050405020304" pitchFamily="18" charset="0"/>
            </a:endParaRPr>
          </a:p>
          <a:p>
            <a:pPr marL="0" lvl="0" indent="0">
              <a:lnSpc>
                <a:spcPct val="90000"/>
              </a:lnSpc>
              <a:spcBef>
                <a:spcPts val="1000"/>
              </a:spcBef>
              <a:buNone/>
            </a:pP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824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INTERNAL COMMUNICATION</a:t>
            </a:r>
          </a:p>
        </p:txBody>
      </p:sp>
      <p:pic>
        <p:nvPicPr>
          <p:cNvPr id="4" name="Content Placeholder 3"/>
          <p:cNvPicPr>
            <a:picLocks noGrp="1" noChangeAspect="1"/>
          </p:cNvPicPr>
          <p:nvPr>
            <p:ph idx="1"/>
          </p:nvPr>
        </p:nvPicPr>
        <p:blipFill rotWithShape="1">
          <a:blip r:embed="rId3"/>
          <a:srcRect l="36842" t="28629" r="18421" b="13644"/>
          <a:stretch/>
        </p:blipFill>
        <p:spPr>
          <a:xfrm>
            <a:off x="990600" y="1219200"/>
            <a:ext cx="6858000" cy="4571999"/>
          </a:xfrm>
          <a:prstGeom prst="rect">
            <a:avLst/>
          </a:prstGeom>
        </p:spPr>
      </p:pic>
    </p:spTree>
    <p:extLst>
      <p:ext uri="{BB962C8B-B14F-4D97-AF65-F5344CB8AC3E}">
        <p14:creationId xmlns:p14="http://schemas.microsoft.com/office/powerpoint/2010/main" val="320580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150" sz="3600" b="1" dirty="0">
                <a:latin typeface="Times New Roman" panose="02020603050405020304" pitchFamily="18" charset="0"/>
                <a:cs typeface="Times New Roman" panose="02020603050405020304" pitchFamily="18" charset="0"/>
              </a:rPr>
              <a:t>INTERNAL COMMUNICATION</a:t>
            </a:r>
            <a:endParaRPr lang="en-US" sz="36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57200" y="1143000"/>
            <a:ext cx="8229600" cy="4983163"/>
          </a:xfrm>
        </p:spPr>
        <p:txBody>
          <a:bodyPr>
            <a:normAutofit fontScale="55000" lnSpcReduction="20000"/>
          </a:bodyPr>
          <a:lstStyle/>
          <a:p>
            <a:pPr marL="0" indent="0" algn="ctr">
              <a:buNone/>
            </a:pPr>
            <a:r>
              <a:rPr lang="en-150" sz="4000" b="1" dirty="0">
                <a:latin typeface="Times New Roman" panose="02020603050405020304" pitchFamily="18" charset="0"/>
                <a:cs typeface="Times New Roman" panose="02020603050405020304" pitchFamily="18" charset="0"/>
              </a:rPr>
              <a:t> </a:t>
            </a:r>
            <a:r>
              <a:rPr lang="en-GB" sz="4000" b="1" dirty="0">
                <a:latin typeface="Times New Roman" panose="02020603050405020304" pitchFamily="18" charset="0"/>
                <a:cs typeface="Times New Roman" panose="02020603050405020304" pitchFamily="18" charset="0"/>
              </a:rPr>
              <a:t>c) </a:t>
            </a:r>
            <a:r>
              <a:rPr lang="en-US" sz="4000" b="1" dirty="0">
                <a:latin typeface="Times New Roman" panose="02020603050405020304" pitchFamily="18" charset="0"/>
                <a:cs typeface="Times New Roman" panose="02020603050405020304" pitchFamily="18" charset="0"/>
              </a:rPr>
              <a:t>HORIZONTAL COMMUNICATION</a:t>
            </a:r>
            <a:endParaRPr lang="en-150" sz="4000" b="1" dirty="0">
              <a:latin typeface="Times New Roman" panose="02020603050405020304" pitchFamily="18" charset="0"/>
              <a:cs typeface="Times New Roman" panose="02020603050405020304" pitchFamily="18" charset="0"/>
            </a:endParaRPr>
          </a:p>
          <a:p>
            <a:pPr marL="0" indent="0">
              <a:buNone/>
            </a:pPr>
            <a:br>
              <a:rPr lang="en-US" b="1" dirty="0">
                <a:solidFill>
                  <a:srgbClr val="FF0000"/>
                </a:solidFill>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It involves the flow of information laterally between people of the same rank and occurs between departments or divisions on the same level.</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It is important for coordinating tasks, solving problems, sharing information and resolving conflicts within employees or departments (</a:t>
            </a:r>
            <a:r>
              <a:rPr lang="en-US" sz="4400" dirty="0" err="1">
                <a:latin typeface="Times New Roman" panose="02020603050405020304" pitchFamily="18" charset="0"/>
                <a:cs typeface="Times New Roman" panose="02020603050405020304" pitchFamily="18" charset="0"/>
              </a:rPr>
              <a:t>Goldhaber</a:t>
            </a:r>
            <a:r>
              <a:rPr lang="en-US" sz="4400" dirty="0">
                <a:latin typeface="Times New Roman" panose="02020603050405020304" pitchFamily="18" charset="0"/>
                <a:cs typeface="Times New Roman" panose="02020603050405020304" pitchFamily="18" charset="0"/>
              </a:rPr>
              <a:t>, 1993). </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 recent times, organizations are paying much more attention to horizontal communication than they did in the past. </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The Internet and company intranets have made it cheaper and easier for employees to communicate horizontally.</a:t>
            </a:r>
            <a:br>
              <a:rPr lang="en-US" sz="44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58842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685-CC24-36DA-5117-BDDC027BFB26}"/>
              </a:ext>
            </a:extLst>
          </p:cNvPr>
          <p:cNvSpPr>
            <a:spLocks noGrp="1"/>
          </p:cNvSpPr>
          <p:nvPr>
            <p:ph type="title"/>
          </p:nvPr>
        </p:nvSpPr>
        <p:spPr/>
        <p:txBody>
          <a:bodyPr>
            <a:normAutofit fontScale="90000"/>
          </a:bodyPr>
          <a:lstStyle/>
          <a:p>
            <a:r>
              <a:rPr lang="en-150" sz="4400" b="1" dirty="0">
                <a:latin typeface="Times New Roman" panose="02020603050405020304" pitchFamily="18" charset="0"/>
                <a:cs typeface="Times New Roman" panose="02020603050405020304" pitchFamily="18" charset="0"/>
              </a:rPr>
              <a:t>INTERNAL COMMUNICATION</a:t>
            </a:r>
            <a:endParaRPr lang="en-US" dirty="0"/>
          </a:p>
        </p:txBody>
      </p:sp>
      <p:sp>
        <p:nvSpPr>
          <p:cNvPr id="3" name="Content Placeholder 2">
            <a:extLst>
              <a:ext uri="{FF2B5EF4-FFF2-40B4-BE49-F238E27FC236}">
                <a16:creationId xmlns:a16="http://schemas.microsoft.com/office/drawing/2014/main" id="{3B19AAA5-B993-56B2-3F57-D23C8342E789}"/>
              </a:ext>
            </a:extLst>
          </p:cNvPr>
          <p:cNvSpPr>
            <a:spLocks noGrp="1"/>
          </p:cNvSpPr>
          <p:nvPr>
            <p:ph idx="1"/>
          </p:nvPr>
        </p:nvSpPr>
        <p:spPr>
          <a:xfrm>
            <a:off x="76200" y="1219200"/>
            <a:ext cx="8991600" cy="4906963"/>
          </a:xfrm>
        </p:spPr>
        <p:txBody>
          <a:bodyPr>
            <a:normAutofit fontScale="77500" lnSpcReduction="20000"/>
          </a:bodyPr>
          <a:lstStyle/>
          <a:p>
            <a:pPr marL="0" indent="0" algn="ctr">
              <a:buNone/>
            </a:pPr>
            <a:r>
              <a:rPr lang="en-US" dirty="0">
                <a:latin typeface="Times New Roman" panose="02020603050405020304" pitchFamily="18" charset="0"/>
                <a:cs typeface="Times New Roman" panose="02020603050405020304" pitchFamily="18" charset="0"/>
              </a:rPr>
              <a:t>d)DIAGONAL COMMUNICATION</a:t>
            </a:r>
          </a:p>
          <a:p>
            <a:pPr marL="0" indent="0" algn="just">
              <a:buNone/>
            </a:pPr>
            <a:r>
              <a:rPr lang="en-US" dirty="0">
                <a:latin typeface="Times New Roman" panose="02020603050405020304" pitchFamily="18" charset="0"/>
                <a:cs typeface="Times New Roman" panose="02020603050405020304" pitchFamily="18" charset="0"/>
              </a:rPr>
              <a:t>Diagonal communication is the exchange of information across different levels and departments within an organization, cutting across both hierarchical and functional lines.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It allows employees from different levels and departments to communicate directly, rather than following a strict top-down or bottom-up approach.</a:t>
            </a:r>
          </a:p>
          <a:p>
            <a:pPr marL="0" indent="0">
              <a:buNone/>
            </a:pPr>
            <a:r>
              <a:rPr lang="en-US" b="1" dirty="0">
                <a:latin typeface="Times New Roman" panose="02020603050405020304" pitchFamily="18" charset="0"/>
                <a:cs typeface="Times New Roman" panose="02020603050405020304" pitchFamily="18" charset="0"/>
              </a:rPr>
              <a:t>Examples of Diagonal Communication</a:t>
            </a:r>
          </a:p>
          <a:p>
            <a:pPr lvl="1">
              <a:buFont typeface="+mj-lt"/>
              <a:buAutoNum type="arabicPeriod"/>
            </a:pPr>
            <a:r>
              <a:rPr lang="en-US" b="1" dirty="0">
                <a:latin typeface="Times New Roman" panose="02020603050405020304" pitchFamily="18" charset="0"/>
                <a:cs typeface="Times New Roman" panose="02020603050405020304" pitchFamily="18" charset="0"/>
              </a:rPr>
              <a:t>A junior accountant emailing the head of marketing</a:t>
            </a:r>
            <a:r>
              <a:rPr lang="en-US" dirty="0">
                <a:latin typeface="Times New Roman" panose="02020603050405020304" pitchFamily="18" charset="0"/>
                <a:cs typeface="Times New Roman" panose="02020603050405020304" pitchFamily="18" charset="0"/>
              </a:rPr>
              <a:t> to discuss budget allocations for an upcoming campaign.</a:t>
            </a:r>
          </a:p>
          <a:p>
            <a:pPr lvl="1">
              <a:buFont typeface="+mj-lt"/>
              <a:buAutoNum type="arabicPeriod"/>
            </a:pPr>
            <a:r>
              <a:rPr lang="en-US" b="1" dirty="0">
                <a:latin typeface="Times New Roman" panose="02020603050405020304" pitchFamily="18" charset="0"/>
                <a:cs typeface="Times New Roman" panose="02020603050405020304" pitchFamily="18" charset="0"/>
              </a:rPr>
              <a:t>An IT technician discussing software needs with the operations manager</a:t>
            </a:r>
            <a:r>
              <a:rPr lang="en-US" dirty="0">
                <a:latin typeface="Times New Roman" panose="02020603050405020304" pitchFamily="18" charset="0"/>
                <a:cs typeface="Times New Roman" panose="02020603050405020304" pitchFamily="18" charset="0"/>
              </a:rPr>
              <a:t> instead of going through their direct supervisor.</a:t>
            </a:r>
          </a:p>
          <a:p>
            <a:endParaRPr lang="en-US" dirty="0"/>
          </a:p>
        </p:txBody>
      </p:sp>
    </p:spTree>
    <p:extLst>
      <p:ext uri="{BB962C8B-B14F-4D97-AF65-F5344CB8AC3E}">
        <p14:creationId xmlns:p14="http://schemas.microsoft.com/office/powerpoint/2010/main" val="356173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dirty="0">
                <a:latin typeface="Times New Roman" panose="02020603050405020304" pitchFamily="18" charset="0"/>
                <a:cs typeface="Times New Roman" panose="02020603050405020304" pitchFamily="18" charset="0"/>
              </a:rPr>
              <a:t>FORMS OF INTERNAL COMMUNICATION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150"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Meetings/Presentation/Team briefing</a:t>
            </a:r>
          </a:p>
          <a:p>
            <a:r>
              <a:rPr lang="en-US" sz="2800" dirty="0">
                <a:latin typeface="Times New Roman" panose="02020603050405020304" pitchFamily="18" charset="0"/>
                <a:cs typeface="Times New Roman" panose="02020603050405020304" pitchFamily="18" charset="0"/>
              </a:rPr>
              <a:t>Training</a:t>
            </a:r>
          </a:p>
          <a:p>
            <a:r>
              <a:rPr lang="en-US" sz="2800" dirty="0">
                <a:latin typeface="Times New Roman" panose="02020603050405020304" pitchFamily="18" charset="0"/>
                <a:cs typeface="Times New Roman" panose="02020603050405020304" pitchFamily="18" charset="0"/>
              </a:rPr>
              <a:t>Intranet </a:t>
            </a:r>
          </a:p>
          <a:p>
            <a:r>
              <a:rPr lang="en-US" sz="2800" dirty="0">
                <a:latin typeface="Times New Roman" panose="02020603050405020304" pitchFamily="18" charset="0"/>
                <a:cs typeface="Times New Roman" panose="02020603050405020304" pitchFamily="18" charset="0"/>
              </a:rPr>
              <a:t>Emails</a:t>
            </a:r>
          </a:p>
          <a:p>
            <a:r>
              <a:rPr lang="en-US" sz="2800" dirty="0">
                <a:latin typeface="Times New Roman" panose="02020603050405020304" pitchFamily="18" charset="0"/>
                <a:cs typeface="Times New Roman" panose="02020603050405020304" pitchFamily="18" charset="0"/>
              </a:rPr>
              <a:t>Newsletters</a:t>
            </a:r>
          </a:p>
          <a:p>
            <a:r>
              <a:rPr lang="en-US" sz="2800" dirty="0">
                <a:latin typeface="Times New Roman" panose="02020603050405020304" pitchFamily="18" charset="0"/>
                <a:cs typeface="Times New Roman" panose="02020603050405020304" pitchFamily="18" charset="0"/>
              </a:rPr>
              <a:t>Phone calls</a:t>
            </a:r>
          </a:p>
          <a:p>
            <a:r>
              <a:rPr lang="en-US" sz="2800" dirty="0">
                <a:latin typeface="Times New Roman" panose="02020603050405020304" pitchFamily="18" charset="0"/>
                <a:cs typeface="Times New Roman" panose="02020603050405020304" pitchFamily="18" charset="0"/>
              </a:rPr>
              <a:t>Reports</a:t>
            </a:r>
          </a:p>
          <a:p>
            <a:r>
              <a:rPr lang="en-US" sz="2800" dirty="0">
                <a:latin typeface="Times New Roman" panose="02020603050405020304" pitchFamily="18" charset="0"/>
                <a:cs typeface="Times New Roman" panose="02020603050405020304" pitchFamily="18" charset="0"/>
              </a:rPr>
              <a:t>Notices</a:t>
            </a:r>
          </a:p>
          <a:p>
            <a:r>
              <a:rPr lang="en-US" sz="2800" dirty="0">
                <a:latin typeface="Times New Roman" panose="02020603050405020304" pitchFamily="18" charset="0"/>
                <a:cs typeface="Times New Roman" panose="02020603050405020304" pitchFamily="18" charset="0"/>
              </a:rPr>
              <a:t>Memos </a:t>
            </a:r>
          </a:p>
          <a:p>
            <a:r>
              <a:rPr lang="en-US" sz="2800" dirty="0">
                <a:latin typeface="Times New Roman" panose="02020603050405020304" pitchFamily="18" charset="0"/>
                <a:cs typeface="Times New Roman" panose="02020603050405020304" pitchFamily="18" charset="0"/>
              </a:rPr>
              <a:t>Face-</a:t>
            </a:r>
            <a:r>
              <a:rPr lang="en-150" sz="2800" dirty="0">
                <a:latin typeface="Times New Roman" panose="02020603050405020304" pitchFamily="18" charset="0"/>
                <a:cs typeface="Times New Roman" panose="02020603050405020304" pitchFamily="18" charset="0"/>
              </a:rPr>
              <a:t>to-</a:t>
            </a:r>
            <a:r>
              <a:rPr lang="en-US" sz="2800" dirty="0">
                <a:latin typeface="Times New Roman" panose="02020603050405020304" pitchFamily="18" charset="0"/>
                <a:cs typeface="Times New Roman" panose="02020603050405020304" pitchFamily="18" charset="0"/>
              </a:rPr>
              <a:t>face </a:t>
            </a:r>
          </a:p>
        </p:txBody>
      </p:sp>
    </p:spTree>
    <p:extLst>
      <p:ext uri="{BB962C8B-B14F-4D97-AF65-F5344CB8AC3E}">
        <p14:creationId xmlns:p14="http://schemas.microsoft.com/office/powerpoint/2010/main" val="365850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b="1" dirty="0">
                <a:latin typeface="Times New Roman" panose="02020603050405020304" pitchFamily="18" charset="0"/>
                <a:cs typeface="Times New Roman" panose="02020603050405020304" pitchFamily="18" charset="0"/>
              </a:rPr>
              <a:t>Importance of Internal Communication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150"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increases engagement and free flow of information.</a:t>
            </a:r>
          </a:p>
          <a:p>
            <a:r>
              <a:rPr lang="en-US" sz="2800" dirty="0">
                <a:latin typeface="Times New Roman" panose="02020603050405020304" pitchFamily="18" charset="0"/>
                <a:cs typeface="Times New Roman" panose="02020603050405020304" pitchFamily="18" charset="0"/>
              </a:rPr>
              <a:t>It increases productivity as employees understand the span of control.</a:t>
            </a:r>
          </a:p>
          <a:p>
            <a:r>
              <a:rPr lang="en-US" sz="2800" dirty="0">
                <a:latin typeface="Times New Roman" panose="02020603050405020304" pitchFamily="18" charset="0"/>
                <a:cs typeface="Times New Roman" panose="02020603050405020304" pitchFamily="18" charset="0"/>
              </a:rPr>
              <a:t>It helps in the dispersing of organizational goals and objectives.</a:t>
            </a:r>
          </a:p>
          <a:p>
            <a:r>
              <a:rPr lang="en-US" sz="2800" dirty="0">
                <a:latin typeface="Times New Roman" panose="02020603050405020304" pitchFamily="18" charset="0"/>
                <a:cs typeface="Times New Roman" panose="02020603050405020304" pitchFamily="18" charset="0"/>
              </a:rPr>
              <a:t>It increases trust and commitment.</a:t>
            </a:r>
          </a:p>
          <a:p>
            <a:r>
              <a:rPr lang="en-US" sz="2800" dirty="0">
                <a:latin typeface="Times New Roman" panose="02020603050405020304" pitchFamily="18" charset="0"/>
                <a:cs typeface="Times New Roman" panose="02020603050405020304" pitchFamily="18" charset="0"/>
              </a:rPr>
              <a:t>It influences creativity and innovation.</a:t>
            </a:r>
          </a:p>
          <a:p>
            <a:r>
              <a:rPr lang="en-US" sz="2800" dirty="0">
                <a:latin typeface="Times New Roman" panose="02020603050405020304" pitchFamily="18" charset="0"/>
                <a:cs typeface="Times New Roman" panose="02020603050405020304" pitchFamily="18" charset="0"/>
              </a:rPr>
              <a:t>It promotes better relationships at the workplace. </a:t>
            </a:r>
          </a:p>
          <a:p>
            <a:r>
              <a:rPr lang="en-US" sz="2800" dirty="0">
                <a:latin typeface="Times New Roman" panose="02020603050405020304" pitchFamily="18" charset="0"/>
                <a:cs typeface="Times New Roman" panose="02020603050405020304" pitchFamily="18" charset="0"/>
              </a:rPr>
              <a:t>It makes the acceptance of change easier.</a:t>
            </a:r>
          </a:p>
          <a:p>
            <a:r>
              <a:rPr lang="en-US" sz="2800" dirty="0">
                <a:latin typeface="Times New Roman" panose="02020603050405020304" pitchFamily="18" charset="0"/>
                <a:cs typeface="Times New Roman" panose="02020603050405020304" pitchFamily="18" charset="0"/>
              </a:rPr>
              <a:t>It decreases turnover and absenteeism.</a:t>
            </a:r>
          </a:p>
          <a:p>
            <a:r>
              <a:rPr lang="en-US" sz="2800" dirty="0">
                <a:latin typeface="Times New Roman" panose="02020603050405020304" pitchFamily="18" charset="0"/>
                <a:cs typeface="Times New Roman" panose="02020603050405020304" pitchFamily="18" charset="0"/>
              </a:rPr>
              <a:t>It prevents industrial strikes and riots.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66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marL="228600" lvl="0" indent="-228600">
              <a:lnSpc>
                <a:spcPct val="90000"/>
              </a:lnSpc>
              <a:spcBef>
                <a:spcPts val="1000"/>
              </a:spcBef>
            </a:pPr>
            <a:r>
              <a:rPr lang="en-US" sz="4000" b="1" dirty="0">
                <a:solidFill>
                  <a:prstClr val="black"/>
                </a:solidFill>
                <a:latin typeface="Times New Roman" panose="02020603050405020304" pitchFamily="18" charset="0"/>
                <a:ea typeface="+mn-ea"/>
                <a:cs typeface="Times New Roman" panose="02020603050405020304" pitchFamily="18" charset="0"/>
              </a:rPr>
              <a:t>EXTERNAL COMMUNICATION</a:t>
            </a:r>
          </a:p>
        </p:txBody>
      </p:sp>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External Communication covers how organizations interact with the world outside the organisation.</a:t>
            </a:r>
          </a:p>
          <a:p>
            <a:pPr algn="just"/>
            <a:r>
              <a:rPr lang="en-US" dirty="0">
                <a:latin typeface="Times New Roman" panose="02020603050405020304" pitchFamily="18" charset="0"/>
                <a:cs typeface="Times New Roman" panose="02020603050405020304" pitchFamily="18" charset="0"/>
              </a:rPr>
              <a:t>For instance, organizations are required to maintain relations with other organizations, suppliers, government agencies, banks, customers, or potential customers to achieve their goals. </a:t>
            </a:r>
          </a:p>
          <a:p>
            <a:pPr algn="just"/>
            <a:r>
              <a:rPr lang="en-US" dirty="0">
                <a:latin typeface="Times New Roman" panose="02020603050405020304" pitchFamily="18" charset="0"/>
                <a:cs typeface="Times New Roman" panose="02020603050405020304" pitchFamily="18" charset="0"/>
              </a:rPr>
              <a:t>Diverse channels are used for external communication classified into</a:t>
            </a:r>
            <a:r>
              <a:rPr lang="en-150" dirty="0">
                <a:latin typeface="Times New Roman" panose="02020603050405020304" pitchFamily="18" charset="0"/>
                <a:cs typeface="Times New Roman" panose="02020603050405020304" pitchFamily="18" charset="0"/>
              </a:rPr>
              <a:t> oral, </a:t>
            </a:r>
            <a:r>
              <a:rPr lang="en-US" dirty="0">
                <a:latin typeface="Times New Roman" panose="02020603050405020304" pitchFamily="18" charset="0"/>
                <a:cs typeface="Times New Roman" panose="02020603050405020304" pitchFamily="18" charset="0"/>
              </a:rPr>
              <a:t>print</a:t>
            </a:r>
            <a:r>
              <a:rPr lang="en-15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a:t>
            </a:r>
            <a:r>
              <a:rPr lang="en-150" dirty="0">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electronic.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229600" cy="524691"/>
          </a:xfrm>
        </p:spPr>
        <p:txBody>
          <a:bodyPr>
            <a:normAutofit fontScale="90000"/>
          </a:bodyPr>
          <a:lstStyle/>
          <a:p>
            <a:r>
              <a:rPr lang="en-US" sz="4000"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93617" y="533400"/>
            <a:ext cx="8610600" cy="5592763"/>
          </a:xfrm>
        </p:spPr>
        <p:txBody>
          <a:bodyPr>
            <a:normAutofit/>
          </a:bodyPr>
          <a:lstStyle/>
          <a:p>
            <a:pPr marL="342900" lvl="0" indent="-342900">
              <a:lnSpc>
                <a:spcPct val="105000"/>
              </a:lnSpc>
              <a:spcAft>
                <a:spcPts val="15"/>
              </a:spcAft>
              <a:buFont typeface="Symbol" panose="05050102010706020507" pitchFamily="18" charset="2"/>
              <a:buChar char=""/>
            </a:pPr>
            <a:endParaRPr lang="en-GB" sz="1800" b="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5000"/>
              </a:lnSpc>
              <a:spcAft>
                <a:spcPts val="15"/>
              </a:spcAft>
              <a:buFont typeface="Symbol" panose="05050102010706020507" pitchFamily="18" charset="2"/>
              <a:buChar char=""/>
            </a:pPr>
            <a:endParaRPr lang="en-GB" b="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5000"/>
              </a:lnSpc>
              <a:spcAft>
                <a:spcPts val="15"/>
              </a:spcAft>
              <a:buFont typeface="Symbol" panose="05050102010706020507" pitchFamily="18" charset="2"/>
              <a:buChar char=""/>
            </a:pPr>
            <a:r>
              <a:rPr lang="en-GB" b="0" dirty="0">
                <a:solidFill>
                  <a:srgbClr val="000000"/>
                </a:solidFill>
                <a:effectLst/>
                <a:latin typeface="Times New Roman" panose="02020603050405020304" pitchFamily="18" charset="0"/>
                <a:ea typeface="Times New Roman" panose="02020603050405020304" pitchFamily="18" charset="0"/>
              </a:rPr>
              <a:t>The nature of organisational communication</a:t>
            </a:r>
            <a:endParaRPr lang="fr-FR" b="1"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5000"/>
              </a:lnSpc>
              <a:spcAft>
                <a:spcPts val="15"/>
              </a:spcAft>
              <a:buFont typeface="Symbol" panose="05050102010706020507" pitchFamily="18" charset="2"/>
              <a:buChar char=""/>
            </a:pPr>
            <a:r>
              <a:rPr lang="en-GB" b="0" dirty="0">
                <a:solidFill>
                  <a:srgbClr val="000000"/>
                </a:solidFill>
                <a:effectLst/>
                <a:latin typeface="Times New Roman" panose="02020603050405020304" pitchFamily="18" charset="0"/>
                <a:ea typeface="Times New Roman" panose="02020603050405020304" pitchFamily="18" charset="0"/>
              </a:rPr>
              <a:t>Internal Communication (upward, horizontal, downward and diagonal)</a:t>
            </a:r>
            <a:endParaRPr lang="fr-FR" b="1"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5000"/>
              </a:lnSpc>
              <a:spcAft>
                <a:spcPts val="15"/>
              </a:spcAft>
              <a:buFont typeface="Symbol" panose="05050102010706020507" pitchFamily="18" charset="2"/>
              <a:buChar char=""/>
            </a:pPr>
            <a:r>
              <a:rPr lang="en-GB" b="0" dirty="0">
                <a:solidFill>
                  <a:srgbClr val="000000"/>
                </a:solidFill>
                <a:effectLst/>
                <a:latin typeface="Times New Roman" panose="02020603050405020304" pitchFamily="18" charset="0"/>
                <a:ea typeface="Times New Roman" panose="02020603050405020304" pitchFamily="18" charset="0"/>
              </a:rPr>
              <a:t>External Communication</a:t>
            </a:r>
            <a:endParaRPr lang="fr-FR" b="1"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05000"/>
              </a:lnSpc>
              <a:spcAft>
                <a:spcPts val="15"/>
              </a:spcAft>
              <a:buFont typeface="Symbol" panose="05050102010706020507" pitchFamily="18" charset="2"/>
              <a:buChar char=""/>
            </a:pPr>
            <a:r>
              <a:rPr lang="en-GB" b="0" dirty="0">
                <a:solidFill>
                  <a:srgbClr val="000000"/>
                </a:solidFill>
                <a:effectLst/>
                <a:latin typeface="Times New Roman" panose="02020603050405020304" pitchFamily="18" charset="0"/>
                <a:ea typeface="Times New Roman" panose="02020603050405020304" pitchFamily="18" charset="0"/>
              </a:rPr>
              <a:t>Functions of organisational communication</a:t>
            </a:r>
          </a:p>
          <a:p>
            <a:pPr>
              <a:lnSpc>
                <a:spcPct val="105000"/>
              </a:lnSpc>
              <a:spcAft>
                <a:spcPts val="15"/>
              </a:spcAft>
              <a:buFont typeface="Symbol" panose="05050102010706020507" pitchFamily="18" charset="2"/>
              <a:buChar char=""/>
            </a:pPr>
            <a:r>
              <a:rPr lang="en-GB" dirty="0">
                <a:effectLst/>
                <a:latin typeface="Times New Roman" panose="02020603050405020304" pitchFamily="18" charset="0"/>
                <a:ea typeface="Times New Roman" panose="02020603050405020304" pitchFamily="18" charset="0"/>
              </a:rPr>
              <a:t>ICT and its influence on work</a:t>
            </a:r>
            <a:endParaRPr lang="en-US" dirty="0">
              <a:solidFill>
                <a:prstClr val="black"/>
              </a:solidFill>
              <a:latin typeface="Times New Roman" panose="02020603050405020304" pitchFamily="18" charset="0"/>
              <a:cs typeface="Times New Roman" panose="02020603050405020304" pitchFamily="18" charset="0"/>
            </a:endParaRPr>
          </a:p>
          <a:p>
            <a:pPr marL="0" lvl="0" indent="0">
              <a:lnSpc>
                <a:spcPct val="105000"/>
              </a:lnSpc>
              <a:spcAft>
                <a:spcPts val="15"/>
              </a:spcAft>
              <a:buNone/>
            </a:pPr>
            <a:endParaRPr lang="en-GB" b="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marL="228600" lvl="0" indent="-228600">
              <a:lnSpc>
                <a:spcPct val="90000"/>
              </a:lnSpc>
              <a:spcBef>
                <a:spcPts val="1000"/>
              </a:spcBef>
            </a:pPr>
            <a:r>
              <a:rPr lang="en-150" sz="3600" b="1" dirty="0">
                <a:solidFill>
                  <a:prstClr val="black"/>
                </a:solidFill>
                <a:latin typeface="Times New Roman" panose="02020603050405020304" pitchFamily="18" charset="0"/>
                <a:ea typeface="+mn-ea"/>
                <a:cs typeface="Times New Roman" panose="02020603050405020304" pitchFamily="18" charset="0"/>
              </a:rPr>
              <a:t>Forms of </a:t>
            </a:r>
            <a:r>
              <a:rPr lang="en-US" sz="3600" b="1" dirty="0">
                <a:solidFill>
                  <a:prstClr val="black"/>
                </a:solidFill>
                <a:latin typeface="Times New Roman" panose="02020603050405020304" pitchFamily="18" charset="0"/>
                <a:ea typeface="+mn-ea"/>
                <a:cs typeface="Times New Roman" panose="02020603050405020304" pitchFamily="18" charset="0"/>
              </a:rPr>
              <a:t>E</a:t>
            </a:r>
            <a:r>
              <a:rPr lang="en-150" sz="3600" b="1" dirty="0">
                <a:solidFill>
                  <a:prstClr val="black"/>
                </a:solidFill>
                <a:latin typeface="Times New Roman" panose="02020603050405020304" pitchFamily="18" charset="0"/>
                <a:ea typeface="+mn-ea"/>
                <a:cs typeface="Times New Roman" panose="02020603050405020304" pitchFamily="18" charset="0"/>
              </a:rPr>
              <a:t>xternal</a:t>
            </a:r>
            <a:r>
              <a:rPr lang="en-US" sz="3600" b="1" dirty="0">
                <a:solidFill>
                  <a:prstClr val="black"/>
                </a:solidFill>
                <a:latin typeface="Times New Roman" panose="02020603050405020304" pitchFamily="18" charset="0"/>
                <a:ea typeface="+mn-ea"/>
                <a:cs typeface="Times New Roman" panose="02020603050405020304" pitchFamily="18" charset="0"/>
              </a:rPr>
              <a:t> C</a:t>
            </a:r>
            <a:r>
              <a:rPr lang="en-150" sz="3600" b="1" dirty="0">
                <a:solidFill>
                  <a:prstClr val="black"/>
                </a:solidFill>
                <a:latin typeface="Times New Roman" panose="02020603050405020304" pitchFamily="18" charset="0"/>
                <a:ea typeface="+mn-ea"/>
                <a:cs typeface="Times New Roman" panose="02020603050405020304" pitchFamily="18" charset="0"/>
              </a:rPr>
              <a:t>ommunication</a:t>
            </a:r>
            <a:endParaRPr lang="en-US" sz="3600" b="1" dirty="0">
              <a:solidFill>
                <a:prstClr val="black"/>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457200" y="762000"/>
            <a:ext cx="8229600" cy="5364163"/>
          </a:xfrm>
        </p:spPr>
        <p:txBody>
          <a:bodyPr>
            <a:normAutofit/>
          </a:bodyPr>
          <a:lstStyle/>
          <a:p>
            <a:endParaRPr lang="en-150" dirty="0">
              <a:latin typeface="Arial" panose="020B0604020202020204" pitchFamily="34" charset="0"/>
              <a:cs typeface="Arial" panose="020B0604020202020204" pitchFamily="34" charset="0"/>
            </a:endParaRPr>
          </a:p>
          <a:p>
            <a:r>
              <a:rPr lang="en-US" dirty="0">
                <a:latin typeface="Times New Roman" panose="02020603050405020304" pitchFamily="18" charset="0"/>
                <a:cs typeface="Times New Roman" panose="02020603050405020304" pitchFamily="18" charset="0"/>
              </a:rPr>
              <a:t>Press release</a:t>
            </a:r>
          </a:p>
          <a:p>
            <a:r>
              <a:rPr lang="en-US" dirty="0">
                <a:latin typeface="Times New Roman" panose="02020603050405020304" pitchFamily="18" charset="0"/>
                <a:cs typeface="Times New Roman" panose="02020603050405020304" pitchFamily="18" charset="0"/>
              </a:rPr>
              <a:t>Public speaking </a:t>
            </a:r>
          </a:p>
          <a:p>
            <a:r>
              <a:rPr lang="en-US" dirty="0">
                <a:latin typeface="Times New Roman" panose="02020603050405020304" pitchFamily="18" charset="0"/>
                <a:cs typeface="Times New Roman" panose="02020603050405020304" pitchFamily="18" charset="0"/>
              </a:rPr>
              <a:t>Advertisement</a:t>
            </a:r>
          </a:p>
          <a:p>
            <a:r>
              <a:rPr lang="en-US" dirty="0">
                <a:latin typeface="Times New Roman" panose="02020603050405020304" pitchFamily="18" charset="0"/>
                <a:cs typeface="Times New Roman" panose="02020603050405020304" pitchFamily="18" charset="0"/>
              </a:rPr>
              <a:t>Conference attendance and presentation</a:t>
            </a:r>
          </a:p>
          <a:p>
            <a:r>
              <a:rPr lang="en-US" dirty="0">
                <a:latin typeface="Times New Roman" panose="02020603050405020304" pitchFamily="18" charset="0"/>
                <a:cs typeface="Times New Roman" panose="02020603050405020304" pitchFamily="18" charset="0"/>
              </a:rPr>
              <a:t>Direct mails</a:t>
            </a:r>
          </a:p>
          <a:p>
            <a:r>
              <a:rPr lang="en-US" dirty="0">
                <a:latin typeface="Times New Roman" panose="02020603050405020304" pitchFamily="18" charset="0"/>
                <a:cs typeface="Times New Roman" panose="02020603050405020304" pitchFamily="18" charset="0"/>
              </a:rPr>
              <a:t>Letters </a:t>
            </a:r>
          </a:p>
          <a:p>
            <a:r>
              <a:rPr lang="en-US" dirty="0">
                <a:latin typeface="Times New Roman" panose="02020603050405020304" pitchFamily="18" charset="0"/>
                <a:cs typeface="Times New Roman" panose="02020603050405020304" pitchFamily="18" charset="0"/>
              </a:rPr>
              <a:t>Websites</a:t>
            </a:r>
          </a:p>
          <a:p>
            <a:r>
              <a:rPr lang="en-US" dirty="0">
                <a:latin typeface="Times New Roman" panose="02020603050405020304" pitchFamily="18" charset="0"/>
                <a:cs typeface="Times New Roman" panose="02020603050405020304" pitchFamily="18" charset="0"/>
              </a:rPr>
              <a:t>Brochures</a:t>
            </a:r>
          </a:p>
        </p:txBody>
      </p:sp>
    </p:spTree>
    <p:extLst>
      <p:ext uri="{BB962C8B-B14F-4D97-AF65-F5344CB8AC3E}">
        <p14:creationId xmlns:p14="http://schemas.microsoft.com/office/powerpoint/2010/main" val="180371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marL="228600" lvl="0" indent="-228600">
              <a:lnSpc>
                <a:spcPct val="90000"/>
              </a:lnSpc>
              <a:spcBef>
                <a:spcPts val="1000"/>
              </a:spcBef>
            </a:pPr>
            <a:r>
              <a:rPr lang="en-150" sz="3600" b="1" dirty="0">
                <a:solidFill>
                  <a:prstClr val="black"/>
                </a:solidFill>
                <a:latin typeface="Times New Roman" panose="02020603050405020304" pitchFamily="18" charset="0"/>
                <a:ea typeface="+mn-ea"/>
                <a:cs typeface="Times New Roman" panose="02020603050405020304" pitchFamily="18" charset="0"/>
              </a:rPr>
              <a:t>External Communication</a:t>
            </a:r>
            <a:endParaRPr lang="en-US" sz="3600" b="1" dirty="0">
              <a:solidFill>
                <a:prstClr val="black"/>
              </a:solidFill>
              <a:latin typeface="Times New Roman" panose="02020603050405020304" pitchFamily="18" charset="0"/>
              <a:ea typeface="+mn-ea"/>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533400" y="1142999"/>
            <a:ext cx="8153400" cy="4876801"/>
          </a:xfrm>
          <a:prstGeom prst="rect">
            <a:avLst/>
          </a:prstGeom>
        </p:spPr>
      </p:pic>
    </p:spTree>
    <p:extLst>
      <p:ext uri="{BB962C8B-B14F-4D97-AF65-F5344CB8AC3E}">
        <p14:creationId xmlns:p14="http://schemas.microsoft.com/office/powerpoint/2010/main" val="283732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US" sz="3200" b="1" dirty="0">
                <a:solidFill>
                  <a:prstClr val="black"/>
                </a:solidFill>
                <a:latin typeface="Times New Roman" panose="02020603050405020304" pitchFamily="18" charset="0"/>
                <a:cs typeface="Times New Roman" panose="02020603050405020304" pitchFamily="18" charset="0"/>
              </a:rPr>
              <a:t>Importance of External Organizational Communication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38200"/>
            <a:ext cx="8610600" cy="5287963"/>
          </a:xfrm>
        </p:spPr>
        <p:txBody>
          <a:bodyPr>
            <a:normAutofit lnSpcReduction="10000"/>
          </a:bodyPr>
          <a:lstStyle/>
          <a:p>
            <a:pPr lvl="0"/>
            <a:r>
              <a:rPr lang="en-US" sz="2700" b="1" dirty="0">
                <a:solidFill>
                  <a:srgbClr val="FF0000"/>
                </a:solidFill>
                <a:latin typeface="Times New Roman" panose="02020603050405020304" pitchFamily="18" charset="0"/>
                <a:cs typeface="Times New Roman" panose="02020603050405020304" pitchFamily="18" charset="0"/>
              </a:rPr>
              <a:t>Communicating news or information</a:t>
            </a:r>
            <a:r>
              <a:rPr lang="en-US" sz="2700" b="1" dirty="0">
                <a:solidFill>
                  <a:prstClr val="black"/>
                </a:solidFill>
                <a:latin typeface="Times New Roman" panose="02020603050405020304" pitchFamily="18" charset="0"/>
                <a:cs typeface="Times New Roman" panose="02020603050405020304" pitchFamily="18" charset="0"/>
              </a:rPr>
              <a:t>: </a:t>
            </a:r>
            <a:r>
              <a:rPr lang="en-US" sz="2700" dirty="0">
                <a:solidFill>
                  <a:prstClr val="black"/>
                </a:solidFill>
                <a:latin typeface="Times New Roman" panose="02020603050405020304" pitchFamily="18" charset="0"/>
                <a:cs typeface="Times New Roman" panose="02020603050405020304" pitchFamily="18" charset="0"/>
              </a:rPr>
              <a:t>It facilitates the spreading of information and news related to organizations</a:t>
            </a:r>
            <a:r>
              <a:rPr lang="en-150" sz="2700" dirty="0">
                <a:solidFill>
                  <a:prstClr val="black"/>
                </a:solidFill>
                <a:latin typeface="Times New Roman" panose="02020603050405020304" pitchFamily="18" charset="0"/>
                <a:cs typeface="Times New Roman" panose="02020603050405020304" pitchFamily="18" charset="0"/>
              </a:rPr>
              <a:t>,</a:t>
            </a:r>
            <a:r>
              <a:rPr lang="en-US" sz="2700" dirty="0">
                <a:solidFill>
                  <a:prstClr val="black"/>
                </a:solidFill>
                <a:latin typeface="Times New Roman" panose="02020603050405020304" pitchFamily="18" charset="0"/>
                <a:cs typeface="Times New Roman" panose="02020603050405020304" pitchFamily="18" charset="0"/>
              </a:rPr>
              <a:t> to its customers, shareholders, suppliers or other people.</a:t>
            </a:r>
          </a:p>
          <a:p>
            <a:pPr lvl="0"/>
            <a:endParaRPr lang="en-US" sz="2700" b="1" dirty="0">
              <a:solidFill>
                <a:prstClr val="black"/>
              </a:solidFill>
              <a:latin typeface="Times New Roman" panose="02020603050405020304" pitchFamily="18" charset="0"/>
              <a:cs typeface="Times New Roman" panose="02020603050405020304" pitchFamily="18" charset="0"/>
            </a:endParaRPr>
          </a:p>
          <a:p>
            <a:pPr lvl="0"/>
            <a:r>
              <a:rPr lang="en-US" sz="2700" b="1" dirty="0">
                <a:solidFill>
                  <a:srgbClr val="FF0000"/>
                </a:solidFill>
                <a:latin typeface="Times New Roman" panose="02020603050405020304" pitchFamily="18" charset="0"/>
                <a:cs typeface="Times New Roman" panose="02020603050405020304" pitchFamily="18" charset="0"/>
              </a:rPr>
              <a:t>Image building</a:t>
            </a:r>
            <a:r>
              <a:rPr lang="en-US" sz="2700" b="1" dirty="0">
                <a:solidFill>
                  <a:prstClr val="black"/>
                </a:solidFill>
                <a:latin typeface="Times New Roman" panose="02020603050405020304" pitchFamily="18" charset="0"/>
                <a:cs typeface="Times New Roman" panose="02020603050405020304" pitchFamily="18" charset="0"/>
              </a:rPr>
              <a:t>: </a:t>
            </a:r>
            <a:r>
              <a:rPr lang="en-US" sz="2700" dirty="0">
                <a:solidFill>
                  <a:prstClr val="black"/>
                </a:solidFill>
                <a:latin typeface="Times New Roman" panose="02020603050405020304" pitchFamily="18" charset="0"/>
                <a:cs typeface="Times New Roman" panose="02020603050405020304" pitchFamily="18" charset="0"/>
              </a:rPr>
              <a:t>newsletters, press releases, media related stories are external communication channels that help build organizational image.</a:t>
            </a:r>
          </a:p>
          <a:p>
            <a:pPr lvl="0"/>
            <a:endParaRPr lang="en-US" sz="2700" b="1" dirty="0">
              <a:solidFill>
                <a:prstClr val="black"/>
              </a:solidFill>
              <a:latin typeface="Times New Roman" panose="02020603050405020304" pitchFamily="18" charset="0"/>
              <a:cs typeface="Times New Roman" panose="02020603050405020304" pitchFamily="18" charset="0"/>
            </a:endParaRPr>
          </a:p>
          <a:p>
            <a:pPr lvl="0"/>
            <a:r>
              <a:rPr lang="en-US" sz="2700" b="1" dirty="0">
                <a:solidFill>
                  <a:srgbClr val="FF0000"/>
                </a:solidFill>
                <a:latin typeface="Times New Roman" panose="02020603050405020304" pitchFamily="18" charset="0"/>
                <a:cs typeface="Times New Roman" panose="02020603050405020304" pitchFamily="18" charset="0"/>
              </a:rPr>
              <a:t>Potential customers</a:t>
            </a:r>
            <a:r>
              <a:rPr lang="en-US" sz="2700" b="1" dirty="0">
                <a:solidFill>
                  <a:prstClr val="black"/>
                </a:solidFill>
                <a:latin typeface="Times New Roman" panose="02020603050405020304" pitchFamily="18" charset="0"/>
                <a:cs typeface="Times New Roman" panose="02020603050405020304" pitchFamily="18" charset="0"/>
              </a:rPr>
              <a:t>: </a:t>
            </a:r>
            <a:r>
              <a:rPr lang="en-US" sz="2700" dirty="0">
                <a:solidFill>
                  <a:prstClr val="black"/>
                </a:solidFill>
                <a:latin typeface="Times New Roman" panose="02020603050405020304" pitchFamily="18" charset="0"/>
                <a:cs typeface="Times New Roman" panose="02020603050405020304" pitchFamily="18" charset="0"/>
              </a:rPr>
              <a:t>through external communication mediums like websites, social media sites like Facebook, </a:t>
            </a:r>
            <a:r>
              <a:rPr lang="en-US" sz="2700" dirty="0" err="1">
                <a:solidFill>
                  <a:prstClr val="black"/>
                </a:solidFill>
                <a:latin typeface="Times New Roman" panose="02020603050405020304" pitchFamily="18" charset="0"/>
                <a:cs typeface="Times New Roman" panose="02020603050405020304" pitchFamily="18" charset="0"/>
              </a:rPr>
              <a:t>Linkedin</a:t>
            </a:r>
            <a:r>
              <a:rPr lang="en-US" sz="2700" dirty="0">
                <a:solidFill>
                  <a:prstClr val="black"/>
                </a:solidFill>
                <a:latin typeface="Times New Roman" panose="02020603050405020304" pitchFamily="18" charset="0"/>
                <a:cs typeface="Times New Roman" panose="02020603050405020304" pitchFamily="18" charset="0"/>
              </a:rPr>
              <a:t>, </a:t>
            </a:r>
            <a:r>
              <a:rPr lang="en-150" sz="2700" dirty="0">
                <a:solidFill>
                  <a:prstClr val="black"/>
                </a:solidFill>
                <a:latin typeface="Times New Roman" panose="02020603050405020304" pitchFamily="18" charset="0"/>
                <a:cs typeface="Times New Roman" panose="02020603050405020304" pitchFamily="18" charset="0"/>
              </a:rPr>
              <a:t>inter alia,</a:t>
            </a:r>
            <a:r>
              <a:rPr lang="en-US" sz="2700" dirty="0">
                <a:solidFill>
                  <a:prstClr val="black"/>
                </a:solidFill>
                <a:latin typeface="Times New Roman" panose="02020603050405020304" pitchFamily="18" charset="0"/>
                <a:cs typeface="Times New Roman" panose="02020603050405020304" pitchFamily="18" charset="0"/>
              </a:rPr>
              <a:t> products or services</a:t>
            </a:r>
            <a:r>
              <a:rPr lang="en-150" sz="2700" dirty="0">
                <a:solidFill>
                  <a:prstClr val="black"/>
                </a:solidFill>
                <a:latin typeface="Times New Roman" panose="02020603050405020304" pitchFamily="18" charset="0"/>
                <a:cs typeface="Times New Roman" panose="02020603050405020304" pitchFamily="18" charset="0"/>
              </a:rPr>
              <a:t> are </a:t>
            </a:r>
            <a:r>
              <a:rPr lang="en-US" sz="2700" dirty="0">
                <a:solidFill>
                  <a:prstClr val="black"/>
                </a:solidFill>
                <a:latin typeface="Times New Roman" panose="02020603050405020304" pitchFamily="18" charset="0"/>
                <a:cs typeface="Times New Roman" panose="02020603050405020304" pitchFamily="18" charset="0"/>
              </a:rPr>
              <a:t>advertise</a:t>
            </a:r>
            <a:r>
              <a:rPr lang="en-150" sz="2700" dirty="0">
                <a:solidFill>
                  <a:prstClr val="black"/>
                </a:solidFill>
                <a:latin typeface="Times New Roman" panose="02020603050405020304" pitchFamily="18" charset="0"/>
                <a:cs typeface="Times New Roman" panose="02020603050405020304" pitchFamily="18" charset="0"/>
              </a:rPr>
              <a:t>d</a:t>
            </a:r>
            <a:r>
              <a:rPr lang="en-US" sz="2700" dirty="0">
                <a:solidFill>
                  <a:prstClr val="black"/>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Autofit/>
          </a:bodyPr>
          <a:lstStyle/>
          <a:p>
            <a:r>
              <a:rPr lang="en-US" sz="3600" b="1" dirty="0">
                <a:solidFill>
                  <a:prstClr val="black"/>
                </a:solidFill>
                <a:latin typeface="Times New Roman" panose="02020603050405020304" pitchFamily="18" charset="0"/>
                <a:cs typeface="Times New Roman" panose="02020603050405020304" pitchFamily="18" charset="0"/>
              </a:rPr>
              <a:t>Importance of External Organizational Communication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610600" cy="5135563"/>
          </a:xfrm>
        </p:spPr>
        <p:txBody>
          <a:bodyPr>
            <a:normAutofit/>
          </a:bodyPr>
          <a:lstStyle/>
          <a:p>
            <a:endParaRPr lang="en-150"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Collection of information</a:t>
            </a:r>
            <a:r>
              <a:rPr lang="en-US" sz="2800" b="1" dirty="0">
                <a:latin typeface="Times New Roman" panose="02020603050405020304" pitchFamily="18" charset="0"/>
                <a:cs typeface="Times New Roman" panose="02020603050405020304" pitchFamily="18" charset="0"/>
              </a:rPr>
              <a:t>: I</a:t>
            </a:r>
            <a:r>
              <a:rPr lang="en-US" sz="2800" dirty="0">
                <a:latin typeface="Times New Roman" panose="02020603050405020304" pitchFamily="18" charset="0"/>
                <a:cs typeface="Times New Roman" panose="02020603050405020304" pitchFamily="18" charset="0"/>
              </a:rPr>
              <a:t>t helps in collecting essential information and feedback from outside the organization to develop strategies and improve customer relations.</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Maintain contact with customers, suppliers and bankers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a:t>
            </a:r>
            <a:r>
              <a:rPr lang="en-US" sz="2800" b="1" dirty="0">
                <a:latin typeface="Times New Roman" panose="02020603050405020304" pitchFamily="18" charset="0"/>
                <a:cs typeface="Times New Roman" panose="02020603050405020304" pitchFamily="18" charset="0"/>
              </a:rPr>
              <a:t> e</a:t>
            </a:r>
            <a:r>
              <a:rPr lang="en-US" sz="2800" dirty="0"/>
              <a:t>nsure ongoing communication and positive relationships with customers, suppliers, and bankers to facilitate smooth business operations.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914400"/>
          </a:xfrm>
        </p:spPr>
        <p:txBody>
          <a:bodyPr>
            <a:noAutofit/>
          </a:bodyPr>
          <a:lstStyle/>
          <a:p>
            <a:r>
              <a:rPr lang="en-US" sz="3200" b="1" dirty="0">
                <a:solidFill>
                  <a:prstClr val="black"/>
                </a:solidFill>
                <a:latin typeface="Times New Roman" panose="02020603050405020304" pitchFamily="18" charset="0"/>
                <a:cs typeface="Times New Roman" panose="02020603050405020304" pitchFamily="18" charset="0"/>
              </a:rPr>
              <a:t>ICT related Communication in </a:t>
            </a:r>
            <a:r>
              <a:rPr lang="en-US" sz="3200" b="1" dirty="0" err="1">
                <a:solidFill>
                  <a:prstClr val="black"/>
                </a:solidFill>
                <a:latin typeface="Times New Roman" panose="02020603050405020304" pitchFamily="18" charset="0"/>
                <a:cs typeface="Times New Roman" panose="02020603050405020304" pitchFamily="18" charset="0"/>
              </a:rPr>
              <a:t>Organisations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610600" cy="5135563"/>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 In our current world of work, ICT has characterised communication within and outside organisations</a:t>
            </a:r>
          </a:p>
          <a:p>
            <a:pPr marL="0" indent="0">
              <a:buNone/>
            </a:pPr>
            <a:r>
              <a:rPr lang="en-GB" sz="2800" b="1" dirty="0">
                <a:latin typeface="Times New Roman" panose="02020603050405020304" pitchFamily="18" charset="0"/>
                <a:cs typeface="Times New Roman" panose="02020603050405020304" pitchFamily="18" charset="0"/>
              </a:rPr>
              <a:t>Integral components of ICT communication</a:t>
            </a:r>
          </a:p>
          <a:p>
            <a:r>
              <a:rPr lang="en-GB" sz="2800" dirty="0">
                <a:latin typeface="Times New Roman" panose="02020603050405020304" pitchFamily="18" charset="0"/>
                <a:cs typeface="Times New Roman" panose="02020603050405020304" pitchFamily="18" charset="0"/>
              </a:rPr>
              <a:t>Internet</a:t>
            </a:r>
          </a:p>
          <a:p>
            <a:r>
              <a:rPr lang="en-GB" sz="2800" dirty="0">
                <a:latin typeface="Times New Roman" panose="02020603050405020304" pitchFamily="18" charset="0"/>
                <a:cs typeface="Times New Roman" panose="02020603050405020304" pitchFamily="18" charset="0"/>
              </a:rPr>
              <a:t>Web</a:t>
            </a:r>
          </a:p>
          <a:p>
            <a:r>
              <a:rPr lang="en-GB" sz="2800" dirty="0">
                <a:latin typeface="Times New Roman" panose="02020603050405020304" pitchFamily="18" charset="0"/>
                <a:cs typeface="Times New Roman" panose="02020603050405020304" pitchFamily="18" charset="0"/>
              </a:rPr>
              <a:t>Intranets (networks which use the software associated with the Web, but are internal to the organisation and usually protected from outside visitors)</a:t>
            </a:r>
          </a:p>
          <a:p>
            <a:r>
              <a:rPr lang="en-GB" sz="2800" dirty="0">
                <a:latin typeface="Times New Roman" panose="02020603050405020304" pitchFamily="18" charset="0"/>
                <a:cs typeface="Times New Roman" panose="02020603050405020304" pitchFamily="18" charset="0"/>
              </a:rPr>
              <a:t>Extranets (using similar technology to link business with their suppliers, and customers)</a:t>
            </a:r>
            <a:endParaRPr lang="en-150"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572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914400"/>
          </a:xfrm>
        </p:spPr>
        <p:txBody>
          <a:bodyPr>
            <a:noAutofit/>
          </a:bodyPr>
          <a:lstStyle/>
          <a:p>
            <a:r>
              <a:rPr lang="en-US" sz="3200" b="1" dirty="0">
                <a:solidFill>
                  <a:prstClr val="black"/>
                </a:solidFill>
                <a:latin typeface="Times New Roman" panose="02020603050405020304" pitchFamily="18" charset="0"/>
                <a:cs typeface="Times New Roman" panose="02020603050405020304" pitchFamily="18" charset="0"/>
              </a:rPr>
              <a:t>ICT related Communication in </a:t>
            </a:r>
            <a:r>
              <a:rPr lang="en-US" sz="3200" b="1" dirty="0" err="1">
                <a:solidFill>
                  <a:prstClr val="black"/>
                </a:solidFill>
                <a:latin typeface="Times New Roman" panose="02020603050405020304" pitchFamily="18" charset="0"/>
                <a:cs typeface="Times New Roman" panose="02020603050405020304" pitchFamily="18" charset="0"/>
              </a:rPr>
              <a:t>Organisations</a:t>
            </a:r>
            <a:r>
              <a:rPr lang="en-US" sz="3200" b="1" dirty="0">
                <a:solidFill>
                  <a:prstClr val="black"/>
                </a:solidFill>
                <a:latin typeface="Times New Roman" panose="02020603050405020304" pitchFamily="18" charset="0"/>
                <a:cs typeface="Times New Roman" panose="02020603050405020304" pitchFamily="18" charset="0"/>
              </a:rPr>
              <a:t> II</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610600" cy="5135563"/>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 ICT communication within an organisation is through the following:</a:t>
            </a:r>
          </a:p>
          <a:p>
            <a:pPr marL="0" indent="0">
              <a:buNone/>
            </a:pPr>
            <a:endParaRPr lang="en-GB"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Messaging software</a:t>
            </a:r>
          </a:p>
          <a:p>
            <a:pPr>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Document sharing software</a:t>
            </a:r>
          </a:p>
          <a:p>
            <a:pPr>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Video conferencing software</a:t>
            </a:r>
          </a:p>
          <a:p>
            <a:pPr>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Information Management Systems</a:t>
            </a:r>
          </a:p>
          <a:p>
            <a:r>
              <a:rPr lang="en-GB" sz="2800" dirty="0">
                <a:latin typeface="Times New Roman" panose="02020603050405020304" pitchFamily="18" charset="0"/>
                <a:cs typeface="Times New Roman" panose="02020603050405020304" pitchFamily="18" charset="0"/>
              </a:rPr>
              <a:t>The above ICT tools influence efficiency and effectiveness in an organisation</a:t>
            </a:r>
          </a:p>
          <a:p>
            <a:r>
              <a:rPr lang="en-GB" sz="2800" dirty="0">
                <a:latin typeface="Times New Roman" panose="02020603050405020304" pitchFamily="18" charset="0"/>
                <a:cs typeface="Times New Roman" panose="02020603050405020304" pitchFamily="18" charset="0"/>
              </a:rPr>
              <a:t>They help in the prompt response to customers’ needs</a:t>
            </a:r>
            <a:endParaRPr lang="en-150"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77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RELEVANCE OF ORGANISATIONAL COMMUNICATION</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Communication promotes motivation since employees are well informed and clarified about the task to be done, how the task should be performed and how to advance their performance if it is not well done.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Information from both internal and external communication helps in effective decision making by identifying and considering different initiatives.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Organizational communication serves as a tool for socialization, orientation and controlling.</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83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RELEVANCE OF ORGANISATIONAL COMMUNICATION II</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It is a medium for building organizational image and serving the public relations role.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facilitates coordination and cooperation.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creates a conducive environment for productivity and innovation.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948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solidFill>
                  <a:prstClr val="black"/>
                </a:solidFill>
                <a:latin typeface="Times New Roman" panose="02020603050405020304" pitchFamily="18" charset="0"/>
                <a:cs typeface="Times New Roman" panose="02020603050405020304" pitchFamily="18" charset="0"/>
              </a:rPr>
              <a:t>Personal qualities/skills sought by employers</a:t>
            </a:r>
            <a:endParaRPr lang="en-US"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52400" y="1600200"/>
            <a:ext cx="8839200" cy="4525963"/>
          </a:xfrm>
        </p:spPr>
        <p:txBody>
          <a:bodyPr>
            <a:normAutofit/>
          </a:bodyPr>
          <a:lstStyle/>
          <a:p>
            <a:pPr algn="just"/>
            <a:r>
              <a:rPr lang="en-US" sz="3600" dirty="0">
                <a:latin typeface="Times New Roman" panose="02020603050405020304" pitchFamily="18" charset="0"/>
                <a:cs typeface="Times New Roman" panose="02020603050405020304" pitchFamily="18" charset="0"/>
              </a:rPr>
              <a:t>Communication skills (verbal and written)</a:t>
            </a:r>
          </a:p>
          <a:p>
            <a:pPr algn="just"/>
            <a:r>
              <a:rPr lang="en-US" sz="3600" dirty="0">
                <a:latin typeface="Times New Roman" panose="02020603050405020304" pitchFamily="18" charset="0"/>
                <a:cs typeface="Times New Roman" panose="02020603050405020304" pitchFamily="18" charset="0"/>
              </a:rPr>
              <a:t>Strong work ethic</a:t>
            </a:r>
          </a:p>
          <a:p>
            <a:pPr algn="just"/>
            <a:r>
              <a:rPr lang="en-US" sz="3600" dirty="0">
                <a:latin typeface="Times New Roman" panose="02020603050405020304" pitchFamily="18" charset="0"/>
                <a:cs typeface="Times New Roman" panose="02020603050405020304" pitchFamily="18" charset="0"/>
              </a:rPr>
              <a:t>Teamwork skills (interpersonal communication)</a:t>
            </a:r>
          </a:p>
          <a:p>
            <a:pPr algn="just"/>
            <a:r>
              <a:rPr lang="en-US" sz="3600" dirty="0">
                <a:latin typeface="Times New Roman" panose="02020603050405020304" pitchFamily="18" charset="0"/>
                <a:cs typeface="Times New Roman" panose="02020603050405020304" pitchFamily="18" charset="0"/>
              </a:rPr>
              <a:t>Initiative (work with less supervision, fast learner) </a:t>
            </a:r>
          </a:p>
          <a:p>
            <a:pPr algn="just"/>
            <a:r>
              <a:rPr lang="en-US" sz="3600" dirty="0">
                <a:latin typeface="Times New Roman" panose="02020603050405020304" pitchFamily="18" charset="0"/>
                <a:cs typeface="Times New Roman" panose="02020603050405020304" pitchFamily="18" charset="0"/>
              </a:rPr>
              <a:t>Analytical skills</a:t>
            </a:r>
          </a:p>
        </p:txBody>
      </p:sp>
    </p:spTree>
    <p:extLst>
      <p:ext uri="{BB962C8B-B14F-4D97-AF65-F5344CB8AC3E}">
        <p14:creationId xmlns:p14="http://schemas.microsoft.com/office/powerpoint/2010/main" val="1232756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385"/>
            <a:ext cx="8229600" cy="792162"/>
          </a:xfrm>
        </p:spPr>
        <p:txBody>
          <a:bodyPr>
            <a:normAutofit/>
          </a:bodyPr>
          <a:lstStyle/>
          <a:p>
            <a:r>
              <a:rPr lang="en-US" sz="4000" b="1"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a:xfrm>
            <a:off x="457200" y="914400"/>
            <a:ext cx="8229600" cy="5211763"/>
          </a:xfrm>
        </p:spPr>
        <p:txBody>
          <a:bodyPr>
            <a:normAutofit/>
          </a:bodyPr>
          <a:lstStyle/>
          <a:p>
            <a:pPr marL="0" lvl="0" indent="0">
              <a:lnSpc>
                <a:spcPct val="105000"/>
              </a:lnSpc>
              <a:spcAft>
                <a:spcPts val="15"/>
              </a:spcAft>
              <a:buNone/>
            </a:pPr>
            <a:endParaRPr lang="en-GB" sz="1800" b="0" dirty="0">
              <a:solidFill>
                <a:srgbClr val="000000"/>
              </a:solidFill>
              <a:effectLst/>
              <a:latin typeface="Times New Roman" panose="02020603050405020304" pitchFamily="18" charset="0"/>
              <a:ea typeface="Times New Roman" panose="02020603050405020304" pitchFamily="18" charset="0"/>
            </a:endParaRPr>
          </a:p>
          <a:p>
            <a:pPr marL="0" lvl="0" indent="0">
              <a:lnSpc>
                <a:spcPct val="105000"/>
              </a:lnSpc>
              <a:spcAft>
                <a:spcPts val="15"/>
              </a:spcAft>
              <a:buNone/>
            </a:pPr>
            <a:r>
              <a:rPr lang="en-GB" b="0" dirty="0">
                <a:solidFill>
                  <a:srgbClr val="000000"/>
                </a:solidFill>
                <a:effectLst/>
                <a:latin typeface="Times New Roman" panose="02020603050405020304" pitchFamily="18" charset="0"/>
                <a:ea typeface="Times New Roman" panose="02020603050405020304" pitchFamily="18" charset="0"/>
              </a:rPr>
              <a:t>1. The nature of organisational communication</a:t>
            </a:r>
            <a:endParaRPr lang="fr-FR" b="1" dirty="0">
              <a:solidFill>
                <a:srgbClr val="000000"/>
              </a:solidFill>
              <a:effectLst/>
              <a:latin typeface="Times New Roman" panose="02020603050405020304" pitchFamily="18" charset="0"/>
              <a:ea typeface="Times New Roman" panose="02020603050405020304" pitchFamily="18" charset="0"/>
            </a:endParaRPr>
          </a:p>
          <a:p>
            <a:pPr marL="0" lvl="0" indent="0">
              <a:lnSpc>
                <a:spcPct val="105000"/>
              </a:lnSpc>
              <a:spcAft>
                <a:spcPts val="15"/>
              </a:spcAft>
              <a:buNone/>
            </a:pPr>
            <a:r>
              <a:rPr lang="en-GB" b="0" dirty="0">
                <a:solidFill>
                  <a:srgbClr val="000000"/>
                </a:solidFill>
                <a:effectLst/>
                <a:latin typeface="Times New Roman" panose="02020603050405020304" pitchFamily="18" charset="0"/>
                <a:ea typeface="Times New Roman" panose="02020603050405020304" pitchFamily="18" charset="0"/>
              </a:rPr>
              <a:t>2. Internal Communication (upward, horizontal,     	downward and diagonal)</a:t>
            </a:r>
            <a:endParaRPr lang="fr-FR" b="1" dirty="0">
              <a:solidFill>
                <a:srgbClr val="000000"/>
              </a:solidFill>
              <a:effectLst/>
              <a:latin typeface="Times New Roman" panose="02020603050405020304" pitchFamily="18" charset="0"/>
              <a:ea typeface="Times New Roman" panose="02020603050405020304" pitchFamily="18" charset="0"/>
            </a:endParaRPr>
          </a:p>
          <a:p>
            <a:pPr marL="0" lvl="0" indent="0">
              <a:lnSpc>
                <a:spcPct val="105000"/>
              </a:lnSpc>
              <a:spcAft>
                <a:spcPts val="15"/>
              </a:spcAft>
              <a:buNone/>
            </a:pPr>
            <a:r>
              <a:rPr lang="en-GB" b="0" dirty="0">
                <a:solidFill>
                  <a:srgbClr val="000000"/>
                </a:solidFill>
                <a:effectLst/>
                <a:latin typeface="Times New Roman" panose="02020603050405020304" pitchFamily="18" charset="0"/>
                <a:ea typeface="Times New Roman" panose="02020603050405020304" pitchFamily="18" charset="0"/>
              </a:rPr>
              <a:t>3. External Communication</a:t>
            </a:r>
            <a:endParaRPr lang="fr-FR" b="1" dirty="0">
              <a:solidFill>
                <a:srgbClr val="000000"/>
              </a:solidFill>
              <a:effectLst/>
              <a:latin typeface="Times New Roman" panose="02020603050405020304" pitchFamily="18" charset="0"/>
              <a:ea typeface="Times New Roman" panose="02020603050405020304" pitchFamily="18" charset="0"/>
            </a:endParaRPr>
          </a:p>
          <a:p>
            <a:pPr marL="0" lvl="0" indent="0">
              <a:lnSpc>
                <a:spcPct val="105000"/>
              </a:lnSpc>
              <a:spcAft>
                <a:spcPts val="15"/>
              </a:spcAft>
              <a:buNone/>
            </a:pPr>
            <a:r>
              <a:rPr lang="en-GB" b="0" dirty="0">
                <a:solidFill>
                  <a:srgbClr val="000000"/>
                </a:solidFill>
                <a:effectLst/>
                <a:latin typeface="Times New Roman" panose="02020603050405020304" pitchFamily="18" charset="0"/>
                <a:ea typeface="Times New Roman" panose="02020603050405020304" pitchFamily="18" charset="0"/>
              </a:rPr>
              <a:t>4. Functions of organisational communication</a:t>
            </a:r>
            <a:endParaRPr lang="fr-FR"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GB" dirty="0">
                <a:effectLst/>
                <a:latin typeface="Times New Roman" panose="02020603050405020304" pitchFamily="18" charset="0"/>
                <a:ea typeface="Times New Roman" panose="02020603050405020304" pitchFamily="18" charset="0"/>
              </a:rPr>
              <a:t>5. ICT and its influence on work</a:t>
            </a:r>
            <a:endParaRPr lang="en-15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66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28600" y="533400"/>
            <a:ext cx="8763000" cy="5592763"/>
          </a:xfrm>
        </p:spPr>
        <p:txBody>
          <a:bodyPr>
            <a:normAutofit lnSpcReduction="10000"/>
          </a:bodyPr>
          <a:lstStyle/>
          <a:p>
            <a:pPr lvl="0">
              <a:lnSpc>
                <a:spcPct val="90000"/>
              </a:lnSpc>
              <a:spcBef>
                <a:spcPts val="1000"/>
              </a:spcBef>
            </a:pPr>
            <a:endParaRPr lang="en-150" sz="2800" dirty="0">
              <a:solidFill>
                <a:prstClr val="black"/>
              </a:solidFill>
              <a:latin typeface="Times New Roman" panose="02020603050405020304" pitchFamily="18" charset="0"/>
              <a:cs typeface="Times New Roman" panose="02020603050405020304" pitchFamily="18" charset="0"/>
            </a:endParaRPr>
          </a:p>
          <a:p>
            <a:pPr lvl="0" algn="just">
              <a:lnSpc>
                <a:spcPct val="90000"/>
              </a:lnSpc>
              <a:spcBef>
                <a:spcPts val="1000"/>
              </a:spcBef>
            </a:pPr>
            <a:r>
              <a:rPr lang="en-US" sz="2000" dirty="0" err="1">
                <a:solidFill>
                  <a:prstClr val="black"/>
                </a:solidFill>
                <a:latin typeface="Times New Roman" panose="02020603050405020304" pitchFamily="18" charset="0"/>
                <a:cs typeface="Times New Roman" panose="02020603050405020304" pitchFamily="18" charset="0"/>
              </a:rPr>
              <a:t>Organisational</a:t>
            </a:r>
            <a:r>
              <a:rPr lang="en-US" sz="2000" dirty="0">
                <a:solidFill>
                  <a:prstClr val="black"/>
                </a:solidFill>
                <a:latin typeface="Times New Roman" panose="02020603050405020304" pitchFamily="18" charset="0"/>
                <a:cs typeface="Times New Roman" panose="02020603050405020304" pitchFamily="18" charset="0"/>
              </a:rPr>
              <a:t> communication is the flow of information among and between individuals in organizations.</a:t>
            </a:r>
          </a:p>
          <a:p>
            <a:pPr algn="just"/>
            <a:r>
              <a:rPr lang="en-US" sz="2000" dirty="0"/>
              <a:t>Alvesson (2002) </a:t>
            </a:r>
            <a:r>
              <a:rPr lang="en-US" sz="2000" dirty="0" err="1"/>
              <a:t>characterises</a:t>
            </a:r>
            <a:r>
              <a:rPr lang="en-US" sz="2000" dirty="0"/>
              <a:t> communication as the essential element that sustains organisations, often described as the "social glue" or "life-blood" that holds them together. </a:t>
            </a:r>
          </a:p>
          <a:p>
            <a:pPr algn="just"/>
            <a:r>
              <a:rPr lang="en-US" sz="2000" dirty="0"/>
              <a:t>Similarly, Davis (1953) </a:t>
            </a:r>
            <a:r>
              <a:rPr lang="en-US" sz="2000" dirty="0" err="1"/>
              <a:t>conceptualises</a:t>
            </a:r>
            <a:r>
              <a:rPr lang="en-US" sz="2000" dirty="0"/>
              <a:t> communication as the "nervous system" of an organisation, underscoring its critical role in maintaining organisational functionality.</a:t>
            </a:r>
          </a:p>
          <a:p>
            <a:pPr algn="just"/>
            <a:r>
              <a:rPr lang="en-US" sz="2000" dirty="0"/>
              <a:t>The interconnectedness of social, cultural, and economic structures is deeply embedded within various organisational contexts, including educational institutions, religious establishments, social clubs, and workplaces. According to Pearson et al. (2017), effective and ethical communication within these organisational settings significantly influences individuals' prospects for personal, social, and economic advancement. </a:t>
            </a:r>
          </a:p>
          <a:p>
            <a:pPr algn="just"/>
            <a:r>
              <a:rPr lang="en-US" sz="2000" dirty="0"/>
              <a:t>Given its centrality to organisational processes, the structuring of communication channels is crucial to ensuring effective information exchange and overall organisational efficiency.</a:t>
            </a:r>
          </a:p>
          <a:p>
            <a:pPr lvl="0">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a:p>
            <a:pPr marL="228600" lvl="0" indent="-228600">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latin typeface="Times New Roman" panose="02020603050405020304" pitchFamily="18" charset="0"/>
                <a:cs typeface="Times New Roman" panose="02020603050405020304" pitchFamily="18" charset="0"/>
              </a:rPr>
              <a:t>ACTIVITY</a:t>
            </a:r>
          </a:p>
        </p:txBody>
      </p:sp>
      <p:sp>
        <p:nvSpPr>
          <p:cNvPr id="3" name="Content Placeholder 2"/>
          <p:cNvSpPr>
            <a:spLocks noGrp="1"/>
          </p:cNvSpPr>
          <p:nvPr>
            <p:ph idx="1"/>
          </p:nvPr>
        </p:nvSpPr>
        <p:spPr>
          <a:xfrm>
            <a:off x="457200" y="914400"/>
            <a:ext cx="8229600" cy="5211763"/>
          </a:xfrm>
        </p:spPr>
        <p:txBody>
          <a:bodyPr>
            <a:normAutofit/>
          </a:bodyPr>
          <a:lstStyle/>
          <a:p>
            <a:pPr algn="ctr"/>
            <a:endParaRPr lang="en-15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Discuss the differences between formal and  informal communication.</a:t>
            </a:r>
          </a:p>
          <a:p>
            <a:pPr marL="0" indent="0">
              <a:buNone/>
            </a:pPr>
            <a:r>
              <a:rPr lang="en-US" dirty="0">
                <a:latin typeface="Times New Roman" panose="02020603050405020304" pitchFamily="18" charset="0"/>
                <a:cs typeface="Times New Roman" panose="02020603050405020304" pitchFamily="18" charset="0"/>
              </a:rPr>
              <a:t>2. Outline the importance of messages that flow upward, downward and horizontally.</a:t>
            </a:r>
          </a:p>
          <a:p>
            <a:pPr marL="0" indent="0">
              <a:buNone/>
            </a:pPr>
            <a:r>
              <a:rPr lang="en-US" dirty="0">
                <a:latin typeface="Times New Roman" panose="02020603050405020304" pitchFamily="18" charset="0"/>
                <a:cs typeface="Times New Roman" panose="02020603050405020304" pitchFamily="18" charset="0"/>
              </a:rPr>
              <a:t>3. Discuss why communication is the soul of every organisation.</a:t>
            </a:r>
          </a:p>
          <a:p>
            <a:pPr marL="0" indent="0">
              <a:buNone/>
            </a:pPr>
            <a:r>
              <a:rPr lang="en-US" dirty="0">
                <a:latin typeface="Times New Roman" panose="02020603050405020304" pitchFamily="18" charset="0"/>
                <a:cs typeface="Times New Roman" panose="02020603050405020304" pitchFamily="18" charset="0"/>
              </a:rPr>
              <a:t>4. Deliberate on the role and relevance of ICT in the world of work.</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3"/>
          <a:srcRect l="32407" t="21676" r="17592" b="10801"/>
          <a:stretch/>
        </p:blipFill>
        <p:spPr>
          <a:xfrm>
            <a:off x="457200" y="274638"/>
            <a:ext cx="8229600" cy="5745162"/>
          </a:xfrm>
          <a:prstGeom prst="rect">
            <a:avLst/>
          </a:prstGeom>
        </p:spPr>
      </p:pic>
    </p:spTree>
    <p:extLst>
      <p:ext uri="{BB962C8B-B14F-4D97-AF65-F5344CB8AC3E}">
        <p14:creationId xmlns:p14="http://schemas.microsoft.com/office/powerpoint/2010/main" val="2065244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76200" y="685800"/>
            <a:ext cx="8839200" cy="5440363"/>
          </a:xfrm>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Alvesson, M. (2002).</a:t>
            </a:r>
            <a:r>
              <a:rPr lang="en-150"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Understanding organizational culture</a:t>
            </a:r>
            <a:r>
              <a:rPr lang="en-US" sz="2400" dirty="0">
                <a:latin typeface="Times New Roman" panose="02020603050405020304" pitchFamily="18" charset="0"/>
                <a:cs typeface="Times New Roman" panose="02020603050405020304" pitchFamily="18" charset="0"/>
              </a:rPr>
              <a:t>. Sage. </a:t>
            </a:r>
          </a:p>
          <a:p>
            <a:r>
              <a:rPr lang="en-US" sz="2400" dirty="0" err="1">
                <a:latin typeface="Times New Roman" panose="02020603050405020304" pitchFamily="18" charset="0"/>
                <a:cs typeface="Times New Roman" panose="02020603050405020304" pitchFamily="18" charset="0"/>
              </a:rPr>
              <a:t>Caudron</a:t>
            </a:r>
            <a:r>
              <a:rPr lang="en-US" sz="2400" dirty="0">
                <a:latin typeface="Times New Roman" panose="02020603050405020304" pitchFamily="18" charset="0"/>
                <a:cs typeface="Times New Roman" panose="02020603050405020304" pitchFamily="18" charset="0"/>
              </a:rPr>
              <a:t>, S. (1998). On the contrary-They hear it through the 	grapevine. </a:t>
            </a:r>
            <a:r>
              <a:rPr lang="en-US" sz="2400" i="1" dirty="0">
                <a:latin typeface="Times New Roman" panose="02020603050405020304" pitchFamily="18" charset="0"/>
                <a:cs typeface="Times New Roman" panose="02020603050405020304" pitchFamily="18" charset="0"/>
              </a:rPr>
              <a:t>Workforce</a:t>
            </a:r>
            <a:r>
              <a:rPr lang="en-US" sz="2400" dirty="0">
                <a:latin typeface="Times New Roman" panose="02020603050405020304" pitchFamily="18" charset="0"/>
                <a:cs typeface="Times New Roman" panose="02020603050405020304" pitchFamily="18" charset="0"/>
              </a:rPr>
              <a:t>, 77(11), 25-27.</a:t>
            </a:r>
          </a:p>
          <a:p>
            <a:r>
              <a:rPr lang="en-US" sz="2400" dirty="0">
                <a:latin typeface="Times New Roman" panose="02020603050405020304" pitchFamily="18" charset="0"/>
                <a:cs typeface="Times New Roman" panose="02020603050405020304" pitchFamily="18" charset="0"/>
              </a:rPr>
              <a:t>Davis, K. (1953). </a:t>
            </a:r>
            <a:r>
              <a:rPr lang="en-US" sz="2400" i="1" dirty="0">
                <a:latin typeface="Times New Roman" panose="02020603050405020304" pitchFamily="18" charset="0"/>
                <a:cs typeface="Times New Roman" panose="02020603050405020304" pitchFamily="18" charset="0"/>
              </a:rPr>
              <a:t>Management Communication and the Grapevine</a:t>
            </a:r>
            <a:r>
              <a:rPr lang="en-US" sz="2400" dirty="0">
                <a:latin typeface="Times New Roman" panose="02020603050405020304" pitchFamily="18" charset="0"/>
                <a:cs typeface="Times New Roman" panose="02020603050405020304" pitchFamily="18" charset="0"/>
              </a:rPr>
              <a:t>. 	Graduate school of Business, Admin</a:t>
            </a:r>
            <a:r>
              <a:rPr lang="en-150" sz="2400" dirty="0">
                <a:latin typeface="Times New Roman" panose="02020603050405020304" pitchFamily="18" charset="0"/>
                <a:cs typeface="Times New Roman" panose="02020603050405020304" pitchFamily="18" charset="0"/>
              </a:rPr>
              <a:t>i</a:t>
            </a:r>
            <a:r>
              <a:rPr lang="en-US" sz="2400" dirty="0" err="1">
                <a:latin typeface="Times New Roman" panose="02020603050405020304" pitchFamily="18" charset="0"/>
                <a:cs typeface="Times New Roman" panose="02020603050405020304" pitchFamily="18" charset="0"/>
              </a:rPr>
              <a:t>stration</a:t>
            </a:r>
            <a:r>
              <a:rPr lang="en-US" sz="2400" dirty="0">
                <a:latin typeface="Times New Roman" panose="02020603050405020304" pitchFamily="18" charset="0"/>
                <a:cs typeface="Times New Roman" panose="02020603050405020304" pitchFamily="18" charset="0"/>
              </a:rPr>
              <a:t>, Harvard 	University.</a:t>
            </a:r>
          </a:p>
          <a:p>
            <a:r>
              <a:rPr lang="en-US" sz="2400" dirty="0">
                <a:solidFill>
                  <a:prstClr val="black"/>
                </a:solidFill>
                <a:latin typeface="Times New Roman" panose="02020603050405020304" pitchFamily="18" charset="0"/>
                <a:cs typeface="Times New Roman" panose="02020603050405020304" pitchFamily="18" charset="0"/>
              </a:rPr>
              <a:t>Deetz, S. (1995). Transforming communication, transforming 	business: Stimulating value negotiation for more responsive 	and responsible workplaces. </a:t>
            </a:r>
            <a:r>
              <a:rPr lang="en-US" sz="2400" i="1" dirty="0">
                <a:solidFill>
                  <a:prstClr val="black"/>
                </a:solidFill>
                <a:latin typeface="Times New Roman" panose="02020603050405020304" pitchFamily="18" charset="0"/>
                <a:cs typeface="Times New Roman" panose="02020603050405020304" pitchFamily="18" charset="0"/>
              </a:rPr>
              <a:t>International Journal of Value-	Based Management</a:t>
            </a:r>
            <a:r>
              <a:rPr lang="en-US" sz="2400" dirty="0">
                <a:solidFill>
                  <a:prstClr val="black"/>
                </a:solidFill>
                <a:latin typeface="Times New Roman" panose="02020603050405020304" pitchFamily="18" charset="0"/>
                <a:cs typeface="Times New Roman" panose="02020603050405020304" pitchFamily="18" charset="0"/>
              </a:rPr>
              <a:t>, 8(3), 255-278</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REFERENCES II</a:t>
            </a:r>
          </a:p>
        </p:txBody>
      </p:sp>
      <p:sp>
        <p:nvSpPr>
          <p:cNvPr id="3" name="Content Placeholder 2"/>
          <p:cNvSpPr>
            <a:spLocks noGrp="1"/>
          </p:cNvSpPr>
          <p:nvPr>
            <p:ph idx="1"/>
          </p:nvPr>
        </p:nvSpPr>
        <p:spPr>
          <a:xfrm>
            <a:off x="457200" y="762000"/>
            <a:ext cx="8229600" cy="5791200"/>
          </a:xfrm>
        </p:spPr>
        <p:txBody>
          <a:bodyPr>
            <a:normAutofit/>
          </a:bodyPr>
          <a:lstStyle/>
          <a:p>
            <a:pPr lvl="0"/>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Goldhaber, G. (1993). </a:t>
            </a:r>
            <a:r>
              <a:rPr lang="en-US" sz="2400" i="1" dirty="0">
                <a:solidFill>
                  <a:prstClr val="black"/>
                </a:solidFill>
                <a:latin typeface="Times New Roman" panose="02020603050405020304" pitchFamily="18" charset="0"/>
                <a:cs typeface="Times New Roman" panose="02020603050405020304" pitchFamily="18" charset="0"/>
              </a:rPr>
              <a:t>Organizational Communication</a:t>
            </a:r>
            <a:r>
              <a:rPr lang="en-US" sz="2400" dirty="0">
                <a:solidFill>
                  <a:prstClr val="black"/>
                </a:solidFill>
                <a:latin typeface="Times New Roman" panose="02020603050405020304" pitchFamily="18" charset="0"/>
                <a:cs typeface="Times New Roman" panose="02020603050405020304" pitchFamily="18" charset="0"/>
              </a:rPr>
              <a:t> (6th 	edition). Brown and Benchmark.</a:t>
            </a:r>
          </a:p>
          <a:p>
            <a:pPr lvl="0"/>
            <a:r>
              <a:rPr lang="en-US" sz="2400" dirty="0">
                <a:solidFill>
                  <a:prstClr val="black"/>
                </a:solidFill>
                <a:latin typeface="Times New Roman" panose="02020603050405020304" pitchFamily="18" charset="0"/>
                <a:cs typeface="Times New Roman" panose="02020603050405020304" pitchFamily="18" charset="0"/>
              </a:rPr>
              <a:t>Hamilton, C. (2013). </a:t>
            </a:r>
            <a:r>
              <a:rPr lang="en-US" sz="2400" i="1" dirty="0">
                <a:solidFill>
                  <a:prstClr val="black"/>
                </a:solidFill>
                <a:latin typeface="Times New Roman" panose="02020603050405020304" pitchFamily="18" charset="0"/>
                <a:cs typeface="Times New Roman" panose="02020603050405020304" pitchFamily="18" charset="0"/>
              </a:rPr>
              <a:t>Communicating for results: A guide for 	business and the professions, pp. 28-60</a:t>
            </a:r>
            <a:r>
              <a:rPr lang="en-US" sz="2400" dirty="0">
                <a:solidFill>
                  <a:prstClr val="black"/>
                </a:solidFill>
                <a:latin typeface="Times New Roman" panose="02020603050405020304" pitchFamily="18" charset="0"/>
                <a:cs typeface="Times New Roman" panose="02020603050405020304" pitchFamily="18" charset="0"/>
              </a:rPr>
              <a:t>. Cengage 	Learning.</a:t>
            </a:r>
          </a:p>
          <a:p>
            <a:r>
              <a:rPr lang="en-US" sz="2600" b="0" dirty="0">
                <a:solidFill>
                  <a:srgbClr val="000000"/>
                </a:solidFill>
                <a:effectLst/>
                <a:latin typeface="Times New Roman" panose="02020603050405020304" pitchFamily="18" charset="0"/>
                <a:ea typeface="Times New Roman" panose="02020603050405020304" pitchFamily="18" charset="0"/>
              </a:rPr>
              <a:t>Hartley, P. &amp; </a:t>
            </a:r>
            <a:r>
              <a:rPr lang="en-US" sz="2600" b="0" dirty="0" err="1">
                <a:solidFill>
                  <a:srgbClr val="000000"/>
                </a:solidFill>
                <a:effectLst/>
                <a:latin typeface="Times New Roman" panose="02020603050405020304" pitchFamily="18" charset="0"/>
                <a:ea typeface="Times New Roman" panose="02020603050405020304" pitchFamily="18" charset="0"/>
              </a:rPr>
              <a:t>Bruckmann</a:t>
            </a:r>
            <a:r>
              <a:rPr lang="en-US" sz="2600" b="0" dirty="0">
                <a:solidFill>
                  <a:srgbClr val="000000"/>
                </a:solidFill>
                <a:effectLst/>
                <a:latin typeface="Times New Roman" panose="02020603050405020304" pitchFamily="18" charset="0"/>
                <a:ea typeface="Times New Roman" panose="02020603050405020304" pitchFamily="18" charset="0"/>
              </a:rPr>
              <a:t>, C. (2007). Business 	Communication, pp. 67-209. Routledge, Taylor 	and 	Francis</a:t>
            </a:r>
            <a:endParaRPr lang="en-US" sz="2400" dirty="0">
              <a:solidFill>
                <a:prstClr val="black"/>
              </a:solidFill>
              <a:latin typeface="Times New Roman" panose="02020603050405020304" pitchFamily="18" charset="0"/>
              <a:cs typeface="Times New Roman" panose="02020603050405020304" pitchFamily="18" charset="0"/>
            </a:endParaRPr>
          </a:p>
          <a:p>
            <a:r>
              <a:rPr lang="en-US" sz="2400" dirty="0">
                <a:solidFill>
                  <a:prstClr val="black"/>
                </a:solidFill>
                <a:latin typeface="Times New Roman" panose="02020603050405020304" pitchFamily="18" charset="0"/>
                <a:cs typeface="Times New Roman" panose="02020603050405020304" pitchFamily="18" charset="0"/>
              </a:rPr>
              <a:t>Overton,</a:t>
            </a:r>
            <a:r>
              <a:rPr lang="en-US" sz="1800" b="0" dirty="0">
                <a:solidFill>
                  <a:srgbClr val="000000"/>
                </a:solidFill>
                <a:effectLst/>
                <a:latin typeface="Times New Roman" panose="02020603050405020304" pitchFamily="18" charset="0"/>
                <a:ea typeface="Times New Roman" panose="02020603050405020304" pitchFamily="18" charset="0"/>
              </a:rPr>
              <a:t> </a:t>
            </a:r>
            <a:r>
              <a:rPr lang="en-US" sz="2400" b="0" dirty="0">
                <a:solidFill>
                  <a:srgbClr val="000000"/>
                </a:solidFill>
                <a:effectLst/>
                <a:latin typeface="Times New Roman" panose="02020603050405020304" pitchFamily="18" charset="0"/>
                <a:ea typeface="Times New Roman" panose="02020603050405020304" pitchFamily="18" charset="0"/>
              </a:rPr>
              <a:t>R. (2002). Business Communication, pp. 26-28. 	Martin Management Services</a:t>
            </a:r>
            <a:endParaRPr lang="en-US" sz="2400" dirty="0">
              <a:solidFill>
                <a:prstClr val="black"/>
              </a:solidFill>
              <a:latin typeface="Times New Roman" panose="02020603050405020304" pitchFamily="18" charset="0"/>
              <a:cs typeface="Times New Roman" panose="02020603050405020304" pitchFamily="18" charset="0"/>
            </a:endParaRPr>
          </a:p>
          <a:p>
            <a:pPr lvl="0"/>
            <a:r>
              <a:rPr lang="en-US" sz="2400" dirty="0">
                <a:solidFill>
                  <a:prstClr val="black"/>
                </a:solidFill>
                <a:latin typeface="Times New Roman" panose="02020603050405020304" pitchFamily="18" charset="0"/>
                <a:cs typeface="Times New Roman" panose="02020603050405020304" pitchFamily="18" charset="0"/>
              </a:rPr>
              <a:t>Pearson, J.C., Nelson, P.E., </a:t>
            </a:r>
            <a:r>
              <a:rPr lang="en-US" sz="2400" dirty="0" err="1">
                <a:solidFill>
                  <a:prstClr val="black"/>
                </a:solidFill>
                <a:latin typeface="Times New Roman" panose="02020603050405020304" pitchFamily="18" charset="0"/>
                <a:cs typeface="Times New Roman" panose="02020603050405020304" pitchFamily="18" charset="0"/>
              </a:rPr>
              <a:t>Titsworth</a:t>
            </a:r>
            <a:r>
              <a:rPr lang="en-US" sz="2400" dirty="0">
                <a:solidFill>
                  <a:prstClr val="black"/>
                </a:solidFill>
                <a:latin typeface="Times New Roman" panose="02020603050405020304" pitchFamily="18" charset="0"/>
                <a:cs typeface="Times New Roman" panose="02020603050405020304" pitchFamily="18" charset="0"/>
              </a:rPr>
              <a:t>, S., &amp; </a:t>
            </a:r>
            <a:r>
              <a:rPr lang="en-US" sz="2400" dirty="0" err="1">
                <a:solidFill>
                  <a:prstClr val="black"/>
                </a:solidFill>
                <a:latin typeface="Times New Roman" panose="02020603050405020304" pitchFamily="18" charset="0"/>
                <a:cs typeface="Times New Roman" panose="02020603050405020304" pitchFamily="18" charset="0"/>
              </a:rPr>
              <a:t>Hosek</a:t>
            </a:r>
            <a:r>
              <a:rPr lang="en-US" sz="2400" dirty="0">
                <a:solidFill>
                  <a:prstClr val="black"/>
                </a:solidFill>
                <a:latin typeface="Times New Roman" panose="02020603050405020304" pitchFamily="18" charset="0"/>
                <a:cs typeface="Times New Roman" panose="02020603050405020304" pitchFamily="18" charset="0"/>
              </a:rPr>
              <a:t>, A.M. 	(2017). Human Communication, pp. 192-219. McGraw 	Hill</a:t>
            </a:r>
          </a:p>
          <a:p>
            <a:pPr marL="0" lvl="0" indent="0">
              <a:buNone/>
            </a:pP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49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endParaRPr lang="en-15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6000" b="1" dirty="0">
                <a:solidFill>
                  <a:srgbClr val="FF0000"/>
                </a:solidFill>
                <a:latin typeface="Times New Roman" panose="02020603050405020304" pitchFamily="18" charset="0"/>
                <a:cs typeface="Times New Roman" panose="02020603050405020304" pitchFamily="18" charset="0"/>
              </a:rPr>
              <a:t>Q &amp; 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08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229600" cy="524691"/>
          </a:xfrm>
        </p:spPr>
        <p:txBody>
          <a:bodyPr>
            <a:normAutofit fontScale="90000"/>
          </a:bodyPr>
          <a:lstStyle/>
          <a:p>
            <a:r>
              <a:rPr lang="en-US" sz="4000" b="1" dirty="0">
                <a:latin typeface="Times New Roman" panose="02020603050405020304" pitchFamily="18" charset="0"/>
                <a:cs typeface="Times New Roman" panose="02020603050405020304" pitchFamily="18" charset="0"/>
              </a:rPr>
              <a:t>LEARNING OUTCOMES</a:t>
            </a:r>
          </a:p>
        </p:txBody>
      </p:sp>
      <p:sp>
        <p:nvSpPr>
          <p:cNvPr id="3" name="Content Placeholder 2"/>
          <p:cNvSpPr>
            <a:spLocks noGrp="1"/>
          </p:cNvSpPr>
          <p:nvPr>
            <p:ph idx="1"/>
          </p:nvPr>
        </p:nvSpPr>
        <p:spPr>
          <a:xfrm>
            <a:off x="93617" y="533400"/>
            <a:ext cx="8610600" cy="5592763"/>
          </a:xfrm>
        </p:spPr>
        <p:txBody>
          <a:bodyPr>
            <a:normAutofit fontScale="62500" lnSpcReduction="20000"/>
          </a:bodyPr>
          <a:lstStyle/>
          <a:p>
            <a:pPr marL="0" lvl="0" indent="0" algn="just">
              <a:lnSpc>
                <a:spcPct val="90000"/>
              </a:lnSpc>
              <a:spcBef>
                <a:spcPts val="1000"/>
              </a:spcBef>
              <a:buNone/>
            </a:pPr>
            <a:endParaRPr lang="en-150" sz="2800" b="1" dirty="0">
              <a:solidFill>
                <a:prstClr val="black"/>
              </a:solidFill>
              <a:latin typeface="Times New Roman" panose="02020603050405020304" pitchFamily="18" charset="0"/>
              <a:cs typeface="Times New Roman" panose="02020603050405020304" pitchFamily="18" charset="0"/>
            </a:endParaRPr>
          </a:p>
          <a:p>
            <a:pPr marL="0" lvl="0" indent="0" algn="just">
              <a:lnSpc>
                <a:spcPct val="90000"/>
              </a:lnSpc>
              <a:spcBef>
                <a:spcPts val="1000"/>
              </a:spcBef>
              <a:buNone/>
            </a:pPr>
            <a:r>
              <a:rPr lang="en-US" sz="2800" b="1" dirty="0">
                <a:solidFill>
                  <a:prstClr val="black"/>
                </a:solidFill>
                <a:latin typeface="Times New Roman" panose="02020603050405020304" pitchFamily="18" charset="0"/>
                <a:cs typeface="Times New Roman" panose="02020603050405020304" pitchFamily="18" charset="0"/>
              </a:rPr>
              <a:t>By the end of this lecture, </a:t>
            </a:r>
            <a:r>
              <a:rPr lang="en-150" sz="2800" b="1" dirty="0">
                <a:solidFill>
                  <a:prstClr val="black"/>
                </a:solidFill>
                <a:latin typeface="Times New Roman" panose="02020603050405020304" pitchFamily="18" charset="0"/>
                <a:cs typeface="Times New Roman" panose="02020603050405020304" pitchFamily="18" charset="0"/>
              </a:rPr>
              <a:t>the </a:t>
            </a:r>
            <a:r>
              <a:rPr lang="en-US" sz="2800" b="1" dirty="0">
                <a:solidFill>
                  <a:prstClr val="black"/>
                </a:solidFill>
                <a:latin typeface="Times New Roman" panose="02020603050405020304" pitchFamily="18" charset="0"/>
                <a:cs typeface="Times New Roman" panose="02020603050405020304" pitchFamily="18" charset="0"/>
              </a:rPr>
              <a:t>student should be able to:</a:t>
            </a:r>
            <a:endParaRPr lang="en-150" sz="2800" b="1" dirty="0">
              <a:solidFill>
                <a:prstClr val="black"/>
              </a:solidFill>
              <a:latin typeface="Times New Roman" panose="02020603050405020304" pitchFamily="18" charset="0"/>
              <a:cs typeface="Times New Roman" panose="02020603050405020304" pitchFamily="18" charset="0"/>
            </a:endParaRPr>
          </a:p>
          <a:p>
            <a:pPr marL="0" lvl="0" indent="0" algn="just">
              <a:lnSpc>
                <a:spcPct val="90000"/>
              </a:lnSpc>
              <a:spcBef>
                <a:spcPts val="1000"/>
              </a:spcBef>
              <a:buNone/>
            </a:pPr>
            <a:endParaRPr lang="en-US" sz="2800" b="1" dirty="0">
              <a:solidFill>
                <a:prstClr val="black"/>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pPr>
            <a:r>
              <a:rPr lang="en-US" sz="3100" dirty="0">
                <a:solidFill>
                  <a:prstClr val="black"/>
                </a:solidFill>
                <a:latin typeface="Times New Roman" panose="02020603050405020304" pitchFamily="18" charset="0"/>
                <a:cs typeface="Times New Roman" panose="02020603050405020304" pitchFamily="18" charset="0"/>
              </a:rPr>
              <a:t>define organisational communication and describe the nature of organisational communication.</a:t>
            </a:r>
          </a:p>
          <a:p>
            <a:pPr marL="228600" lvl="0" indent="-228600" algn="just">
              <a:lnSpc>
                <a:spcPct val="90000"/>
              </a:lnSpc>
              <a:spcBef>
                <a:spcPts val="1000"/>
              </a:spcBef>
            </a:pPr>
            <a:endParaRPr lang="en-US" sz="3100" dirty="0">
              <a:solidFill>
                <a:prstClr val="black"/>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pPr>
            <a:r>
              <a:rPr lang="en-US" sz="3100" dirty="0">
                <a:solidFill>
                  <a:prstClr val="black"/>
                </a:solidFill>
                <a:latin typeface="Times New Roman" panose="02020603050405020304" pitchFamily="18" charset="0"/>
                <a:cs typeface="Times New Roman" panose="02020603050405020304" pitchFamily="18" charset="0"/>
              </a:rPr>
              <a:t>explain the concept of internal and external communication in the organization.</a:t>
            </a:r>
          </a:p>
          <a:p>
            <a:pPr marL="228600" lvl="0" indent="-228600" algn="just">
              <a:lnSpc>
                <a:spcPct val="90000"/>
              </a:lnSpc>
              <a:spcBef>
                <a:spcPts val="1000"/>
              </a:spcBef>
            </a:pPr>
            <a:endParaRPr lang="en-US" sz="3100" dirty="0">
              <a:solidFill>
                <a:prstClr val="black"/>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pPr>
            <a:r>
              <a:rPr lang="en-US" sz="3100" dirty="0">
                <a:solidFill>
                  <a:prstClr val="black"/>
                </a:solidFill>
                <a:latin typeface="Times New Roman" panose="02020603050405020304" pitchFamily="18" charset="0"/>
                <a:cs typeface="Times New Roman" panose="02020603050405020304" pitchFamily="18" charset="0"/>
              </a:rPr>
              <a:t>Identify the differences between formal and informal communication in an </a:t>
            </a:r>
            <a:r>
              <a:rPr lang="en-US" sz="3100" dirty="0" err="1">
                <a:solidFill>
                  <a:prstClr val="black"/>
                </a:solidFill>
                <a:latin typeface="Times New Roman" panose="02020603050405020304" pitchFamily="18" charset="0"/>
                <a:cs typeface="Times New Roman" panose="02020603050405020304" pitchFamily="18" charset="0"/>
              </a:rPr>
              <a:t>organisation</a:t>
            </a:r>
            <a:endParaRPr lang="en-US" sz="3100" dirty="0">
              <a:solidFill>
                <a:prstClr val="black"/>
              </a:solidFill>
              <a:latin typeface="Times New Roman" panose="02020603050405020304" pitchFamily="18" charset="0"/>
              <a:cs typeface="Times New Roman" panose="02020603050405020304" pitchFamily="18" charset="0"/>
            </a:endParaRPr>
          </a:p>
          <a:p>
            <a:pPr marL="0" lvl="0" indent="0" algn="just">
              <a:lnSpc>
                <a:spcPct val="90000"/>
              </a:lnSpc>
              <a:spcBef>
                <a:spcPts val="1000"/>
              </a:spcBef>
              <a:buNone/>
            </a:pPr>
            <a:endParaRPr lang="en-US" sz="3100" dirty="0">
              <a:solidFill>
                <a:prstClr val="black"/>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pPr>
            <a:r>
              <a:rPr lang="en-US" sz="3100" dirty="0">
                <a:solidFill>
                  <a:prstClr val="black"/>
                </a:solidFill>
                <a:latin typeface="Times New Roman" panose="02020603050405020304" pitchFamily="18" charset="0"/>
                <a:cs typeface="Times New Roman" panose="02020603050405020304" pitchFamily="18" charset="0"/>
              </a:rPr>
              <a:t>distinguish between upward, downward, horizontal, lateral and diagonal communication.</a:t>
            </a:r>
          </a:p>
          <a:p>
            <a:pPr marL="0" lvl="0" indent="0" algn="just">
              <a:lnSpc>
                <a:spcPct val="90000"/>
              </a:lnSpc>
              <a:spcBef>
                <a:spcPts val="1000"/>
              </a:spcBef>
              <a:buNone/>
            </a:pPr>
            <a:endParaRPr lang="en-US" sz="3100" dirty="0">
              <a:solidFill>
                <a:prstClr val="black"/>
              </a:solidFill>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pPr>
            <a:r>
              <a:rPr lang="en-US" sz="3100" dirty="0">
                <a:solidFill>
                  <a:prstClr val="black"/>
                </a:solidFill>
                <a:latin typeface="Times New Roman" panose="02020603050405020304" pitchFamily="18" charset="0"/>
                <a:cs typeface="Times New Roman" panose="02020603050405020304" pitchFamily="18" charset="0"/>
              </a:rPr>
              <a:t>explain the relevance of business communication to the growth of the organisation and building good corporate relationship</a:t>
            </a:r>
            <a:r>
              <a:rPr lang="en-US" sz="2800" dirty="0">
                <a:solidFill>
                  <a:prstClr val="black"/>
                </a:solidFill>
                <a:latin typeface="Times New Roman" panose="02020603050405020304" pitchFamily="18" charset="0"/>
                <a:cs typeface="Times New Roman" panose="02020603050405020304" pitchFamily="18" charset="0"/>
              </a:rPr>
              <a:t>.</a:t>
            </a:r>
          </a:p>
          <a:p>
            <a:pPr marL="228600" indent="-228600" algn="just">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pPr>
            <a:r>
              <a:rPr lang="en-US" sz="2800" dirty="0">
                <a:solidFill>
                  <a:prstClr val="black"/>
                </a:solidFill>
                <a:latin typeface="Times New Roman" panose="02020603050405020304" pitchFamily="18" charset="0"/>
                <a:cs typeface="Times New Roman" panose="02020603050405020304" pitchFamily="18" charset="0"/>
              </a:rPr>
              <a:t>Explain ICT related communication in the organizational terrain.</a:t>
            </a:r>
          </a:p>
          <a:p>
            <a:pPr marL="228600" lvl="0" indent="-228600" algn="just">
              <a:lnSpc>
                <a:spcPct val="90000"/>
              </a:lnSpc>
              <a:spcBef>
                <a:spcPts val="1000"/>
              </a:spcBef>
            </a:pPr>
            <a:endParaRPr 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06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914400"/>
          </a:xfrm>
        </p:spPr>
        <p:txBody>
          <a:bodyPr>
            <a:noAutofit/>
          </a:bodyPr>
          <a:lstStyle/>
          <a:p>
            <a:br>
              <a:rPr lang="en-US" sz="4000" dirty="0">
                <a:latin typeface="Arial" panose="020B0604020202020204" pitchFamily="34" charset="0"/>
                <a:cs typeface="Arial" panose="020B0604020202020204" pitchFamily="34" charset="0"/>
              </a:rPr>
            </a:br>
            <a:r>
              <a:rPr lang="en-US" sz="3200" b="1" dirty="0">
                <a:latin typeface="Times New Roman" panose="02020603050405020304" pitchFamily="18" charset="0"/>
                <a:cs typeface="Times New Roman" panose="02020603050405020304" pitchFamily="18" charset="0"/>
              </a:rPr>
              <a:t>THE NATURE OF ORGANISATIONAL COMMUNICATION</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686800" cy="5135563"/>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Communication within the organisation comes in two forms</a:t>
            </a:r>
            <a:r>
              <a:rPr lang="en-US" b="1" dirty="0">
                <a:latin typeface="Times New Roman" panose="02020603050405020304" pitchFamily="18" charset="0"/>
                <a:cs typeface="Times New Roman" panose="02020603050405020304" pitchFamily="18" charset="0"/>
              </a:rPr>
              <a:t>: Internal (Formal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Informal) and External</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Internal communication is the flow of information within an organization.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form of communication is classified into </a:t>
            </a:r>
            <a:r>
              <a:rPr lang="en-US" b="1" dirty="0">
                <a:latin typeface="Times New Roman" panose="02020603050405020304" pitchFamily="18" charset="0"/>
                <a:cs typeface="Times New Roman" panose="02020603050405020304" pitchFamily="18" charset="0"/>
              </a:rPr>
              <a:t>formal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informal </a:t>
            </a:r>
            <a:r>
              <a:rPr lang="en-US" dirty="0">
                <a:latin typeface="Times New Roman" panose="02020603050405020304" pitchFamily="18" charset="0"/>
                <a:cs typeface="Times New Roman" panose="02020603050405020304" pitchFamily="18" charset="0"/>
              </a:rPr>
              <a:t>communication.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an organisation, information flow from management to employees</a:t>
            </a:r>
            <a:r>
              <a:rPr lang="en-1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downward</a:t>
            </a:r>
            <a:r>
              <a:rPr lang="en-US" dirty="0">
                <a:latin typeface="Times New Roman" panose="02020603050405020304" pitchFamily="18" charset="0"/>
                <a:cs typeface="Times New Roman" panose="02020603050405020304" pitchFamily="18" charset="0"/>
              </a:rPr>
              <a:t>),</a:t>
            </a:r>
            <a:r>
              <a:rPr lang="en-1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employees to management</a:t>
            </a:r>
            <a:r>
              <a:rPr lang="en-1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upward</a:t>
            </a:r>
            <a:r>
              <a:rPr lang="en-US" dirty="0">
                <a:latin typeface="Times New Roman" panose="02020603050405020304" pitchFamily="18" charset="0"/>
                <a:cs typeface="Times New Roman" panose="02020603050405020304" pitchFamily="18" charset="0"/>
              </a:rPr>
              <a:t>) and between employees (</a:t>
            </a:r>
            <a:r>
              <a:rPr lang="en-US" b="1" dirty="0">
                <a:latin typeface="Times New Roman" panose="02020603050405020304" pitchFamily="18" charset="0"/>
                <a:cs typeface="Times New Roman" panose="02020603050405020304" pitchFamily="18" charset="0"/>
              </a:rPr>
              <a:t>horizontal</a:t>
            </a: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914400"/>
          </a:xfrm>
        </p:spPr>
        <p:txBody>
          <a:bodyPr>
            <a:noAutofit/>
          </a:bodyPr>
          <a:lstStyle/>
          <a:p>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28600" y="76200"/>
            <a:ext cx="8686800" cy="5791200"/>
          </a:xfrm>
          <a:prstGeom prst="rect">
            <a:avLst/>
          </a:prstGeom>
          <a:ln w="228600" cap="sq" cmpd="thickThin">
            <a:solidFill>
              <a:srgbClr val="000000"/>
            </a:solidFill>
            <a:prstDash val="solid"/>
            <a:miter lim="800000"/>
          </a:ln>
          <a:effectLst>
            <a:innerShdw blurRad="76200">
              <a:srgbClr val="000000"/>
            </a:innerShdw>
          </a:effectLst>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5675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914400"/>
          </a:xfrm>
        </p:spPr>
        <p:txBody>
          <a:bodyPr>
            <a:noAutofit/>
          </a:bodyPr>
          <a:lstStyle/>
          <a:p>
            <a:br>
              <a:rPr lang="en-US" sz="4000" dirty="0">
                <a:latin typeface="Arial" panose="020B0604020202020204" pitchFamily="34" charset="0"/>
                <a:cs typeface="Arial" panose="020B0604020202020204" pitchFamily="34"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533400"/>
            <a:ext cx="8686800" cy="5592763"/>
          </a:xfrm>
        </p:spPr>
        <p:txBody>
          <a:bodyPr>
            <a:normAutofit/>
          </a:bodyPr>
          <a:lstStyle/>
          <a:p>
            <a:pPr marL="0" indent="0" algn="ctr">
              <a:buNone/>
            </a:pPr>
            <a:r>
              <a:rPr lang="en-US" b="1" dirty="0">
                <a:solidFill>
                  <a:prstClr val="black"/>
                </a:solidFill>
                <a:latin typeface="Times New Roman" panose="02020603050405020304" pitchFamily="18" charset="0"/>
                <a:cs typeface="Times New Roman" panose="02020603050405020304" pitchFamily="18" charset="0"/>
              </a:rPr>
              <a:t>INTERNAL COMMUNICATION</a:t>
            </a:r>
            <a:endParaRPr lang="en-150" b="1" dirty="0">
              <a:solidFill>
                <a:prstClr val="black"/>
              </a:solidFill>
              <a:latin typeface="Times New Roman" panose="02020603050405020304" pitchFamily="18" charset="0"/>
              <a:cs typeface="Times New Roman" panose="02020603050405020304" pitchFamily="18" charset="0"/>
            </a:endParaRPr>
          </a:p>
          <a:p>
            <a:pPr marL="0" indent="0" algn="ctr">
              <a:buNone/>
            </a:pPr>
            <a:r>
              <a:rPr lang="en-150" b="1" dirty="0">
                <a:solidFill>
                  <a:srgbClr val="FF0000"/>
                </a:solidFill>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a:t>
            </a:r>
            <a:r>
              <a:rPr lang="en-150"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FORMAL COMMUNICATION</a:t>
            </a:r>
            <a:endParaRPr lang="en-150" b="1" dirty="0">
              <a:latin typeface="Times New Roman" panose="02020603050405020304" pitchFamily="18" charset="0"/>
              <a:cs typeface="Times New Roman" panose="02020603050405020304" pitchFamily="18" charset="0"/>
            </a:endParaRP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Formal communication involves the official flow of information prescribed by </a:t>
            </a:r>
            <a:r>
              <a:rPr lang="en-150"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chain of command</a:t>
            </a:r>
            <a:r>
              <a:rPr lang="en-US" dirty="0">
                <a:latin typeface="Times New Roman" panose="02020603050405020304" pitchFamily="18" charset="0"/>
                <a:cs typeface="Times New Roman" panose="02020603050405020304" pitchFamily="18" charset="0"/>
              </a:rPr>
              <a:t> of an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Thus, formal messages flow downward</a:t>
            </a:r>
            <a:r>
              <a:rPr lang="en-150" dirty="0">
                <a:latin typeface="Times New Roman" panose="02020603050405020304" pitchFamily="18" charset="0"/>
                <a:cs typeface="Times New Roman" panose="02020603050405020304" pitchFamily="18" charset="0"/>
              </a:rPr>
              <a:t> or</a:t>
            </a:r>
            <a:r>
              <a:rPr lang="en-US" dirty="0">
                <a:latin typeface="Times New Roman" panose="02020603050405020304" pitchFamily="18" charset="0"/>
                <a:cs typeface="Times New Roman" panose="02020603050405020304" pitchFamily="18" charset="0"/>
              </a:rPr>
              <a:t> upward</a:t>
            </a:r>
            <a:r>
              <a:rPr lang="en-150" dirty="0">
                <a:latin typeface="Times New Roman" panose="02020603050405020304" pitchFamily="18" charset="0"/>
                <a:cs typeface="Times New Roman" panose="02020603050405020304" pitchFamily="18" charset="0"/>
              </a:rPr>
              <a:t> (</a:t>
            </a:r>
            <a:r>
              <a:rPr lang="en-150" i="1" dirty="0">
                <a:latin typeface="Times New Roman" panose="02020603050405020304" pitchFamily="18" charset="0"/>
                <a:cs typeface="Times New Roman" panose="02020603050405020304" pitchFamily="18" charset="0"/>
              </a:rPr>
              <a:t>vertically</a:t>
            </a:r>
            <a:r>
              <a:rPr lang="en-15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horizontally</a:t>
            </a:r>
            <a:r>
              <a:rPr lang="en-150" dirty="0">
                <a:latin typeface="Times New Roman" panose="02020603050405020304" pitchFamily="18" charset="0"/>
                <a:cs typeface="Times New Roman" panose="02020603050405020304" pitchFamily="18" charset="0"/>
              </a:rPr>
              <a:t>, and </a:t>
            </a:r>
            <a:r>
              <a:rPr lang="en-150" i="1" dirty="0">
                <a:latin typeface="Times New Roman" panose="02020603050405020304" pitchFamily="18" charset="0"/>
                <a:cs typeface="Times New Roman" panose="02020603050405020304" pitchFamily="18" charset="0"/>
              </a:rPr>
              <a:t>diagonally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Formal communication networks allow people to handle predictable and routine situations.</a:t>
            </a:r>
          </a:p>
          <a:p>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67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rmAutofit fontScale="90000"/>
          </a:bodyPr>
          <a:lstStyle/>
          <a:p>
            <a:br>
              <a:rPr lang="en-US" sz="4000" b="1" dirty="0">
                <a:solidFill>
                  <a:prstClr val="black"/>
                </a:solidFill>
                <a:latin typeface="Arial" panose="020B0604020202020204" pitchFamily="34" charset="0"/>
                <a:cs typeface="Arial" panose="020B0604020202020204" pitchFamily="34" charset="0"/>
              </a:rPr>
            </a:br>
            <a:r>
              <a:rPr lang="en-US" sz="3600" b="1" dirty="0">
                <a:solidFill>
                  <a:prstClr val="black"/>
                </a:solidFill>
                <a:latin typeface="Times New Roman" panose="02020603050405020304" pitchFamily="18" charset="0"/>
                <a:cs typeface="Times New Roman" panose="02020603050405020304" pitchFamily="18" charset="0"/>
              </a:rPr>
              <a:t>INTERNAL COMMUNICATION</a:t>
            </a:r>
            <a:br>
              <a:rPr lang="en-US" sz="4000" b="1" dirty="0">
                <a:solidFill>
                  <a:prstClr val="black"/>
                </a:solidFill>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457200"/>
            <a:ext cx="8686800" cy="5638800"/>
          </a:xfrm>
        </p:spPr>
        <p:txBody>
          <a:bodyPr>
            <a:normAutofit fontScale="62500" lnSpcReduction="20000"/>
          </a:bodyPr>
          <a:lstStyle/>
          <a:p>
            <a:pPr marL="0" indent="0" algn="ctr">
              <a:buNone/>
            </a:pPr>
            <a:endParaRPr lang="en-US" sz="5100" b="1" dirty="0">
              <a:latin typeface="Times New Roman" panose="02020603050405020304" pitchFamily="18" charset="0"/>
              <a:cs typeface="Times New Roman" panose="02020603050405020304" pitchFamily="18" charset="0"/>
            </a:endParaRPr>
          </a:p>
          <a:p>
            <a:pPr marL="0" indent="0" algn="ctr">
              <a:buNone/>
            </a:pPr>
            <a:r>
              <a:rPr lang="en-US" sz="5100" b="1" dirty="0">
                <a:latin typeface="Times New Roman" panose="02020603050405020304" pitchFamily="18" charset="0"/>
                <a:cs typeface="Times New Roman" panose="02020603050405020304" pitchFamily="18" charset="0"/>
              </a:rPr>
              <a:t> b) INFORMAL COMMUNICATION</a:t>
            </a:r>
            <a:r>
              <a:rPr lang="en-150" sz="5100" b="1" dirty="0">
                <a:latin typeface="Times New Roman" panose="02020603050405020304" pitchFamily="18" charset="0"/>
                <a:cs typeface="Times New Roman" panose="02020603050405020304" pitchFamily="18" charset="0"/>
              </a:rPr>
              <a:t> I</a:t>
            </a:r>
          </a:p>
          <a:p>
            <a:pPr marL="0" indent="0" algn="just">
              <a:buNone/>
            </a:pPr>
            <a:endParaRPr lang="en-US" sz="3800" b="1" dirty="0">
              <a:solidFill>
                <a:srgbClr val="FF0000"/>
              </a:solidFill>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Not all messages flow  through the officially authorised channels prescribed by the organization’s chain of command. </a:t>
            </a:r>
          </a:p>
          <a:p>
            <a:pPr algn="just"/>
            <a:endParaRPr lang="en-US" sz="3800"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Many messages flow along an informal network commonly called  informal communication or the </a:t>
            </a:r>
            <a:r>
              <a:rPr lang="en-US" sz="3800" b="1" dirty="0">
                <a:latin typeface="Times New Roman" panose="02020603050405020304" pitchFamily="18" charset="0"/>
                <a:cs typeface="Times New Roman" panose="02020603050405020304" pitchFamily="18" charset="0"/>
              </a:rPr>
              <a:t>grapevine</a:t>
            </a:r>
            <a:r>
              <a:rPr lang="en-US" sz="3800" dirty="0">
                <a:latin typeface="Times New Roman" panose="02020603050405020304" pitchFamily="18" charset="0"/>
                <a:cs typeface="Times New Roman" panose="02020603050405020304" pitchFamily="18" charset="0"/>
              </a:rPr>
              <a:t>.</a:t>
            </a:r>
          </a:p>
          <a:p>
            <a:pPr marL="0" indent="0" algn="just">
              <a:buNone/>
            </a:pPr>
            <a:endParaRPr lang="en-US" sz="3800"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The </a:t>
            </a:r>
            <a:r>
              <a:rPr lang="en-US" sz="3800" i="1" dirty="0">
                <a:latin typeface="Times New Roman" panose="02020603050405020304" pitchFamily="18" charset="0"/>
                <a:cs typeface="Times New Roman" panose="02020603050405020304" pitchFamily="18" charset="0"/>
              </a:rPr>
              <a:t>grapevine</a:t>
            </a:r>
            <a:r>
              <a:rPr lang="en-US" sz="3800" dirty="0">
                <a:latin typeface="Times New Roman" panose="02020603050405020304" pitchFamily="18" charset="0"/>
                <a:cs typeface="Times New Roman" panose="02020603050405020304" pitchFamily="18" charset="0"/>
              </a:rPr>
              <a:t> is the major informal communication channel that transmits rumors (Davis, 1978: 112). </a:t>
            </a:r>
          </a:p>
          <a:p>
            <a:pPr algn="just"/>
            <a:endParaRPr lang="en-US" sz="3800" dirty="0">
              <a:latin typeface="Times New Roman" panose="02020603050405020304" pitchFamily="18" charset="0"/>
              <a:cs typeface="Times New Roman" panose="02020603050405020304" pitchFamily="18" charset="0"/>
            </a:endParaRPr>
          </a:p>
          <a:p>
            <a:pPr algn="just"/>
            <a:r>
              <a:rPr lang="en-US" sz="3800" dirty="0">
                <a:latin typeface="Times New Roman" panose="02020603050405020304" pitchFamily="18" charset="0"/>
                <a:cs typeface="Times New Roman" panose="02020603050405020304" pitchFamily="18" charset="0"/>
              </a:rPr>
              <a:t>Informal communication exists because of limitations of formal networks.</a:t>
            </a:r>
          </a:p>
          <a:p>
            <a:pPr algn="just"/>
            <a:endParaRPr lang="en-US" sz="3800" dirty="0">
              <a:latin typeface="Times New Roman" panose="02020603050405020304" pitchFamily="18" charset="0"/>
              <a:cs typeface="Times New Roman" panose="02020603050405020304" pitchFamily="18" charset="0"/>
            </a:endParaRPr>
          </a:p>
          <a:p>
            <a:pPr algn="just"/>
            <a:endParaRPr lang="en-US" sz="3800" dirty="0">
              <a:latin typeface="Times New Roman" panose="02020603050405020304" pitchFamily="18" charset="0"/>
              <a:cs typeface="Times New Roman" panose="02020603050405020304" pitchFamily="18" charset="0"/>
            </a:endParaRPr>
          </a:p>
          <a:p>
            <a:pPr marL="0" indent="0" algn="just">
              <a:buNone/>
            </a:pPr>
            <a:endParaRPr lang="en-US" sz="3800" dirty="0">
              <a:latin typeface="Times New Roman" panose="02020603050405020304" pitchFamily="18" charset="0"/>
              <a:cs typeface="Times New Roman" panose="02020603050405020304" pitchFamily="18" charset="0"/>
            </a:endParaRPr>
          </a:p>
          <a:p>
            <a:pPr marL="0" indent="0" algn="just">
              <a:buNone/>
            </a:pPr>
            <a:endParaRPr lang="en-US" sz="3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000" b="1" dirty="0">
                <a:solidFill>
                  <a:prstClr val="black"/>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76200" y="274638"/>
            <a:ext cx="8915400" cy="5851525"/>
          </a:xfrm>
        </p:spPr>
        <p:txBody>
          <a:bodyPr>
            <a:normAutofit fontScale="92500"/>
          </a:bodyPr>
          <a:lstStyle/>
          <a:p>
            <a:pPr marL="0" indent="0" algn="ctr">
              <a:buNone/>
            </a:pPr>
            <a:r>
              <a:rPr lang="en-150" sz="3500" dirty="0">
                <a:latin typeface="Times New Roman" panose="02020603050405020304" pitchFamily="18" charset="0"/>
                <a:cs typeface="Times New Roman" panose="02020603050405020304" pitchFamily="18" charset="0"/>
              </a:rPr>
              <a:t>  </a:t>
            </a:r>
            <a:r>
              <a:rPr lang="en-150" sz="3000" b="1" dirty="0">
                <a:latin typeface="Times New Roman" panose="02020603050405020304" pitchFamily="18" charset="0"/>
                <a:cs typeface="Times New Roman" panose="02020603050405020304" pitchFamily="18" charset="0"/>
              </a:rPr>
              <a:t>INFORMAL COMMUNICATION II</a:t>
            </a:r>
          </a:p>
          <a:p>
            <a:pPr algn="just"/>
            <a:r>
              <a:rPr lang="en-US" sz="3500" dirty="0">
                <a:latin typeface="Times New Roman" panose="02020603050405020304" pitchFamily="18" charset="0"/>
                <a:cs typeface="Times New Roman" panose="02020603050405020304" pitchFamily="18" charset="0"/>
              </a:rPr>
              <a:t>Grapevine carries information about the organization, such as policy changes, </a:t>
            </a:r>
            <a:r>
              <a:rPr lang="en-150" sz="3500" dirty="0">
                <a:latin typeface="Times New Roman" panose="02020603050405020304" pitchFamily="18" charset="0"/>
                <a:cs typeface="Times New Roman" panose="02020603050405020304" pitchFamily="18" charset="0"/>
              </a:rPr>
              <a:t>i</a:t>
            </a:r>
            <a:r>
              <a:rPr lang="en-US" sz="3500" dirty="0" err="1">
                <a:latin typeface="Times New Roman" panose="02020603050405020304" pitchFamily="18" charset="0"/>
                <a:cs typeface="Times New Roman" panose="02020603050405020304" pitchFamily="18" charset="0"/>
              </a:rPr>
              <a:t>mpending</a:t>
            </a:r>
            <a:r>
              <a:rPr lang="en-US" sz="3500" dirty="0">
                <a:latin typeface="Times New Roman" panose="02020603050405020304" pitchFamily="18" charset="0"/>
                <a:cs typeface="Times New Roman" panose="02020603050405020304" pitchFamily="18" charset="0"/>
              </a:rPr>
              <a:t> layoffs, or workload revisions (Deetz, 1995).</a:t>
            </a:r>
          </a:p>
          <a:p>
            <a:pPr algn="just"/>
            <a:r>
              <a:rPr lang="en-US" sz="3500" dirty="0">
                <a:latin typeface="Times New Roman" panose="02020603050405020304" pitchFamily="18" charset="0"/>
                <a:cs typeface="Times New Roman" panose="02020603050405020304" pitchFamily="18" charset="0"/>
              </a:rPr>
              <a:t>For instance, information carried by the grapevine is 75 to 95% accurate (Caudron, 1998).</a:t>
            </a:r>
          </a:p>
          <a:p>
            <a:pPr algn="just"/>
            <a:r>
              <a:rPr lang="en-US" sz="3500" dirty="0">
                <a:latin typeface="Times New Roman" panose="02020603050405020304" pitchFamily="18" charset="0"/>
                <a:cs typeface="Times New Roman" panose="02020603050405020304" pitchFamily="18" charset="0"/>
              </a:rPr>
              <a:t>Grapevine messages are often more accurate than formal ones because status, power, and rank differences seem less important.</a:t>
            </a:r>
          </a:p>
          <a:p>
            <a:pPr algn="just"/>
            <a:r>
              <a:rPr lang="en-US" sz="3500" dirty="0">
                <a:latin typeface="Times New Roman" panose="02020603050405020304" pitchFamily="18" charset="0"/>
                <a:cs typeface="Times New Roman" panose="02020603050405020304" pitchFamily="18" charset="0"/>
              </a:rPr>
              <a:t>Information carried by the grapevine travels fast. </a:t>
            </a:r>
          </a:p>
          <a:p>
            <a:pPr algn="just"/>
            <a:endParaRPr lang="en-US" sz="35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7613</TotalTime>
  <Words>1841</Words>
  <Application>Microsoft Office PowerPoint</Application>
  <PresentationFormat>On-screen Show (4:3)</PresentationFormat>
  <Paragraphs>225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Symbol</vt:lpstr>
      <vt:lpstr>Times New Roman</vt:lpstr>
      <vt:lpstr>Wingdings</vt:lpstr>
      <vt:lpstr>Office Theme</vt:lpstr>
      <vt:lpstr> BGEC 103: BUSINESS COMMUNICATION WEEK 3 ORGANISATIONAL COMMUNICATION </vt:lpstr>
      <vt:lpstr>OUTLINE</vt:lpstr>
      <vt:lpstr>INTRODUCTION</vt:lpstr>
      <vt:lpstr>LEARNING OUTCOMES</vt:lpstr>
      <vt:lpstr> THE NATURE OF ORGANISATIONAL COMMUNICATION </vt:lpstr>
      <vt:lpstr> </vt:lpstr>
      <vt:lpstr> </vt:lpstr>
      <vt:lpstr> INTERNAL COMMUNICATION </vt:lpstr>
      <vt:lpstr> </vt:lpstr>
      <vt:lpstr> </vt:lpstr>
      <vt:lpstr> </vt:lpstr>
      <vt:lpstr>INTERNAL COMMUNICATION</vt:lpstr>
      <vt:lpstr>INTERNAL COMMUNICATION</vt:lpstr>
      <vt:lpstr>INTERNAL COMMUNICATION</vt:lpstr>
      <vt:lpstr>INTERNAL COMMUNICATION</vt:lpstr>
      <vt:lpstr>INTERNAL COMMUNICATION</vt:lpstr>
      <vt:lpstr>FORMS OF INTERNAL COMMUNICATION</vt:lpstr>
      <vt:lpstr>Importance of Internal Communication</vt:lpstr>
      <vt:lpstr>EXTERNAL COMMUNICATION</vt:lpstr>
      <vt:lpstr>Forms of External Communication</vt:lpstr>
      <vt:lpstr>External Communication</vt:lpstr>
      <vt:lpstr>Importance of External Organizational Communication</vt:lpstr>
      <vt:lpstr>Importance of External Organizational Communication</vt:lpstr>
      <vt:lpstr>ICT related Communication in Organisations</vt:lpstr>
      <vt:lpstr>ICT related Communication in Organisations II</vt:lpstr>
      <vt:lpstr>RELEVANCE OF ORGANISATIONAL COMMUNICATION</vt:lpstr>
      <vt:lpstr>RELEVANCE OF ORGANISATIONAL COMMUNICATION II</vt:lpstr>
      <vt:lpstr>Personal qualities/skills sought by employers</vt:lpstr>
      <vt:lpstr>SUMMARY</vt:lpstr>
      <vt:lpstr>ACTIVITY</vt:lpstr>
      <vt:lpstr>PowerPoint Presentation</vt:lpstr>
      <vt:lpstr>REFERENCES</vt:lpstr>
      <vt:lpstr>REFERENCES 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Kotodwe</dc:creator>
  <cp:lastModifiedBy>DELL</cp:lastModifiedBy>
  <cp:revision>251</cp:revision>
  <dcterms:created xsi:type="dcterms:W3CDTF">2014-07-08T11:36:18Z</dcterms:created>
  <dcterms:modified xsi:type="dcterms:W3CDTF">2025-02-08T13:18:22Z</dcterms:modified>
</cp:coreProperties>
</file>