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00701-4350-46B0-B667-6B406B94FF7B}" v="3" dt="2022-03-01T23:50:13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84A48-ED60-4C3D-8040-EA420D137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50468-0315-4B9D-B09C-8C8C8EBD6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C4A60-6695-4CB3-AF2E-ACFA3C0B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2078-2F8D-45FB-9C14-17036DA5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D9676-FA59-4F47-9033-2CFC7976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9857-0725-4AFD-ADA1-93DE6885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42F07-D500-4235-A3BD-4E9FA3C92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7CF7-F61A-47E7-B601-419FF069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C1B3-4CDE-4267-AF19-9C2FCF86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38641-A10F-457F-B6A9-3F574B2B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3A314E-DAF4-459C-AF7B-C7347C763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E33E-4004-41A3-B3E6-14272F53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A99DB-D8D6-44B2-B140-B5C0DD69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BF21E-4345-40CE-88C3-7C77ECC0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20F6-FD42-49EE-AE17-171924F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4559-4EA9-4030-8CD7-225515C3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446E6-DF6C-44D2-BA71-5D6445655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ECAD-0D49-425E-99BE-4E9A2797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6268D-3BF4-472B-B1D5-51848967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4C8E-AFA1-48CB-9BE5-583A3766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C60D-06AE-4839-A5F6-DB50DF87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C870F-1989-4744-AA64-C97EBC30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F60B-312D-4E68-B904-78A68C9A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CA4F-B8D7-4A59-A5BA-74DF90CC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BAD61-51E4-4D1D-8E14-1EB20C0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454-95B8-455D-BFC1-6C6DA360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BC0B-D342-4647-B5BA-5B6ADF29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9BC10-2FBB-4372-AE80-21EC4AB4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6231-D355-4CB0-AB68-1D21D4EB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BF01-A233-43E9-8949-BAADCAF9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A8DA2-49A7-4CD4-AD2A-B4AE89F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6AAD-2645-4527-94B3-3A3BEC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31552-937E-4EAB-883E-C29FBC41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455D9-4697-44D3-AB55-9CADBE71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8DC7D-BF9A-4F54-AB58-1C49FFA17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3AE0C-DB47-4E16-828A-3429714F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C3C45-525E-4801-90AF-776B7EFC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6704D-F5BC-4598-B7E7-5F53967A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9A6A6-BB3C-4DD0-A205-F8593CED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40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09AA-EE0C-4FE6-8E30-99E91A13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744A-AA0E-40C1-82B4-1865879AD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794A4-DA55-49C9-9EE1-51AFA79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A595F-05DA-41C2-AFB0-CC51AFD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7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F4ACF-3F96-4D20-91DE-5A7A89B4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2B232B-2221-443B-9621-C2FFF416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70A4F-5257-4439-983C-D802F71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9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D602-AEC1-494B-9EC8-423C9605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75CB-286B-4E0D-946F-B2152E79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FE692-594E-4FE0-A040-69DCF74AA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66829-7538-463B-99D9-8920CBDF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5AFDF-77FC-4354-AF3B-008607F92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7315B-5282-41D1-99A3-2ADE83DA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7A91-0A20-466E-9CA8-86B63BE8A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C2C4C-22CA-4398-A23B-4F068FB5A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74D67-2A27-42C6-815E-BE5AD10D3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B23AA-5E29-4400-B52D-822F13ED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8ADC-B329-411C-AA83-9EEADAE8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8A6D9-A5FD-46E3-8F58-CDC4CC4B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2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5F7E3-61B5-4449-80CF-04DA4D37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FC45A-DECF-4B86-87F6-C12B501A4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712EE-4BB3-49D3-9FAF-733EA6255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AFC1-4F45-459D-BC95-0F8F5E3A429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FC8A3-CA43-47DE-88A0-18EE8FB2D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4C2-DBD2-41A0-8542-0ED48583D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D697-CC64-4CAF-A466-D1105DD3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-Kast/Daniel-Kast-ANA-500-BRFSS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FD3DB-B193-4E72-861B-FE835A2E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787" y="1741337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2900">
                <a:solidFill>
                  <a:schemeClr val="tx2"/>
                </a:solidFill>
              </a:rPr>
              <a:t>BRFSS Diabetes Risk Factors</a:t>
            </a:r>
            <a:br>
              <a:rPr lang="en-US" sz="2900">
                <a:solidFill>
                  <a:schemeClr val="tx2"/>
                </a:solidFill>
              </a:rPr>
            </a:br>
            <a:r>
              <a:rPr lang="en-US" sz="2900">
                <a:solidFill>
                  <a:schemeClr val="tx2"/>
                </a:solidFill>
              </a:rPr>
              <a:t>Week 1</a:t>
            </a:r>
            <a:br>
              <a:rPr lang="en-US" sz="2900">
                <a:solidFill>
                  <a:schemeClr val="tx2"/>
                </a:solidFill>
              </a:rPr>
            </a:br>
            <a:r>
              <a:rPr lang="en-US" sz="2900">
                <a:solidFill>
                  <a:schemeClr val="tx2"/>
                </a:solidFill>
                <a:hlinkClick r:id="rId2"/>
              </a:rPr>
              <a:t>Daniel-Kast/Daniel-Kast-ANA-500-BRFSS-Project: Using BRFSS to examine the risk factors in Diabetes</a:t>
            </a:r>
            <a:endParaRPr lang="en-US" sz="29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E315-C208-479B-A6B8-0DCBEF2B5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tx2"/>
                </a:solidFill>
              </a:rPr>
              <a:t>Daniel Kast</a:t>
            </a:r>
          </a:p>
          <a:p>
            <a:r>
              <a:rPr lang="en-US" sz="1500">
                <a:solidFill>
                  <a:schemeClr val="tx2"/>
                </a:solidFill>
              </a:rPr>
              <a:t>October 3, 2025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251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&lt;communicate results&gt;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08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C1A2-E365-4EAD-A777-10EF9BD2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0D0A-FDCC-4561-A8EB-1F836A94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&lt;apply results, connect results with the chosen problem statement or business question&gt;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10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302AB-CEDA-4E89-A1DC-6BABC9C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07EA-4B74-4BFA-A23D-5147B6A2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558" y="1800404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b="1" dirty="0">
                <a:ea typeface="Times New Roman" panose="02020603050405020304" pitchFamily="18" charset="0"/>
              </a:rPr>
              <a:t>What factors are associated with diabetes risk among U.S. adults?</a:t>
            </a:r>
          </a:p>
          <a:p>
            <a:r>
              <a:rPr lang="en-US" b="1" dirty="0">
                <a:ea typeface="Times New Roman" panose="02020603050405020304" pitchFamily="18" charset="0"/>
              </a:rPr>
              <a:t>Using the Behavioral Risk Factor Surveillance System (BRFSS) dataset, this project explores demographic, behavioral, and health-related variables to identify patterns and predictors of diabetes diagnosis.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067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9C91F-7913-4D5C-A911-ADD4837D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Hypothesis</a:t>
            </a:r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81636958-5E16-BD6E-5247-04717E125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42CE-FCD3-41B9-A629-5F3C6031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Adults with lower physical activity, higher BMI, and limited access to healthcare are more likely to report a diabetes diagnosis.</a:t>
            </a:r>
          </a:p>
          <a:p>
            <a:r>
              <a:rPr lang="en-US" sz="2400" b="1" dirty="0"/>
              <a:t>Demographic factors such as age, income, and education may also influence risk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5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Acquire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AE391-6366-4E20-A14E-0ECFAEA8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Autofit/>
          </a:bodyPr>
          <a:lstStyle/>
          <a:p>
            <a:r>
              <a:rPr lang="en-US" sz="2000" dirty="0">
                <a:ea typeface="Times New Roman" panose="02020603050405020304" pitchFamily="18" charset="0"/>
              </a:rPr>
              <a:t>Data Sources:</a:t>
            </a:r>
          </a:p>
          <a:p>
            <a:r>
              <a:rPr lang="en-US" sz="2000" dirty="0">
                <a:ea typeface="Times New Roman" panose="02020603050405020304" pitchFamily="18" charset="0"/>
              </a:rPr>
              <a:t>CDC BRFSS 2014 survey</a:t>
            </a:r>
          </a:p>
          <a:p>
            <a:r>
              <a:rPr lang="en-US" sz="2000" dirty="0">
                <a:ea typeface="Times New Roman" panose="02020603050405020304" pitchFamily="18" charset="0"/>
              </a:rPr>
              <a:t>Three datasets: data_categorical.csv, data_numeric.csv, data_ordinal.csv</a:t>
            </a:r>
          </a:p>
          <a:p>
            <a:r>
              <a:rPr lang="en-US" sz="2000" dirty="0">
                <a:ea typeface="Times New Roman" panose="02020603050405020304" pitchFamily="18" charset="0"/>
              </a:rPr>
              <a:t>Steps Taken:</a:t>
            </a:r>
          </a:p>
          <a:p>
            <a:r>
              <a:rPr lang="en-US" sz="2000" dirty="0">
                <a:ea typeface="Times New Roman" panose="02020603050405020304" pitchFamily="18" charset="0"/>
              </a:rPr>
              <a:t>Merged datasets using PERSONID</a:t>
            </a:r>
          </a:p>
          <a:p>
            <a:r>
              <a:rPr lang="en-US" sz="2000" dirty="0">
                <a:ea typeface="Times New Roman" panose="02020603050405020304" pitchFamily="18" charset="0"/>
              </a:rPr>
              <a:t>Referenced CDC codebook for variable definitions</a:t>
            </a:r>
          </a:p>
          <a:p>
            <a:r>
              <a:rPr lang="en-US" sz="2000" dirty="0">
                <a:ea typeface="Times New Roman" panose="02020603050405020304" pitchFamily="18" charset="0"/>
              </a:rPr>
              <a:t>Verified completeness and structure of merged data (5000 respondents, 35+ variables)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252DF0F6-0C58-5FFF-E32D-BB0D84CAB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7" y="-514155"/>
            <a:ext cx="5929422" cy="1640180"/>
          </a:xfrm>
        </p:spPr>
        <p:txBody>
          <a:bodyPr anchor="b">
            <a:normAutofit/>
          </a:bodyPr>
          <a:lstStyle/>
          <a:p>
            <a:r>
              <a:rPr lang="en-US" sz="4000" dirty="0"/>
              <a:t>Prepare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ACB576EE-4BAF-C8A3-7785-C919AFBCE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9717" y="1245016"/>
            <a:ext cx="5929422" cy="35197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/>
              <a:t>Identified 17 variables with missing data</a:t>
            </a:r>
          </a:p>
          <a:p>
            <a:r>
              <a:rPr lang="en-US" sz="1400" dirty="0"/>
              <a:t>KNN Imputation applied to 7 variables: </a:t>
            </a:r>
          </a:p>
          <a:p>
            <a:pPr lvl="1"/>
            <a:r>
              <a:rPr lang="en-US" sz="1400" dirty="0"/>
              <a:t>_BMI5CAT, FLUSHOT6, RENTHOM1, INCOME2, EMPLOY1, NUMADULT, DRVISITS</a:t>
            </a:r>
          </a:p>
          <a:p>
            <a:r>
              <a:rPr lang="en-US" sz="1400" dirty="0"/>
              <a:t>Mode Imputation applied to 5 variables: </a:t>
            </a:r>
          </a:p>
          <a:p>
            <a:pPr lvl="1"/>
            <a:r>
              <a:rPr lang="en-US" sz="1400" dirty="0"/>
              <a:t>DECIDE, BLIND, USEEQUIP, MARITAL, RACE</a:t>
            </a:r>
          </a:p>
          <a:p>
            <a:r>
              <a:rPr lang="en-US" sz="1400" dirty="0"/>
              <a:t>MSCODE Imputation: </a:t>
            </a:r>
          </a:p>
          <a:p>
            <a:pPr lvl="1"/>
            <a:r>
              <a:rPr lang="en-US" sz="1400" dirty="0"/>
              <a:t>Used a state-wise mode strategy: filled missing MSCODE values using the most frequent value within each _STATE</a:t>
            </a:r>
          </a:p>
          <a:p>
            <a:pPr lvl="1"/>
            <a:r>
              <a:rPr lang="en-US" sz="1400" dirty="0"/>
              <a:t>Applied a national fallback mode when state-level data was unavailable</a:t>
            </a:r>
          </a:p>
          <a:p>
            <a:r>
              <a:rPr lang="en-US" sz="1400" dirty="0"/>
              <a:t>Converted metric weights to pounds in WEIGHT2, preserving original values and flagging conversions</a:t>
            </a:r>
          </a:p>
          <a:p>
            <a:r>
              <a:rPr lang="en-US" sz="1400" dirty="0"/>
              <a:t>Consolidated MARITAL.1 into MARITAL after confirming match</a:t>
            </a:r>
          </a:p>
          <a:p>
            <a:r>
              <a:rPr lang="en-US" sz="1400" dirty="0"/>
              <a:t>Removed redundant diabetes variables: DIABETE3_x, DIABETE3_y, DIABETE3.1</a:t>
            </a:r>
          </a:p>
          <a:p>
            <a:r>
              <a:rPr lang="en-US" sz="1400" dirty="0"/>
              <a:t>Created audit flags for all imputed values to preserve interpretability</a:t>
            </a:r>
            <a:endParaRPr kumimoji="0" lang="en-US" altLang="en-US" sz="1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phic 10" descr="Statistics">
            <a:extLst>
              <a:ext uri="{FF2B5EF4-FFF2-40B4-BE49-F238E27FC236}">
                <a16:creationId xmlns:a16="http://schemas.microsoft.com/office/drawing/2014/main" id="{43A237C7-D05F-ADB7-D3BE-A705139EC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1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C90A199-6F08-4658-B835-27722E9B9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5FC9E5C3-B8DC-4532-8C1F-4D5331C6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863975" y="-12"/>
            <a:ext cx="8328026" cy="68579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A7252-6823-44F9-B464-D7A15D12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337" y="469448"/>
            <a:ext cx="5256213" cy="539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Analyze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40D607-3629-C970-EF6D-EDD84455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" y="3639145"/>
            <a:ext cx="5256000" cy="254915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E6E9A-EEB2-E4B3-A453-15F77655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" y="691558"/>
            <a:ext cx="5256213" cy="250984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93466C-8FEC-CEE8-A061-204DEF91BA20}"/>
              </a:ext>
            </a:extLst>
          </p:cNvPr>
          <p:cNvSpPr txBox="1"/>
          <p:nvPr/>
        </p:nvSpPr>
        <p:spPr>
          <a:xfrm>
            <a:off x="6383338" y="2059200"/>
            <a:ext cx="5256214" cy="4276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MSCODE, NUMADULT, HLTHCVR1, and DRVISITS have the most missing values. These were imputed using domain-aware strategies (state-wise mode, KNN, and conditional logic). Remaining gaps are flagged for post-EDA handling.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Employment codes 1 and 7 dominate, representing full-time workers and retirees. This variable may influence health access and lifestyle indicators.</a:t>
            </a:r>
          </a:p>
        </p:txBody>
      </p:sp>
    </p:spTree>
    <p:extLst>
      <p:ext uri="{BB962C8B-B14F-4D97-AF65-F5344CB8AC3E}">
        <p14:creationId xmlns:p14="http://schemas.microsoft.com/office/powerpoint/2010/main" val="69798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24309-1B17-9CD3-6B0A-1E3016D4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/>
              <a:t>Analyze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5627-BBA8-C425-DDF4-7D4698CCB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700"/>
              <a:t>Health ratings decline with age, confirming `_AGEG5YR` as a strong predictor of perceived health. GENHLTH will be retained as ordinal for interpretability.</a:t>
            </a:r>
          </a:p>
          <a:p>
            <a:r>
              <a:rPr lang="en-US" sz="1700"/>
              <a:t>KNN imputation preserved the original distribution shape, avoiding artificial inflation of zeros and maintaining realistic household sizes.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4B102-5BE2-3952-638C-3D689F32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36" y="2729397"/>
            <a:ext cx="4569002" cy="34838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13650-3C7F-267B-C172-DD143ECE3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158" y="2729397"/>
            <a:ext cx="467632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2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C16665-AF1F-4C8F-70A0-5F1F3045C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487A87-F563-6BA7-4E17-070D95BC5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US" sz="3200"/>
              <a:t>Analyze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47CE-0CDA-86B3-C496-865AFCA8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en-US" sz="1700"/>
              <a:t>This histogram grid visualizes the distribution of numeric features with sufficient variability. X-axis labels were rotated for clarity, and layout spacing was adjusted to prevent overlap. Features like `WEIGHT2`, `DRVISITS`, and `MENTHLTH` show wide spread and potential outliers, while others like `HLTHPLN1` and `EXERANY2` are tightly clustered.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ADECE-494A-B403-FC7C-79438ED7B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911" y="2232742"/>
            <a:ext cx="6240177" cy="45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8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0C5A9C-A519-398F-767F-9DC73E842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5B80F-5009-BA56-7D40-05DFD303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/>
              <a:t>Analyze Data</a:t>
            </a:r>
          </a:p>
        </p:txBody>
      </p:sp>
      <p:sp>
        <p:nvSpPr>
          <p:cNvPr id="2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2B073-696C-B0C1-B9DE-D08BE468D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r>
              <a:rPr lang="en-US" sz="1300"/>
              <a:t>GENHLTH (general health rating) shows the strongest negative correlation, suggesting that individuals with diabetes tend to report poorer overall health.</a:t>
            </a:r>
          </a:p>
          <a:p>
            <a:r>
              <a:rPr lang="en-US" sz="1300"/>
              <a:t>DRVISITS (doctor visits) and WEIGHT2 (weight) show moderate positive correlations, indicating that diabetes status may be linked to increased healthcare usage and higher body weight.</a:t>
            </a:r>
          </a:p>
          <a:p>
            <a:r>
              <a:rPr lang="en-US" sz="1300"/>
              <a:t>BMI5CAT and AGEG5YR also show meaningful associations, reinforcing known risk factors. These insights support the inclusion of health perception, weight, and age-related variables in the predictive model. Categorical variables will be encoded later to complete the feature set.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3BCB58-D3CE-365F-1CD3-BC41A659E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591" y="688262"/>
            <a:ext cx="7103776" cy="538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7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588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BRFSS Diabetes Risk Factors Week 1 Daniel-Kast/Daniel-Kast-ANA-500-BRFSS-Project: Using BRFSS to examine the risk factors in Diabetes</vt:lpstr>
      <vt:lpstr>Problem Statement</vt:lpstr>
      <vt:lpstr>Hypothesis</vt:lpstr>
      <vt:lpstr>Acquire</vt:lpstr>
      <vt:lpstr>Prepare</vt:lpstr>
      <vt:lpstr>Analyze data</vt:lpstr>
      <vt:lpstr>Analyze Data</vt:lpstr>
      <vt:lpstr>Analyze Data</vt:lpstr>
      <vt:lpstr>Analyze Data</vt:lpstr>
      <vt:lpstr>Report</vt:lpstr>
      <vt:lpstr>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Title&gt; &lt;Micro-Project #&gt;</dc:title>
  <dc:creator>Emmanuel J Rodriguez</dc:creator>
  <cp:lastModifiedBy>Daniel Kast</cp:lastModifiedBy>
  <cp:revision>4</cp:revision>
  <dcterms:created xsi:type="dcterms:W3CDTF">2022-03-01T22:05:03Z</dcterms:created>
  <dcterms:modified xsi:type="dcterms:W3CDTF">2025-10-13T02:40:48Z</dcterms:modified>
</cp:coreProperties>
</file>