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1397000" y="635000"/>
            <a:ext cx="6350000" cy="635000"/>
          </a:xfrm>
          <a:prstGeom prst="rect">
            <a:avLst/>
          </a:prstGeom>
        </p:spPr>
        <p:txBody>
          <a:bodyPr anchor="t" rtlCol="false" anchorCtr="true"/>
          <a:lstStyle/>
          <a:p>
            <a:pPr algn="l">
              <a:defRPr/>
            </a:pPr>
            <a:r>
              <a:rPr lang="en-US"/>
              <a:t/>
            </a:r>
          </a:p>
          <a:p>
            <a:pPr algn="l">
              <a:defRPr/>
            </a:pPr>
            <a:r>
              <a:rPr lang="en-US" sz="2500">
                <a:solidFill>
                  <a:srgbClr val="000000"/>
                </a:solidFill>
              </a:rPr>
              <a:t>Benchmark Report on Couchbase Load Testing</a:t>
            </a:r>
          </a:p>
        </p:txBody>
      </p:sp>
      <p:sp>
        <p:nvSpPr>
          <p:cNvPr name="TextBox 3" id="3"/>
          <p:cNvSpPr txBox="true"/>
          <p:nvPr/>
        </p:nvSpPr>
        <p:spPr>
          <a:xfrm>
            <a:off x="1397000" y="2540000"/>
            <a:ext cx="6350000" cy="635000"/>
          </a:xfrm>
          <a:prstGeom prst="rect">
            <a:avLst/>
          </a:prstGeom>
        </p:spPr>
        <p:txBody>
          <a:bodyPr anchor="t" rtlCol="false" anchorCtr="true"/>
          <a:lstStyle/>
          <a:p>
            <a:pPr algn="l">
              <a:defRPr/>
            </a:pPr>
            <a:r>
              <a:rPr lang="en-US"/>
              <a:t/>
            </a:r>
          </a:p>
          <a:p>
            <a:pPr algn="l">
              <a:defRPr/>
            </a:pPr>
            <a:r>
              <a:rPr lang="en-US" sz="2000">
                <a:solidFill>
                  <a:srgbClr val="404040"/>
                </a:solidFill>
              </a:rPr>
              <a:t>Performance Evaluation of Key-Value Operations</a:t>
            </a:r>
          </a:p>
        </p:txBody>
      </p:sp>
      <p:sp>
        <p:nvSpPr>
          <p:cNvPr name="TextBox 4" id="4"/>
          <p:cNvSpPr txBox="true"/>
          <p:nvPr/>
        </p:nvSpPr>
        <p:spPr>
          <a:xfrm>
            <a:off x="1397000" y="4445000"/>
            <a:ext cx="6350000" cy="635000"/>
          </a:xfrm>
          <a:prstGeom prst="rect">
            <a:avLst/>
          </a:prstGeom>
        </p:spPr>
        <p:txBody>
          <a:bodyPr anchor="t" rtlCol="false" anchorCtr="true"/>
          <a:lstStyle/>
          <a:p>
            <a:pPr algn="l">
              <a:defRPr/>
            </a:pPr>
            <a:r>
              <a:rPr lang="en-US"/>
              <a:t/>
            </a:r>
          </a:p>
          <a:p>
            <a:pPr algn="l">
              <a:defRPr/>
            </a:pPr>
            <a:r>
              <a:rPr lang="en-US"/>
              <a:t>Daniel Kleyman </a:t>
            </a:r>
          </a:p>
          <a:p>
            <a:pPr algn="l">
              <a:defRPr/>
            </a:pPr>
            <a:r>
              <a:rPr lang="en-US" sz="1600">
                <a:solidFill>
                  <a:srgbClr val="404040"/>
                </a:solidFill>
              </a:rPr>
              <a:t>   October 2024</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1397000" y="2540000"/>
            <a:ext cx="6350000" cy="635000"/>
          </a:xfrm>
          <a:prstGeom prst="rect">
            <a:avLst/>
          </a:prstGeom>
        </p:spPr>
        <p:txBody>
          <a:bodyPr anchor="t" rtlCol="false" anchorCtr="true"/>
          <a:lstStyle/>
          <a:p>
            <a:pPr algn="l">
              <a:defRPr/>
            </a:pPr>
            <a:r>
              <a:rPr lang="en-US"/>
              <a:t/>
            </a:r>
          </a:p>
          <a:p>
            <a:pPr algn="l">
              <a:defRPr/>
            </a:pPr>
            <a:r>
              <a:rPr lang="en-US" sz="2800">
                <a:solidFill>
                  <a:srgbClr val="000000"/>
                </a:solidFill>
              </a:rPr>
              <a:t>THANK YOU FOR YOUR ATTENTION!</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1397000" y="635000"/>
            <a:ext cx="6350000" cy="635000"/>
          </a:xfrm>
          <a:prstGeom prst="rect">
            <a:avLst/>
          </a:prstGeom>
        </p:spPr>
        <p:txBody>
          <a:bodyPr anchor="t" rtlCol="false" anchorCtr="true"/>
          <a:lstStyle/>
          <a:p>
            <a:pPr algn="l">
              <a:defRPr/>
            </a:pPr>
            <a:r>
              <a:rPr lang="en-US"/>
              <a:t/>
            </a:r>
          </a:p>
          <a:p>
            <a:pPr algn="l">
              <a:defRPr/>
            </a:pPr>
            <a:r>
              <a:rPr lang="en-US" sz="3000">
                <a:solidFill>
                  <a:srgbClr val="000000"/>
                </a:solidFill>
              </a:rPr>
              <a:t>Introduction</a:t>
            </a:r>
          </a:p>
        </p:txBody>
      </p:sp>
      <p:sp>
        <p:nvSpPr>
          <p:cNvPr name="TextBox 3" id="3"/>
          <p:cNvSpPr txBox="true"/>
          <p:nvPr/>
        </p:nvSpPr>
        <p:spPr>
          <a:xfrm>
            <a:off x="1397000" y="1397000"/>
            <a:ext cx="6350000" cy="635000"/>
          </a:xfrm>
          <a:prstGeom prst="rect">
            <a:avLst/>
          </a:prstGeom>
        </p:spPr>
        <p:txBody>
          <a:bodyPr anchor="t" rtlCol="false" anchorCtr="true"/>
          <a:lstStyle/>
          <a:p>
            <a:pPr algn="l">
              <a:defRPr/>
            </a:pPr>
            <a:r>
              <a:rPr lang="en-US"/>
              <a:t/>
            </a:r>
          </a:p>
          <a:p>
            <a:pPr algn="l">
              <a:defRPr/>
            </a:pPr>
            <a:r>
              <a:rPr lang="en-US" sz="2000">
                <a:solidFill>
                  <a:srgbClr val="000000"/>
                </a:solidFill>
              </a:rPr>
              <a:t>Purpose of the Report:</a:t>
            </a:r>
          </a:p>
        </p:txBody>
      </p:sp>
      <p:sp>
        <p:nvSpPr>
          <p:cNvPr name="TextBox 4" id="4"/>
          <p:cNvSpPr txBox="true"/>
          <p:nvPr/>
        </p:nvSpPr>
        <p:spPr>
          <a:xfrm>
            <a:off x="1397000" y="1778000"/>
            <a:ext cx="6350000" cy="635000"/>
          </a:xfrm>
          <a:prstGeom prst="rect">
            <a:avLst/>
          </a:prstGeom>
        </p:spPr>
        <p:txBody>
          <a:bodyPr anchor="t" rtlCol="false" anchorCtr="false"/>
          <a:lstStyle/>
          <a:p>
            <a:pPr algn="l">
              <a:defRPr/>
            </a:pPr>
            <a:r>
              <a:rPr lang="en-US"/>
              <a:t/>
            </a:r>
          </a:p>
          <a:p>
            <a:pPr algn="l">
              <a:defRPr/>
            </a:pPr>
            <a:r>
              <a:rPr lang="en-US" sz="1800">
                <a:solidFill>
                  <a:srgbClr val="404040"/>
                </a:solidFill>
              </a:rPr>
              <a:t>This report provides a comprehensive overview of the benchmarking process conducted to evaluate Couchbase's key-value functionality.</a:t>
            </a:r>
          </a:p>
        </p:txBody>
      </p:sp>
      <p:sp>
        <p:nvSpPr>
          <p:cNvPr name="TextBox 5" id="5"/>
          <p:cNvSpPr txBox="true"/>
          <p:nvPr/>
        </p:nvSpPr>
        <p:spPr>
          <a:xfrm>
            <a:off x="1397000" y="2794000"/>
            <a:ext cx="6350000" cy="635000"/>
          </a:xfrm>
          <a:prstGeom prst="rect">
            <a:avLst/>
          </a:prstGeom>
        </p:spPr>
        <p:txBody>
          <a:bodyPr anchor="t" rtlCol="false" anchorCtr="true"/>
          <a:lstStyle/>
          <a:p>
            <a:pPr algn="l">
              <a:defRPr/>
            </a:pPr>
            <a:r>
              <a:rPr lang="en-US"/>
              <a:t/>
            </a:r>
          </a:p>
          <a:p>
            <a:pPr algn="l">
              <a:defRPr/>
            </a:pPr>
            <a:r>
              <a:rPr lang="en-US" sz="2000">
                <a:solidFill>
                  <a:srgbClr val="000000"/>
                </a:solidFill>
              </a:rPr>
              <a:t>Objective of Testing:</a:t>
            </a:r>
          </a:p>
        </p:txBody>
      </p:sp>
      <p:sp>
        <p:nvSpPr>
          <p:cNvPr name="TextBox 6" id="6"/>
          <p:cNvSpPr txBox="true"/>
          <p:nvPr/>
        </p:nvSpPr>
        <p:spPr>
          <a:xfrm>
            <a:off x="1397000" y="3175000"/>
            <a:ext cx="6350000" cy="635000"/>
          </a:xfrm>
          <a:prstGeom prst="rect">
            <a:avLst/>
          </a:prstGeom>
        </p:spPr>
        <p:txBody>
          <a:bodyPr anchor="t" rtlCol="false" anchorCtr="false"/>
          <a:lstStyle/>
          <a:p>
            <a:pPr algn="l">
              <a:defRPr/>
            </a:pPr>
            <a:r>
              <a:rPr lang="en-US"/>
              <a:t/>
            </a:r>
          </a:p>
          <a:p>
            <a:pPr algn="l">
              <a:defRPr/>
            </a:pPr>
            <a:r>
              <a:rPr lang="en-US" sz="1800">
                <a:solidFill>
                  <a:srgbClr val="404040"/>
                </a:solidFill>
              </a:rPr>
              <a:t>As part of the selection process for an enterprise caching solution, the objective is to develop a load testing strategy to benchmark the key-value functionality of Couchbase.</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1397000" y="127000"/>
            <a:ext cx="6350000" cy="635000"/>
          </a:xfrm>
          <a:prstGeom prst="rect">
            <a:avLst/>
          </a:prstGeom>
        </p:spPr>
        <p:txBody>
          <a:bodyPr anchor="t" rtlCol="false" anchorCtr="true"/>
          <a:lstStyle/>
          <a:p>
            <a:pPr algn="l">
              <a:defRPr/>
            </a:pPr>
            <a:r>
              <a:rPr lang="en-US"/>
              <a:t/>
            </a:r>
          </a:p>
          <a:p>
            <a:pPr algn="l">
              <a:defRPr/>
            </a:pPr>
            <a:r>
              <a:rPr lang="en-US" sz="2300">
                <a:solidFill>
                  <a:srgbClr val="000000"/>
                </a:solidFill>
              </a:rPr>
              <a:t>Couchbase Setup and Load Testing Methodology</a:t>
            </a:r>
          </a:p>
        </p:txBody>
      </p:sp>
      <p:sp>
        <p:nvSpPr>
          <p:cNvPr name="TextBox 3" id="3"/>
          <p:cNvSpPr txBox="true"/>
          <p:nvPr/>
        </p:nvSpPr>
        <p:spPr>
          <a:xfrm>
            <a:off x="1397000" y="762000"/>
            <a:ext cx="6350000" cy="635000"/>
          </a:xfrm>
          <a:prstGeom prst="rect">
            <a:avLst/>
          </a:prstGeom>
        </p:spPr>
        <p:txBody>
          <a:bodyPr anchor="t" rtlCol="false" anchorCtr="true"/>
          <a:lstStyle/>
          <a:p>
            <a:pPr algn="l">
              <a:defRPr/>
            </a:pPr>
            <a:r>
              <a:rPr lang="en-US"/>
              <a:t/>
            </a:r>
          </a:p>
          <a:p>
            <a:pPr algn="l">
              <a:defRPr/>
            </a:pPr>
            <a:r>
              <a:rPr lang="en-US" sz="2000">
                <a:solidFill>
                  <a:srgbClr val="000000"/>
                </a:solidFill>
              </a:rPr>
              <a:t>1. Couchbase Setup:</a:t>
            </a:r>
          </a:p>
        </p:txBody>
      </p:sp>
      <p:sp>
        <p:nvSpPr>
          <p:cNvPr name="TextBox 4" id="4"/>
          <p:cNvSpPr txBox="true"/>
          <p:nvPr/>
        </p:nvSpPr>
        <p:spPr>
          <a:xfrm>
            <a:off x="1397000" y="1143000"/>
            <a:ext cx="6350000" cy="635000"/>
          </a:xfrm>
          <a:prstGeom prst="rect">
            <a:avLst/>
          </a:prstGeom>
        </p:spPr>
        <p:txBody>
          <a:bodyPr anchor="t" rtlCol="false" anchorCtr="false"/>
          <a:lstStyle/>
          <a:p>
            <a:pPr algn="l">
              <a:defRPr/>
            </a:pPr>
            <a:r>
              <a:rPr lang="en-US"/>
              <a:t/>
            </a:r>
          </a:p>
          <a:p>
            <a:pPr algn="l">
              <a:defRPr/>
            </a:pPr>
            <a:r>
              <a:rPr lang="en-US" sz="1800">
                <a:solidFill>
                  <a:srgbClr val="404040"/>
                </a:solidFill>
              </a:rPr>
              <a:t>• Installation: The Couchbase instance was set up using Docker with default settings.</a:t>
            </a:r>
          </a:p>
        </p:txBody>
      </p:sp>
      <p:sp>
        <p:nvSpPr>
          <p:cNvPr name="TextBox 5" id="5"/>
          <p:cNvSpPr txBox="true"/>
          <p:nvPr/>
        </p:nvSpPr>
        <p:spPr>
          <a:xfrm>
            <a:off x="1397000" y="1714500"/>
            <a:ext cx="6350000" cy="635000"/>
          </a:xfrm>
          <a:prstGeom prst="rect">
            <a:avLst/>
          </a:prstGeom>
        </p:spPr>
        <p:txBody>
          <a:bodyPr anchor="t" rtlCol="false" anchorCtr="false"/>
          <a:lstStyle/>
          <a:p>
            <a:pPr algn="l">
              <a:defRPr/>
            </a:pPr>
            <a:r>
              <a:rPr lang="en-US"/>
              <a:t/>
            </a:r>
          </a:p>
          <a:p>
            <a:pPr algn="l">
              <a:defRPr/>
            </a:pPr>
            <a:r>
              <a:rPr lang="en-US" sz="1800">
                <a:solidFill>
                  <a:srgbClr val="404040"/>
                </a:solidFill>
              </a:rPr>
              <a:t>• Bucket Configuration: A bucket named 'loadtest' was created for testing.</a:t>
            </a:r>
          </a:p>
        </p:txBody>
      </p:sp>
      <p:sp>
        <p:nvSpPr>
          <p:cNvPr name="TextBox 6" id="6"/>
          <p:cNvSpPr txBox="true"/>
          <p:nvPr/>
        </p:nvSpPr>
        <p:spPr>
          <a:xfrm>
            <a:off x="1397000" y="2413000"/>
            <a:ext cx="6350000" cy="635000"/>
          </a:xfrm>
          <a:prstGeom prst="rect">
            <a:avLst/>
          </a:prstGeom>
        </p:spPr>
        <p:txBody>
          <a:bodyPr anchor="t" rtlCol="false" anchorCtr="true"/>
          <a:lstStyle/>
          <a:p>
            <a:pPr algn="l">
              <a:defRPr/>
            </a:pPr>
            <a:r>
              <a:rPr lang="en-US"/>
              <a:t/>
            </a:r>
          </a:p>
          <a:p>
            <a:pPr algn="l">
              <a:defRPr/>
            </a:pPr>
            <a:r>
              <a:rPr lang="en-US" sz="2000">
                <a:solidFill>
                  <a:srgbClr val="000000"/>
                </a:solidFill>
              </a:rPr>
              <a:t>2. Load Testing Methodology:</a:t>
            </a:r>
          </a:p>
        </p:txBody>
      </p:sp>
      <p:sp>
        <p:nvSpPr>
          <p:cNvPr name="TextBox 7" id="7"/>
          <p:cNvSpPr txBox="true"/>
          <p:nvPr/>
        </p:nvSpPr>
        <p:spPr>
          <a:xfrm>
            <a:off x="1397000" y="2794000"/>
            <a:ext cx="6350000" cy="635000"/>
          </a:xfrm>
          <a:prstGeom prst="rect">
            <a:avLst/>
          </a:prstGeom>
        </p:spPr>
        <p:txBody>
          <a:bodyPr anchor="t" rtlCol="false" anchorCtr="false"/>
          <a:lstStyle/>
          <a:p>
            <a:pPr algn="l">
              <a:defRPr/>
            </a:pPr>
            <a:r>
              <a:rPr lang="en-US"/>
              <a:t/>
            </a:r>
          </a:p>
          <a:p>
            <a:pPr algn="l">
              <a:defRPr/>
            </a:pPr>
            <a:r>
              <a:rPr lang="en-US" sz="1800">
                <a:solidFill>
                  <a:srgbClr val="404040"/>
                </a:solidFill>
              </a:rPr>
              <a:t>• Multi-threaded Java Application: Each thread uploads a JSON file and retrieves it.</a:t>
            </a:r>
          </a:p>
        </p:txBody>
      </p:sp>
      <p:sp>
        <p:nvSpPr>
          <p:cNvPr name="TextBox 8" id="8"/>
          <p:cNvSpPr txBox="true"/>
          <p:nvPr/>
        </p:nvSpPr>
        <p:spPr>
          <a:xfrm>
            <a:off x="1397000" y="3365500"/>
            <a:ext cx="6350000" cy="635000"/>
          </a:xfrm>
          <a:prstGeom prst="rect">
            <a:avLst/>
          </a:prstGeom>
        </p:spPr>
        <p:txBody>
          <a:bodyPr anchor="t" rtlCol="false" anchorCtr="false"/>
          <a:lstStyle/>
          <a:p>
            <a:pPr algn="l">
              <a:defRPr/>
            </a:pPr>
            <a:r>
              <a:rPr lang="en-US"/>
              <a:t/>
            </a:r>
          </a:p>
          <a:p>
            <a:pPr algn="l">
              <a:defRPr/>
            </a:pPr>
            <a:r>
              <a:rPr lang="en-US" sz="1800">
                <a:solidFill>
                  <a:srgbClr val="404040"/>
                </a:solidFill>
              </a:rPr>
              <a:t>• Test Duration: The load tests were executed for 3 minutes.</a:t>
            </a:r>
          </a:p>
        </p:txBody>
      </p:sp>
      <p:sp>
        <p:nvSpPr>
          <p:cNvPr name="TextBox 9" id="9"/>
          <p:cNvSpPr txBox="true"/>
          <p:nvPr/>
        </p:nvSpPr>
        <p:spPr>
          <a:xfrm>
            <a:off x="1397000" y="3683000"/>
            <a:ext cx="6350000" cy="635000"/>
          </a:xfrm>
          <a:prstGeom prst="rect">
            <a:avLst/>
          </a:prstGeom>
        </p:spPr>
        <p:txBody>
          <a:bodyPr anchor="t" rtlCol="false" anchorCtr="false"/>
          <a:lstStyle/>
          <a:p>
            <a:pPr algn="l">
              <a:defRPr/>
            </a:pPr>
            <a:r>
              <a:rPr lang="en-US"/>
              <a:t/>
            </a:r>
          </a:p>
          <a:p>
            <a:pPr algn="l">
              <a:defRPr/>
            </a:pPr>
            <a:r>
              <a:rPr lang="en-US" sz="1800">
                <a:solidFill>
                  <a:srgbClr val="404040"/>
                </a:solidFill>
              </a:rPr>
              <a:t>• Operations Performed: Each thread performed one upload followed by three retrieve operations of the uploaded file by key.</a:t>
            </a:r>
          </a:p>
        </p:txBody>
      </p:sp>
      <p:sp>
        <p:nvSpPr>
          <p:cNvPr name="TextBox 10" id="10"/>
          <p:cNvSpPr txBox="true"/>
          <p:nvPr/>
        </p:nvSpPr>
        <p:spPr>
          <a:xfrm>
            <a:off x="1397000" y="4381500"/>
            <a:ext cx="6350000" cy="635000"/>
          </a:xfrm>
          <a:prstGeom prst="rect">
            <a:avLst/>
          </a:prstGeom>
        </p:spPr>
        <p:txBody>
          <a:bodyPr anchor="t" rtlCol="false" anchorCtr="true"/>
          <a:lstStyle/>
          <a:p>
            <a:pPr algn="l">
              <a:defRPr/>
            </a:pPr>
            <a:r>
              <a:rPr lang="en-US"/>
              <a:t/>
            </a:r>
          </a:p>
          <a:p>
            <a:pPr algn="l">
              <a:defRPr/>
            </a:pPr>
            <a:r>
              <a:rPr lang="en-US" sz="2000">
                <a:solidFill>
                  <a:srgbClr val="000000"/>
                </a:solidFill>
              </a:rPr>
              <a:t>3. Monitoring:</a:t>
            </a:r>
          </a:p>
        </p:txBody>
      </p:sp>
      <p:sp>
        <p:nvSpPr>
          <p:cNvPr name="TextBox 11" id="11"/>
          <p:cNvSpPr txBox="true"/>
          <p:nvPr/>
        </p:nvSpPr>
        <p:spPr>
          <a:xfrm>
            <a:off x="1397000" y="4699000"/>
            <a:ext cx="6350000" cy="635000"/>
          </a:xfrm>
          <a:prstGeom prst="rect">
            <a:avLst/>
          </a:prstGeom>
        </p:spPr>
        <p:txBody>
          <a:bodyPr anchor="t" rtlCol="false" anchorCtr="false"/>
          <a:lstStyle/>
          <a:p>
            <a:pPr algn="l">
              <a:defRPr/>
            </a:pPr>
            <a:r>
              <a:rPr lang="en-US"/>
              <a:t/>
            </a:r>
          </a:p>
          <a:p>
            <a:pPr algn="l">
              <a:defRPr/>
            </a:pPr>
            <a:r>
              <a:rPr lang="en-US" sz="1800">
                <a:solidFill>
                  <a:srgbClr val="404040"/>
                </a:solidFill>
              </a:rPr>
              <a:t>• Metrics Collection: Micrometer was used to collect application performance metrics.</a:t>
            </a:r>
          </a:p>
        </p:txBody>
      </p:sp>
      <p:sp>
        <p:nvSpPr>
          <p:cNvPr name="TextBox 12" id="12"/>
          <p:cNvSpPr txBox="true"/>
          <p:nvPr/>
        </p:nvSpPr>
        <p:spPr>
          <a:xfrm>
            <a:off x="1397000" y="5334000"/>
            <a:ext cx="6350000" cy="635000"/>
          </a:xfrm>
          <a:prstGeom prst="rect">
            <a:avLst/>
          </a:prstGeom>
        </p:spPr>
        <p:txBody>
          <a:bodyPr anchor="t" rtlCol="false" anchorCtr="false"/>
          <a:lstStyle/>
          <a:p>
            <a:pPr algn="l">
              <a:defRPr/>
            </a:pPr>
            <a:r>
              <a:rPr lang="en-US"/>
              <a:t/>
            </a:r>
          </a:p>
          <a:p>
            <a:pPr algn="l">
              <a:defRPr/>
            </a:pPr>
            <a:r>
              <a:rPr lang="en-US" sz="1800">
                <a:solidFill>
                  <a:srgbClr val="404040"/>
                </a:solidFill>
              </a:rPr>
              <a:t>• Metrics Storage: Prometheus was utilized for storing the collected metrics.</a:t>
            </a:r>
          </a:p>
        </p:txBody>
      </p:sp>
      <p:sp>
        <p:nvSpPr>
          <p:cNvPr name="TextBox 13" id="13"/>
          <p:cNvSpPr txBox="true"/>
          <p:nvPr/>
        </p:nvSpPr>
        <p:spPr>
          <a:xfrm>
            <a:off x="1397000" y="5969000"/>
            <a:ext cx="6350000" cy="635000"/>
          </a:xfrm>
          <a:prstGeom prst="rect">
            <a:avLst/>
          </a:prstGeom>
        </p:spPr>
        <p:txBody>
          <a:bodyPr anchor="t" rtlCol="false" anchorCtr="false"/>
          <a:lstStyle/>
          <a:p>
            <a:pPr algn="l">
              <a:defRPr/>
            </a:pPr>
            <a:r>
              <a:rPr lang="en-US"/>
              <a:t/>
            </a:r>
          </a:p>
          <a:p>
            <a:pPr algn="l">
              <a:defRPr/>
            </a:pPr>
            <a:r>
              <a:rPr lang="en-US" sz="1800">
                <a:solidFill>
                  <a:srgbClr val="404040"/>
                </a:solidFill>
              </a:rPr>
              <a:t>Report generated using Apache POI.</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1397000" y="127000"/>
            <a:ext cx="6350000" cy="635000"/>
          </a:xfrm>
          <a:prstGeom prst="rect">
            <a:avLst/>
          </a:prstGeom>
        </p:spPr>
        <p:txBody>
          <a:bodyPr anchor="t" rtlCol="false" anchorCtr="true"/>
          <a:lstStyle/>
          <a:p>
            <a:pPr algn="l">
              <a:defRPr/>
            </a:pPr>
            <a:r>
              <a:rPr lang="en-US"/>
              <a:t/>
            </a:r>
          </a:p>
          <a:p>
            <a:pPr algn="l">
              <a:defRPr/>
            </a:pPr>
            <a:r>
              <a:rPr lang="en-US" sz="2300">
                <a:solidFill>
                  <a:srgbClr val="000000"/>
                </a:solidFill>
              </a:rPr>
              <a:t>Test Scenarios for Couchbase Load Testing</a:t>
            </a:r>
          </a:p>
        </p:txBody>
      </p:sp>
      <p:sp>
        <p:nvSpPr>
          <p:cNvPr name="TextBox 3" id="3"/>
          <p:cNvSpPr txBox="true"/>
          <p:nvPr/>
        </p:nvSpPr>
        <p:spPr>
          <a:xfrm>
            <a:off x="1397000" y="762000"/>
            <a:ext cx="6350000" cy="635000"/>
          </a:xfrm>
          <a:prstGeom prst="rect">
            <a:avLst/>
          </a:prstGeom>
        </p:spPr>
        <p:txBody>
          <a:bodyPr anchor="t" rtlCol="false" anchorCtr="true"/>
          <a:lstStyle/>
          <a:p>
            <a:pPr algn="l">
              <a:defRPr/>
            </a:pPr>
            <a:r>
              <a:rPr lang="en-US"/>
              <a:t/>
            </a:r>
          </a:p>
          <a:p>
            <a:pPr algn="l">
              <a:defRPr/>
            </a:pPr>
            <a:r>
              <a:rPr lang="en-US" sz="2000">
                <a:solidFill>
                  <a:srgbClr val="000000"/>
                </a:solidFill>
              </a:rPr>
              <a:t>1. Overview of Test Scenarios:</a:t>
            </a:r>
          </a:p>
        </p:txBody>
      </p:sp>
      <p:sp>
        <p:nvSpPr>
          <p:cNvPr name="TextBox 4" id="4"/>
          <p:cNvSpPr txBox="true"/>
          <p:nvPr/>
        </p:nvSpPr>
        <p:spPr>
          <a:xfrm>
            <a:off x="1397000" y="1143000"/>
            <a:ext cx="6350000" cy="635000"/>
          </a:xfrm>
          <a:prstGeom prst="rect">
            <a:avLst/>
          </a:prstGeom>
        </p:spPr>
        <p:txBody>
          <a:bodyPr anchor="t" rtlCol="false" anchorCtr="false"/>
          <a:lstStyle/>
          <a:p>
            <a:pPr algn="l">
              <a:defRPr/>
            </a:pPr>
            <a:r>
              <a:rPr lang="en-US"/>
              <a:t/>
            </a:r>
          </a:p>
          <a:p>
            <a:pPr algn="l">
              <a:defRPr/>
            </a:pPr>
            <a:r>
              <a:rPr lang="en-US" sz="1800">
                <a:solidFill>
                  <a:srgbClr val="404040"/>
                </a:solidFill>
              </a:rPr>
              <a:t>• Purpose: To benchmark Couchbase's key-value functionality under various conditions.</a:t>
            </a:r>
          </a:p>
        </p:txBody>
      </p:sp>
      <p:sp>
        <p:nvSpPr>
          <p:cNvPr name="TextBox 5" id="5"/>
          <p:cNvSpPr txBox="true"/>
          <p:nvPr/>
        </p:nvSpPr>
        <p:spPr>
          <a:xfrm>
            <a:off x="1397000" y="1841500"/>
            <a:ext cx="6350000" cy="635000"/>
          </a:xfrm>
          <a:prstGeom prst="rect">
            <a:avLst/>
          </a:prstGeom>
        </p:spPr>
        <p:txBody>
          <a:bodyPr anchor="t" rtlCol="false" anchorCtr="true"/>
          <a:lstStyle/>
          <a:p>
            <a:pPr algn="l">
              <a:defRPr/>
            </a:pPr>
            <a:r>
              <a:rPr lang="en-US"/>
              <a:t/>
            </a:r>
          </a:p>
          <a:p>
            <a:pPr algn="l">
              <a:defRPr/>
            </a:pPr>
            <a:r>
              <a:rPr lang="en-US" sz="2000">
                <a:solidFill>
                  <a:srgbClr val="000000"/>
                </a:solidFill>
              </a:rPr>
              <a:t>2. Scenario Types:</a:t>
            </a:r>
          </a:p>
        </p:txBody>
      </p:sp>
      <p:sp>
        <p:nvSpPr>
          <p:cNvPr name="TextBox 6" id="6"/>
          <p:cNvSpPr txBox="true"/>
          <p:nvPr/>
        </p:nvSpPr>
        <p:spPr>
          <a:xfrm>
            <a:off x="1397000" y="2222500"/>
            <a:ext cx="6350000" cy="635000"/>
          </a:xfrm>
          <a:prstGeom prst="rect">
            <a:avLst/>
          </a:prstGeom>
        </p:spPr>
        <p:txBody>
          <a:bodyPr anchor="t" rtlCol="false" anchorCtr="false"/>
          <a:lstStyle/>
          <a:p>
            <a:pPr algn="l">
              <a:defRPr/>
            </a:pPr>
            <a:r>
              <a:rPr lang="en-US"/>
              <a:t/>
            </a:r>
          </a:p>
          <a:p>
            <a:pPr algn="l">
              <a:defRPr/>
            </a:pPr>
            <a:r>
              <a:rPr lang="en-US" sz="1800">
                <a:solidFill>
                  <a:srgbClr val="404040"/>
                </a:solidFill>
              </a:rPr>
              <a:t>• Thread Pool Scenarios: Tests varying the number of threads used for load operations from 5 to 15, use 2 JSON files of different sizes (1 kb and 25 kb), write to unique or shared keys and use Couchbase default connection pool size.</a:t>
            </a:r>
          </a:p>
        </p:txBody>
      </p:sp>
      <p:sp>
        <p:nvSpPr>
          <p:cNvPr name="TextBox 7" id="7"/>
          <p:cNvSpPr txBox="true"/>
          <p:nvPr/>
        </p:nvSpPr>
        <p:spPr>
          <a:xfrm>
            <a:off x="1397000" y="3492500"/>
            <a:ext cx="6350000" cy="635000"/>
          </a:xfrm>
          <a:prstGeom prst="rect">
            <a:avLst/>
          </a:prstGeom>
        </p:spPr>
        <p:txBody>
          <a:bodyPr anchor="t" rtlCol="false" anchorCtr="false"/>
          <a:lstStyle/>
          <a:p>
            <a:pPr algn="l">
              <a:defRPr/>
            </a:pPr>
            <a:r>
              <a:rPr lang="en-US"/>
              <a:t/>
            </a:r>
          </a:p>
          <a:p>
            <a:pPr algn="l">
              <a:defRPr/>
            </a:pPr>
            <a:r>
              <a:rPr lang="en-US" sz="1800">
                <a:solidFill>
                  <a:srgbClr val="404040"/>
                </a:solidFill>
              </a:rPr>
              <a:t>• Connection Pool Scenarios: Tests evaluating performance with a fixed number of threads (10), use JSON files of same size (25 kb), unique keys, connection pool size vary from 5 to 15.</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1397000" y="0"/>
            <a:ext cx="6350000" cy="635000"/>
          </a:xfrm>
          <a:prstGeom prst="rect">
            <a:avLst/>
          </a:prstGeom>
        </p:spPr>
        <p:txBody>
          <a:bodyPr anchor="t" rtlCol="false" anchorCtr="true"/>
          <a:lstStyle/>
          <a:p>
            <a:pPr algn="l">
              <a:defRPr/>
            </a:pPr>
            <a:r>
              <a:rPr lang="en-US"/>
              <a:t/>
            </a:r>
          </a:p>
          <a:p>
            <a:pPr algn="l">
              <a:defRPr/>
            </a:pPr>
            <a:r>
              <a:rPr lang="en-US" sz="2800">
                <a:solidFill>
                  <a:srgbClr val="000000"/>
                </a:solidFill>
              </a:rPr>
              <a:t>Specific Scenarios</a:t>
            </a:r>
          </a:p>
        </p:txBody>
      </p:sp>
      <p:sp>
        <p:nvSpPr>
          <p:cNvPr name="TextBox 3" id="3"/>
          <p:cNvSpPr txBox="true"/>
          <p:nvPr/>
        </p:nvSpPr>
        <p:spPr>
          <a:xfrm>
            <a:off x="1397000" y="762000"/>
            <a:ext cx="6350000" cy="635000"/>
          </a:xfrm>
          <a:prstGeom prst="rect">
            <a:avLst/>
          </a:prstGeom>
        </p:spPr>
        <p:txBody>
          <a:bodyPr anchor="t" rtlCol="false" anchorCtr="false"/>
          <a:lstStyle/>
          <a:p>
            <a:pPr algn="l">
              <a:defRPr/>
            </a:pPr>
            <a:r>
              <a:rPr lang="en-US"/>
              <a:t/>
            </a:r>
          </a:p>
          <a:p>
            <a:pPr algn="l">
              <a:defRPr/>
            </a:pPr>
            <a:r>
              <a:rPr lang="en-US" sz="1400">
                <a:solidFill>
                  <a:srgbClr val="404040"/>
                </a:solidFill>
              </a:rPr>
              <a:t>  Scenario 1: 5 threads, 25 kb JSON, unique keys.</a:t>
            </a:r>
          </a:p>
        </p:txBody>
      </p:sp>
      <p:sp>
        <p:nvSpPr>
          <p:cNvPr name="TextBox 4" id="4"/>
          <p:cNvSpPr txBox="true"/>
          <p:nvPr/>
        </p:nvSpPr>
        <p:spPr>
          <a:xfrm>
            <a:off x="1397000" y="1143000"/>
            <a:ext cx="6350000" cy="635000"/>
          </a:xfrm>
          <a:prstGeom prst="rect">
            <a:avLst/>
          </a:prstGeom>
        </p:spPr>
        <p:txBody>
          <a:bodyPr anchor="t" rtlCol="false" anchorCtr="false"/>
          <a:lstStyle/>
          <a:p>
            <a:pPr algn="l">
              <a:defRPr/>
            </a:pPr>
            <a:r>
              <a:rPr lang="en-US"/>
              <a:t/>
            </a:r>
          </a:p>
          <a:p>
            <a:pPr algn="l">
              <a:defRPr/>
            </a:pPr>
            <a:r>
              <a:rPr lang="en-US" sz="1400">
                <a:solidFill>
                  <a:srgbClr val="404040"/>
                </a:solidFill>
              </a:rPr>
              <a:t>  Scenario 2: 5 threads, 25 kb JSON, shared key.</a:t>
            </a:r>
          </a:p>
        </p:txBody>
      </p:sp>
      <p:sp>
        <p:nvSpPr>
          <p:cNvPr name="TextBox 5" id="5"/>
          <p:cNvSpPr txBox="true"/>
          <p:nvPr/>
        </p:nvSpPr>
        <p:spPr>
          <a:xfrm>
            <a:off x="1397000" y="1524000"/>
            <a:ext cx="6350000" cy="635000"/>
          </a:xfrm>
          <a:prstGeom prst="rect">
            <a:avLst/>
          </a:prstGeom>
        </p:spPr>
        <p:txBody>
          <a:bodyPr anchor="t" rtlCol="false" anchorCtr="false"/>
          <a:lstStyle/>
          <a:p>
            <a:pPr algn="l">
              <a:defRPr/>
            </a:pPr>
            <a:r>
              <a:rPr lang="en-US"/>
              <a:t/>
            </a:r>
          </a:p>
          <a:p>
            <a:pPr algn="l">
              <a:defRPr/>
            </a:pPr>
            <a:r>
              <a:rPr lang="en-US" sz="1400">
                <a:solidFill>
                  <a:srgbClr val="404040"/>
                </a:solidFill>
              </a:rPr>
              <a:t>  Scenario 3: 10 threads, 25 kb JSON, unique keys.</a:t>
            </a:r>
          </a:p>
        </p:txBody>
      </p:sp>
      <p:sp>
        <p:nvSpPr>
          <p:cNvPr name="TextBox 6" id="6"/>
          <p:cNvSpPr txBox="true"/>
          <p:nvPr/>
        </p:nvSpPr>
        <p:spPr>
          <a:xfrm>
            <a:off x="1397000" y="1905000"/>
            <a:ext cx="6350000" cy="635000"/>
          </a:xfrm>
          <a:prstGeom prst="rect">
            <a:avLst/>
          </a:prstGeom>
        </p:spPr>
        <p:txBody>
          <a:bodyPr anchor="t" rtlCol="false" anchorCtr="false"/>
          <a:lstStyle/>
          <a:p>
            <a:pPr algn="l">
              <a:defRPr/>
            </a:pPr>
            <a:r>
              <a:rPr lang="en-US"/>
              <a:t/>
            </a:r>
          </a:p>
          <a:p>
            <a:pPr algn="l">
              <a:defRPr/>
            </a:pPr>
            <a:r>
              <a:rPr lang="en-US" sz="1400">
                <a:solidFill>
                  <a:srgbClr val="404040"/>
                </a:solidFill>
              </a:rPr>
              <a:t>  Scenario 4: 10 threads, 25 kb JSON, shared key.</a:t>
            </a:r>
          </a:p>
        </p:txBody>
      </p:sp>
      <p:sp>
        <p:nvSpPr>
          <p:cNvPr name="TextBox 7" id="7"/>
          <p:cNvSpPr txBox="true"/>
          <p:nvPr/>
        </p:nvSpPr>
        <p:spPr>
          <a:xfrm>
            <a:off x="1397000" y="2286000"/>
            <a:ext cx="6350000" cy="635000"/>
          </a:xfrm>
          <a:prstGeom prst="rect">
            <a:avLst/>
          </a:prstGeom>
        </p:spPr>
        <p:txBody>
          <a:bodyPr anchor="t" rtlCol="false" anchorCtr="false"/>
          <a:lstStyle/>
          <a:p>
            <a:pPr algn="l">
              <a:defRPr/>
            </a:pPr>
            <a:r>
              <a:rPr lang="en-US"/>
              <a:t/>
            </a:r>
          </a:p>
          <a:p>
            <a:pPr algn="l">
              <a:defRPr/>
            </a:pPr>
            <a:r>
              <a:rPr lang="en-US" sz="1400">
                <a:solidFill>
                  <a:srgbClr val="404040"/>
                </a:solidFill>
              </a:rPr>
              <a:t>  Scenario 5: 15 threads, 25 kb JSON, unique keys.</a:t>
            </a:r>
          </a:p>
        </p:txBody>
      </p:sp>
      <p:sp>
        <p:nvSpPr>
          <p:cNvPr name="TextBox 8" id="8"/>
          <p:cNvSpPr txBox="true"/>
          <p:nvPr/>
        </p:nvSpPr>
        <p:spPr>
          <a:xfrm>
            <a:off x="1397000" y="2667000"/>
            <a:ext cx="6350000" cy="635000"/>
          </a:xfrm>
          <a:prstGeom prst="rect">
            <a:avLst/>
          </a:prstGeom>
        </p:spPr>
        <p:txBody>
          <a:bodyPr anchor="t" rtlCol="false" anchorCtr="false"/>
          <a:lstStyle/>
          <a:p>
            <a:pPr algn="l">
              <a:defRPr/>
            </a:pPr>
            <a:r>
              <a:rPr lang="en-US"/>
              <a:t/>
            </a:r>
          </a:p>
          <a:p>
            <a:pPr algn="l">
              <a:defRPr/>
            </a:pPr>
            <a:r>
              <a:rPr lang="en-US" sz="1400">
                <a:solidFill>
                  <a:srgbClr val="404040"/>
                </a:solidFill>
              </a:rPr>
              <a:t>  Scenario 6: 15 threads, 25 kb JSON, shared key.</a:t>
            </a:r>
          </a:p>
        </p:txBody>
      </p:sp>
      <p:sp>
        <p:nvSpPr>
          <p:cNvPr name="TextBox 9" id="9"/>
          <p:cNvSpPr txBox="true"/>
          <p:nvPr/>
        </p:nvSpPr>
        <p:spPr>
          <a:xfrm>
            <a:off x="1397000" y="3048000"/>
            <a:ext cx="6350000" cy="635000"/>
          </a:xfrm>
          <a:prstGeom prst="rect">
            <a:avLst/>
          </a:prstGeom>
        </p:spPr>
        <p:txBody>
          <a:bodyPr anchor="t" rtlCol="false" anchorCtr="false"/>
          <a:lstStyle/>
          <a:p>
            <a:pPr algn="l">
              <a:defRPr/>
            </a:pPr>
            <a:r>
              <a:rPr lang="en-US"/>
              <a:t/>
            </a:r>
          </a:p>
          <a:p>
            <a:pPr algn="l">
              <a:defRPr/>
            </a:pPr>
            <a:r>
              <a:rPr lang="en-US" sz="1400">
                <a:solidFill>
                  <a:srgbClr val="404040"/>
                </a:solidFill>
              </a:rPr>
              <a:t>  Scenario 7: 5 threads, 1 kb JSON, unique keys.</a:t>
            </a:r>
          </a:p>
        </p:txBody>
      </p:sp>
      <p:sp>
        <p:nvSpPr>
          <p:cNvPr name="TextBox 10" id="10"/>
          <p:cNvSpPr txBox="true"/>
          <p:nvPr/>
        </p:nvSpPr>
        <p:spPr>
          <a:xfrm>
            <a:off x="1397000" y="3429000"/>
            <a:ext cx="6350000" cy="635000"/>
          </a:xfrm>
          <a:prstGeom prst="rect">
            <a:avLst/>
          </a:prstGeom>
        </p:spPr>
        <p:txBody>
          <a:bodyPr anchor="t" rtlCol="false" anchorCtr="false"/>
          <a:lstStyle/>
          <a:p>
            <a:pPr algn="l">
              <a:defRPr/>
            </a:pPr>
            <a:r>
              <a:rPr lang="en-US"/>
              <a:t/>
            </a:r>
          </a:p>
          <a:p>
            <a:pPr algn="l">
              <a:defRPr/>
            </a:pPr>
            <a:r>
              <a:rPr lang="en-US" sz="1400">
                <a:solidFill>
                  <a:srgbClr val="404040"/>
                </a:solidFill>
              </a:rPr>
              <a:t>  Scenario 8: 5 threads, 1 kb JSON, shared key.</a:t>
            </a:r>
          </a:p>
        </p:txBody>
      </p:sp>
      <p:sp>
        <p:nvSpPr>
          <p:cNvPr name="TextBox 11" id="11"/>
          <p:cNvSpPr txBox="true"/>
          <p:nvPr/>
        </p:nvSpPr>
        <p:spPr>
          <a:xfrm>
            <a:off x="1397000" y="3810000"/>
            <a:ext cx="6350000" cy="635000"/>
          </a:xfrm>
          <a:prstGeom prst="rect">
            <a:avLst/>
          </a:prstGeom>
        </p:spPr>
        <p:txBody>
          <a:bodyPr anchor="t" rtlCol="false" anchorCtr="false"/>
          <a:lstStyle/>
          <a:p>
            <a:pPr algn="l">
              <a:defRPr/>
            </a:pPr>
            <a:r>
              <a:rPr lang="en-US"/>
              <a:t/>
            </a:r>
          </a:p>
          <a:p>
            <a:pPr algn="l">
              <a:defRPr/>
            </a:pPr>
            <a:r>
              <a:rPr lang="en-US" sz="1400">
                <a:solidFill>
                  <a:srgbClr val="404040"/>
                </a:solidFill>
              </a:rPr>
              <a:t>  Scenario 9: 10 threads, 1 kb JSON, unique keys.</a:t>
            </a:r>
          </a:p>
        </p:txBody>
      </p:sp>
      <p:sp>
        <p:nvSpPr>
          <p:cNvPr name="TextBox 12" id="12"/>
          <p:cNvSpPr txBox="true"/>
          <p:nvPr/>
        </p:nvSpPr>
        <p:spPr>
          <a:xfrm>
            <a:off x="1397000" y="4191000"/>
            <a:ext cx="6350000" cy="635000"/>
          </a:xfrm>
          <a:prstGeom prst="rect">
            <a:avLst/>
          </a:prstGeom>
        </p:spPr>
        <p:txBody>
          <a:bodyPr anchor="t" rtlCol="false" anchorCtr="false"/>
          <a:lstStyle/>
          <a:p>
            <a:pPr algn="l">
              <a:defRPr/>
            </a:pPr>
            <a:r>
              <a:rPr lang="en-US"/>
              <a:t/>
            </a:r>
          </a:p>
          <a:p>
            <a:pPr algn="l">
              <a:defRPr/>
            </a:pPr>
            <a:r>
              <a:rPr lang="en-US" sz="1400">
                <a:solidFill>
                  <a:srgbClr val="404040"/>
                </a:solidFill>
              </a:rPr>
              <a:t>  Scenario 10: 10 threads, 1 kb JSON, shared key.</a:t>
            </a:r>
          </a:p>
        </p:txBody>
      </p:sp>
      <p:sp>
        <p:nvSpPr>
          <p:cNvPr name="TextBox 13" id="13"/>
          <p:cNvSpPr txBox="true"/>
          <p:nvPr/>
        </p:nvSpPr>
        <p:spPr>
          <a:xfrm>
            <a:off x="1397000" y="4572000"/>
            <a:ext cx="6350000" cy="635000"/>
          </a:xfrm>
          <a:prstGeom prst="rect">
            <a:avLst/>
          </a:prstGeom>
        </p:spPr>
        <p:txBody>
          <a:bodyPr anchor="t" rtlCol="false" anchorCtr="false"/>
          <a:lstStyle/>
          <a:p>
            <a:pPr algn="l">
              <a:defRPr/>
            </a:pPr>
            <a:r>
              <a:rPr lang="en-US"/>
              <a:t/>
            </a:r>
          </a:p>
          <a:p>
            <a:pPr algn="l">
              <a:defRPr/>
            </a:pPr>
            <a:r>
              <a:rPr lang="en-US" sz="1400">
                <a:solidFill>
                  <a:srgbClr val="404040"/>
                </a:solidFill>
              </a:rPr>
              <a:t>  Scenario 11: 15 threads, 1 kb JSON, unique keys.</a:t>
            </a:r>
          </a:p>
        </p:txBody>
      </p:sp>
      <p:sp>
        <p:nvSpPr>
          <p:cNvPr name="TextBox 14" id="14"/>
          <p:cNvSpPr txBox="true"/>
          <p:nvPr/>
        </p:nvSpPr>
        <p:spPr>
          <a:xfrm>
            <a:off x="1397000" y="4953000"/>
            <a:ext cx="6350000" cy="635000"/>
          </a:xfrm>
          <a:prstGeom prst="rect">
            <a:avLst/>
          </a:prstGeom>
        </p:spPr>
        <p:txBody>
          <a:bodyPr anchor="t" rtlCol="false" anchorCtr="false"/>
          <a:lstStyle/>
          <a:p>
            <a:pPr algn="l">
              <a:defRPr/>
            </a:pPr>
            <a:r>
              <a:rPr lang="en-US"/>
              <a:t/>
            </a:r>
          </a:p>
          <a:p>
            <a:pPr algn="l">
              <a:defRPr/>
            </a:pPr>
            <a:r>
              <a:rPr lang="en-US" sz="1400">
                <a:solidFill>
                  <a:srgbClr val="404040"/>
                </a:solidFill>
              </a:rPr>
              <a:t>  Scenario 12: 15 threads, 1 kb JSON, shared key.</a:t>
            </a:r>
          </a:p>
        </p:txBody>
      </p:sp>
      <p:sp>
        <p:nvSpPr>
          <p:cNvPr name="TextBox 15" id="15"/>
          <p:cNvSpPr txBox="true"/>
          <p:nvPr/>
        </p:nvSpPr>
        <p:spPr>
          <a:xfrm>
            <a:off x="1397000" y="5334000"/>
            <a:ext cx="6350000" cy="635000"/>
          </a:xfrm>
          <a:prstGeom prst="rect">
            <a:avLst/>
          </a:prstGeom>
        </p:spPr>
        <p:txBody>
          <a:bodyPr anchor="t" rtlCol="false" anchorCtr="false"/>
          <a:lstStyle/>
          <a:p>
            <a:pPr algn="l">
              <a:defRPr/>
            </a:pPr>
            <a:r>
              <a:rPr lang="en-US"/>
              <a:t/>
            </a:r>
          </a:p>
          <a:p>
            <a:pPr algn="l">
              <a:defRPr/>
            </a:pPr>
            <a:r>
              <a:rPr lang="en-US" sz="1400">
                <a:solidFill>
                  <a:srgbClr val="404040"/>
                </a:solidFill>
              </a:rPr>
              <a:t>  Scenario 13: 10 threads, 25 kb JSON, unique key, connection pool size 5.</a:t>
            </a:r>
          </a:p>
        </p:txBody>
      </p:sp>
      <p:sp>
        <p:nvSpPr>
          <p:cNvPr name="TextBox 16" id="16"/>
          <p:cNvSpPr txBox="true"/>
          <p:nvPr/>
        </p:nvSpPr>
        <p:spPr>
          <a:xfrm>
            <a:off x="1397000" y="5715000"/>
            <a:ext cx="6350000" cy="635000"/>
          </a:xfrm>
          <a:prstGeom prst="rect">
            <a:avLst/>
          </a:prstGeom>
        </p:spPr>
        <p:txBody>
          <a:bodyPr anchor="t" rtlCol="false" anchorCtr="false"/>
          <a:lstStyle/>
          <a:p>
            <a:pPr algn="l">
              <a:defRPr/>
            </a:pPr>
            <a:r>
              <a:rPr lang="en-US"/>
              <a:t/>
            </a:r>
          </a:p>
          <a:p>
            <a:pPr algn="l">
              <a:defRPr/>
            </a:pPr>
            <a:r>
              <a:rPr lang="en-US" sz="1400">
                <a:solidFill>
                  <a:srgbClr val="404040"/>
                </a:solidFill>
              </a:rPr>
              <a:t>  Scenario 14: 10 threads, 25 kb JSON, unique key, connection pool size 10.</a:t>
            </a:r>
          </a:p>
        </p:txBody>
      </p:sp>
      <p:sp>
        <p:nvSpPr>
          <p:cNvPr name="TextBox 17" id="17"/>
          <p:cNvSpPr txBox="true"/>
          <p:nvPr/>
        </p:nvSpPr>
        <p:spPr>
          <a:xfrm>
            <a:off x="1397000" y="6096000"/>
            <a:ext cx="6350000" cy="635000"/>
          </a:xfrm>
          <a:prstGeom prst="rect">
            <a:avLst/>
          </a:prstGeom>
        </p:spPr>
        <p:txBody>
          <a:bodyPr anchor="t" rtlCol="false" anchorCtr="false"/>
          <a:lstStyle/>
          <a:p>
            <a:pPr algn="l">
              <a:defRPr/>
            </a:pPr>
            <a:r>
              <a:rPr lang="en-US"/>
              <a:t/>
            </a:r>
          </a:p>
          <a:p>
            <a:pPr algn="l">
              <a:defRPr/>
            </a:pPr>
            <a:r>
              <a:rPr lang="en-US" sz="1400">
                <a:solidFill>
                  <a:srgbClr val="404040"/>
                </a:solidFill>
              </a:rPr>
              <a:t>  Scenario 15: 15 threads, 25 kb JSON, unique key, connection pool size 15.</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1397000" y="0"/>
            <a:ext cx="6350000" cy="635000"/>
          </a:xfrm>
          <a:prstGeom prst="rect">
            <a:avLst/>
          </a:prstGeom>
        </p:spPr>
        <p:txBody>
          <a:bodyPr anchor="t" rtlCol="false" anchorCtr="true"/>
          <a:lstStyle/>
          <a:p>
            <a:pPr algn="l">
              <a:defRPr/>
            </a:pPr>
            <a:r>
              <a:rPr lang="en-US"/>
              <a:t/>
            </a:r>
          </a:p>
          <a:p>
            <a:pPr algn="l">
              <a:defRPr/>
            </a:pPr>
            <a:r>
              <a:rPr lang="en-US" sz="3000">
                <a:solidFill>
                  <a:srgbClr val="000000"/>
                </a:solidFill>
              </a:rPr>
              <a:t>Results Overview</a:t>
            </a:r>
          </a:p>
        </p:txBody>
      </p:sp>
      <p:sp>
        <p:nvSpPr>
          <p:cNvPr name="TextBox 3" id="3"/>
          <p:cNvSpPr txBox="true"/>
          <p:nvPr/>
        </p:nvSpPr>
        <p:spPr>
          <a:xfrm>
            <a:off x="1397000" y="635000"/>
            <a:ext cx="6350000" cy="635000"/>
          </a:xfrm>
          <a:prstGeom prst="rect">
            <a:avLst/>
          </a:prstGeom>
        </p:spPr>
        <p:txBody>
          <a:bodyPr anchor="t" rtlCol="false" anchorCtr="false"/>
          <a:lstStyle/>
          <a:p>
            <a:pPr algn="l">
              <a:defRPr/>
            </a:pPr>
            <a:r>
              <a:rPr lang="en-US"/>
              <a:t/>
            </a:r>
          </a:p>
          <a:p>
            <a:pPr algn="l">
              <a:defRPr/>
            </a:pPr>
            <a:r>
              <a:rPr lang="en-US" sz="1800">
                <a:solidFill>
                  <a:srgbClr val="404040"/>
                </a:solidFill>
              </a:rPr>
              <a:t>This section provides an overview of the performance metrics observed during the Couchbase load testing.</a:t>
            </a:r>
          </a:p>
        </p:txBody>
      </p:sp>
      <p:sp>
        <p:nvSpPr>
          <p:cNvPr name="TextBox 4" id="4"/>
          <p:cNvSpPr txBox="true"/>
          <p:nvPr/>
        </p:nvSpPr>
        <p:spPr>
          <a:xfrm>
            <a:off x="1397000" y="1270000"/>
            <a:ext cx="6350000" cy="635000"/>
          </a:xfrm>
          <a:prstGeom prst="rect">
            <a:avLst/>
          </a:prstGeom>
        </p:spPr>
        <p:txBody>
          <a:bodyPr anchor="t" rtlCol="false" anchorCtr="true"/>
          <a:lstStyle/>
          <a:p>
            <a:pPr algn="l">
              <a:defRPr/>
            </a:pPr>
            <a:r>
              <a:rPr lang="en-US"/>
              <a:t/>
            </a:r>
          </a:p>
          <a:p>
            <a:pPr algn="l">
              <a:defRPr/>
            </a:pPr>
            <a:r>
              <a:rPr lang="en-US" sz="2000">
                <a:solidFill>
                  <a:srgbClr val="000000"/>
                </a:solidFill>
              </a:rPr>
              <a:t>Key Performance Metrics:</a:t>
            </a:r>
          </a:p>
        </p:txBody>
      </p:sp>
      <p:sp>
        <p:nvSpPr>
          <p:cNvPr name="TextBox 5" id="5"/>
          <p:cNvSpPr txBox="true"/>
          <p:nvPr/>
        </p:nvSpPr>
        <p:spPr>
          <a:xfrm>
            <a:off x="1397000" y="1651000"/>
            <a:ext cx="6350000" cy="635000"/>
          </a:xfrm>
          <a:prstGeom prst="rect">
            <a:avLst/>
          </a:prstGeom>
        </p:spPr>
        <p:txBody>
          <a:bodyPr anchor="t" rtlCol="false" anchorCtr="false"/>
          <a:lstStyle/>
          <a:p>
            <a:pPr algn="l">
              <a:defRPr/>
            </a:pPr>
            <a:r>
              <a:rPr lang="en-US"/>
              <a:t/>
            </a:r>
          </a:p>
          <a:p>
            <a:pPr algn="l">
              <a:defRPr/>
            </a:pPr>
            <a:r>
              <a:rPr lang="en-US" sz="1800">
                <a:solidFill>
                  <a:srgbClr val="404040"/>
                </a:solidFill>
              </a:rPr>
              <a:t>• Average Latency of PUT Operations: Average latency measured in milliseconds.</a:t>
            </a:r>
          </a:p>
        </p:txBody>
      </p:sp>
      <p:sp>
        <p:nvSpPr>
          <p:cNvPr name="TextBox 6" id="6"/>
          <p:cNvSpPr txBox="true"/>
          <p:nvPr/>
        </p:nvSpPr>
        <p:spPr>
          <a:xfrm>
            <a:off x="1397000" y="2159000"/>
            <a:ext cx="6350000" cy="635000"/>
          </a:xfrm>
          <a:prstGeom prst="rect">
            <a:avLst/>
          </a:prstGeom>
        </p:spPr>
        <p:txBody>
          <a:bodyPr anchor="t" rtlCol="false" anchorCtr="false"/>
          <a:lstStyle/>
          <a:p>
            <a:pPr algn="l">
              <a:defRPr/>
            </a:pPr>
            <a:r>
              <a:rPr lang="en-US"/>
              <a:t/>
            </a:r>
          </a:p>
          <a:p>
            <a:pPr algn="l">
              <a:defRPr/>
            </a:pPr>
            <a:r>
              <a:rPr lang="en-US" sz="1800">
                <a:solidFill>
                  <a:srgbClr val="404040"/>
                </a:solidFill>
              </a:rPr>
              <a:t>• Average Latency of GET Operations: Average latency measured in milliseconds.</a:t>
            </a:r>
          </a:p>
        </p:txBody>
      </p:sp>
      <p:sp>
        <p:nvSpPr>
          <p:cNvPr name="TextBox 7" id="7"/>
          <p:cNvSpPr txBox="true"/>
          <p:nvPr/>
        </p:nvSpPr>
        <p:spPr>
          <a:xfrm>
            <a:off x="1397000" y="2667000"/>
            <a:ext cx="6350000" cy="635000"/>
          </a:xfrm>
          <a:prstGeom prst="rect">
            <a:avLst/>
          </a:prstGeom>
        </p:spPr>
        <p:txBody>
          <a:bodyPr anchor="t" rtlCol="false" anchorCtr="false"/>
          <a:lstStyle/>
          <a:p>
            <a:pPr algn="l">
              <a:defRPr/>
            </a:pPr>
            <a:r>
              <a:rPr lang="en-US"/>
              <a:t/>
            </a:r>
          </a:p>
          <a:p>
            <a:pPr algn="l">
              <a:defRPr/>
            </a:pPr>
            <a:r>
              <a:rPr lang="en-US" sz="1800">
                <a:solidFill>
                  <a:srgbClr val="404040"/>
                </a:solidFill>
              </a:rPr>
              <a:t>• Overall Average Response Time: Overall average response time measured in milliseconds.</a:t>
            </a:r>
          </a:p>
        </p:txBody>
      </p:sp>
      <p:sp>
        <p:nvSpPr>
          <p:cNvPr name="TextBox 8" id="8"/>
          <p:cNvSpPr txBox="true"/>
          <p:nvPr/>
        </p:nvSpPr>
        <p:spPr>
          <a:xfrm>
            <a:off x="1397000" y="3175000"/>
            <a:ext cx="6350000" cy="635000"/>
          </a:xfrm>
          <a:prstGeom prst="rect">
            <a:avLst/>
          </a:prstGeom>
        </p:spPr>
        <p:txBody>
          <a:bodyPr anchor="t" rtlCol="false" anchorCtr="false"/>
          <a:lstStyle/>
          <a:p>
            <a:pPr algn="l">
              <a:defRPr/>
            </a:pPr>
            <a:r>
              <a:rPr lang="en-US"/>
              <a:t/>
            </a:r>
          </a:p>
          <a:p>
            <a:pPr algn="l">
              <a:defRPr/>
            </a:pPr>
            <a:r>
              <a:rPr lang="en-US" sz="1800">
                <a:solidFill>
                  <a:srgbClr val="404040"/>
                </a:solidFill>
              </a:rPr>
              <a:t>• Transactions Per Second (TPS): Total successful transactions processed per second.</a:t>
            </a:r>
          </a:p>
        </p:txBody>
      </p:sp>
      <p:sp>
        <p:nvSpPr>
          <p:cNvPr name="TextBox 9" id="9"/>
          <p:cNvSpPr txBox="true"/>
          <p:nvPr/>
        </p:nvSpPr>
        <p:spPr>
          <a:xfrm>
            <a:off x="1397000" y="3683000"/>
            <a:ext cx="6350000" cy="635000"/>
          </a:xfrm>
          <a:prstGeom prst="rect">
            <a:avLst/>
          </a:prstGeom>
        </p:spPr>
        <p:txBody>
          <a:bodyPr anchor="t" rtlCol="false" anchorCtr="false"/>
          <a:lstStyle/>
          <a:p>
            <a:pPr algn="l">
              <a:defRPr/>
            </a:pPr>
            <a:r>
              <a:rPr lang="en-US"/>
              <a:t/>
            </a:r>
          </a:p>
          <a:p>
            <a:pPr algn="l">
              <a:defRPr/>
            </a:pPr>
            <a:r>
              <a:rPr lang="en-US" sz="1800">
                <a:solidFill>
                  <a:srgbClr val="404040"/>
                </a:solidFill>
              </a:rPr>
              <a:t>• Total Error Rate: Total error rate observed during the testing phase in percentage.</a:t>
            </a:r>
          </a:p>
        </p:txBody>
      </p:sp>
      <p:sp>
        <p:nvSpPr>
          <p:cNvPr name="TextBox 10" id="10"/>
          <p:cNvSpPr txBox="true"/>
          <p:nvPr/>
        </p:nvSpPr>
        <p:spPr>
          <a:xfrm>
            <a:off x="1397000" y="4191000"/>
            <a:ext cx="6350000" cy="635000"/>
          </a:xfrm>
          <a:prstGeom prst="rect">
            <a:avLst/>
          </a:prstGeom>
        </p:spPr>
        <p:txBody>
          <a:bodyPr anchor="t" rtlCol="false" anchorCtr="false"/>
          <a:lstStyle/>
          <a:p>
            <a:pPr algn="l">
              <a:defRPr/>
            </a:pPr>
            <a:r>
              <a:rPr lang="en-US"/>
              <a:t/>
            </a:r>
          </a:p>
          <a:p>
            <a:pPr algn="l">
              <a:defRPr/>
            </a:pPr>
            <a:r>
              <a:rPr lang="en-US" sz="1800">
                <a:solidFill>
                  <a:srgbClr val="404040"/>
                </a:solidFill>
              </a:rPr>
              <a:t>• Total Number of Successful Operations: Total successful operations executed.</a:t>
            </a:r>
          </a:p>
        </p:txBody>
      </p:sp>
      <p:sp>
        <p:nvSpPr>
          <p:cNvPr name="TextBox 11" id="11"/>
          <p:cNvSpPr txBox="true"/>
          <p:nvPr/>
        </p:nvSpPr>
        <p:spPr>
          <a:xfrm>
            <a:off x="1397000" y="4699000"/>
            <a:ext cx="6350000" cy="635000"/>
          </a:xfrm>
          <a:prstGeom prst="rect">
            <a:avLst/>
          </a:prstGeom>
        </p:spPr>
        <p:txBody>
          <a:bodyPr anchor="t" rtlCol="false" anchorCtr="false"/>
          <a:lstStyle/>
          <a:p>
            <a:pPr algn="l">
              <a:defRPr/>
            </a:pPr>
            <a:r>
              <a:rPr lang="en-US"/>
              <a:t/>
            </a:r>
          </a:p>
          <a:p>
            <a:pPr algn="l">
              <a:defRPr/>
            </a:pPr>
            <a:r>
              <a:rPr lang="en-US" sz="1800">
                <a:solidFill>
                  <a:srgbClr val="404040"/>
                </a:solidFill>
              </a:rPr>
              <a:t>These metrics provide insights into Couchbase's performance under load and areas for potential optimization.</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1397000" y="0"/>
            <a:ext cx="6350000" cy="635000"/>
          </a:xfrm>
          <a:prstGeom prst="rect">
            <a:avLst/>
          </a:prstGeom>
        </p:spPr>
        <p:txBody>
          <a:bodyPr anchor="t" rtlCol="false" anchorCtr="true"/>
          <a:lstStyle/>
          <a:p>
            <a:pPr algn="l">
              <a:defRPr/>
            </a:pPr>
            <a:r>
              <a:rPr lang="en-US"/>
              <a:t/>
            </a:r>
          </a:p>
          <a:p>
            <a:pPr algn="l">
              <a:defRPr/>
            </a:pPr>
            <a:r>
              <a:rPr lang="en-US" sz="2400">
                <a:solidFill>
                  <a:srgbClr val="000000"/>
                </a:solidFill>
              </a:rPr>
              <a:t>Thread Pool Tests Results</a:t>
            </a:r>
          </a:p>
        </p:txBody>
      </p:sp>
      <p:graphicFrame>
        <p:nvGraphicFramePr>
          <p:cNvPr name="Table 3" id="3"/>
          <p:cNvGraphicFramePr>
            <a:graphicFrameLocks noGrp="true"/>
          </p:cNvGraphicFramePr>
          <p:nvPr/>
        </p:nvGraphicFramePr>
        <p:xfrm>
          <a:off x="1397000" y="762000"/>
          <a:ext cx="5080000" cy="3810000"/>
        </p:xfrm>
        <a:graphic>
          <a:graphicData uri="http://schemas.openxmlformats.org/drawingml/2006/table">
            <a:tbl>
              <a:tblPr/>
              <a:tblGrid>
                <a:gridCol w="889000"/>
                <a:gridCol w="889000"/>
                <a:gridCol w="889000"/>
                <a:gridCol w="889000"/>
                <a:gridCol w="889000"/>
                <a:gridCol w="889000"/>
                <a:gridCol w="889000"/>
              </a:tblGrid>
              <a:tr h="254000">
                <a:tc>
                  <a:txBody>
                    <a:bodyPr anchor="t" rtlCol="false"/>
                    <a:lstStyle/>
                    <a:p>
                      <a:pPr algn="l">
                        <a:defRPr/>
                      </a:pPr>
                      <a:r>
                        <a:rPr lang="en-US" sz="800">
                          <a:solidFill>
                            <a:srgbClr val="000000"/>
                          </a:solidFill>
                        </a:rPr>
                        <a:t>Scenario 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C0C0C0"/>
                    </a:solidFill>
                  </a:tcPr>
                </a:tc>
                <a:tc>
                  <a:txBody>
                    <a:bodyPr anchor="t" rtlCol="false"/>
                    <a:lstStyle/>
                    <a:p>
                      <a:pPr algn="l">
                        <a:defRPr/>
                      </a:pPr>
                      <a:r>
                        <a:rPr lang="en-US" sz="800">
                          <a:solidFill>
                            <a:srgbClr val="000000"/>
                          </a:solidFill>
                        </a:rPr>
                        <a:t>Total Successful Operations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C0C0C0"/>
                    </a:solidFill>
                  </a:tcPr>
                </a:tc>
                <a:tc>
                  <a:txBody>
                    <a:bodyPr anchor="t" rtlCol="false"/>
                    <a:lstStyle/>
                    <a:p>
                      <a:pPr algn="l">
                        <a:defRPr/>
                      </a:pPr>
                      <a:r>
                        <a:rPr lang="en-US" sz="800">
                          <a:solidFill>
                            <a:srgbClr val="000000"/>
                          </a:solidFill>
                        </a:rPr>
                        <a:t>Total Error Rate (%)</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C0C0C0"/>
                    </a:solidFill>
                  </a:tcPr>
                </a:tc>
                <a:tc>
                  <a:txBody>
                    <a:bodyPr anchor="t" rtlCol="false"/>
                    <a:lstStyle/>
                    <a:p>
                      <a:pPr algn="l">
                        <a:defRPr/>
                      </a:pPr>
                      <a:r>
                        <a:rPr lang="en-US" sz="800">
                          <a:solidFill>
                            <a:srgbClr val="000000"/>
                          </a:solidFill>
                        </a:rPr>
                        <a:t>Transactions Per Second (TPS)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C0C0C0"/>
                    </a:solidFill>
                  </a:tcPr>
                </a:tc>
                <a:tc>
                  <a:txBody>
                    <a:bodyPr anchor="t" rtlCol="false"/>
                    <a:lstStyle/>
                    <a:p>
                      <a:pPr algn="l">
                        <a:defRPr/>
                      </a:pPr>
                      <a:r>
                        <a:rPr lang="en-US" sz="800">
                          <a:solidFill>
                            <a:srgbClr val="000000"/>
                          </a:solidFill>
                        </a:rPr>
                        <a:t>Average PUT Latency (ms)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C0C0C0"/>
                    </a:solidFill>
                  </a:tcPr>
                </a:tc>
                <a:tc>
                  <a:txBody>
                    <a:bodyPr anchor="t" rtlCol="false"/>
                    <a:lstStyle/>
                    <a:p>
                      <a:pPr algn="l">
                        <a:defRPr/>
                      </a:pPr>
                      <a:r>
                        <a:rPr lang="en-US" sz="800">
                          <a:solidFill>
                            <a:srgbClr val="000000"/>
                          </a:solidFill>
                        </a:rPr>
                        <a:t>Average GET Latency (ms)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C0C0C0"/>
                    </a:solidFill>
                  </a:tcPr>
                </a:tc>
                <a:tc>
                  <a:txBody>
                    <a:bodyPr anchor="t" rtlCol="false"/>
                    <a:lstStyle/>
                    <a:p>
                      <a:pPr algn="l">
                        <a:defRPr/>
                      </a:pPr>
                      <a:r>
                        <a:rPr lang="en-US" sz="800">
                          <a:solidFill>
                            <a:srgbClr val="000000"/>
                          </a:solidFill>
                        </a:rPr>
                        <a:t>Overall Average Response Time (ms)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C0C0C0"/>
                    </a:solidFill>
                  </a:tcPr>
                </a:tc>
              </a:tr>
              <a:tr h="254000">
                <a:tc>
                  <a:txBody>
                    <a:bodyPr anchor="t" rtlCol="false"/>
                    <a:lstStyle/>
                    <a:p>
                      <a:pPr algn="l">
                        <a:defRPr/>
                      </a:pPr>
                      <a:r>
                        <a:rPr lang="en-US" sz="800">
                          <a:solidFill>
                            <a:srgbClr val="000000"/>
                          </a:solidFill>
                        </a:rPr>
                        <a:t>Scenario 1: threads=5,25kb,unique keys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20.0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0.00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8.40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50.20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142.50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119.40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r>
              <a:tr h="254000">
                <a:tc>
                  <a:txBody>
                    <a:bodyPr anchor="t" rtlCol="false"/>
                    <a:lstStyle/>
                    <a:p>
                      <a:pPr algn="l">
                        <a:defRPr/>
                      </a:pPr>
                      <a:r>
                        <a:rPr lang="en-US" sz="800">
                          <a:solidFill>
                            <a:srgbClr val="000000"/>
                          </a:solidFill>
                        </a:rPr>
                        <a:t>Scenario 2: threads=5,25kb,shared key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20.0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0.00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37.90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26.40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26.40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26.40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r>
              <a:tr h="254000">
                <a:tc>
                  <a:txBody>
                    <a:bodyPr anchor="t" rtlCol="false"/>
                    <a:lstStyle/>
                    <a:p>
                      <a:pPr algn="l">
                        <a:defRPr/>
                      </a:pPr>
                      <a:r>
                        <a:rPr lang="en-US" sz="800">
                          <a:solidFill>
                            <a:srgbClr val="000000"/>
                          </a:solidFill>
                        </a:rPr>
                        <a:t>Scenario 3: threads=10,25kb,unique keys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40.0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0.00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15.40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57.10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67.40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64.80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r>
              <a:tr h="254000">
                <a:tc>
                  <a:txBody>
                    <a:bodyPr anchor="t" rtlCol="false"/>
                    <a:lstStyle/>
                    <a:p>
                      <a:pPr algn="l">
                        <a:defRPr/>
                      </a:pPr>
                      <a:r>
                        <a:rPr lang="en-US" sz="800">
                          <a:solidFill>
                            <a:srgbClr val="000000"/>
                          </a:solidFill>
                        </a:rPr>
                        <a:t>Scenario 4: threads=10,25kb,shared key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40.0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0.00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10.80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104.80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88.80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92.80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r>
              <a:tr h="254000">
                <a:tc>
                  <a:txBody>
                    <a:bodyPr anchor="t" rtlCol="false"/>
                    <a:lstStyle/>
                    <a:p>
                      <a:pPr algn="l">
                        <a:defRPr/>
                      </a:pPr>
                      <a:r>
                        <a:rPr lang="en-US" sz="800">
                          <a:solidFill>
                            <a:srgbClr val="000000"/>
                          </a:solidFill>
                        </a:rPr>
                        <a:t>Scenario 5: threads=15,25kb,unique keys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60.0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0.00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13.40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73.70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75.20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74.90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r>
              <a:tr h="254000">
                <a:tc>
                  <a:txBody>
                    <a:bodyPr anchor="t" rtlCol="false"/>
                    <a:lstStyle/>
                    <a:p>
                      <a:pPr algn="l">
                        <a:defRPr/>
                      </a:pPr>
                      <a:r>
                        <a:rPr lang="en-US" sz="800">
                          <a:solidFill>
                            <a:srgbClr val="000000"/>
                          </a:solidFill>
                        </a:rPr>
                        <a:t>Scenario 6: threads=15,25kb,shared key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60.0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0.00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12.20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60.50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88.90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81.80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r>
              <a:tr h="254000">
                <a:tc>
                  <a:txBody>
                    <a:bodyPr anchor="t" rtlCol="false"/>
                    <a:lstStyle/>
                    <a:p>
                      <a:pPr algn="l">
                        <a:defRPr/>
                      </a:pPr>
                      <a:r>
                        <a:rPr lang="en-US" sz="800">
                          <a:solidFill>
                            <a:srgbClr val="000000"/>
                          </a:solidFill>
                        </a:rPr>
                        <a:t>Scenario 7: threads=5,1kb,unique keys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40.0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0.00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86.30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7.50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13.00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11.60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r>
              <a:tr h="254000">
                <a:tc>
                  <a:txBody>
                    <a:bodyPr anchor="t" rtlCol="false"/>
                    <a:lstStyle/>
                    <a:p>
                      <a:pPr algn="l">
                        <a:defRPr/>
                      </a:pPr>
                      <a:r>
                        <a:rPr lang="en-US" sz="800">
                          <a:solidFill>
                            <a:srgbClr val="000000"/>
                          </a:solidFill>
                        </a:rPr>
                        <a:t>Scenario 8: threads=5,1kb,shared key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56.0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0.00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91.40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9.80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11.30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10.90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r>
              <a:tr h="254000">
                <a:tc>
                  <a:txBody>
                    <a:bodyPr anchor="t" rtlCol="false"/>
                    <a:lstStyle/>
                    <a:p>
                      <a:pPr algn="l">
                        <a:defRPr/>
                      </a:pPr>
                      <a:r>
                        <a:rPr lang="en-US" sz="800">
                          <a:solidFill>
                            <a:srgbClr val="000000"/>
                          </a:solidFill>
                        </a:rPr>
                        <a:t>Scenario 9: threads=10,1kb,unique keys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40.0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0.00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25.60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27.40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43.10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39.10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r>
              <a:tr h="254000">
                <a:tc>
                  <a:txBody>
                    <a:bodyPr anchor="t" rtlCol="false"/>
                    <a:lstStyle/>
                    <a:p>
                      <a:pPr algn="l">
                        <a:defRPr/>
                      </a:pPr>
                      <a:r>
                        <a:rPr lang="en-US" sz="800">
                          <a:solidFill>
                            <a:srgbClr val="000000"/>
                          </a:solidFill>
                        </a:rPr>
                        <a:t>Scenario 10: threads=10,1kb,shared key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40.0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0.00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33.90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24.10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31.30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29.50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r>
              <a:tr h="254000">
                <a:tc>
                  <a:txBody>
                    <a:bodyPr anchor="t" rtlCol="false"/>
                    <a:lstStyle/>
                    <a:p>
                      <a:pPr algn="l">
                        <a:defRPr/>
                      </a:pPr>
                      <a:r>
                        <a:rPr lang="en-US" sz="800">
                          <a:solidFill>
                            <a:srgbClr val="000000"/>
                          </a:solidFill>
                        </a:rPr>
                        <a:t>Scenario 11: threads=15,1kb,unique keys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80.0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0.00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88.10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13.10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10.80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11.30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r>
              <a:tr h="254000">
                <a:tc>
                  <a:txBody>
                    <a:bodyPr anchor="t" rtlCol="false"/>
                    <a:lstStyle/>
                    <a:p>
                      <a:pPr algn="l">
                        <a:defRPr/>
                      </a:pPr>
                      <a:r>
                        <a:rPr lang="en-US" sz="800">
                          <a:solidFill>
                            <a:srgbClr val="000000"/>
                          </a:solidFill>
                        </a:rPr>
                        <a:t>Scenario 12: threads=15,1kb,shared key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60.0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0.00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18.00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93.40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42.90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55.50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1397000" y="0"/>
            <a:ext cx="6350000" cy="635000"/>
          </a:xfrm>
          <a:prstGeom prst="rect">
            <a:avLst/>
          </a:prstGeom>
        </p:spPr>
        <p:txBody>
          <a:bodyPr anchor="t" rtlCol="false" anchorCtr="true"/>
          <a:lstStyle/>
          <a:p>
            <a:pPr algn="l">
              <a:defRPr/>
            </a:pPr>
            <a:r>
              <a:rPr lang="en-US"/>
              <a:t/>
            </a:r>
          </a:p>
          <a:p>
            <a:pPr algn="l">
              <a:defRPr/>
            </a:pPr>
            <a:r>
              <a:rPr lang="en-US" sz="3000">
                <a:solidFill>
                  <a:srgbClr val="000000"/>
                </a:solidFill>
              </a:rPr>
              <a:t>Connection Pool Tests Results</a:t>
            </a:r>
          </a:p>
        </p:txBody>
      </p:sp>
      <p:graphicFrame>
        <p:nvGraphicFramePr>
          <p:cNvPr name="Table 3" id="3"/>
          <p:cNvGraphicFramePr>
            <a:graphicFrameLocks noGrp="true"/>
          </p:cNvGraphicFramePr>
          <p:nvPr/>
        </p:nvGraphicFramePr>
        <p:xfrm>
          <a:off x="1397000" y="1270000"/>
          <a:ext cx="5080000" cy="3810000"/>
        </p:xfrm>
        <a:graphic>
          <a:graphicData uri="http://schemas.openxmlformats.org/drawingml/2006/table">
            <a:tbl>
              <a:tblPr/>
              <a:tblGrid>
                <a:gridCol w="889000"/>
                <a:gridCol w="889000"/>
                <a:gridCol w="889000"/>
                <a:gridCol w="889000"/>
                <a:gridCol w="889000"/>
                <a:gridCol w="889000"/>
                <a:gridCol w="889000"/>
              </a:tblGrid>
              <a:tr h="254000">
                <a:tc>
                  <a:txBody>
                    <a:bodyPr anchor="t" rtlCol="false"/>
                    <a:lstStyle/>
                    <a:p>
                      <a:pPr algn="l">
                        <a:defRPr/>
                      </a:pPr>
                      <a:r>
                        <a:rPr lang="en-US" sz="800">
                          <a:solidFill>
                            <a:srgbClr val="000000"/>
                          </a:solidFill>
                        </a:rPr>
                        <a:t>Scenario 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C0C0C0"/>
                    </a:solidFill>
                  </a:tcPr>
                </a:tc>
                <a:tc>
                  <a:txBody>
                    <a:bodyPr anchor="t" rtlCol="false"/>
                    <a:lstStyle/>
                    <a:p>
                      <a:pPr algn="l">
                        <a:defRPr/>
                      </a:pPr>
                      <a:r>
                        <a:rPr lang="en-US" sz="800">
                          <a:solidFill>
                            <a:srgbClr val="000000"/>
                          </a:solidFill>
                        </a:rPr>
                        <a:t>Total Successful Operations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C0C0C0"/>
                    </a:solidFill>
                  </a:tcPr>
                </a:tc>
                <a:tc>
                  <a:txBody>
                    <a:bodyPr anchor="t" rtlCol="false"/>
                    <a:lstStyle/>
                    <a:p>
                      <a:pPr algn="l">
                        <a:defRPr/>
                      </a:pPr>
                      <a:r>
                        <a:rPr lang="en-US" sz="800">
                          <a:solidFill>
                            <a:srgbClr val="000000"/>
                          </a:solidFill>
                        </a:rPr>
                        <a:t>Total Error Rate (%)</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C0C0C0"/>
                    </a:solidFill>
                  </a:tcPr>
                </a:tc>
                <a:tc>
                  <a:txBody>
                    <a:bodyPr anchor="t" rtlCol="false"/>
                    <a:lstStyle/>
                    <a:p>
                      <a:pPr algn="l">
                        <a:defRPr/>
                      </a:pPr>
                      <a:r>
                        <a:rPr lang="en-US" sz="800">
                          <a:solidFill>
                            <a:srgbClr val="000000"/>
                          </a:solidFill>
                        </a:rPr>
                        <a:t>Transactions Per Second (TPS)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C0C0C0"/>
                    </a:solidFill>
                  </a:tcPr>
                </a:tc>
                <a:tc>
                  <a:txBody>
                    <a:bodyPr anchor="t" rtlCol="false"/>
                    <a:lstStyle/>
                    <a:p>
                      <a:pPr algn="l">
                        <a:defRPr/>
                      </a:pPr>
                      <a:r>
                        <a:rPr lang="en-US" sz="800">
                          <a:solidFill>
                            <a:srgbClr val="000000"/>
                          </a:solidFill>
                        </a:rPr>
                        <a:t>Average PUT Latency (ms)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C0C0C0"/>
                    </a:solidFill>
                  </a:tcPr>
                </a:tc>
                <a:tc>
                  <a:txBody>
                    <a:bodyPr anchor="t" rtlCol="false"/>
                    <a:lstStyle/>
                    <a:p>
                      <a:pPr algn="l">
                        <a:defRPr/>
                      </a:pPr>
                      <a:r>
                        <a:rPr lang="en-US" sz="800">
                          <a:solidFill>
                            <a:srgbClr val="000000"/>
                          </a:solidFill>
                        </a:rPr>
                        <a:t>Average GET Latency (ms)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C0C0C0"/>
                    </a:solidFill>
                  </a:tcPr>
                </a:tc>
                <a:tc>
                  <a:txBody>
                    <a:bodyPr anchor="t" rtlCol="false"/>
                    <a:lstStyle/>
                    <a:p>
                      <a:pPr algn="l">
                        <a:defRPr/>
                      </a:pPr>
                      <a:r>
                        <a:rPr lang="en-US" sz="800">
                          <a:solidFill>
                            <a:srgbClr val="000000"/>
                          </a:solidFill>
                        </a:rPr>
                        <a:t>Overall Average Response Time (ms)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C0C0C0"/>
                    </a:solidFill>
                  </a:tcPr>
                </a:tc>
              </a:tr>
              <a:tr h="254000">
                <a:tc>
                  <a:txBody>
                    <a:bodyPr anchor="t" rtlCol="false"/>
                    <a:lstStyle/>
                    <a:p>
                      <a:pPr algn="l">
                        <a:defRPr/>
                      </a:pPr>
                      <a:r>
                        <a:rPr lang="en-US" sz="800">
                          <a:solidFill>
                            <a:srgbClr val="000000"/>
                          </a:solidFill>
                        </a:rPr>
                        <a:t>Scenario 13: connections = 5 threads =10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40.0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0.00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3.20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116.00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375.60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310.70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r>
              <a:tr h="254000">
                <a:tc>
                  <a:txBody>
                    <a:bodyPr anchor="t" rtlCol="false"/>
                    <a:lstStyle/>
                    <a:p>
                      <a:pPr algn="l">
                        <a:defRPr/>
                      </a:pPr>
                      <a:r>
                        <a:rPr lang="en-US" sz="800">
                          <a:solidFill>
                            <a:srgbClr val="000000"/>
                          </a:solidFill>
                        </a:rPr>
                        <a:t>Scenario 14: connections = 10 threads =10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40.0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0.00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15.00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22.50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81.40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66.70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r>
              <a:tr h="254000">
                <a:tc>
                  <a:txBody>
                    <a:bodyPr anchor="t" rtlCol="false"/>
                    <a:lstStyle/>
                    <a:p>
                      <a:pPr algn="l">
                        <a:defRPr/>
                      </a:pPr>
                      <a:r>
                        <a:rPr lang="en-US" sz="800">
                          <a:solidFill>
                            <a:srgbClr val="000000"/>
                          </a:solidFill>
                        </a:rPr>
                        <a:t>Scenario 15: connections = 15 threads =10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56.0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0.00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84.90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16.30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10.30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c>
                  <a:txBody>
                    <a:bodyPr anchor="t" rtlCol="false"/>
                    <a:lstStyle/>
                    <a:p>
                      <a:pPr algn="l">
                        <a:defRPr/>
                      </a:pPr>
                      <a:r>
                        <a:rPr lang="en-US" sz="800">
                          <a:solidFill>
                            <a:srgbClr val="000000"/>
                          </a:solidFill>
                        </a:rPr>
                        <a:t>11.80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1397000" y="0"/>
            <a:ext cx="6350000" cy="635000"/>
          </a:xfrm>
          <a:prstGeom prst="rect">
            <a:avLst/>
          </a:prstGeom>
        </p:spPr>
        <p:txBody>
          <a:bodyPr anchor="t" rtlCol="false" anchorCtr="true"/>
          <a:lstStyle/>
          <a:p>
            <a:pPr algn="l">
              <a:defRPr/>
            </a:pPr>
            <a:r>
              <a:rPr lang="en-US"/>
              <a:t/>
            </a:r>
          </a:p>
          <a:p>
            <a:pPr algn="l">
              <a:defRPr/>
            </a:pPr>
            <a:r>
              <a:rPr lang="en-US" sz="2000">
                <a:solidFill>
                  <a:srgbClr val="000000"/>
                </a:solidFill>
              </a:rPr>
              <a:t>Findings, Suggestions and Conclusion</a:t>
            </a:r>
          </a:p>
        </p:txBody>
      </p:sp>
      <p:sp>
        <p:nvSpPr>
          <p:cNvPr name="TextBox 3" id="3"/>
          <p:cNvSpPr txBox="true"/>
          <p:nvPr/>
        </p:nvSpPr>
        <p:spPr>
          <a:xfrm>
            <a:off x="1397000" y="381000"/>
            <a:ext cx="6350000" cy="635000"/>
          </a:xfrm>
          <a:prstGeom prst="rect">
            <a:avLst/>
          </a:prstGeom>
        </p:spPr>
        <p:txBody>
          <a:bodyPr anchor="t" rtlCol="false" anchorCtr="true"/>
          <a:lstStyle/>
          <a:p>
            <a:pPr algn="l">
              <a:defRPr/>
            </a:pPr>
            <a:r>
              <a:rPr lang="en-US"/>
              <a:t/>
            </a:r>
          </a:p>
          <a:p>
            <a:pPr algn="l">
              <a:defRPr/>
            </a:pPr>
            <a:r>
              <a:rPr lang="en-US" sz="1800">
                <a:solidFill>
                  <a:srgbClr val="000000"/>
                </a:solidFill>
              </a:rPr>
              <a:t>Findings:</a:t>
            </a:r>
          </a:p>
        </p:txBody>
      </p:sp>
      <p:sp>
        <p:nvSpPr>
          <p:cNvPr name="TextBox 4" id="4"/>
          <p:cNvSpPr txBox="true"/>
          <p:nvPr/>
        </p:nvSpPr>
        <p:spPr>
          <a:xfrm>
            <a:off x="1397000" y="762000"/>
            <a:ext cx="6350000" cy="635000"/>
          </a:xfrm>
          <a:prstGeom prst="rect">
            <a:avLst/>
          </a:prstGeom>
        </p:spPr>
        <p:txBody>
          <a:bodyPr anchor="t" rtlCol="false" anchorCtr="false"/>
          <a:lstStyle/>
          <a:p>
            <a:pPr algn="l">
              <a:defRPr/>
            </a:pPr>
            <a:r>
              <a:rPr lang="en-US"/>
              <a:t/>
            </a:r>
          </a:p>
          <a:p>
            <a:pPr algn="l">
              <a:defRPr/>
            </a:pPr>
            <a:r>
              <a:rPr lang="en-US" sz="1300">
                <a:solidFill>
                  <a:srgbClr val="404040"/>
                </a:solidFill>
              </a:rPr>
              <a:t>• Total Successful Operations: High counts in scenarios with more threads and smaller JSON sizes.</a:t>
            </a:r>
          </a:p>
        </p:txBody>
      </p:sp>
      <p:sp>
        <p:nvSpPr>
          <p:cNvPr name="TextBox 5" id="5"/>
          <p:cNvSpPr txBox="true"/>
          <p:nvPr/>
        </p:nvSpPr>
        <p:spPr>
          <a:xfrm>
            <a:off x="1397000" y="1143000"/>
            <a:ext cx="6350000" cy="635000"/>
          </a:xfrm>
          <a:prstGeom prst="rect">
            <a:avLst/>
          </a:prstGeom>
        </p:spPr>
        <p:txBody>
          <a:bodyPr anchor="t" rtlCol="false" anchorCtr="false"/>
          <a:lstStyle/>
          <a:p>
            <a:pPr algn="l">
              <a:defRPr/>
            </a:pPr>
            <a:r>
              <a:rPr lang="en-US"/>
              <a:t/>
            </a:r>
          </a:p>
          <a:p>
            <a:pPr algn="l">
              <a:defRPr/>
            </a:pPr>
            <a:r>
              <a:rPr lang="en-US" sz="1300">
                <a:solidFill>
                  <a:srgbClr val="404040"/>
                </a:solidFill>
              </a:rPr>
              <a:t>• Transactions Per Second (TPS): The highest TPS was observed in scenarios with 5 threads and smaller payloads.</a:t>
            </a:r>
          </a:p>
        </p:txBody>
      </p:sp>
      <p:sp>
        <p:nvSpPr>
          <p:cNvPr name="TextBox 6" id="6"/>
          <p:cNvSpPr txBox="true"/>
          <p:nvPr/>
        </p:nvSpPr>
        <p:spPr>
          <a:xfrm>
            <a:off x="1397000" y="1524000"/>
            <a:ext cx="6350000" cy="635000"/>
          </a:xfrm>
          <a:prstGeom prst="rect">
            <a:avLst/>
          </a:prstGeom>
        </p:spPr>
        <p:txBody>
          <a:bodyPr anchor="t" rtlCol="false" anchorCtr="false"/>
          <a:lstStyle/>
          <a:p>
            <a:pPr algn="l">
              <a:defRPr/>
            </a:pPr>
            <a:r>
              <a:rPr lang="en-US"/>
              <a:t/>
            </a:r>
          </a:p>
          <a:p>
            <a:pPr algn="l">
              <a:defRPr/>
            </a:pPr>
            <a:r>
              <a:rPr lang="en-US" sz="1300">
                <a:solidFill>
                  <a:srgbClr val="404040"/>
                </a:solidFill>
              </a:rPr>
              <a:t>• Shared vs. Unique Keys: Using shared keys resulted in better TPS in many scenarios, suggesting that caching mechanisms or key distribution may play a role in performance.</a:t>
            </a:r>
          </a:p>
        </p:txBody>
      </p:sp>
      <p:sp>
        <p:nvSpPr>
          <p:cNvPr name="TextBox 7" id="7"/>
          <p:cNvSpPr txBox="true"/>
          <p:nvPr/>
        </p:nvSpPr>
        <p:spPr>
          <a:xfrm>
            <a:off x="1397000" y="1905000"/>
            <a:ext cx="6350000" cy="635000"/>
          </a:xfrm>
          <a:prstGeom prst="rect">
            <a:avLst/>
          </a:prstGeom>
        </p:spPr>
        <p:txBody>
          <a:bodyPr anchor="t" rtlCol="false" anchorCtr="false"/>
          <a:lstStyle/>
          <a:p>
            <a:pPr algn="l">
              <a:defRPr/>
            </a:pPr>
            <a:r>
              <a:rPr lang="en-US"/>
              <a:t/>
            </a:r>
          </a:p>
          <a:p>
            <a:pPr algn="l">
              <a:defRPr/>
            </a:pPr>
            <a:r>
              <a:rPr lang="en-US" sz="1300">
                <a:solidFill>
                  <a:srgbClr val="404040"/>
                </a:solidFill>
              </a:rPr>
              <a:t>• Performance Bottlenecks: A significant drop in TPS was noted at 15 threads with larger JSON sizes (25 KB), indicating a threshold where resource constraints begin to limit performance.</a:t>
            </a:r>
          </a:p>
        </p:txBody>
      </p:sp>
      <p:sp>
        <p:nvSpPr>
          <p:cNvPr name="TextBox 8" id="8"/>
          <p:cNvSpPr txBox="true"/>
          <p:nvPr/>
        </p:nvSpPr>
        <p:spPr>
          <a:xfrm>
            <a:off x="1397000" y="2476500"/>
            <a:ext cx="6350000" cy="635000"/>
          </a:xfrm>
          <a:prstGeom prst="rect">
            <a:avLst/>
          </a:prstGeom>
        </p:spPr>
        <p:txBody>
          <a:bodyPr anchor="t" rtlCol="false" anchorCtr="false"/>
          <a:lstStyle/>
          <a:p>
            <a:pPr algn="l">
              <a:defRPr/>
            </a:pPr>
            <a:r>
              <a:rPr lang="en-US"/>
              <a:t/>
            </a:r>
          </a:p>
          <a:p>
            <a:pPr algn="l">
              <a:defRPr/>
            </a:pPr>
            <a:r>
              <a:rPr lang="en-US" sz="1300">
                <a:solidFill>
                  <a:srgbClr val="404040"/>
                </a:solidFill>
              </a:rPr>
              <a:t>• Diminishing Returns: A decline in TPS was evident when exceeding 5 threads, suggesting Couchbase may have optimal operating limits under the tested conditions.</a:t>
            </a:r>
          </a:p>
        </p:txBody>
      </p:sp>
      <p:sp>
        <p:nvSpPr>
          <p:cNvPr name="TextBox 9" id="9"/>
          <p:cNvSpPr txBox="true"/>
          <p:nvPr/>
        </p:nvSpPr>
        <p:spPr>
          <a:xfrm>
            <a:off x="1397000" y="2857500"/>
            <a:ext cx="6350000" cy="635000"/>
          </a:xfrm>
          <a:prstGeom prst="rect">
            <a:avLst/>
          </a:prstGeom>
        </p:spPr>
        <p:txBody>
          <a:bodyPr anchor="t" rtlCol="false" anchorCtr="false"/>
          <a:lstStyle/>
          <a:p>
            <a:pPr algn="l">
              <a:defRPr/>
            </a:pPr>
            <a:r>
              <a:rPr lang="en-US"/>
              <a:t/>
            </a:r>
          </a:p>
          <a:p>
            <a:pPr algn="l">
              <a:defRPr/>
            </a:pPr>
            <a:r>
              <a:rPr lang="en-US" sz="1300">
                <a:solidFill>
                  <a:srgbClr val="404040"/>
                </a:solidFill>
              </a:rPr>
              <a:t>• Data size: Payload size greatly affects latency, with 25 KB causing significant increases in PUT and GET latencies compared to 1 KB, which had minimal impact.</a:t>
            </a:r>
          </a:p>
        </p:txBody>
      </p:sp>
      <p:sp>
        <p:nvSpPr>
          <p:cNvPr name="TextBox 10" id="10"/>
          <p:cNvSpPr txBox="true"/>
          <p:nvPr/>
        </p:nvSpPr>
        <p:spPr>
          <a:xfrm>
            <a:off x="1397000" y="3238500"/>
            <a:ext cx="6350000" cy="635000"/>
          </a:xfrm>
          <a:prstGeom prst="rect">
            <a:avLst/>
          </a:prstGeom>
        </p:spPr>
        <p:txBody>
          <a:bodyPr anchor="t" rtlCol="false" anchorCtr="false"/>
          <a:lstStyle/>
          <a:p>
            <a:pPr algn="l">
              <a:defRPr/>
            </a:pPr>
            <a:r>
              <a:rPr lang="en-US"/>
              <a:t/>
            </a:r>
          </a:p>
          <a:p>
            <a:pPr algn="l">
              <a:defRPr/>
            </a:pPr>
            <a:r>
              <a:rPr lang="en-US" sz="1300">
                <a:solidFill>
                  <a:srgbClr val="404040"/>
                </a:solidFill>
              </a:rPr>
              <a:t>• Connection pool size: Predefined connection pool sizes showed minimal impact on database performance.</a:t>
            </a:r>
          </a:p>
        </p:txBody>
      </p:sp>
      <p:sp>
        <p:nvSpPr>
          <p:cNvPr name="TextBox 11" id="11"/>
          <p:cNvSpPr txBox="true"/>
          <p:nvPr/>
        </p:nvSpPr>
        <p:spPr>
          <a:xfrm>
            <a:off x="1397000" y="3746500"/>
            <a:ext cx="6350000" cy="635000"/>
          </a:xfrm>
          <a:prstGeom prst="rect">
            <a:avLst/>
          </a:prstGeom>
        </p:spPr>
        <p:txBody>
          <a:bodyPr anchor="t" rtlCol="false" anchorCtr="true"/>
          <a:lstStyle/>
          <a:p>
            <a:pPr algn="l">
              <a:defRPr/>
            </a:pPr>
            <a:r>
              <a:rPr lang="en-US"/>
              <a:t/>
            </a:r>
          </a:p>
          <a:p>
            <a:pPr algn="l">
              <a:defRPr/>
            </a:pPr>
            <a:r>
              <a:rPr lang="en-US" sz="1800">
                <a:solidFill>
                  <a:srgbClr val="000000"/>
                </a:solidFill>
              </a:rPr>
              <a:t>Suggestions for Further Testing:</a:t>
            </a:r>
          </a:p>
        </p:txBody>
      </p:sp>
      <p:sp>
        <p:nvSpPr>
          <p:cNvPr name="TextBox 12" id="12"/>
          <p:cNvSpPr txBox="true"/>
          <p:nvPr/>
        </p:nvSpPr>
        <p:spPr>
          <a:xfrm>
            <a:off x="1397000" y="4127500"/>
            <a:ext cx="6350000" cy="635000"/>
          </a:xfrm>
          <a:prstGeom prst="rect">
            <a:avLst/>
          </a:prstGeom>
        </p:spPr>
        <p:txBody>
          <a:bodyPr anchor="t" rtlCol="false" anchorCtr="false"/>
          <a:lstStyle/>
          <a:p>
            <a:pPr algn="l">
              <a:defRPr/>
            </a:pPr>
            <a:r>
              <a:rPr lang="en-US"/>
              <a:t/>
            </a:r>
          </a:p>
          <a:p>
            <a:pPr algn="l">
              <a:defRPr/>
            </a:pPr>
            <a:r>
              <a:rPr lang="en-US" sz="1300">
                <a:solidFill>
                  <a:srgbClr val="404040"/>
                </a:solidFill>
              </a:rPr>
              <a:t>• CPU Utilization, Memory Usage, Disk I/O Performance, Network Latency and Throughput, Couchbase Performance Metrics.</a:t>
            </a:r>
          </a:p>
        </p:txBody>
      </p:sp>
      <p:sp>
        <p:nvSpPr>
          <p:cNvPr name="TextBox 13" id="13"/>
          <p:cNvSpPr txBox="true"/>
          <p:nvPr/>
        </p:nvSpPr>
        <p:spPr>
          <a:xfrm>
            <a:off x="1397000" y="4635500"/>
            <a:ext cx="6350000" cy="635000"/>
          </a:xfrm>
          <a:prstGeom prst="rect">
            <a:avLst/>
          </a:prstGeom>
        </p:spPr>
        <p:txBody>
          <a:bodyPr anchor="t" rtlCol="false" anchorCtr="true"/>
          <a:lstStyle/>
          <a:p>
            <a:pPr algn="l">
              <a:defRPr/>
            </a:pPr>
            <a:r>
              <a:rPr lang="en-US"/>
              <a:t/>
            </a:r>
          </a:p>
          <a:p>
            <a:pPr algn="l">
              <a:defRPr/>
            </a:pPr>
            <a:r>
              <a:rPr lang="en-US" sz="1800">
                <a:solidFill>
                  <a:srgbClr val="000000"/>
                </a:solidFill>
              </a:rPr>
              <a:t>Conclusion:</a:t>
            </a:r>
          </a:p>
        </p:txBody>
      </p:sp>
      <p:sp>
        <p:nvSpPr>
          <p:cNvPr name="TextBox 14" id="14"/>
          <p:cNvSpPr txBox="true"/>
          <p:nvPr/>
        </p:nvSpPr>
        <p:spPr>
          <a:xfrm>
            <a:off x="1397000" y="5016500"/>
            <a:ext cx="6350000" cy="635000"/>
          </a:xfrm>
          <a:prstGeom prst="rect">
            <a:avLst/>
          </a:prstGeom>
        </p:spPr>
        <p:txBody>
          <a:bodyPr anchor="t" rtlCol="false" anchorCtr="false"/>
          <a:lstStyle/>
          <a:p>
            <a:pPr algn="l">
              <a:defRPr/>
            </a:pPr>
            <a:r>
              <a:rPr lang="en-US"/>
              <a:t/>
            </a:r>
          </a:p>
          <a:p>
            <a:pPr algn="l">
              <a:defRPr/>
            </a:pPr>
            <a:r>
              <a:rPr lang="en-US" sz="1300">
                <a:solidFill>
                  <a:srgbClr val="404040"/>
                </a:solidFill>
              </a:rPr>
              <a:t>Higher thread pool sizes generally increased the total successful operations, especially with smaller JSON payloads. However, beyond 5 threads, TPS began to decline, particularly for larger payloads, indicating diminishing returns due to resource contention. Therefore, optimal thread pool size is crucial to balance performance and latency, necessitating careful tuning based on workload characteristics.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