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7000" y="635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500">
                <a:solidFill>
                  <a:srgbClr val="000000"/>
                </a:solidFill>
              </a:rPr>
              <a:t>Benchmark Report on Couchbase Load Testing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97000" y="2540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000">
                <a:solidFill>
                  <a:srgbClr val="404040"/>
                </a:solidFill>
              </a:rPr>
              <a:t>Performance Evaluation of Key-Value Operations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7000" y="4445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/>
              <a:t>Daniel Kleyman </a:t>
            </a:r>
          </a:p>
          <a:p>
            <a:pPr algn="l">
              <a:defRPr/>
            </a:pPr>
            <a:r>
              <a:rPr lang="en-US" sz="1600">
                <a:solidFill>
                  <a:srgbClr val="404040"/>
                </a:solidFill>
              </a:rPr>
              <a:t>   October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7000" y="635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300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97000" y="1397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000">
                <a:solidFill>
                  <a:srgbClr val="000000"/>
                </a:solidFill>
              </a:rPr>
              <a:t>Purpose of the Report: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7000" y="1778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This report provides a comprehensive overview of the benchmarking process conducted to evaluate Couchbase's key-value functionality.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7000" y="2794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000">
                <a:solidFill>
                  <a:srgbClr val="000000"/>
                </a:solidFill>
              </a:rPr>
              <a:t>Objective of Testing: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7000" y="3175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As part of the selection process for an enterprise caching solution, the objective is to develop a load testing strategy to benchmark the key-value functionality of Couchbase.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7000" y="-127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000">
                <a:solidFill>
                  <a:srgbClr val="000000"/>
                </a:solidFill>
              </a:rPr>
              <a:t>Couchbase Setup and Load Testing 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97000" y="381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</a:rPr>
              <a:t>1. Couchbase Setup: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7000" y="6985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• Installation: The Couchbase instance was set up using Docker with default settings.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7000" y="1016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• Bucket Configuration: A bucket named 'loadtest' was created for testing.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7000" y="13335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</a:rPr>
              <a:t>2. Load Testing Methodology: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7000" y="1651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• Multi-threaded Java Application: Each thread uploads a JSON file and retrieves it.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7000" y="19685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• Test Duration: The load tests were executed for 3 minutes.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7000" y="2286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• Operations Performed: Each thread performed one upload followed by three retrieve operations of the uploaded file by key.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7000" y="2794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</a:rPr>
              <a:t>3. Asynchronous Load Testing: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7000" y="3175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• Purpose: Enhance efficiency and scalability of database interactions.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97000" y="34925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• Improved Throughput: Non-blocking I/O allows concurrent processing of multiple requests.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97000" y="3810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• Enhanced Resource Utilization: Optimizes CPU and memory usage by reducing idle time.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7000" y="41275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• Simulated Concurrent Load: Reflects real-world scenarios of multiple simultaneous users.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97000" y="4445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 dirty="0"/>
          </a:p>
          <a:p>
            <a:pPr algn="l">
              <a:defRPr/>
            </a:pPr>
            <a:r>
              <a:rPr lang="en-US" sz="1200" dirty="0">
                <a:solidFill>
                  <a:srgbClr val="404040"/>
                </a:solidFill>
              </a:rPr>
              <a:t>• Expected Outcomes: Higher load capacity for comprehensive performance evaluation.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97000" y="47625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</a:rPr>
              <a:t>4. Monitoring: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97000" y="5080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• Metrics Collection: Micrometer was used to collect application performance metrics.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97000" y="53975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• Metrics Storage: Prometheus was utilized for storing the collected metrics.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97000" y="5715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200">
                <a:solidFill>
                  <a:srgbClr val="404040"/>
                </a:solidFill>
              </a:rPr>
              <a:t>Report generated using Apache POI.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7000" y="127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300">
                <a:solidFill>
                  <a:srgbClr val="000000"/>
                </a:solidFill>
              </a:rPr>
              <a:t>Test Scenarios for Couchbase Load Testing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97000" y="762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000">
                <a:solidFill>
                  <a:srgbClr val="000000"/>
                </a:solidFill>
              </a:rPr>
              <a:t>1. Overview of Test Scenarios: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7000" y="1143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• Purpose: To benchmark Couchbase's key-value functionality under various conditions.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7000" y="18415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000">
                <a:solidFill>
                  <a:srgbClr val="000000"/>
                </a:solidFill>
              </a:rPr>
              <a:t>2. Scenario Types: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7000" y="22225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• Thread Pool Scenarios: Tests varying the number of threads used for load operations from 1 to 3, use JSON files of 1 kb size, write to unique keys and use Couchbase default connection pool size.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7000" y="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3000">
                <a:solidFill>
                  <a:srgbClr val="000000"/>
                </a:solidFill>
              </a:rPr>
              <a:t>Results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97000" y="635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This section provides an overview of the performance metrics observed during the Couchbase load testing.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7000" y="1270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000">
                <a:solidFill>
                  <a:srgbClr val="000000"/>
                </a:solidFill>
              </a:rPr>
              <a:t>Key Performance Metrics: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7000" y="1651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• Average Latency of PUT Operations: Average latency measured in milliseconds.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7000" y="2159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• Average Latency of GET Operations: Average latency measured in milliseconds.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7000" y="2667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• Overall Average Response Time: Overall average response time measured in milliseconds.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7000" y="3175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• Transactions Per Second (TPS): Total successful transactions processed per second.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7000" y="3683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• Total Error Rate: Total error rate observed during the testing phase in percentage.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7000" y="4191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• Total Number of Successful Operations: Total successful operations executed.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7000" y="4699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800">
                <a:solidFill>
                  <a:srgbClr val="404040"/>
                </a:solidFill>
              </a:rPr>
              <a:t>These metrics provide insights into Couchbase's performance under load and areas for potential optimization.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7000" y="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400">
                <a:solidFill>
                  <a:srgbClr val="000000"/>
                </a:solidFill>
              </a:rPr>
              <a:t>Thread Pool Tests Results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397000" y="2032000"/>
          <a:ext cx="6223000" cy="155448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Scenario ID</a:t>
                      </a: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Total Successful Operations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Total Error Rate (%)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Transactions Per Second (TPS)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Average PUT Latency (ms)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Average GET Latency (ms)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Overall Average Response Time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</a:rPr>
                        <a:t>ms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97000" y="2032000"/>
          <a:ext cx="6223000" cy="18288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Scenario ID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Total Successful Operations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Total Error Rate (%)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Transactions Per Second (TPS)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Average PUT Latency (ms)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Average GET Latency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</a:rPr>
                        <a:t>ms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Overall Average Response Time (ms)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Scenario 1: threads=1,1kb,unique keys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1261175.0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28.84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10.50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99.10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94.10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95.30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Scenario 2: threads=2,1kb,unique keys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1925322.0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27.68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9.60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108.50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102.50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104.10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Scenario 3: threads=3,1kb,unique keys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2462194.0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31.03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9.80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106.00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101.30</a:t>
                      </a:r>
                      <a:endParaRPr lang="en-US" sz="110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102.50</a:t>
                      </a:r>
                      <a:endParaRPr lang="en-US" sz="1100" dirty="0"/>
                    </a:p>
                  </a:txBody>
                  <a:tcPr>
                    <a:lnL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7000" y="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000">
                <a:solidFill>
                  <a:srgbClr val="000000"/>
                </a:solidFill>
              </a:rPr>
              <a:t>Conclusion: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97000" y="5715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600">
                <a:solidFill>
                  <a:srgbClr val="404040"/>
                </a:solidFill>
              </a:rPr>
              <a:t>• The asynchronous load testing of Couchbase demonstrated significantly higher operation throughput compared to synchronous approaches, allowing for a much larger number of operations to be performed simultaneously.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7000" y="1524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600">
                <a:solidFill>
                  <a:srgbClr val="404040"/>
                </a:solidFill>
              </a:rPr>
              <a:t>• Scenario 2, with 2 threads, achieved the highest number of successful operations and the lowest error rate, highlighting the benefits of asynchronous testing in handling heavy loads more efficiently.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7000" y="22225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600">
                <a:solidFill>
                  <a:srgbClr val="404040"/>
                </a:solidFill>
              </a:rPr>
              <a:t>• Scenario 3, with 3 threads, showed diminishing returns with a noticeable increase in the error rate (31.03%), despite a slight improvement in throughput.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7000" y="2921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600">
                <a:solidFill>
                  <a:srgbClr val="404040"/>
                </a:solidFill>
              </a:rPr>
              <a:t>• These findings suggest that while asynchronous testing can handle more concurrent operations, it may result in higher error rates under heavy load.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7000" y="36195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600">
                <a:solidFill>
                  <a:srgbClr val="404040"/>
                </a:solidFill>
              </a:rPr>
              <a:t>• Due to limited hardware resources, we could not obtain results sufficient for a comprehensive analysis.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7000" y="4445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000">
                <a:solidFill>
                  <a:srgbClr val="000000"/>
                </a:solidFill>
              </a:rPr>
              <a:t>Suggestions for Further Testing: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7000" y="4953000"/>
            <a:ext cx="6350000" cy="635000"/>
          </a:xfrm>
          <a:prstGeom prst="rect">
            <a:avLst/>
          </a:prstGeom>
        </p:spPr>
        <p:txBody>
          <a:bodyPr rtlCol="0" anchor="t" anchorCtr="0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1600">
                <a:solidFill>
                  <a:srgbClr val="404040"/>
                </a:solidFill>
              </a:rPr>
              <a:t>• CPU Utilization, Memory Usage, Disk I/O Performance, Network Latency and Throughput, Couchbase Performance Metrics.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7000" y="2540000"/>
            <a:ext cx="6350000" cy="635000"/>
          </a:xfrm>
          <a:prstGeom prst="rect">
            <a:avLst/>
          </a:prstGeom>
        </p:spPr>
        <p:txBody>
          <a:bodyPr rtlCol="0" anchor="t" anchorCtr="1"/>
          <a:lstStyle/>
          <a:p>
            <a:pPr algn="l">
              <a:defRPr/>
            </a:pPr>
            <a:endParaRPr/>
          </a:p>
          <a:p>
            <a:pPr algn="l">
              <a:defRPr/>
            </a:pPr>
            <a:r>
              <a:rPr lang="en-US" sz="2800">
                <a:solidFill>
                  <a:srgbClr val="000000"/>
                </a:solidFill>
              </a:rPr>
              <a:t>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736</Words>
  <Application>Microsoft Office PowerPoint</Application>
  <PresentationFormat>Экран (4:3)</PresentationFormat>
  <Paragraphs>138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Daniel</cp:lastModifiedBy>
  <cp:revision>3</cp:revision>
  <dcterms:created xsi:type="dcterms:W3CDTF">2006-08-16T00:00:00Z</dcterms:created>
  <dcterms:modified xsi:type="dcterms:W3CDTF">2024-10-18T17:43:52Z</dcterms:modified>
</cp:coreProperties>
</file>