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61" r:id="rId6"/>
    <p:sldId id="268" r:id="rId7"/>
    <p:sldId id="262" r:id="rId8"/>
    <p:sldId id="264" r:id="rId9"/>
    <p:sldId id="267" r:id="rId10"/>
    <p:sldId id="265" r:id="rId11"/>
    <p:sldId id="266" r:id="rId12"/>
    <p:sldId id="263"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07" d="100"/>
          <a:sy n="107" d="100"/>
        </p:scale>
        <p:origin x="138" y="2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hasCustomPrompt="1"/>
          </p:nvPr>
        </p:nvSpPr>
        <p:spPr>
          <a:xfrm>
            <a:off x="680322" y="2733709"/>
            <a:ext cx="8144134" cy="1373070"/>
          </a:xfrm>
        </p:spPr>
        <p:txBody>
          <a:bodyPr anchor="b">
            <a:noAutofit/>
          </a:bodyPr>
          <a:lstStyle>
            <a:lvl1pPr algn="r">
              <a:defRPr sz="5400" baseline="0"/>
            </a:lvl1pPr>
          </a:lstStyle>
          <a:p>
            <a:r>
              <a:rPr lang="en-US" dirty="0" smtClean="0"/>
              <a:t>NBA Players </a:t>
            </a:r>
            <a:r>
              <a:rPr lang="en-US" dirty="0" err="1" smtClean="0"/>
              <a:t>Populatiry</a:t>
            </a:r>
            <a:endParaRPr lang="en-US" dirty="0"/>
          </a:p>
        </p:txBody>
      </p:sp>
      <p:sp>
        <p:nvSpPr>
          <p:cNvPr id="3" name="Subtitle 2"/>
          <p:cNvSpPr>
            <a:spLocks noGrp="1"/>
          </p:cNvSpPr>
          <p:nvPr>
            <p:ph type="subTitle" idx="1" hasCustomPrompt="1"/>
          </p:nvPr>
        </p:nvSpPr>
        <p:spPr>
          <a:xfrm>
            <a:off x="680322" y="4394039"/>
            <a:ext cx="8144134" cy="1117687"/>
          </a:xfrm>
        </p:spPr>
        <p:txBody>
          <a:bodyPr>
            <a:normAutofit/>
          </a:bodyPr>
          <a:lstStyle>
            <a:lvl1pPr marL="0" indent="0" algn="r">
              <a:buNone/>
              <a:defRPr sz="20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Team Members: Daniel, </a:t>
            </a:r>
            <a:r>
              <a:rPr lang="en-US" dirty="0" err="1" smtClean="0"/>
              <a:t>Haarris</a:t>
            </a:r>
            <a:r>
              <a:rPr lang="en-US" dirty="0" smtClean="0"/>
              <a:t>, Maggie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9/28/2019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lvl1pPr>
              <a:defRPr/>
            </a:lvl1pPr>
          </a:lstStyle>
          <a:p>
            <a:r>
              <a:rPr lang="en-US" dirty="0" smtClean="0"/>
              <a:t>1</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hasCustomPrompt="1"/>
          </p:nvPr>
        </p:nvSpPr>
        <p:spPr/>
        <p:txBody>
          <a:bodyPr/>
          <a:lstStyle>
            <a:lvl1pPr>
              <a:defRPr/>
            </a:lvl1pPr>
          </a:lstStyle>
          <a:p>
            <a:r>
              <a:rPr lang="en-US" dirty="0" smtClean="0"/>
              <a:t>Project Overview</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9/28/2019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r>
              <a:rPr lang="en-US" dirty="0" smtClean="0"/>
              <a:t>2</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hasCustomPrompt="1"/>
          </p:nvPr>
        </p:nvSpPr>
        <p:spPr>
          <a:xfrm>
            <a:off x="680322" y="2869895"/>
            <a:ext cx="9613860" cy="1090788"/>
          </a:xfrm>
        </p:spPr>
        <p:txBody>
          <a:bodyPr anchor="ctr">
            <a:normAutofit/>
          </a:bodyPr>
          <a:lstStyle>
            <a:lvl1pPr algn="r">
              <a:defRPr sz="3600"/>
            </a:lvl1pPr>
          </a:lstStyle>
          <a:p>
            <a:r>
              <a:rPr lang="en-US" dirty="0" smtClean="0"/>
              <a:t>Data Sources</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9/28/2019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lvl1pPr>
              <a:defRPr/>
            </a:lvl1pPr>
          </a:lstStyle>
          <a:p>
            <a:r>
              <a:rPr lang="en-US" dirty="0" smtClean="0"/>
              <a:t>3</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6"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hasCustomPrompt="1"/>
          </p:nvPr>
        </p:nvSpPr>
        <p:spPr/>
        <p:txBody>
          <a:bodyPr/>
          <a:lstStyle>
            <a:lvl1pPr>
              <a:defRPr/>
            </a:lvl1pPr>
          </a:lstStyle>
          <a:p>
            <a:r>
              <a:rPr lang="en-US" dirty="0" smtClean="0"/>
              <a:t>Tools</a:t>
            </a:r>
            <a:endParaRPr lang="en-US" dirty="0"/>
          </a:p>
        </p:txBody>
      </p:sp>
      <p:sp>
        <p:nvSpPr>
          <p:cNvPr id="3" name="Content Placeholder 2"/>
          <p:cNvSpPr>
            <a:spLocks noGrp="1"/>
          </p:cNvSpPr>
          <p:nvPr>
            <p:ph sz="half" idx="1" hasCustomPrompt="1"/>
          </p:nvPr>
        </p:nvSpPr>
        <p:spPr>
          <a:xfrm>
            <a:off x="680320" y="2336873"/>
            <a:ext cx="4698358" cy="3599316"/>
          </a:xfrm>
        </p:spPr>
        <p:txBody>
          <a:bodyPr/>
          <a:lstStyle>
            <a:lvl1pPr>
              <a:defRPr baseline="0"/>
            </a:lvl1pPr>
            <a:lvl2pPr>
              <a:defRPr/>
            </a:lvl2pPr>
            <a:lvl3pPr>
              <a:defRPr/>
            </a:lvl3pPr>
            <a:lvl4pPr>
              <a:defRPr baseline="0"/>
            </a:lvl4pPr>
          </a:lstStyle>
          <a:p>
            <a:pPr lvl="0"/>
            <a:r>
              <a:rPr lang="en-US" dirty="0" smtClean="0"/>
              <a:t>Tools used in the project</a:t>
            </a:r>
          </a:p>
          <a:p>
            <a:pPr lvl="1"/>
            <a:r>
              <a:rPr lang="en-US" dirty="0" smtClean="0"/>
              <a:t>HTML</a:t>
            </a:r>
          </a:p>
          <a:p>
            <a:pPr lvl="2"/>
            <a:r>
              <a:rPr lang="en-US" dirty="0" smtClean="0"/>
              <a:t>Python</a:t>
            </a:r>
          </a:p>
          <a:p>
            <a:pPr lvl="3"/>
            <a:r>
              <a:rPr lang="en-US" dirty="0" smtClean="0"/>
              <a:t>Jupiter Notebook</a:t>
            </a:r>
          </a:p>
          <a:p>
            <a:pPr lvl="4"/>
            <a:r>
              <a:rPr lang="en-US" dirty="0" smtClean="0"/>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9/28/2019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lvl1pPr>
              <a:defRPr/>
            </a:lvl1pPr>
          </a:lstStyle>
          <a:p>
            <a:r>
              <a:rPr lang="en-US" dirty="0" smtClean="0"/>
              <a:t>4</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userDrawn="1"/>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hasCustomPrompt="1"/>
          </p:nvPr>
        </p:nvSpPr>
        <p:spPr>
          <a:xfrm>
            <a:off x="680319" y="753229"/>
            <a:ext cx="9613863" cy="1080937"/>
          </a:xfrm>
        </p:spPr>
        <p:txBody>
          <a:bodyPr/>
          <a:lstStyle>
            <a:lvl1pPr>
              <a:defRPr baseline="0"/>
            </a:lvl1pPr>
          </a:lstStyle>
          <a:p>
            <a:r>
              <a:rPr lang="en-US" dirty="0" smtClean="0"/>
              <a:t>Inside the  </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9/28/2019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lvl1pPr>
              <a:defRPr/>
            </a:lvl1pPr>
          </a:lstStyle>
          <a:p>
            <a:r>
              <a:rPr lang="en-US" dirty="0" smtClean="0"/>
              <a:t>5</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userDrawn="1"/>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9/28/2019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9/28/2019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9/28/2019</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United_States_men%27s_national_basketball_team" TargetMode="External"/><Relationship Id="rId2" Type="http://schemas.openxmlformats.org/officeDocument/2006/relationships/hyperlink" Target="https://www.kaggle.com/noahgift/social-power-nba" TargetMode="External"/><Relationship Id="rId1" Type="http://schemas.openxmlformats.org/officeDocument/2006/relationships/slideLayout" Target="../slideLayouts/slideLayout3.xml"/><Relationship Id="rId4" Type="http://schemas.openxmlformats.org/officeDocument/2006/relationships/hyperlink" Target="https://www.espn.com/nba/"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8.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7733" y="2560320"/>
            <a:ext cx="8756723" cy="1546459"/>
          </a:xfrm>
        </p:spPr>
        <p:txBody>
          <a:bodyPr/>
          <a:lstStyle/>
          <a:p>
            <a:r>
              <a:rPr lang="en-US" sz="4400" dirty="0" smtClean="0"/>
              <a:t>NBA Players Popularity Analysis </a:t>
            </a:r>
            <a:endParaRPr lang="en-US" sz="4400" dirty="0"/>
          </a:p>
        </p:txBody>
      </p:sp>
      <p:sp>
        <p:nvSpPr>
          <p:cNvPr id="3" name="Subtitle 2"/>
          <p:cNvSpPr>
            <a:spLocks noGrp="1"/>
          </p:cNvSpPr>
          <p:nvPr>
            <p:ph type="subTitle" idx="1"/>
          </p:nvPr>
        </p:nvSpPr>
        <p:spPr/>
        <p:txBody>
          <a:bodyPr/>
          <a:lstStyle/>
          <a:p>
            <a:r>
              <a:rPr lang="en-US" dirty="0" smtClean="0"/>
              <a:t>Team </a:t>
            </a:r>
            <a:r>
              <a:rPr lang="en-US" dirty="0"/>
              <a:t>Members: Daniel, </a:t>
            </a:r>
            <a:r>
              <a:rPr lang="en-US" dirty="0" err="1"/>
              <a:t>Haarris</a:t>
            </a:r>
            <a:r>
              <a:rPr lang="en-US" dirty="0"/>
              <a:t>, Maggie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28076" y="10521"/>
            <a:ext cx="3966354" cy="2549799"/>
          </a:xfrm>
          <a:prstGeom prst="rect">
            <a:avLst/>
          </a:prstGeom>
        </p:spPr>
      </p:pic>
    </p:spTree>
    <p:extLst>
      <p:ext uri="{BB962C8B-B14F-4D97-AF65-F5344CB8AC3E}">
        <p14:creationId xmlns:p14="http://schemas.microsoft.com/office/powerpoint/2010/main" val="22614160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NBA Players’ Popularity and </a:t>
            </a:r>
            <a:r>
              <a:rPr lang="en-US" dirty="0" smtClean="0"/>
              <a:t>Wins</a:t>
            </a:r>
            <a:endParaRPr lang="en-US" dirty="0"/>
          </a:p>
        </p:txBody>
      </p:sp>
      <p:sp>
        <p:nvSpPr>
          <p:cNvPr id="3" name="Text Placeholder 2"/>
          <p:cNvSpPr>
            <a:spLocks noGrp="1"/>
          </p:cNvSpPr>
          <p:nvPr>
            <p:ph type="body" idx="1"/>
          </p:nvPr>
        </p:nvSpPr>
        <p:spPr>
          <a:xfrm>
            <a:off x="848161" y="2062553"/>
            <a:ext cx="4472327" cy="693135"/>
          </a:xfrm>
        </p:spPr>
        <p:txBody>
          <a:bodyPr/>
          <a:lstStyle/>
          <a:p>
            <a:r>
              <a:rPr lang="en-US" b="0" dirty="0"/>
              <a:t>#1 LeBron James</a:t>
            </a:r>
            <a:endParaRPr lang="en-US" dirty="0"/>
          </a:p>
        </p:txBody>
      </p:sp>
      <p:pic>
        <p:nvPicPr>
          <p:cNvPr id="9" name="Picture 8"/>
          <p:cNvPicPr>
            <a:picLocks noChangeAspect="1"/>
          </p:cNvPicPr>
          <p:nvPr/>
        </p:nvPicPr>
        <p:blipFill>
          <a:blip r:embed="rId2"/>
          <a:stretch>
            <a:fillRect/>
          </a:stretch>
        </p:blipFill>
        <p:spPr>
          <a:xfrm>
            <a:off x="6084918" y="2928025"/>
            <a:ext cx="4939504" cy="2800443"/>
          </a:xfrm>
          <a:prstGeom prst="rect">
            <a:avLst/>
          </a:prstGeom>
        </p:spPr>
      </p:pic>
      <p:pic>
        <p:nvPicPr>
          <p:cNvPr id="13" name="Content Placeholder 6"/>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764547" y="2894969"/>
            <a:ext cx="4830261" cy="2833499"/>
          </a:xfrm>
        </p:spPr>
      </p:pic>
    </p:spTree>
    <p:extLst>
      <p:ext uri="{BB962C8B-B14F-4D97-AF65-F5344CB8AC3E}">
        <p14:creationId xmlns:p14="http://schemas.microsoft.com/office/powerpoint/2010/main" val="32183406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pPr marL="0" indent="0">
              <a:buNone/>
            </a:pPr>
            <a:r>
              <a:rPr lang="en-US" dirty="0" smtClean="0"/>
              <a:t>After we completed the analysis, we came to the surprising conclusion that there was not </a:t>
            </a:r>
            <a:r>
              <a:rPr lang="en-US" dirty="0" smtClean="0"/>
              <a:t>a </a:t>
            </a:r>
            <a:r>
              <a:rPr lang="en-US" dirty="0" smtClean="0"/>
              <a:t>significant correlation between NBA Players’ </a:t>
            </a:r>
            <a:r>
              <a:rPr lang="en-US" dirty="0"/>
              <a:t>p</a:t>
            </a:r>
            <a:r>
              <a:rPr lang="en-US" dirty="0" smtClean="0"/>
              <a:t>opularity </a:t>
            </a:r>
            <a:r>
              <a:rPr lang="en-US" dirty="0" smtClean="0"/>
              <a:t>and their </a:t>
            </a:r>
            <a:r>
              <a:rPr lang="en-US" dirty="0" smtClean="0"/>
              <a:t>wins</a:t>
            </a:r>
            <a:r>
              <a:rPr lang="en-US" dirty="0" smtClean="0"/>
              <a:t>, </a:t>
            </a:r>
            <a:r>
              <a:rPr lang="en-US" dirty="0" smtClean="0"/>
              <a:t>NBA Players’ </a:t>
            </a:r>
            <a:r>
              <a:rPr lang="en-US" dirty="0" smtClean="0"/>
              <a:t>Popularity </a:t>
            </a:r>
            <a:r>
              <a:rPr lang="en-US" dirty="0" smtClean="0"/>
              <a:t>and their </a:t>
            </a:r>
            <a:r>
              <a:rPr lang="en-US" dirty="0" smtClean="0"/>
              <a:t>salaries</a:t>
            </a:r>
            <a:r>
              <a:rPr lang="en-US" dirty="0" smtClean="0"/>
              <a:t>, or the NBA Players’ </a:t>
            </a:r>
            <a:r>
              <a:rPr lang="en-US" dirty="0" smtClean="0"/>
              <a:t>Salaries</a:t>
            </a:r>
            <a:r>
              <a:rPr lang="en-US" dirty="0" smtClean="0"/>
              <a:t> </a:t>
            </a:r>
            <a:r>
              <a:rPr lang="en-US" dirty="0" smtClean="0"/>
              <a:t>and their </a:t>
            </a:r>
            <a:r>
              <a:rPr lang="en-US" dirty="0" smtClean="0"/>
              <a:t>Twitter count</a:t>
            </a:r>
            <a:r>
              <a:rPr lang="en-US" dirty="0" smtClean="0"/>
              <a:t>.</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73133" y="3925558"/>
            <a:ext cx="4345916" cy="2793803"/>
          </a:xfrm>
          <a:prstGeom prst="rect">
            <a:avLst/>
          </a:prstGeom>
        </p:spPr>
      </p:pic>
    </p:spTree>
    <p:extLst>
      <p:ext uri="{BB962C8B-B14F-4D97-AF65-F5344CB8AC3E}">
        <p14:creationId xmlns:p14="http://schemas.microsoft.com/office/powerpoint/2010/main" val="27934070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Thank you</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74679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Overview</a:t>
            </a:r>
            <a:endParaRPr lang="en-US" dirty="0"/>
          </a:p>
        </p:txBody>
      </p:sp>
      <p:sp>
        <p:nvSpPr>
          <p:cNvPr id="3" name="Content Placeholder 2"/>
          <p:cNvSpPr>
            <a:spLocks noGrp="1"/>
          </p:cNvSpPr>
          <p:nvPr>
            <p:ph idx="1"/>
          </p:nvPr>
        </p:nvSpPr>
        <p:spPr/>
        <p:txBody>
          <a:bodyPr/>
          <a:lstStyle/>
          <a:p>
            <a:pPr marL="0" indent="0">
              <a:buNone/>
            </a:pPr>
            <a:r>
              <a:rPr lang="en-US" dirty="0" smtClean="0"/>
              <a:t>Our Team was interested in finding out if there is any correlation between NBA Players’ popularity and the wins, NBA Players’ popularity and their twitter counts, NBA Players’ popularity and their salaries, as well as NBA Players’ popularity and their </a:t>
            </a:r>
            <a:r>
              <a:rPr lang="en-US" dirty="0" smtClean="0"/>
              <a:t>wins</a:t>
            </a:r>
            <a:r>
              <a:rPr lang="en-US" dirty="0" smtClean="0"/>
              <a:t>.</a:t>
            </a:r>
            <a:endParaRPr lang="en-US" dirty="0"/>
          </a:p>
        </p:txBody>
      </p:sp>
    </p:spTree>
    <p:extLst>
      <p:ext uri="{BB962C8B-B14F-4D97-AF65-F5344CB8AC3E}">
        <p14:creationId xmlns:p14="http://schemas.microsoft.com/office/powerpoint/2010/main" val="13830769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Data Sources</a:t>
            </a:r>
            <a:endParaRPr lang="en-US" dirty="0"/>
          </a:p>
        </p:txBody>
      </p:sp>
      <p:sp>
        <p:nvSpPr>
          <p:cNvPr id="3" name="Text Placeholder 2"/>
          <p:cNvSpPr>
            <a:spLocks noGrp="1"/>
          </p:cNvSpPr>
          <p:nvPr>
            <p:ph type="body" idx="1"/>
          </p:nvPr>
        </p:nvSpPr>
        <p:spPr/>
        <p:txBody>
          <a:bodyPr/>
          <a:lstStyle/>
          <a:p>
            <a:pPr marL="342900" indent="-342900" algn="l">
              <a:buFont typeface="Arial" panose="020B0604020202020204" pitchFamily="34" charset="0"/>
              <a:buChar char="•"/>
            </a:pPr>
            <a:r>
              <a:rPr lang="en-US" dirty="0">
                <a:hlinkClick r:id="rId2"/>
              </a:rPr>
              <a:t>https://</a:t>
            </a:r>
            <a:r>
              <a:rPr lang="en-US" dirty="0" smtClean="0">
                <a:hlinkClick r:id="rId2"/>
              </a:rPr>
              <a:t>www.kaggle.com/noahgift/social-power-nba</a:t>
            </a:r>
            <a:endParaRPr lang="en-US" dirty="0" smtClean="0"/>
          </a:p>
          <a:p>
            <a:pPr marL="342900" indent="-342900" algn="l">
              <a:buFont typeface="Arial" panose="020B0604020202020204" pitchFamily="34" charset="0"/>
              <a:buChar char="•"/>
            </a:pPr>
            <a:r>
              <a:rPr lang="en-US" dirty="0">
                <a:hlinkClick r:id="rId3"/>
              </a:rPr>
              <a:t>https://</a:t>
            </a:r>
            <a:r>
              <a:rPr lang="en-US" dirty="0" smtClean="0">
                <a:hlinkClick r:id="rId3"/>
              </a:rPr>
              <a:t>en.wikipedia.org/wiki/United_States_men%27s_national_basketball_team</a:t>
            </a:r>
            <a:endParaRPr lang="en-US" dirty="0" smtClean="0"/>
          </a:p>
          <a:p>
            <a:pPr marL="342900" indent="-342900" algn="l">
              <a:buFont typeface="Arial" panose="020B0604020202020204" pitchFamily="34" charset="0"/>
              <a:buChar char="•"/>
            </a:pPr>
            <a:r>
              <a:rPr lang="en-US" dirty="0">
                <a:hlinkClick r:id="rId4"/>
              </a:rPr>
              <a:t>https://www.espn.com/nba</a:t>
            </a:r>
            <a:r>
              <a:rPr lang="en-US" dirty="0" smtClean="0">
                <a:hlinkClick r:id="rId4"/>
              </a:rPr>
              <a:t>/</a:t>
            </a:r>
            <a:endParaRPr lang="en-US" dirty="0" smtClean="0"/>
          </a:p>
          <a:p>
            <a:pPr marL="342900" indent="-342900" algn="l">
              <a:buFont typeface="Arial" panose="020B0604020202020204" pitchFamily="34" charset="0"/>
              <a:buChar char="•"/>
            </a:pPr>
            <a:endParaRPr lang="en-US" dirty="0" smtClean="0"/>
          </a:p>
          <a:p>
            <a:pPr marL="342900" indent="-342900" algn="l">
              <a:buFont typeface="Arial" panose="020B0604020202020204" pitchFamily="34" charset="0"/>
              <a:buChar char="•"/>
            </a:pPr>
            <a:endParaRPr lang="en-US" dirty="0"/>
          </a:p>
        </p:txBody>
      </p:sp>
    </p:spTree>
    <p:extLst>
      <p:ext uri="{BB962C8B-B14F-4D97-AF65-F5344CB8AC3E}">
        <p14:creationId xmlns:p14="http://schemas.microsoft.com/office/powerpoint/2010/main" val="17475836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Visualization Tools</a:t>
            </a:r>
            <a:endParaRPr lang="en-US" dirty="0"/>
          </a:p>
        </p:txBody>
      </p:sp>
      <p:sp>
        <p:nvSpPr>
          <p:cNvPr id="3" name="Content Placeholder 2"/>
          <p:cNvSpPr>
            <a:spLocks noGrp="1"/>
          </p:cNvSpPr>
          <p:nvPr>
            <p:ph sz="half" idx="1"/>
          </p:nvPr>
        </p:nvSpPr>
        <p:spPr/>
        <p:txBody>
          <a:bodyPr>
            <a:normAutofit lnSpcReduction="10000"/>
          </a:bodyPr>
          <a:lstStyle/>
          <a:p>
            <a:r>
              <a:rPr lang="en-US" dirty="0" smtClean="0"/>
              <a:t>Visualization tools used in the project:</a:t>
            </a:r>
          </a:p>
          <a:p>
            <a:pPr lvl="1"/>
            <a:r>
              <a:rPr lang="en-US" dirty="0" err="1" smtClean="0"/>
              <a:t>BeautifulSoup</a:t>
            </a:r>
            <a:endParaRPr lang="en-US" dirty="0"/>
          </a:p>
          <a:p>
            <a:pPr lvl="1"/>
            <a:r>
              <a:rPr lang="en-US" dirty="0" smtClean="0"/>
              <a:t>D3</a:t>
            </a:r>
          </a:p>
          <a:p>
            <a:pPr lvl="1"/>
            <a:r>
              <a:rPr lang="en-US" dirty="0" smtClean="0"/>
              <a:t>Flask</a:t>
            </a:r>
          </a:p>
          <a:p>
            <a:pPr lvl="1"/>
            <a:r>
              <a:rPr lang="en-US" dirty="0" smtClean="0"/>
              <a:t>HTML</a:t>
            </a:r>
          </a:p>
          <a:p>
            <a:pPr lvl="1"/>
            <a:r>
              <a:rPr lang="en-US" dirty="0" smtClean="0"/>
              <a:t>Pandas</a:t>
            </a:r>
          </a:p>
          <a:p>
            <a:pPr lvl="1"/>
            <a:r>
              <a:rPr lang="en-US" dirty="0" smtClean="0"/>
              <a:t>Python</a:t>
            </a:r>
          </a:p>
          <a:p>
            <a:pPr lvl="1"/>
            <a:r>
              <a:rPr lang="en-US" dirty="0" smtClean="0"/>
              <a:t>PostgreSQL-</a:t>
            </a:r>
            <a:r>
              <a:rPr lang="en-US" dirty="0" err="1" smtClean="0"/>
              <a:t>json</a:t>
            </a:r>
            <a:endParaRPr lang="en-US" dirty="0" smtClean="0"/>
          </a:p>
          <a:p>
            <a:pPr lvl="1"/>
            <a:r>
              <a:rPr lang="en-US" dirty="0" smtClean="0"/>
              <a:t>Jupiter Notebook</a:t>
            </a:r>
          </a:p>
          <a:p>
            <a:pPr lvl="1"/>
            <a:r>
              <a:rPr lang="en-US" dirty="0" smtClean="0"/>
              <a:t>Vanilla JavaScript</a:t>
            </a:r>
          </a:p>
          <a:p>
            <a:endParaRPr lang="en-US" dirty="0" smtClean="0"/>
          </a:p>
          <a:p>
            <a:pPr lvl="1"/>
            <a:endParaRPr lang="en-US" dirty="0"/>
          </a:p>
        </p:txBody>
      </p:sp>
      <p:pic>
        <p:nvPicPr>
          <p:cNvPr id="5" name="Content Placeholder 4"/>
          <p:cNvPicPr>
            <a:picLocks noGrp="1" noChangeAspect="1"/>
          </p:cNvPicPr>
          <p:nvPr>
            <p:ph sz="half" idx="2"/>
          </p:nvPr>
        </p:nvPicPr>
        <p:blipFill>
          <a:blip r:embed="rId2"/>
          <a:stretch>
            <a:fillRect/>
          </a:stretch>
        </p:blipFill>
        <p:spPr>
          <a:xfrm>
            <a:off x="7292181" y="2945606"/>
            <a:ext cx="1304925" cy="2381250"/>
          </a:xfrm>
          <a:prstGeom prst="rect">
            <a:avLst/>
          </a:prstGeom>
        </p:spPr>
      </p:pic>
    </p:spTree>
    <p:extLst>
      <p:ext uri="{BB962C8B-B14F-4D97-AF65-F5344CB8AC3E}">
        <p14:creationId xmlns:p14="http://schemas.microsoft.com/office/powerpoint/2010/main" val="20179853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Inside the code</a:t>
            </a:r>
            <a:endParaRPr lang="en-US" dirty="0"/>
          </a:p>
        </p:txBody>
      </p:sp>
      <p:pic>
        <p:nvPicPr>
          <p:cNvPr id="7" name="Content Placeholder 6"/>
          <p:cNvPicPr>
            <a:picLocks noGrp="1" noChangeAspect="1"/>
          </p:cNvPicPr>
          <p:nvPr>
            <p:ph sz="half" idx="2"/>
          </p:nvPr>
        </p:nvPicPr>
        <p:blipFill>
          <a:blip r:embed="rId2"/>
          <a:stretch>
            <a:fillRect/>
          </a:stretch>
        </p:blipFill>
        <p:spPr>
          <a:xfrm>
            <a:off x="955964" y="2052308"/>
            <a:ext cx="3313003" cy="3883356"/>
          </a:xfrm>
          <a:prstGeom prst="rect">
            <a:avLst/>
          </a:prstGeom>
        </p:spPr>
      </p:pic>
      <p:pic>
        <p:nvPicPr>
          <p:cNvPr id="8" name="Picture 7"/>
          <p:cNvPicPr>
            <a:picLocks noChangeAspect="1"/>
          </p:cNvPicPr>
          <p:nvPr/>
        </p:nvPicPr>
        <p:blipFill>
          <a:blip r:embed="rId3"/>
          <a:stretch>
            <a:fillRect/>
          </a:stretch>
        </p:blipFill>
        <p:spPr>
          <a:xfrm>
            <a:off x="5611090" y="2052308"/>
            <a:ext cx="3483033" cy="3883356"/>
          </a:xfrm>
          <a:prstGeom prst="rect">
            <a:avLst/>
          </a:prstGeom>
        </p:spPr>
      </p:pic>
    </p:spTree>
    <p:extLst>
      <p:ext uri="{BB962C8B-B14F-4D97-AF65-F5344CB8AC3E}">
        <p14:creationId xmlns:p14="http://schemas.microsoft.com/office/powerpoint/2010/main" val="28441589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 is the most popular NBA Player?</a:t>
            </a:r>
            <a:endParaRPr lang="en-US" dirty="0"/>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3383385" y="2207578"/>
            <a:ext cx="3686149" cy="4143346"/>
          </a:xfrm>
        </p:spPr>
      </p:pic>
    </p:spTree>
    <p:extLst>
      <p:ext uri="{BB962C8B-B14F-4D97-AF65-F5344CB8AC3E}">
        <p14:creationId xmlns:p14="http://schemas.microsoft.com/office/powerpoint/2010/main" val="1022584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7" restart="whenNotActive" fill="hold" evtFilter="cancelBubble" nodeType="interactiveSeq">
                <p:stCondLst>
                  <p:cond evt="onClick" delay="0">
                    <p:tgtEl>
                      <p:spTgt spid="7"/>
                    </p:tgtEl>
                  </p:cond>
                </p:stCondLst>
                <p:endSync evt="end" delay="0">
                  <p:rtn val="all"/>
                </p:endSync>
                <p:childTnLst>
                  <p:par>
                    <p:cTn id="8" fill="hold">
                      <p:stCondLst>
                        <p:cond delay="0"/>
                      </p:stCondLst>
                      <p:childTnLst>
                        <p:par>
                          <p:cTn id="9" fill="hold">
                            <p:stCondLst>
                              <p:cond delay="0"/>
                            </p:stCondLst>
                            <p:childTnLst>
                              <p:par>
                                <p:cTn id="10" presetID="2" presetClass="entr" presetSubtype="4" fill="remove" nodeType="afterEffect">
                                  <p:stCondLst>
                                    <p:cond delay="6000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0" fill="hold"/>
                                        <p:tgtEl>
                                          <p:spTgt spid="7"/>
                                        </p:tgtEl>
                                        <p:attrNameLst>
                                          <p:attrName>ppt_x</p:attrName>
                                        </p:attrNameLst>
                                      </p:cBhvr>
                                      <p:tavLst>
                                        <p:tav tm="0">
                                          <p:val>
                                            <p:strVal val="#ppt_x"/>
                                          </p:val>
                                        </p:tav>
                                        <p:tav tm="100000">
                                          <p:val>
                                            <p:strVal val="#ppt_x"/>
                                          </p:val>
                                        </p:tav>
                                      </p:tavLst>
                                    </p:anim>
                                    <p:anim calcmode="lin" valueType="num">
                                      <p:cBhvr additive="base">
                                        <p:cTn id="13" dur="50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nextCondLst>
                <p:cond evt="onClick" delay="0">
                  <p:tgtEl>
                    <p:spTgt spid="7"/>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NBA Players’ Popularity and Salaries Analysis</a:t>
            </a:r>
            <a:endParaRPr lang="en-US" dirty="0"/>
          </a:p>
        </p:txBody>
      </p:sp>
      <p:sp>
        <p:nvSpPr>
          <p:cNvPr id="3" name="Text Placeholder 2"/>
          <p:cNvSpPr>
            <a:spLocks noGrp="1"/>
          </p:cNvSpPr>
          <p:nvPr>
            <p:ph type="body" idx="1"/>
          </p:nvPr>
        </p:nvSpPr>
        <p:spPr>
          <a:xfrm>
            <a:off x="859285" y="2127083"/>
            <a:ext cx="4472327" cy="693135"/>
          </a:xfrm>
        </p:spPr>
        <p:txBody>
          <a:bodyPr/>
          <a:lstStyle/>
          <a:p>
            <a:r>
              <a:rPr lang="en-US" b="0" dirty="0" smtClean="0"/>
              <a:t>#1 LeBron James ($31M)</a:t>
            </a:r>
            <a:endParaRPr lang="en-US" dirty="0"/>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80319" y="3113135"/>
            <a:ext cx="4830261" cy="2833499"/>
          </a:xfrm>
        </p:spPr>
      </p:pic>
      <p:pic>
        <p:nvPicPr>
          <p:cNvPr id="4" name="Picture 3"/>
          <p:cNvPicPr>
            <a:picLocks noChangeAspect="1"/>
          </p:cNvPicPr>
          <p:nvPr/>
        </p:nvPicPr>
        <p:blipFill>
          <a:blip r:embed="rId3"/>
          <a:stretch>
            <a:fillRect/>
          </a:stretch>
        </p:blipFill>
        <p:spPr>
          <a:xfrm>
            <a:off x="5835480" y="3113135"/>
            <a:ext cx="5355616" cy="2916626"/>
          </a:xfrm>
          <a:prstGeom prst="rect">
            <a:avLst/>
          </a:prstGeom>
        </p:spPr>
      </p:pic>
    </p:spTree>
    <p:extLst>
      <p:ext uri="{BB962C8B-B14F-4D97-AF65-F5344CB8AC3E}">
        <p14:creationId xmlns:p14="http://schemas.microsoft.com/office/powerpoint/2010/main" val="39431816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NBA Players’ Popularity and Twitter Counts</a:t>
            </a:r>
            <a:endParaRPr lang="en-US" dirty="0"/>
          </a:p>
        </p:txBody>
      </p:sp>
      <p:sp>
        <p:nvSpPr>
          <p:cNvPr id="3" name="Text Placeholder 2"/>
          <p:cNvSpPr>
            <a:spLocks noGrp="1"/>
          </p:cNvSpPr>
          <p:nvPr>
            <p:ph type="body" idx="1"/>
          </p:nvPr>
        </p:nvSpPr>
        <p:spPr>
          <a:xfrm>
            <a:off x="1345337" y="2020990"/>
            <a:ext cx="4472327" cy="693135"/>
          </a:xfrm>
        </p:spPr>
        <p:txBody>
          <a:bodyPr/>
          <a:lstStyle/>
          <a:p>
            <a:r>
              <a:rPr lang="en-US" b="0" dirty="0" smtClean="0"/>
              <a:t>#1 Stephen Curry ($12M)</a:t>
            </a:r>
            <a:r>
              <a:rPr lang="en-US" dirty="0" smtClean="0"/>
              <a:t> </a:t>
            </a:r>
            <a:endParaRPr lang="en-US" dirty="0"/>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340518" y="2714125"/>
            <a:ext cx="3118597" cy="3505400"/>
          </a:xfrm>
        </p:spPr>
      </p:pic>
      <p:pic>
        <p:nvPicPr>
          <p:cNvPr id="4" name="Picture 3"/>
          <p:cNvPicPr>
            <a:picLocks noChangeAspect="1"/>
          </p:cNvPicPr>
          <p:nvPr/>
        </p:nvPicPr>
        <p:blipFill>
          <a:blip r:embed="rId3"/>
          <a:stretch>
            <a:fillRect/>
          </a:stretch>
        </p:blipFill>
        <p:spPr>
          <a:xfrm>
            <a:off x="5153852" y="2900949"/>
            <a:ext cx="5666023" cy="3059275"/>
          </a:xfrm>
          <a:prstGeom prst="rect">
            <a:avLst/>
          </a:prstGeom>
        </p:spPr>
      </p:pic>
    </p:spTree>
    <p:extLst>
      <p:ext uri="{BB962C8B-B14F-4D97-AF65-F5344CB8AC3E}">
        <p14:creationId xmlns:p14="http://schemas.microsoft.com/office/powerpoint/2010/main" val="20804129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NBA Players’ Popularity and </a:t>
            </a:r>
            <a:r>
              <a:rPr lang="en-US" dirty="0" err="1" smtClean="0"/>
              <a:t>PageViews</a:t>
            </a:r>
            <a:endParaRPr lang="en-US" dirty="0"/>
          </a:p>
        </p:txBody>
      </p:sp>
      <p:sp>
        <p:nvSpPr>
          <p:cNvPr id="3" name="Text Placeholder 2"/>
          <p:cNvSpPr>
            <a:spLocks noGrp="1"/>
          </p:cNvSpPr>
          <p:nvPr>
            <p:ph type="body" idx="1"/>
          </p:nvPr>
        </p:nvSpPr>
        <p:spPr>
          <a:xfrm>
            <a:off x="1345337" y="2020990"/>
            <a:ext cx="4472327" cy="693135"/>
          </a:xfrm>
        </p:spPr>
        <p:txBody>
          <a:bodyPr/>
          <a:lstStyle/>
          <a:p>
            <a:r>
              <a:rPr lang="en-US" b="0" dirty="0" smtClean="0"/>
              <a:t>#1 Stephen </a:t>
            </a:r>
            <a:r>
              <a:rPr lang="en-US" b="0" dirty="0"/>
              <a:t>Curry</a:t>
            </a:r>
            <a:r>
              <a:rPr lang="en-US" dirty="0"/>
              <a:t> </a:t>
            </a:r>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340518" y="2714125"/>
            <a:ext cx="3118597" cy="3505400"/>
          </a:xfrm>
        </p:spPr>
      </p:pic>
      <p:pic>
        <p:nvPicPr>
          <p:cNvPr id="5" name="Picture 4"/>
          <p:cNvPicPr>
            <a:picLocks noChangeAspect="1"/>
          </p:cNvPicPr>
          <p:nvPr/>
        </p:nvPicPr>
        <p:blipFill>
          <a:blip r:embed="rId3"/>
          <a:stretch>
            <a:fillRect/>
          </a:stretch>
        </p:blipFill>
        <p:spPr>
          <a:xfrm>
            <a:off x="5268208" y="2714125"/>
            <a:ext cx="5586379" cy="3179599"/>
          </a:xfrm>
          <a:prstGeom prst="rect">
            <a:avLst/>
          </a:prstGeom>
        </p:spPr>
      </p:pic>
    </p:spTree>
    <p:extLst>
      <p:ext uri="{BB962C8B-B14F-4D97-AF65-F5344CB8AC3E}">
        <p14:creationId xmlns:p14="http://schemas.microsoft.com/office/powerpoint/2010/main" val="3470567910"/>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
  <TotalTime>200</TotalTime>
  <Words>204</Words>
  <Application>Microsoft Office PowerPoint</Application>
  <PresentationFormat>Widescreen</PresentationFormat>
  <Paragraphs>32</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Trebuchet MS</vt:lpstr>
      <vt:lpstr>Berlin</vt:lpstr>
      <vt:lpstr>NBA Players Popularity Analysis </vt:lpstr>
      <vt:lpstr>Project Overview</vt:lpstr>
      <vt:lpstr>Data Sources</vt:lpstr>
      <vt:lpstr>Visualization Tools</vt:lpstr>
      <vt:lpstr>Inside the code</vt:lpstr>
      <vt:lpstr>Who is the most popular NBA Player?</vt:lpstr>
      <vt:lpstr>NBA Players’ Popularity and Salaries Analysis</vt:lpstr>
      <vt:lpstr>NBA Players’ Popularity and Twitter Counts</vt:lpstr>
      <vt:lpstr>NBA Players’ Popularity and PageViews</vt:lpstr>
      <vt:lpstr>NBA Players’ Popularity and Wins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NBA Players Popularity </dc:title>
  <dc:creator>Maggie Obryk</dc:creator>
  <cp:lastModifiedBy>Maggie Obryk</cp:lastModifiedBy>
  <cp:revision>56</cp:revision>
  <dcterms:created xsi:type="dcterms:W3CDTF">2019-09-26T00:11:07Z</dcterms:created>
  <dcterms:modified xsi:type="dcterms:W3CDTF">2019-09-28T07:09:09Z</dcterms:modified>
</cp:coreProperties>
</file>