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26" r:id="rId3"/>
    <p:sldId id="327" r:id="rId4"/>
    <p:sldId id="258" r:id="rId5"/>
    <p:sldId id="328" r:id="rId6"/>
    <p:sldId id="329" r:id="rId7"/>
    <p:sldId id="330" r:id="rId8"/>
    <p:sldId id="331" r:id="rId9"/>
    <p:sldId id="332" r:id="rId10"/>
    <p:sldId id="333" r:id="rId11"/>
    <p:sldId id="334" r:id="rId12"/>
    <p:sldId id="335" r:id="rId13"/>
    <p:sldId id="336" r:id="rId14"/>
    <p:sldId id="337" r:id="rId15"/>
    <p:sldId id="263" r:id="rId16"/>
    <p:sldId id="301" r:id="rId17"/>
    <p:sldId id="321" r:id="rId18"/>
    <p:sldId id="288" r:id="rId19"/>
    <p:sldId id="306" r:id="rId20"/>
    <p:sldId id="307" r:id="rId21"/>
    <p:sldId id="308" r:id="rId22"/>
    <p:sldId id="312" r:id="rId23"/>
    <p:sldId id="309" r:id="rId24"/>
    <p:sldId id="310" r:id="rId25"/>
    <p:sldId id="311" r:id="rId26"/>
    <p:sldId id="313" r:id="rId27"/>
    <p:sldId id="314" r:id="rId28"/>
    <p:sldId id="315" r:id="rId29"/>
    <p:sldId id="316" r:id="rId30"/>
    <p:sldId id="289" r:id="rId31"/>
    <p:sldId id="324" r:id="rId32"/>
    <p:sldId id="277" r:id="rId33"/>
    <p:sldId id="325" r:id="rId34"/>
    <p:sldId id="278" r:id="rId35"/>
    <p:sldId id="290" r:id="rId36"/>
    <p:sldId id="279" r:id="rId37"/>
    <p:sldId id="291" r:id="rId38"/>
    <p:sldId id="280" r:id="rId39"/>
    <p:sldId id="281" r:id="rId40"/>
    <p:sldId id="317" r:id="rId41"/>
    <p:sldId id="28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83626" autoAdjust="0"/>
  </p:normalViewPr>
  <p:slideViewPr>
    <p:cSldViewPr>
      <p:cViewPr>
        <p:scale>
          <a:sx n="80" d="100"/>
          <a:sy n="80" d="100"/>
        </p:scale>
        <p:origin x="-102" y="-3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B2530-9CFF-484B-AD0F-A28508B4D78A}" type="datetimeFigureOut">
              <a:rPr lang="zh-CN" altLang="en-US" smtClean="0"/>
              <a:pPr/>
              <a:t>2015/4/13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83824-06BD-48F3-A8DC-85FBDC3A6F7F}" type="slidenum">
              <a:rPr lang="zh-CN" altLang="en-US" smtClean="0"/>
              <a:pPr/>
              <a:t>‹#›</a:t>
            </a:fld>
            <a:endParaRPr lang="zh-CN" altLang="en-US"/>
          </a:p>
        </p:txBody>
      </p:sp>
    </p:spTree>
    <p:extLst>
      <p:ext uri="{BB962C8B-B14F-4D97-AF65-F5344CB8AC3E}">
        <p14:creationId xmlns:p14="http://schemas.microsoft.com/office/powerpoint/2010/main" val="420232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a:t>
            </a:fld>
            <a:endParaRPr lang="zh-CN" altLang="en-US"/>
          </a:p>
        </p:txBody>
      </p:sp>
    </p:spTree>
    <p:extLst>
      <p:ext uri="{BB962C8B-B14F-4D97-AF65-F5344CB8AC3E}">
        <p14:creationId xmlns:p14="http://schemas.microsoft.com/office/powerpoint/2010/main" val="217555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dirty="0" smtClean="0"/>
              <a:t>作业具有并发性。</a:t>
            </a:r>
            <a:r>
              <a:rPr lang="zh-CN" altLang="zh-CN" sz="1200" dirty="0" smtClean="0"/>
              <a:t>硬件系统对并发作业数量的支持能力直接决定了系统处理高通量应用时的吞吐效率。</a:t>
            </a:r>
          </a:p>
          <a:p>
            <a:r>
              <a:rPr lang="zh-CN" altLang="zh-CN" sz="1200" b="1" dirty="0" smtClean="0"/>
              <a:t>作业之间耦合性低。</a:t>
            </a:r>
            <a:r>
              <a:rPr lang="zh-CN" altLang="zh-CN" sz="1200" dirty="0" smtClean="0"/>
              <a:t>对核间通信的需求较低。</a:t>
            </a:r>
          </a:p>
          <a:p>
            <a:r>
              <a:rPr lang="zh-CN" altLang="zh-CN" sz="1200" b="1" dirty="0" smtClean="0"/>
              <a:t>高访存计算比。</a:t>
            </a:r>
            <a:r>
              <a:rPr lang="zh-CN" altLang="zh-CN" sz="1200" dirty="0" smtClean="0"/>
              <a:t>高通量应用对访存需求较大，需要硬件系统提供更有效的访存通路和更大的访存带宽，而对计算需求较小，可以降低计算部件的复杂度，弱化其功能。</a:t>
            </a:r>
          </a:p>
          <a:p>
            <a:r>
              <a:rPr lang="zh-CN" altLang="en-US" sz="1200" b="1" dirty="0" smtClean="0"/>
              <a:t>访存不规则，</a:t>
            </a:r>
            <a:r>
              <a:rPr lang="zh-CN" altLang="zh-CN" sz="1200" b="1" dirty="0" smtClean="0"/>
              <a:t>较高的</a:t>
            </a:r>
            <a:r>
              <a:rPr lang="x-none" altLang="zh-CN" sz="1200" b="1" dirty="0" smtClean="0"/>
              <a:t>Cache</a:t>
            </a:r>
            <a:r>
              <a:rPr lang="zh-CN" altLang="zh-CN" sz="1200" b="1" dirty="0" smtClean="0"/>
              <a:t>失效率。</a:t>
            </a:r>
            <a:r>
              <a:rPr lang="zh-CN" altLang="zh-CN" sz="1200" dirty="0" smtClean="0"/>
              <a:t>经过分析发现，由于高通量应用的数据量巨大，多用户离散请求等原因，导致数据访问的时间局部性或者空间局部性较差，从而导致较高的</a:t>
            </a:r>
            <a:r>
              <a:rPr lang="x-none" altLang="zh-CN" sz="1200" dirty="0" smtClean="0"/>
              <a:t>Cache</a:t>
            </a:r>
            <a:r>
              <a:rPr lang="zh-CN" altLang="zh-CN" sz="1200" dirty="0" smtClean="0"/>
              <a:t>失效率。在高通量处理器设计时，需要充分考虑到这一点。</a:t>
            </a:r>
            <a:endParaRPr lang="en-US" altLang="zh-CN" sz="1200" dirty="0" smtClean="0"/>
          </a:p>
          <a:p>
            <a:r>
              <a:rPr lang="zh-CN" altLang="zh-CN" sz="1200" b="1" dirty="0" smtClean="0"/>
              <a:t>访存粒度小。</a:t>
            </a:r>
            <a:r>
              <a:rPr lang="zh-CN" altLang="zh-CN" sz="1200" dirty="0" smtClean="0"/>
              <a:t>数据中心的数据处理类高通量应用多用于文本类数据的分析，以字符或字符串为主，与传统应用常见的</a:t>
            </a:r>
            <a:r>
              <a:rPr lang="en-US" altLang="zh-CN" sz="1200" dirty="0" smtClean="0"/>
              <a:t>32bit</a:t>
            </a:r>
            <a:r>
              <a:rPr lang="zh-CN" altLang="zh-CN" sz="1200" dirty="0" smtClean="0"/>
              <a:t>或</a:t>
            </a:r>
            <a:r>
              <a:rPr lang="en-US" altLang="zh-CN" sz="1200" dirty="0" smtClean="0"/>
              <a:t>64bit</a:t>
            </a:r>
            <a:r>
              <a:rPr lang="zh-CN" altLang="zh-CN" sz="1200" dirty="0" smtClean="0"/>
              <a:t>访存粒度相比，此类应用访存粒度偏小，多为</a:t>
            </a:r>
            <a:r>
              <a:rPr lang="en-US" altLang="zh-CN" sz="1200" dirty="0" smtClean="0"/>
              <a:t>8bit</a:t>
            </a:r>
            <a:r>
              <a:rPr lang="zh-CN" altLang="zh-CN" sz="1200" dirty="0" smtClean="0"/>
              <a:t>宽度。</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sz="2000" dirty="0" smtClean="0"/>
              <a:t>a.</a:t>
            </a:r>
            <a:r>
              <a:rPr lang="zh-CN" altLang="zh-CN" sz="2000" dirty="0" smtClean="0"/>
              <a:t>针对于目标平台是高通量处理器和目标应用是高通量应用这两点，提出一种合适的编程模式：</a:t>
            </a:r>
            <a:r>
              <a:rPr lang="zh-CN" altLang="en-US" sz="2000" dirty="0" smtClean="0"/>
              <a:t>基于线程的作业处理节点</a:t>
            </a:r>
            <a:r>
              <a:rPr lang="zh-CN" altLang="zh-CN" sz="2000" dirty="0" smtClean="0"/>
              <a:t>编程模式。</a:t>
            </a:r>
          </a:p>
          <a:p>
            <a:pPr lvl="1"/>
            <a:r>
              <a:rPr lang="en-US" altLang="zh-CN" sz="2000" dirty="0" smtClean="0"/>
              <a:t>b.</a:t>
            </a:r>
            <a:r>
              <a:rPr lang="zh-CN" altLang="zh-CN" sz="2000" dirty="0" smtClean="0"/>
              <a:t>由于三类高通量应用的每一类中各个应用的基本特征都是相同的，所以，从高通量应用的每一类中，选取使用量最多的一个应用来代表此类高通量应用，使用</a:t>
            </a:r>
            <a:r>
              <a:rPr lang="zh-CN" altLang="en-US" sz="2000" dirty="0" smtClean="0"/>
              <a:t>基于线程的作业处理节点</a:t>
            </a:r>
            <a:r>
              <a:rPr lang="zh-CN" altLang="zh-CN" sz="2000" dirty="0" smtClean="0"/>
              <a:t>编程模式实现其</a:t>
            </a:r>
            <a:r>
              <a:rPr lang="en-US" altLang="zh-CN" sz="2000" dirty="0" smtClean="0"/>
              <a:t>Benchmark</a:t>
            </a:r>
            <a:r>
              <a:rPr lang="zh-CN" altLang="zh-CN" sz="2000" dirty="0" smtClean="0"/>
              <a:t>，形成初版的面向高通量处理器的</a:t>
            </a:r>
            <a:r>
              <a:rPr lang="en-US" altLang="zh-CN" sz="2000" dirty="0" smtClean="0"/>
              <a:t>Benchmark</a:t>
            </a:r>
            <a:r>
              <a:rPr lang="zh-CN" altLang="zh-CN" sz="2000" dirty="0" smtClean="0"/>
              <a:t>集。</a:t>
            </a:r>
          </a:p>
          <a:p>
            <a:pPr lvl="1"/>
            <a:r>
              <a:rPr lang="en-US" altLang="zh-CN" sz="2000" dirty="0" smtClean="0"/>
              <a:t>c.</a:t>
            </a:r>
            <a:r>
              <a:rPr lang="zh-CN" altLang="zh-CN" sz="2000" dirty="0" smtClean="0"/>
              <a:t>实验分析所设计的</a:t>
            </a:r>
            <a:r>
              <a:rPr lang="en-US" altLang="zh-CN" sz="2000" dirty="0" smtClean="0"/>
              <a:t>Benchmark</a:t>
            </a:r>
            <a:r>
              <a:rPr lang="zh-CN" altLang="zh-CN" sz="2000" dirty="0" smtClean="0"/>
              <a:t>反应出了各类高通量应用的程序特征。</a:t>
            </a: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16</a:t>
            </a:fld>
            <a:endParaRPr lang="zh-CN" altLang="en-US"/>
          </a:p>
        </p:txBody>
      </p:sp>
    </p:spTree>
    <p:extLst>
      <p:ext uri="{BB962C8B-B14F-4D97-AF65-F5344CB8AC3E}">
        <p14:creationId xmlns:p14="http://schemas.microsoft.com/office/powerpoint/2010/main" val="129607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19</a:t>
            </a:fld>
            <a:endParaRPr lang="zh-CN" altLang="en-US"/>
          </a:p>
        </p:txBody>
      </p:sp>
    </p:spTree>
    <p:extLst>
      <p:ext uri="{BB962C8B-B14F-4D97-AF65-F5344CB8AC3E}">
        <p14:creationId xmlns:p14="http://schemas.microsoft.com/office/powerpoint/2010/main" val="883732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30</a:t>
            </a:fld>
            <a:endParaRPr lang="zh-CN" altLang="en-US"/>
          </a:p>
        </p:txBody>
      </p:sp>
    </p:spTree>
    <p:extLst>
      <p:ext uri="{BB962C8B-B14F-4D97-AF65-F5344CB8AC3E}">
        <p14:creationId xmlns:p14="http://schemas.microsoft.com/office/powerpoint/2010/main" val="171957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a:t>
            </a:fld>
            <a:endParaRPr lang="zh-CN" altLang="en-US"/>
          </a:p>
        </p:txBody>
      </p:sp>
    </p:spTree>
    <p:extLst>
      <p:ext uri="{BB962C8B-B14F-4D97-AF65-F5344CB8AC3E}">
        <p14:creationId xmlns:p14="http://schemas.microsoft.com/office/powerpoint/2010/main" val="33474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r>
              <a:rPr lang="zh-CN" altLang="en-US" dirty="0" smtClean="0"/>
              <a:t>。</a:t>
            </a:r>
            <a:endParaRPr lang="en-US" altLang="zh-CN" dirty="0" smtClean="0"/>
          </a:p>
          <a:p>
            <a:endParaRPr lang="en-US" altLang="zh-CN" dirty="0" smtClean="0"/>
          </a:p>
          <a:p>
            <a:endParaRPr lang="en-US" altLang="zh-CN" dirty="0" smtClean="0"/>
          </a:p>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zh-CN" altLang="en-US" sz="2000" dirty="0" smtClean="0"/>
              <a:t>数据处理类</a:t>
            </a:r>
            <a:endParaRPr lang="en-US" altLang="zh-CN" sz="2000" dirty="0" smtClean="0"/>
          </a:p>
          <a:p>
            <a:pPr lvl="3"/>
            <a:r>
              <a:rPr lang="zh-CN" altLang="en-US" sz="1600" dirty="0" smtClean="0"/>
              <a:t>离线处理，对大量数据进行产生、存储、分析</a:t>
            </a:r>
            <a:endParaRPr lang="en-US" altLang="zh-CN" sz="1600" dirty="0" smtClean="0"/>
          </a:p>
          <a:p>
            <a:pPr lvl="3"/>
            <a:r>
              <a:rPr lang="zh-CN" altLang="en-US" sz="1600" dirty="0" smtClean="0"/>
              <a:t>作业：对整体数据中的一部分数据进行处理的过程</a:t>
            </a:r>
            <a:endParaRPr lang="en-US" altLang="zh-CN" sz="1600" dirty="0" smtClean="0"/>
          </a:p>
          <a:p>
            <a:pPr lvl="3"/>
            <a:r>
              <a:rPr lang="zh-CN" altLang="en-US" sz="1600" dirty="0" smtClean="0"/>
              <a:t>指标：一定时间内能够处理的数据量</a:t>
            </a:r>
            <a:endParaRPr lang="en-US" altLang="zh-CN" sz="1600" dirty="0" smtClean="0"/>
          </a:p>
          <a:p>
            <a:pPr lvl="2"/>
            <a:r>
              <a:rPr lang="zh-CN" altLang="en-US" sz="2000" dirty="0" smtClean="0"/>
              <a:t>数据服务类</a:t>
            </a:r>
            <a:endParaRPr lang="en-US" altLang="zh-CN" sz="2000" dirty="0" smtClean="0"/>
          </a:p>
          <a:p>
            <a:pPr lvl="3"/>
            <a:r>
              <a:rPr lang="zh-CN" altLang="en-US" sz="1600" dirty="0" smtClean="0"/>
              <a:t>在线服务，接收和处理用户请求，返回响应</a:t>
            </a:r>
            <a:endParaRPr lang="en-US" altLang="zh-CN" sz="1600" dirty="0" smtClean="0"/>
          </a:p>
          <a:p>
            <a:pPr lvl="3"/>
            <a:r>
              <a:rPr lang="zh-CN" altLang="en-US" sz="1600" dirty="0" smtClean="0"/>
              <a:t>作业：对一个用户请求的处理过程</a:t>
            </a:r>
            <a:endParaRPr lang="en-US" altLang="zh-CN" sz="1600" dirty="0" smtClean="0"/>
          </a:p>
          <a:p>
            <a:pPr lvl="3"/>
            <a:r>
              <a:rPr lang="zh-CN" altLang="en-US" sz="1600" dirty="0" smtClean="0"/>
              <a:t>指标：</a:t>
            </a:r>
            <a:r>
              <a:rPr lang="zh-CN" altLang="zh-CN" sz="1600" dirty="0" smtClean="0"/>
              <a:t>一定时间内能够及时处理和响应的请求数量</a:t>
            </a:r>
            <a:endParaRPr lang="en-US" altLang="zh-CN" sz="1600" dirty="0" smtClean="0"/>
          </a:p>
          <a:p>
            <a:pPr lvl="2"/>
            <a:r>
              <a:rPr lang="zh-CN" altLang="en-US" sz="2000" dirty="0" smtClean="0"/>
              <a:t>实时交互类</a:t>
            </a:r>
            <a:endParaRPr lang="en-US" altLang="zh-CN" sz="2000" dirty="0" smtClean="0"/>
          </a:p>
          <a:p>
            <a:pPr lvl="3"/>
            <a:r>
              <a:rPr lang="zh-CN" altLang="zh-CN" sz="1600" dirty="0" smtClean="0"/>
              <a:t>对每个用户在一段时间内保持连接状态，应用系统需要能够支持大量用户的同时在线状态</a:t>
            </a:r>
            <a:endParaRPr lang="en-US" altLang="zh-CN" sz="1600" dirty="0" smtClean="0"/>
          </a:p>
          <a:p>
            <a:pPr lvl="3"/>
            <a:r>
              <a:rPr lang="zh-CN" altLang="en-US" sz="1600" dirty="0" smtClean="0"/>
              <a:t>作业：</a:t>
            </a:r>
            <a:r>
              <a:rPr lang="zh-CN" altLang="zh-CN" sz="1600" dirty="0" smtClean="0"/>
              <a:t>维持一个用户的在线状态并处理此用户的数据</a:t>
            </a:r>
            <a:endParaRPr lang="en-US" altLang="zh-CN" sz="1600" dirty="0" smtClean="0"/>
          </a:p>
          <a:p>
            <a:pPr lvl="3"/>
            <a:r>
              <a:rPr lang="zh-CN" altLang="en-US" sz="1600" dirty="0" smtClean="0"/>
              <a:t>指标：</a:t>
            </a:r>
            <a:r>
              <a:rPr lang="zh-CN" altLang="zh-CN" sz="1600" dirty="0" smtClean="0"/>
              <a:t>能够支持同时处于链接状态并保证服务实时性的用户数</a:t>
            </a:r>
            <a:endParaRPr lang="en-US" altLang="zh-CN" sz="16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9"/>
          <p:cNvGrpSpPr>
            <a:grpSpLocks/>
          </p:cNvGrpSpPr>
          <p:nvPr/>
        </p:nvGrpSpPr>
        <p:grpSpPr bwMode="auto">
          <a:xfrm>
            <a:off x="4191000" y="4419600"/>
            <a:ext cx="4953000" cy="2332038"/>
            <a:chOff x="2640" y="2784"/>
            <a:chExt cx="3120" cy="1469"/>
          </a:xfrm>
        </p:grpSpPr>
        <p:pic>
          <p:nvPicPr>
            <p:cNvPr id="5" name="Picture 17" descr="D:\计算所\PPT的模板\logo－d-x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8"/>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25"/>
          <p:cNvGrpSpPr>
            <a:grpSpLocks/>
          </p:cNvGrpSpPr>
          <p:nvPr/>
        </p:nvGrpSpPr>
        <p:grpSpPr bwMode="auto">
          <a:xfrm>
            <a:off x="0" y="0"/>
            <a:ext cx="4876800" cy="2251075"/>
            <a:chOff x="0" y="0"/>
            <a:chExt cx="3072" cy="1418"/>
          </a:xfrm>
        </p:grpSpPr>
        <p:pic>
          <p:nvPicPr>
            <p:cNvPr id="8" name="Picture 22" descr="D:\计算所\PPT的模板\logo－d-x1－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4"/>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 name="Rectangle 11"/>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1" name="Picture 20" descr="D:\计算所\PPT的模板\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752600"/>
            <a:ext cx="1098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6" descr="D:\计算所\PPT的模板\logo－zi.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819400"/>
            <a:ext cx="14478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D:\计算所\PPT的模板\logo－Y-H-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3200400"/>
            <a:ext cx="1447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2286000" y="1524000"/>
            <a:ext cx="6477000" cy="1143000"/>
          </a:xfrm>
        </p:spPr>
        <p:txBody>
          <a:bodyPr/>
          <a:lstStyle>
            <a:lvl1pPr>
              <a:defRPr/>
            </a:lvl1pPr>
          </a:lstStyle>
          <a:p>
            <a:r>
              <a:rPr lang="zh-CN" altLang="en-US" smtClean="0"/>
              <a:t>单击此处编辑母版标题样式</a:t>
            </a:r>
            <a:endParaRPr lang="zh-CN" altLang="en-US"/>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D6BBE6DF-19C7-4F5E-9AEB-26AE46625B9A}" type="datetime1">
              <a:rPr lang="zh-CN" altLang="en-US" smtClean="0"/>
              <a:pPr>
                <a:defRPr/>
              </a:pPr>
              <a:t>2015/4/13</a:t>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696EDB8-CA20-4269-A5CA-D912BDD1641C}" type="slidenum">
              <a:rPr lang="zh-CN" altLang="en-US"/>
              <a:pPr>
                <a:defRPr/>
              </a:pPr>
              <a:t>‹#›</a:t>
            </a:fld>
            <a:endParaRPr lang="zh-CN" altLang="en-US"/>
          </a:p>
        </p:txBody>
      </p:sp>
    </p:spTree>
    <p:extLst>
      <p:ext uri="{BB962C8B-B14F-4D97-AF65-F5344CB8AC3E}">
        <p14:creationId xmlns:p14="http://schemas.microsoft.com/office/powerpoint/2010/main" val="40804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29289A3-9735-41F4-A196-76039B979522}" type="datetime1">
              <a:rPr lang="zh-CN" altLang="en-US" smtClean="0"/>
              <a:pPr>
                <a:defRPr/>
              </a:pPr>
              <a:t>2015/4/13</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A0C5EE06-FE6A-4158-9BCE-883D262A72A5}" type="slidenum">
              <a:rPr lang="zh-CN" altLang="en-US"/>
              <a:pPr>
                <a:defRPr/>
              </a:pPr>
              <a:t>‹#›</a:t>
            </a:fld>
            <a:endParaRPr lang="zh-CN" altLang="en-US"/>
          </a:p>
        </p:txBody>
      </p:sp>
    </p:spTree>
    <p:extLst>
      <p:ext uri="{BB962C8B-B14F-4D97-AF65-F5344CB8AC3E}">
        <p14:creationId xmlns:p14="http://schemas.microsoft.com/office/powerpoint/2010/main" val="106935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845F0A3-B77D-4A71-A63C-F03117929852}" type="datetime1">
              <a:rPr lang="zh-CN" altLang="en-US" smtClean="0"/>
              <a:pPr>
                <a:defRPr/>
              </a:pPr>
              <a:t>2015/4/13</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59B34C0C-7458-4500-9605-FB9E9140DED1}" type="slidenum">
              <a:rPr lang="zh-CN" altLang="en-US"/>
              <a:pPr>
                <a:defRPr/>
              </a:pPr>
              <a:t>‹#›</a:t>
            </a:fld>
            <a:endParaRPr lang="zh-CN" altLang="en-US"/>
          </a:p>
        </p:txBody>
      </p:sp>
    </p:spTree>
    <p:extLst>
      <p:ext uri="{BB962C8B-B14F-4D97-AF65-F5344CB8AC3E}">
        <p14:creationId xmlns:p14="http://schemas.microsoft.com/office/powerpoint/2010/main" val="37492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98145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E441BC8-91AF-41F0-9545-5EC2E8EB3AAE}" type="datetime1">
              <a:rPr lang="zh-CN" altLang="en-US" smtClean="0"/>
              <a:pPr>
                <a:defRPr/>
              </a:pPr>
              <a:t>2015/4/13</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B1F9B8-856D-4F31-BD95-4A7B9F90790F}" type="slidenum">
              <a:rPr lang="zh-CN" altLang="en-US"/>
              <a:pPr>
                <a:defRPr/>
              </a:pPr>
              <a:t>‹#›</a:t>
            </a:fld>
            <a:endParaRPr lang="zh-CN" altLang="en-US"/>
          </a:p>
        </p:txBody>
      </p:sp>
    </p:spTree>
    <p:extLst>
      <p:ext uri="{BB962C8B-B14F-4D97-AF65-F5344CB8AC3E}">
        <p14:creationId xmlns:p14="http://schemas.microsoft.com/office/powerpoint/2010/main" val="19426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fld id="{7B18CBCB-97C9-4EEB-AFBD-D6ABBEC21077}" type="datetime1">
              <a:rPr lang="zh-CN" altLang="en-US" smtClean="0"/>
              <a:pPr>
                <a:defRPr/>
              </a:pPr>
              <a:t>2015/4/13</a:t>
            </a:fld>
            <a:endParaRPr lang="zh-CN"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BE6E05E-6474-45BE-83A8-6670C20CC204}" type="slidenum">
              <a:rPr lang="zh-CN" altLang="en-US"/>
              <a:pPr>
                <a:defRPr/>
              </a:pPr>
              <a:t>‹#›</a:t>
            </a:fld>
            <a:endParaRPr lang="zh-CN" altLang="en-US" dirty="0"/>
          </a:p>
        </p:txBody>
      </p:sp>
    </p:spTree>
    <p:extLst>
      <p:ext uri="{BB962C8B-B14F-4D97-AF65-F5344CB8AC3E}">
        <p14:creationId xmlns:p14="http://schemas.microsoft.com/office/powerpoint/2010/main" val="41051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AC3C682-D20E-4A4D-B687-1CC3D5FCBE7F}" type="datetime1">
              <a:rPr lang="zh-CN" altLang="en-US" smtClean="0"/>
              <a:pPr>
                <a:defRPr/>
              </a:pPr>
              <a:t>2015/4/13</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59A09AA-E12A-49D8-94F0-757BAEDF8C7F}" type="slidenum">
              <a:rPr lang="zh-CN" altLang="en-US"/>
              <a:pPr>
                <a:defRPr/>
              </a:pPr>
              <a:t>‹#›</a:t>
            </a:fld>
            <a:endParaRPr lang="zh-CN" altLang="en-US"/>
          </a:p>
        </p:txBody>
      </p:sp>
    </p:spTree>
    <p:extLst>
      <p:ext uri="{BB962C8B-B14F-4D97-AF65-F5344CB8AC3E}">
        <p14:creationId xmlns:p14="http://schemas.microsoft.com/office/powerpoint/2010/main" val="422878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98145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5856187B-72CD-4A74-8C46-5EFF5EFFEA62}" type="datetime1">
              <a:rPr lang="zh-CN" altLang="en-US" smtClean="0"/>
              <a:pPr>
                <a:defRPr/>
              </a:pPr>
              <a:t>2015/4/13</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C75292DC-6D3E-46D6-A2B1-FE38CD3A1781}" type="slidenum">
              <a:rPr lang="zh-CN" altLang="en-US"/>
              <a:pPr>
                <a:defRPr/>
              </a:pPr>
              <a:t>‹#›</a:t>
            </a:fld>
            <a:endParaRPr lang="zh-CN" altLang="en-US"/>
          </a:p>
        </p:txBody>
      </p:sp>
    </p:spTree>
    <p:extLst>
      <p:ext uri="{BB962C8B-B14F-4D97-AF65-F5344CB8AC3E}">
        <p14:creationId xmlns:p14="http://schemas.microsoft.com/office/powerpoint/2010/main" val="210527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C932D50C-03B9-4B24-AA8B-4F79D21D7189}" type="datetime1">
              <a:rPr lang="zh-CN" altLang="en-US" smtClean="0"/>
              <a:pPr>
                <a:defRPr/>
              </a:pPr>
              <a:t>2015/4/13</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564E8F05-0C02-4B4F-91EF-6A764D8966BD}" type="slidenum">
              <a:rPr lang="zh-CN" altLang="en-US"/>
              <a:pPr>
                <a:defRPr/>
              </a:pPr>
              <a:t>‹#›</a:t>
            </a:fld>
            <a:endParaRPr lang="zh-CN" altLang="en-US"/>
          </a:p>
        </p:txBody>
      </p:sp>
    </p:spTree>
    <p:extLst>
      <p:ext uri="{BB962C8B-B14F-4D97-AF65-F5344CB8AC3E}">
        <p14:creationId xmlns:p14="http://schemas.microsoft.com/office/powerpoint/2010/main" val="3681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2309BC8C-6CBC-4A55-BA61-42DDB189BA13}" type="datetime1">
              <a:rPr lang="zh-CN" altLang="en-US" smtClean="0"/>
              <a:pPr>
                <a:defRPr/>
              </a:pPr>
              <a:t>2015/4/13</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00EEE9F1-2C2E-47AF-B7B7-6F5D4AF5A48A}" type="slidenum">
              <a:rPr lang="zh-CN" altLang="en-US"/>
              <a:pPr>
                <a:defRPr/>
              </a:pPr>
              <a:t>‹#›</a:t>
            </a:fld>
            <a:endParaRPr lang="zh-CN" altLang="en-US"/>
          </a:p>
        </p:txBody>
      </p:sp>
    </p:spTree>
    <p:extLst>
      <p:ext uri="{BB962C8B-B14F-4D97-AF65-F5344CB8AC3E}">
        <p14:creationId xmlns:p14="http://schemas.microsoft.com/office/powerpoint/2010/main" val="100613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E45C98D-458B-43BD-9985-4CD9DF8829FA}" type="datetime1">
              <a:rPr lang="zh-CN" altLang="en-US" smtClean="0"/>
              <a:pPr>
                <a:defRPr/>
              </a:pPr>
              <a:t>2015/4/13</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D55A596C-0449-4307-9102-4255BEE0EE34}" type="slidenum">
              <a:rPr lang="zh-CN" altLang="en-US"/>
              <a:pPr>
                <a:defRPr/>
              </a:pPr>
              <a:t>‹#›</a:t>
            </a:fld>
            <a:endParaRPr lang="zh-CN" altLang="en-US"/>
          </a:p>
        </p:txBody>
      </p:sp>
    </p:spTree>
    <p:extLst>
      <p:ext uri="{BB962C8B-B14F-4D97-AF65-F5344CB8AC3E}">
        <p14:creationId xmlns:p14="http://schemas.microsoft.com/office/powerpoint/2010/main" val="20201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BE6C04B-8721-42E5-A8D4-4DC0681517A4}" type="datetime1">
              <a:rPr lang="zh-CN" altLang="en-US" smtClean="0"/>
              <a:pPr>
                <a:defRPr/>
              </a:pPr>
              <a:t>2015/4/13</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3D6B37-9F5C-4F89-A496-943CCE4E7107}" type="slidenum">
              <a:rPr lang="zh-CN" altLang="en-US"/>
              <a:pPr>
                <a:defRPr/>
              </a:pPr>
              <a:t>‹#›</a:t>
            </a:fld>
            <a:endParaRPr lang="zh-CN" altLang="en-US"/>
          </a:p>
        </p:txBody>
      </p:sp>
    </p:spTree>
    <p:extLst>
      <p:ext uri="{BB962C8B-B14F-4D97-AF65-F5344CB8AC3E}">
        <p14:creationId xmlns:p14="http://schemas.microsoft.com/office/powerpoint/2010/main" val="27135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ADD7C86-7134-4778-93EC-D16565C748C0}" type="datetime1">
              <a:rPr lang="zh-CN" altLang="en-US" smtClean="0"/>
              <a:pPr>
                <a:defRPr/>
              </a:pPr>
              <a:t>2015/4/13</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22EE2E41-CBA1-464A-9344-80205D08D310}" type="slidenum">
              <a:rPr lang="zh-CN" altLang="en-US"/>
              <a:pPr>
                <a:defRPr/>
              </a:pPr>
              <a:t>‹#›</a:t>
            </a:fld>
            <a:endParaRPr lang="zh-CN" altLang="en-US"/>
          </a:p>
        </p:txBody>
      </p:sp>
    </p:spTree>
    <p:extLst>
      <p:ext uri="{BB962C8B-B14F-4D97-AF65-F5344CB8AC3E}">
        <p14:creationId xmlns:p14="http://schemas.microsoft.com/office/powerpoint/2010/main" val="33787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0"/>
          <p:cNvGrpSpPr>
            <a:grpSpLocks/>
          </p:cNvGrpSpPr>
          <p:nvPr/>
        </p:nvGrpSpPr>
        <p:grpSpPr bwMode="auto">
          <a:xfrm>
            <a:off x="4191000" y="4525963"/>
            <a:ext cx="4953000" cy="2332037"/>
            <a:chOff x="2640" y="2784"/>
            <a:chExt cx="3120" cy="1469"/>
          </a:xfrm>
        </p:grpSpPr>
        <p:pic>
          <p:nvPicPr>
            <p:cNvPr id="1037" name="Picture 21" descr="D:\计算所\PPT的模板\logo－d-x1.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22"/>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17"/>
          <p:cNvGrpSpPr>
            <a:grpSpLocks/>
          </p:cNvGrpSpPr>
          <p:nvPr/>
        </p:nvGrpSpPr>
        <p:grpSpPr bwMode="auto">
          <a:xfrm>
            <a:off x="0" y="34925"/>
            <a:ext cx="4876800" cy="2251075"/>
            <a:chOff x="0" y="0"/>
            <a:chExt cx="3072" cy="1418"/>
          </a:xfrm>
        </p:grpSpPr>
        <p:pic>
          <p:nvPicPr>
            <p:cNvPr id="1035" name="Picture 18" descr="D:\计算所\PPT的模板\logo－d-x1－1.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19"/>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28" name="Rectangle 9"/>
          <p:cNvSpPr>
            <a:spLocks noGrp="1" noChangeArrowheads="1"/>
          </p:cNvSpPr>
          <p:nvPr>
            <p:ph type="title"/>
          </p:nvPr>
        </p:nvSpPr>
        <p:spPr bwMode="auto">
          <a:xfrm>
            <a:off x="2057400" y="76200"/>
            <a:ext cx="6886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685800" y="1600200"/>
            <a:ext cx="811688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b="0">
                <a:latin typeface="+mn-lt"/>
                <a:ea typeface="+mn-ea"/>
              </a:defRPr>
            </a:lvl1pPr>
          </a:lstStyle>
          <a:p>
            <a:pPr>
              <a:defRPr/>
            </a:pPr>
            <a:fld id="{0D122561-0070-4DCC-A489-9C2009E426F1}" type="datetime1">
              <a:rPr lang="zh-CN" altLang="en-US" smtClean="0"/>
              <a:pPr>
                <a:defRPr/>
              </a:pPr>
              <a:t>2015/4/13</a:t>
            </a:fld>
            <a:endParaRPr lang="zh-CN" alt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b="0">
                <a:latin typeface="+mn-lt"/>
                <a:ea typeface="+mn-ea"/>
              </a:defRPr>
            </a:lvl1pPr>
          </a:lstStyle>
          <a:p>
            <a:pPr>
              <a:defRPr/>
            </a:pPr>
            <a:endParaRPr lang="zh-CN" alt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b="0">
                <a:latin typeface="+mn-lt"/>
                <a:ea typeface="+mn-ea"/>
              </a:defRPr>
            </a:lvl1pPr>
          </a:lstStyle>
          <a:p>
            <a:pPr>
              <a:defRPr/>
            </a:pPr>
            <a:fld id="{076095F3-61AA-4033-9247-BFE4AB5BB148}" type="slidenum">
              <a:rPr lang="zh-CN" altLang="en-US"/>
              <a:pPr>
                <a:defRPr/>
              </a:pPr>
              <a:t>‹#›</a:t>
            </a:fld>
            <a:endParaRPr lang="zh-CN" altLang="en-US"/>
          </a:p>
        </p:txBody>
      </p:sp>
      <p:sp>
        <p:nvSpPr>
          <p:cNvPr id="1033" name="Rectangle 14"/>
          <p:cNvSpPr>
            <a:spLocks noChangeArrowheads="1"/>
          </p:cNvSpPr>
          <p:nvPr/>
        </p:nvSpPr>
        <p:spPr bwMode="auto">
          <a:xfrm flipV="1">
            <a:off x="392113" y="1371600"/>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034" name="Picture 15" descr="D:\计算所\PPT的模板\logo.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33400"/>
            <a:ext cx="838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2pPr>
      <a:lvl3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3pPr>
      <a:lvl4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4pPr>
      <a:lvl5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5pPr>
      <a:lvl6pPr marL="457200" algn="l" rtl="0" eaLnBrk="1" fontAlgn="base" hangingPunct="1">
        <a:spcBef>
          <a:spcPct val="0"/>
        </a:spcBef>
        <a:spcAft>
          <a:spcPct val="0"/>
        </a:spcAft>
        <a:defRPr kumimoji="1" sz="40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kumimoji="1" sz="40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kumimoji="1" sz="40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面向高通量处理器的</a:t>
            </a:r>
            <a:r>
              <a:rPr lang="en-US" altLang="zh-CN" dirty="0" smtClean="0"/>
              <a:t>Benchmark</a:t>
            </a:r>
            <a:r>
              <a:rPr lang="zh-CN" altLang="en-US" dirty="0" smtClean="0"/>
              <a:t>研究</a:t>
            </a:r>
            <a:endParaRPr lang="zh-CN" altLang="en-US" dirty="0"/>
          </a:p>
        </p:txBody>
      </p:sp>
      <p:sp>
        <p:nvSpPr>
          <p:cNvPr id="3" name="副标题 2"/>
          <p:cNvSpPr>
            <a:spLocks noGrp="1"/>
          </p:cNvSpPr>
          <p:nvPr>
            <p:ph type="subTitle" idx="1"/>
          </p:nvPr>
        </p:nvSpPr>
        <p:spPr>
          <a:xfrm>
            <a:off x="2915816" y="3645024"/>
            <a:ext cx="4392488" cy="1080120"/>
          </a:xfrm>
        </p:spPr>
        <p:txBody>
          <a:bodyPr/>
          <a:lstStyle/>
          <a:p>
            <a:pPr algn="l"/>
            <a:r>
              <a:rPr lang="zh-CN" altLang="en-US" sz="2800" dirty="0" smtClean="0"/>
              <a:t>姓名：苗福涛</a:t>
            </a:r>
            <a:endParaRPr lang="en-US" altLang="zh-CN" sz="2800" dirty="0" smtClean="0"/>
          </a:p>
          <a:p>
            <a:pPr algn="l"/>
            <a:r>
              <a:rPr lang="zh-CN" altLang="en-US" sz="2800" dirty="0" smtClean="0"/>
              <a:t>导师：张志敏研究员</a:t>
            </a:r>
            <a:endParaRPr lang="en-US" altLang="zh-CN" sz="2800" dirty="0" smtClean="0"/>
          </a:p>
        </p:txBody>
      </p:sp>
      <p:sp>
        <p:nvSpPr>
          <p:cNvPr id="4" name="副标题 2"/>
          <p:cNvSpPr txBox="1">
            <a:spLocks/>
          </p:cNvSpPr>
          <p:nvPr/>
        </p:nvSpPr>
        <p:spPr bwMode="auto">
          <a:xfrm>
            <a:off x="2267744" y="5373216"/>
            <a:ext cx="439248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中科院计算所</a:t>
            </a:r>
            <a:endPar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rPr>
              <a:t>2015.1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10</a:t>
            </a:fld>
            <a:endParaRPr lang="zh-CN" altLang="en-US" dirty="0"/>
          </a:p>
        </p:txBody>
      </p:sp>
      <p:sp>
        <p:nvSpPr>
          <p:cNvPr id="6" name="内容占位符 2"/>
          <p:cNvSpPr>
            <a:spLocks noGrp="1"/>
          </p:cNvSpPr>
          <p:nvPr>
            <p:ph idx="1"/>
          </p:nvPr>
        </p:nvSpPr>
        <p:spPr>
          <a:xfrm>
            <a:off x="539552" y="2420888"/>
            <a:ext cx="8116888" cy="3573016"/>
          </a:xfrm>
        </p:spPr>
        <p:txBody>
          <a:bodyPr/>
          <a:lstStyle/>
          <a:p>
            <a:r>
              <a:rPr lang="zh-CN" altLang="en-US" sz="2400" dirty="0" smtClean="0"/>
              <a:t>数据处理类</a:t>
            </a:r>
            <a:endParaRPr lang="en-US" altLang="zh-CN" sz="2400" dirty="0" smtClean="0"/>
          </a:p>
          <a:p>
            <a:pPr lvl="1"/>
            <a:r>
              <a:rPr lang="zh-CN" altLang="en-US" sz="2000" dirty="0" smtClean="0"/>
              <a:t>作业：</a:t>
            </a:r>
            <a:r>
              <a:rPr lang="zh-CN" altLang="en-US" sz="2000" dirty="0"/>
              <a:t>对整体数据中的一部分数据进行处理的过程</a:t>
            </a:r>
            <a:endParaRPr lang="en-US" altLang="zh-CN" sz="2000" dirty="0" smtClean="0"/>
          </a:p>
          <a:p>
            <a:pPr lvl="1"/>
            <a:r>
              <a:rPr lang="zh-CN" altLang="en-US" sz="2000" dirty="0" smtClean="0"/>
              <a:t>指标：</a:t>
            </a:r>
            <a:r>
              <a:rPr lang="zh-CN" altLang="en-US" sz="2000" dirty="0"/>
              <a:t>一定时间内能够处理的数据</a:t>
            </a:r>
            <a:r>
              <a:rPr lang="zh-CN" altLang="en-US" sz="2000" dirty="0" smtClean="0"/>
              <a:t>量</a:t>
            </a:r>
            <a:endParaRPr lang="en-US" altLang="zh-CN" sz="2000" dirty="0" smtClean="0"/>
          </a:p>
          <a:p>
            <a:pPr marL="342900" lvl="1" indent="-342900">
              <a:buClr>
                <a:schemeClr val="folHlink"/>
              </a:buClr>
              <a:buSzPct val="60000"/>
            </a:pPr>
            <a:r>
              <a:rPr lang="zh-CN" altLang="en-US" sz="2400" dirty="0">
                <a:cs typeface="+mn-cs"/>
              </a:rPr>
              <a:t>数据服务类</a:t>
            </a:r>
            <a:endParaRPr lang="en-US" altLang="zh-CN" sz="2400" dirty="0">
              <a:cs typeface="+mn-cs"/>
            </a:endParaRPr>
          </a:p>
          <a:p>
            <a:pPr lvl="1"/>
            <a:r>
              <a:rPr lang="zh-CN" altLang="en-US" sz="2000" dirty="0" smtClean="0"/>
              <a:t>作业：</a:t>
            </a:r>
            <a:r>
              <a:rPr lang="zh-CN" altLang="en-US" sz="2000" dirty="0"/>
              <a:t>对一个用户请求的处理过程</a:t>
            </a:r>
            <a:endParaRPr lang="en-US" altLang="zh-CN" sz="2000" dirty="0" smtClean="0"/>
          </a:p>
          <a:p>
            <a:pPr lvl="1"/>
            <a:r>
              <a:rPr lang="zh-CN" altLang="en-US" sz="2000" dirty="0" smtClean="0"/>
              <a:t>指标：</a:t>
            </a:r>
            <a:r>
              <a:rPr lang="zh-CN" altLang="zh-CN" sz="2000" dirty="0"/>
              <a:t>一定时间内能够及时处理和响应的请求数量</a:t>
            </a:r>
            <a:endParaRPr lang="en-US" altLang="zh-CN" sz="2000" dirty="0"/>
          </a:p>
          <a:p>
            <a:pPr marL="342900" lvl="1" indent="-342900">
              <a:buClr>
                <a:schemeClr val="folHlink"/>
              </a:buClr>
              <a:buSzPct val="60000"/>
            </a:pPr>
            <a:r>
              <a:rPr lang="zh-CN" altLang="en-US" sz="2400" dirty="0">
                <a:cs typeface="+mn-cs"/>
              </a:rPr>
              <a:t>实时交互</a:t>
            </a:r>
            <a:r>
              <a:rPr lang="zh-CN" altLang="en-US" sz="2400" dirty="0" smtClean="0">
                <a:cs typeface="+mn-cs"/>
              </a:rPr>
              <a:t>类</a:t>
            </a:r>
            <a:endParaRPr lang="en-US" altLang="zh-CN" sz="2400" dirty="0">
              <a:cs typeface="+mn-cs"/>
            </a:endParaRPr>
          </a:p>
          <a:p>
            <a:pPr lvl="1"/>
            <a:r>
              <a:rPr lang="zh-CN" altLang="en-US" sz="2000" dirty="0" smtClean="0"/>
              <a:t>作业：</a:t>
            </a:r>
            <a:r>
              <a:rPr lang="zh-CN" altLang="zh-CN" sz="2000" dirty="0"/>
              <a:t>维持一个用户的在线状态并处理此用户的数据</a:t>
            </a:r>
            <a:endParaRPr lang="en-US" altLang="zh-CN" sz="2000" dirty="0" smtClean="0"/>
          </a:p>
          <a:p>
            <a:pPr lvl="1"/>
            <a:r>
              <a:rPr lang="zh-CN" altLang="en-US" sz="2000" dirty="0" smtClean="0"/>
              <a:t>指标：</a:t>
            </a:r>
            <a:r>
              <a:rPr lang="zh-CN" altLang="zh-CN" sz="2000" dirty="0"/>
              <a:t>能够支持同时处于链接状态并保证服务实时性的用户数</a:t>
            </a:r>
            <a:endParaRPr lang="en-US" altLang="zh-CN" sz="2000" dirty="0" smtClean="0"/>
          </a:p>
        </p:txBody>
      </p:sp>
      <p:sp>
        <p:nvSpPr>
          <p:cNvPr id="7" name="TextBox 6"/>
          <p:cNvSpPr txBox="1"/>
          <p:nvPr/>
        </p:nvSpPr>
        <p:spPr>
          <a:xfrm>
            <a:off x="683568" y="1649092"/>
            <a:ext cx="7632848" cy="461665"/>
          </a:xfrm>
          <a:prstGeom prst="rect">
            <a:avLst/>
          </a:prstGeom>
          <a:noFill/>
        </p:spPr>
        <p:txBody>
          <a:bodyPr wrap="square" rtlCol="0">
            <a:spAutoFit/>
          </a:bodyPr>
          <a:lstStyle/>
          <a:p>
            <a:r>
              <a:rPr lang="zh-CN" altLang="en-US" sz="2400" dirty="0" smtClean="0"/>
              <a:t>作业与指标定义：</a:t>
            </a:r>
            <a:endParaRPr lang="zh-CN" altLang="en-US" sz="2400"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11</a:t>
            </a:fld>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928912214"/>
              </p:ext>
            </p:extLst>
          </p:nvPr>
        </p:nvGraphicFramePr>
        <p:xfrm>
          <a:off x="625703" y="3284984"/>
          <a:ext cx="7920880" cy="2320631"/>
        </p:xfrm>
        <a:graphic>
          <a:graphicData uri="http://schemas.openxmlformats.org/drawingml/2006/table">
            <a:tbl>
              <a:tblPr>
                <a:tableStyleId>{5C22544A-7EE6-4342-B048-85BDC9FD1C3A}</a:tableStyleId>
              </a:tblPr>
              <a:tblGrid>
                <a:gridCol w="2736304"/>
                <a:gridCol w="1728192"/>
                <a:gridCol w="3456384"/>
              </a:tblGrid>
              <a:tr h="160882">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应用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类型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高通量需求指标</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Big Data Analytics</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数据处理类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单位时间内能够处理的数据量</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Machine Learning</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Web Search</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数据服务类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单位时间内能够响应的请求数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Social Network</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E-commerce</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Radio Network Controller</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实时交互类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能够支持的同时在线的用户数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Streaming Media</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39552" y="1700808"/>
            <a:ext cx="7992888" cy="1200329"/>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a:t>根据</a:t>
            </a:r>
            <a:r>
              <a:rPr lang="zh-CN" altLang="en-US" sz="2400" dirty="0" smtClean="0"/>
              <a:t>对高通量应用的定义和分类的相关研究，</a:t>
            </a:r>
            <a:r>
              <a:rPr lang="zh-CN" altLang="en-US" sz="2400" dirty="0"/>
              <a:t>分析数据</a:t>
            </a:r>
            <a:r>
              <a:rPr lang="zh-CN" altLang="en-US" sz="2400" dirty="0" smtClean="0"/>
              <a:t>中心较为重要的应用，总结哪些是具有高通量需求的应用，</a:t>
            </a:r>
            <a:r>
              <a:rPr lang="zh-CN" altLang="en-US" sz="2400" dirty="0" smtClean="0"/>
              <a:t>并</a:t>
            </a:r>
            <a:r>
              <a:rPr lang="zh-CN" altLang="en-US" sz="2400" dirty="0" smtClean="0"/>
              <a:t>按分类模型进行分类。</a:t>
            </a:r>
            <a:endParaRPr lang="zh-CN" altLang="en-US" sz="2400"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12</a:t>
            </a:fld>
            <a:endParaRPr lang="zh-CN" altLang="en-US" dirty="0"/>
          </a:p>
        </p:txBody>
      </p:sp>
      <p:sp>
        <p:nvSpPr>
          <p:cNvPr id="6" name="TextBox 5"/>
          <p:cNvSpPr txBox="1"/>
          <p:nvPr/>
        </p:nvSpPr>
        <p:spPr>
          <a:xfrm>
            <a:off x="539552" y="1700808"/>
            <a:ext cx="7776864" cy="1569660"/>
          </a:xfrm>
          <a:prstGeom prst="rect">
            <a:avLst/>
          </a:prstGeom>
          <a:noFill/>
        </p:spPr>
        <p:txBody>
          <a:bodyPr wrap="square" rtlCol="0">
            <a:spAutoFit/>
          </a:bodyPr>
          <a:lstStyle/>
          <a:p>
            <a:r>
              <a:rPr lang="en-US" altLang="zh-CN" sz="2400" dirty="0"/>
              <a:t>3</a:t>
            </a:r>
            <a:r>
              <a:rPr lang="en-US" altLang="zh-CN" sz="2400" dirty="0" smtClean="0"/>
              <a:t>.</a:t>
            </a:r>
            <a:r>
              <a:rPr lang="zh-CN" altLang="en-US" sz="2400" dirty="0" smtClean="0"/>
              <a:t>提取每个应用中核心的</a:t>
            </a:r>
            <a:r>
              <a:rPr lang="en-US" altLang="zh-CN" sz="2400" dirty="0" smtClean="0"/>
              <a:t>workload</a:t>
            </a:r>
            <a:r>
              <a:rPr lang="zh-CN" altLang="en-US" sz="2400" dirty="0" smtClean="0"/>
              <a:t>（模块</a:t>
            </a:r>
            <a:r>
              <a:rPr lang="zh-CN" altLang="en-US" sz="2400" dirty="0"/>
              <a:t>或</a:t>
            </a:r>
            <a:r>
              <a:rPr lang="zh-CN" altLang="en-US" sz="2400" dirty="0" smtClean="0"/>
              <a:t>算法），能够反映出整个应用的性能需求。</a:t>
            </a:r>
            <a:endParaRPr lang="en-US" altLang="zh-CN" sz="2400" dirty="0" smtClean="0"/>
          </a:p>
          <a:p>
            <a:endParaRPr lang="en-US" altLang="zh-CN" sz="2400" dirty="0"/>
          </a:p>
          <a:p>
            <a:r>
              <a:rPr lang="zh-CN" altLang="en-US" sz="2400" dirty="0" smtClean="0"/>
              <a:t>例：</a:t>
            </a:r>
            <a:r>
              <a:rPr lang="en-US" altLang="zh-CN" sz="2400" dirty="0" smtClean="0"/>
              <a:t>Big Data Analytics </a:t>
            </a:r>
            <a:r>
              <a:rPr lang="zh-CN" altLang="en-US" sz="2400" dirty="0" smtClean="0"/>
              <a:t>应用</a:t>
            </a:r>
            <a:r>
              <a:rPr lang="en-US" altLang="zh-CN" sz="2400" dirty="0" smtClean="0"/>
              <a:t>workload</a:t>
            </a:r>
            <a:r>
              <a:rPr lang="zh-CN" altLang="en-US" sz="2400" dirty="0" smtClean="0"/>
              <a:t>提取：</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2633448787"/>
              </p:ext>
            </p:extLst>
          </p:nvPr>
        </p:nvGraphicFramePr>
        <p:xfrm>
          <a:off x="539552" y="3429000"/>
          <a:ext cx="8116888" cy="2468880"/>
        </p:xfrm>
        <a:graphic>
          <a:graphicData uri="http://schemas.openxmlformats.org/drawingml/2006/table">
            <a:tbl>
              <a:tblPr firstRow="1" firstCol="1" bandRow="1">
                <a:tableStyleId>{5C22544A-7EE6-4342-B048-85BDC9FD1C3A}</a:tableStyleId>
              </a:tblPr>
              <a:tblGrid>
                <a:gridCol w="4058444"/>
                <a:gridCol w="4058444"/>
              </a:tblGrid>
              <a:tr h="0">
                <a:tc rowSpan="3">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Basic operation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sort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grep</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wordcount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Classification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Naïve Bayes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SVM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Cluster</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Fuzzy 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Segmentation</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HMM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regression analysis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regression analysis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13</a:t>
            </a:fld>
            <a:endParaRPr lang="zh-CN" altLang="en-US" dirty="0"/>
          </a:p>
        </p:txBody>
      </p:sp>
      <p:sp>
        <p:nvSpPr>
          <p:cNvPr id="6" name="内容占位符 2"/>
          <p:cNvSpPr>
            <a:spLocks noGrp="1"/>
          </p:cNvSpPr>
          <p:nvPr>
            <p:ph idx="1"/>
          </p:nvPr>
        </p:nvSpPr>
        <p:spPr>
          <a:xfrm>
            <a:off x="760580" y="2708920"/>
            <a:ext cx="7406816" cy="2736304"/>
          </a:xfrm>
        </p:spPr>
        <p:txBody>
          <a:bodyPr/>
          <a:lstStyle/>
          <a:p>
            <a:endParaRPr lang="en-US" altLang="zh-CN" sz="1800" b="1" dirty="0" smtClean="0"/>
          </a:p>
          <a:p>
            <a:pPr marL="0" indent="0">
              <a:buNone/>
            </a:pPr>
            <a:r>
              <a:rPr lang="zh-CN" altLang="zh-CN" sz="2400" dirty="0" smtClean="0"/>
              <a:t>作业</a:t>
            </a:r>
            <a:r>
              <a:rPr lang="zh-CN" altLang="en-US" sz="2400" dirty="0" smtClean="0"/>
              <a:t>具有较高的</a:t>
            </a:r>
            <a:r>
              <a:rPr lang="zh-CN" altLang="zh-CN" sz="2400" dirty="0" smtClean="0"/>
              <a:t>并发</a:t>
            </a:r>
            <a:r>
              <a:rPr lang="zh-CN" altLang="zh-CN" sz="2400" dirty="0"/>
              <a:t>性</a:t>
            </a:r>
            <a:r>
              <a:rPr lang="zh-CN" altLang="zh-CN" sz="2400" dirty="0" smtClean="0"/>
              <a:t>。</a:t>
            </a:r>
            <a:endParaRPr lang="en-US" altLang="zh-CN" sz="2400" dirty="0" smtClean="0"/>
          </a:p>
          <a:p>
            <a:pPr marL="0" indent="0">
              <a:buNone/>
            </a:pPr>
            <a:r>
              <a:rPr lang="zh-CN" altLang="zh-CN" sz="2400" dirty="0" smtClean="0"/>
              <a:t>作业</a:t>
            </a:r>
            <a:r>
              <a:rPr lang="zh-CN" altLang="zh-CN" sz="2400" dirty="0"/>
              <a:t>之间耦合</a:t>
            </a:r>
            <a:r>
              <a:rPr lang="zh-CN" altLang="zh-CN" sz="2400" dirty="0" smtClean="0"/>
              <a:t>性</a:t>
            </a:r>
            <a:r>
              <a:rPr lang="zh-CN" altLang="en-US" sz="2400" dirty="0" smtClean="0"/>
              <a:t>较低</a:t>
            </a:r>
            <a:r>
              <a:rPr lang="zh-CN" altLang="zh-CN" sz="2400" dirty="0" smtClean="0"/>
              <a:t>。</a:t>
            </a:r>
            <a:endParaRPr lang="zh-CN" altLang="zh-CN" sz="2400" dirty="0"/>
          </a:p>
          <a:p>
            <a:pPr marL="0" indent="0">
              <a:buNone/>
            </a:pPr>
            <a:r>
              <a:rPr lang="zh-CN" altLang="en-US" sz="2400" dirty="0" smtClean="0"/>
              <a:t>具有较高的访存需求</a:t>
            </a:r>
            <a:r>
              <a:rPr lang="zh-CN" altLang="zh-CN" sz="2400" dirty="0" smtClean="0"/>
              <a:t>。</a:t>
            </a:r>
            <a:endParaRPr lang="zh-CN" altLang="zh-CN" sz="2400" dirty="0"/>
          </a:p>
          <a:p>
            <a:pPr marL="0" indent="0">
              <a:buNone/>
            </a:pPr>
            <a:r>
              <a:rPr lang="zh-CN" altLang="en-US" sz="2400" dirty="0" smtClean="0"/>
              <a:t>访存不规则，</a:t>
            </a:r>
            <a:r>
              <a:rPr lang="zh-CN" altLang="zh-CN" sz="2400" dirty="0" smtClean="0"/>
              <a:t>较高的</a:t>
            </a:r>
            <a:r>
              <a:rPr lang="x-none" altLang="zh-CN" sz="2400" dirty="0" smtClean="0"/>
              <a:t>Cache</a:t>
            </a:r>
            <a:r>
              <a:rPr lang="zh-CN" altLang="zh-CN" sz="2400" dirty="0" smtClean="0"/>
              <a:t>失效率。</a:t>
            </a:r>
            <a:endParaRPr lang="en-US" altLang="zh-CN" sz="2400" dirty="0" smtClean="0"/>
          </a:p>
          <a:p>
            <a:pPr marL="0" indent="0">
              <a:buNone/>
            </a:pPr>
            <a:r>
              <a:rPr lang="zh-CN" altLang="zh-CN" sz="2400" dirty="0"/>
              <a:t>访</a:t>
            </a:r>
            <a:r>
              <a:rPr lang="zh-CN" altLang="zh-CN" sz="2400" dirty="0" smtClean="0"/>
              <a:t>存</a:t>
            </a:r>
            <a:r>
              <a:rPr lang="zh-CN" altLang="en-US" sz="2400" dirty="0" smtClean="0"/>
              <a:t>位宽不规则，与传统高性能应用相比偏</a:t>
            </a:r>
            <a:r>
              <a:rPr lang="zh-CN" altLang="zh-CN" sz="2400" dirty="0" smtClean="0"/>
              <a:t>小。</a:t>
            </a:r>
            <a:endParaRPr lang="zh-CN" altLang="zh-CN" sz="2400" dirty="0"/>
          </a:p>
          <a:p>
            <a:endParaRPr lang="zh-CN" altLang="en-US" dirty="0"/>
          </a:p>
        </p:txBody>
      </p:sp>
      <p:sp>
        <p:nvSpPr>
          <p:cNvPr id="7" name="TextBox 6"/>
          <p:cNvSpPr txBox="1"/>
          <p:nvPr/>
        </p:nvSpPr>
        <p:spPr>
          <a:xfrm>
            <a:off x="539552" y="1700808"/>
            <a:ext cx="7704856" cy="830997"/>
          </a:xfrm>
          <a:prstGeom prst="rect">
            <a:avLst/>
          </a:prstGeom>
          <a:noFill/>
        </p:spPr>
        <p:txBody>
          <a:bodyPr wrap="square" rtlCol="0">
            <a:spAutoFit/>
          </a:bodyPr>
          <a:lstStyle/>
          <a:p>
            <a:r>
              <a:rPr lang="en-US" altLang="zh-CN" sz="2400" dirty="0"/>
              <a:t>4</a:t>
            </a:r>
            <a:r>
              <a:rPr lang="en-US" altLang="zh-CN" sz="2400" dirty="0" smtClean="0"/>
              <a:t>.</a:t>
            </a:r>
            <a:r>
              <a:rPr lang="zh-CN" altLang="en-US" sz="2400" dirty="0" smtClean="0"/>
              <a:t>完成了高</a:t>
            </a:r>
            <a:r>
              <a:rPr lang="zh-CN" altLang="en-US" sz="2400" dirty="0" smtClean="0"/>
              <a:t>通量</a:t>
            </a:r>
            <a:r>
              <a:rPr lang="zh-CN" altLang="en-US" sz="2400" dirty="0" smtClean="0"/>
              <a:t>应用程序特征的分析。</a:t>
            </a:r>
            <a:r>
              <a:rPr lang="zh-CN" altLang="en-US" sz="2400" dirty="0" smtClean="0"/>
              <a:t>所实现的</a:t>
            </a:r>
            <a:r>
              <a:rPr lang="en-US" altLang="zh-CN" sz="2400" dirty="0" smtClean="0"/>
              <a:t>Benchmark</a:t>
            </a:r>
            <a:r>
              <a:rPr lang="zh-CN" altLang="en-US" sz="2400" dirty="0" smtClean="0"/>
              <a:t>需要能够反映出这些特征。</a:t>
            </a:r>
            <a:endParaRPr lang="zh-CN" altLang="en-US" sz="2400"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选题</a:t>
            </a:r>
            <a:r>
              <a:rPr lang="zh-CN" altLang="en-US" sz="3200" dirty="0" smtClean="0"/>
              <a:t>背景和意义</a:t>
            </a:r>
            <a:endParaRPr lang="zh-CN" altLang="en-US" sz="3200" dirty="0"/>
          </a:p>
        </p:txBody>
      </p:sp>
      <p:sp>
        <p:nvSpPr>
          <p:cNvPr id="3" name="内容占位符 2"/>
          <p:cNvSpPr>
            <a:spLocks noGrp="1"/>
          </p:cNvSpPr>
          <p:nvPr>
            <p:ph idx="1"/>
          </p:nvPr>
        </p:nvSpPr>
        <p:spPr>
          <a:xfrm>
            <a:off x="467544" y="1628800"/>
            <a:ext cx="8116888" cy="4752528"/>
          </a:xfrm>
        </p:spPr>
        <p:txBody>
          <a:bodyPr/>
          <a:lstStyle/>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14</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a:xfrm>
            <a:off x="467544" y="1628800"/>
            <a:ext cx="8116888" cy="4456113"/>
          </a:xfrm>
        </p:spPr>
        <p:txBody>
          <a:bodyPr/>
          <a:lstStyle/>
          <a:p>
            <a:pPr marL="342900" lvl="2" indent="-342900">
              <a:buSzPct val="60000"/>
            </a:pPr>
            <a:r>
              <a:rPr lang="zh-CN" altLang="en-US" sz="2800" dirty="0" smtClean="0">
                <a:cs typeface="+mn-cs"/>
              </a:rPr>
              <a:t>基于高通量需求的高</a:t>
            </a:r>
            <a:r>
              <a:rPr lang="zh-CN" altLang="en-US" sz="2800" dirty="0">
                <a:cs typeface="+mn-cs"/>
              </a:rPr>
              <a:t>通量</a:t>
            </a:r>
            <a:r>
              <a:rPr lang="zh-CN" altLang="en-US" sz="2800" dirty="0" smtClean="0">
                <a:cs typeface="+mn-cs"/>
              </a:rPr>
              <a:t>应用分类与分析</a:t>
            </a:r>
            <a:endParaRPr lang="en-US" altLang="zh-CN" sz="2800" dirty="0" smtClean="0">
              <a:cs typeface="+mn-cs"/>
            </a:endParaRPr>
          </a:p>
          <a:p>
            <a:pPr marL="342900" lvl="2" indent="-342900">
              <a:buSzPct val="60000"/>
            </a:pPr>
            <a:endParaRPr lang="en-US" altLang="zh-CN" sz="2800" dirty="0" smtClean="0">
              <a:cs typeface="+mn-cs"/>
            </a:endParaRPr>
          </a:p>
          <a:p>
            <a:pPr lvl="1"/>
            <a:r>
              <a:rPr lang="en-US" altLang="zh-CN" sz="2400" dirty="0"/>
              <a:t>a</a:t>
            </a:r>
            <a:r>
              <a:rPr lang="en-US" altLang="zh-CN" sz="2400" dirty="0" smtClean="0"/>
              <a:t>.</a:t>
            </a:r>
            <a:r>
              <a:rPr lang="zh-CN" altLang="en-US" sz="2400" dirty="0" smtClean="0"/>
              <a:t>提出基于高通量需求的高通量应用分类模型</a:t>
            </a:r>
            <a:endParaRPr lang="en-US" altLang="zh-CN" sz="2400" dirty="0" smtClean="0"/>
          </a:p>
          <a:p>
            <a:pPr lvl="1"/>
            <a:r>
              <a:rPr lang="en-US" altLang="zh-CN" sz="2400" dirty="0" smtClean="0"/>
              <a:t>b.</a:t>
            </a:r>
            <a:r>
              <a:rPr lang="zh-CN" altLang="zh-CN" sz="2400" dirty="0" smtClean="0"/>
              <a:t>分析</a:t>
            </a:r>
            <a:r>
              <a:rPr lang="zh-CN" altLang="zh-CN" sz="2400" dirty="0"/>
              <a:t>数据中心使用量较大的应用</a:t>
            </a:r>
            <a:r>
              <a:rPr lang="zh-CN" altLang="zh-CN" sz="2400" dirty="0" smtClean="0"/>
              <a:t>，</a:t>
            </a:r>
            <a:r>
              <a:rPr lang="zh-CN" altLang="en-US" sz="2400" dirty="0" smtClean="0"/>
              <a:t>依据分类模型进行分类</a:t>
            </a:r>
            <a:endParaRPr lang="zh-CN" altLang="zh-CN" sz="2000" dirty="0"/>
          </a:p>
          <a:p>
            <a:pPr lvl="1"/>
            <a:r>
              <a:rPr lang="en-US" altLang="zh-CN" sz="2400" dirty="0"/>
              <a:t>c.</a:t>
            </a:r>
            <a:r>
              <a:rPr lang="zh-CN" altLang="zh-CN" sz="2400" dirty="0"/>
              <a:t>提取每一应用领域的核心</a:t>
            </a:r>
            <a:r>
              <a:rPr lang="en-US" altLang="zh-CN" sz="2400" dirty="0" smtClean="0"/>
              <a:t>workload</a:t>
            </a:r>
          </a:p>
          <a:p>
            <a:pPr lvl="1"/>
            <a:r>
              <a:rPr lang="en-US" altLang="zh-CN" sz="2400" dirty="0"/>
              <a:t>d</a:t>
            </a:r>
            <a:r>
              <a:rPr lang="en-US" altLang="zh-CN" sz="2400" dirty="0" smtClean="0"/>
              <a:t>.</a:t>
            </a:r>
            <a:r>
              <a:rPr lang="zh-CN" altLang="zh-CN" sz="2400" dirty="0"/>
              <a:t>总结分析每一类高通量应用的程序特征，最终的</a:t>
            </a:r>
            <a:r>
              <a:rPr lang="en-US" altLang="zh-CN" sz="2400" dirty="0"/>
              <a:t>Benchmark</a:t>
            </a:r>
            <a:r>
              <a:rPr lang="zh-CN" altLang="zh-CN" sz="2400" dirty="0"/>
              <a:t>需要能反映出这些</a:t>
            </a:r>
            <a:r>
              <a:rPr lang="zh-CN" altLang="zh-CN" sz="2400" dirty="0" smtClean="0"/>
              <a:t>特征</a:t>
            </a:r>
            <a:endParaRPr lang="zh-CN" altLang="zh-CN" sz="2400" dirty="0"/>
          </a:p>
          <a:p>
            <a:pPr lvl="2">
              <a:buNone/>
            </a:pPr>
            <a:endParaRPr lang="en-US" altLang="zh-CN" sz="12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主要研究内容</a:t>
            </a:r>
          </a:p>
        </p:txBody>
      </p:sp>
      <p:sp>
        <p:nvSpPr>
          <p:cNvPr id="3" name="内容占位符 2"/>
          <p:cNvSpPr>
            <a:spLocks noGrp="1"/>
          </p:cNvSpPr>
          <p:nvPr>
            <p:ph idx="1"/>
          </p:nvPr>
        </p:nvSpPr>
        <p:spPr>
          <a:xfrm>
            <a:off x="467544" y="1772816"/>
            <a:ext cx="8116888" cy="4680520"/>
          </a:xfrm>
        </p:spPr>
        <p:txBody>
          <a:bodyPr/>
          <a:lstStyle/>
          <a:p>
            <a:pPr marL="342900" lvl="2" indent="-342900">
              <a:buSzPct val="60000"/>
            </a:pPr>
            <a:r>
              <a:rPr lang="zh-CN" altLang="zh-CN" sz="2800" dirty="0">
                <a:cs typeface="+mn-cs"/>
              </a:rPr>
              <a:t>面向高通量处理器的</a:t>
            </a:r>
            <a:r>
              <a:rPr lang="en-US" altLang="zh-CN" sz="2800" dirty="0">
                <a:cs typeface="+mn-cs"/>
              </a:rPr>
              <a:t>Benchmark</a:t>
            </a:r>
            <a:r>
              <a:rPr lang="zh-CN" altLang="zh-CN" sz="2800" dirty="0">
                <a:cs typeface="+mn-cs"/>
              </a:rPr>
              <a:t>的</a:t>
            </a:r>
            <a:r>
              <a:rPr lang="zh-CN" altLang="zh-CN" sz="2800" dirty="0" smtClean="0">
                <a:cs typeface="+mn-cs"/>
              </a:rPr>
              <a:t>设计</a:t>
            </a:r>
            <a:endParaRPr lang="en-US" altLang="zh-CN" sz="2800" dirty="0" smtClean="0">
              <a:cs typeface="+mn-cs"/>
            </a:endParaRPr>
          </a:p>
          <a:p>
            <a:pPr marL="342900" lvl="2" indent="-342900">
              <a:buSzPct val="60000"/>
            </a:pPr>
            <a:endParaRPr lang="en-US" altLang="zh-CN" sz="2800" dirty="0"/>
          </a:p>
          <a:p>
            <a:pPr lvl="1"/>
            <a:r>
              <a:rPr lang="en-US" altLang="zh-CN" sz="2400" dirty="0"/>
              <a:t>a</a:t>
            </a:r>
            <a:r>
              <a:rPr lang="en-US" altLang="zh-CN" sz="2400" dirty="0" smtClean="0"/>
              <a:t>.</a:t>
            </a:r>
            <a:r>
              <a:rPr lang="zh-CN" altLang="zh-CN" sz="2400" dirty="0" smtClean="0"/>
              <a:t>提出</a:t>
            </a:r>
            <a:r>
              <a:rPr lang="zh-CN" altLang="zh-CN" sz="2400" dirty="0"/>
              <a:t>一</a:t>
            </a:r>
            <a:r>
              <a:rPr lang="zh-CN" altLang="zh-CN" sz="2400" dirty="0" smtClean="0"/>
              <a:t>种</a:t>
            </a:r>
            <a:r>
              <a:rPr lang="zh-CN" altLang="en-US" sz="2400" dirty="0" smtClean="0"/>
              <a:t>适合于高通量处理器的</a:t>
            </a:r>
            <a:r>
              <a:rPr lang="en-US" altLang="zh-CN" sz="2400" dirty="0" smtClean="0"/>
              <a:t>Benchmark</a:t>
            </a:r>
            <a:r>
              <a:rPr lang="zh-CN" altLang="en-US" sz="2400" dirty="0" smtClean="0"/>
              <a:t>的</a:t>
            </a:r>
            <a:r>
              <a:rPr lang="zh-CN" altLang="zh-CN" sz="2400" dirty="0" smtClean="0"/>
              <a:t>编程</a:t>
            </a:r>
            <a:r>
              <a:rPr lang="zh-CN" altLang="zh-CN" sz="2400" dirty="0"/>
              <a:t>模式</a:t>
            </a:r>
            <a:r>
              <a:rPr lang="zh-CN" altLang="zh-CN" sz="2400" dirty="0" smtClean="0"/>
              <a:t>：</a:t>
            </a:r>
            <a:r>
              <a:rPr lang="zh-CN" altLang="en-US" sz="2400" dirty="0" smtClean="0"/>
              <a:t>基于线程的作业处理节点</a:t>
            </a:r>
            <a:r>
              <a:rPr lang="zh-CN" altLang="zh-CN" sz="2400" dirty="0" smtClean="0"/>
              <a:t>编程</a:t>
            </a:r>
            <a:r>
              <a:rPr lang="zh-CN" altLang="zh-CN" sz="2400" dirty="0"/>
              <a:t>模式。</a:t>
            </a:r>
          </a:p>
          <a:p>
            <a:pPr lvl="1"/>
            <a:r>
              <a:rPr lang="en-US" altLang="zh-CN" sz="2400" dirty="0"/>
              <a:t>b</a:t>
            </a:r>
            <a:r>
              <a:rPr lang="en-US" altLang="zh-CN" sz="2400" dirty="0" smtClean="0"/>
              <a:t>.</a:t>
            </a:r>
            <a:r>
              <a:rPr lang="zh-CN" altLang="en-US" sz="2400" dirty="0" smtClean="0"/>
              <a:t>选取有代表性的应用</a:t>
            </a:r>
            <a:r>
              <a:rPr lang="zh-CN" altLang="zh-CN" sz="2400" dirty="0" smtClean="0"/>
              <a:t>，使用</a:t>
            </a:r>
            <a:r>
              <a:rPr lang="zh-CN" altLang="en-US" sz="2400" dirty="0" smtClean="0"/>
              <a:t>基于线程的作业处理节点</a:t>
            </a:r>
            <a:r>
              <a:rPr lang="zh-CN" altLang="zh-CN" sz="2400" dirty="0" smtClean="0"/>
              <a:t>编程</a:t>
            </a:r>
            <a:r>
              <a:rPr lang="zh-CN" altLang="en-US" sz="2400" dirty="0"/>
              <a:t>模型</a:t>
            </a:r>
            <a:r>
              <a:rPr lang="zh-CN" altLang="zh-CN" sz="2400" dirty="0" smtClean="0"/>
              <a:t>实现</a:t>
            </a:r>
            <a:r>
              <a:rPr lang="zh-CN" altLang="zh-CN" sz="2400" dirty="0"/>
              <a:t>其</a:t>
            </a:r>
            <a:r>
              <a:rPr lang="en-US" altLang="zh-CN" sz="2400" dirty="0" smtClean="0"/>
              <a:t>Benchmark</a:t>
            </a:r>
            <a:r>
              <a:rPr lang="zh-CN" altLang="zh-CN" sz="2400" dirty="0" smtClean="0"/>
              <a:t>。</a:t>
            </a:r>
            <a:endParaRPr lang="zh-CN" altLang="zh-CN" sz="2400" dirty="0"/>
          </a:p>
          <a:p>
            <a:pPr lvl="1"/>
            <a:r>
              <a:rPr lang="en-US" altLang="zh-CN" sz="2400" dirty="0"/>
              <a:t>c</a:t>
            </a:r>
            <a:r>
              <a:rPr lang="en-US" altLang="zh-CN" sz="2400" dirty="0" smtClean="0"/>
              <a:t>.</a:t>
            </a:r>
            <a:r>
              <a:rPr lang="zh-CN" altLang="zh-CN" sz="2400" dirty="0" smtClean="0"/>
              <a:t>实验</a:t>
            </a:r>
            <a:r>
              <a:rPr lang="zh-CN" altLang="zh-CN" sz="2400" dirty="0"/>
              <a:t>分析所设计的</a:t>
            </a:r>
            <a:r>
              <a:rPr lang="en-US" altLang="zh-CN" sz="2400" dirty="0"/>
              <a:t>Benchmark</a:t>
            </a:r>
            <a:r>
              <a:rPr lang="zh-CN" altLang="zh-CN" sz="2400" dirty="0"/>
              <a:t>反应出了各类高通量应用的程序</a:t>
            </a:r>
            <a:r>
              <a:rPr lang="zh-CN" altLang="zh-CN" sz="2400" dirty="0" smtClean="0"/>
              <a:t>特征</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16</a:t>
            </a:fld>
            <a:endParaRPr lang="zh-CN" altLang="en-US" dirty="0"/>
          </a:p>
        </p:txBody>
      </p:sp>
    </p:spTree>
    <p:extLst>
      <p:ext uri="{BB962C8B-B14F-4D97-AF65-F5344CB8AC3E}">
        <p14:creationId xmlns:p14="http://schemas.microsoft.com/office/powerpoint/2010/main" val="3979848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预期目标</a:t>
            </a:r>
            <a:endParaRPr lang="zh-CN" altLang="en-US" dirty="0"/>
          </a:p>
        </p:txBody>
      </p:sp>
      <p:sp>
        <p:nvSpPr>
          <p:cNvPr id="3" name="内容占位符 2"/>
          <p:cNvSpPr>
            <a:spLocks noGrp="1"/>
          </p:cNvSpPr>
          <p:nvPr>
            <p:ph idx="1"/>
          </p:nvPr>
        </p:nvSpPr>
        <p:spPr>
          <a:xfrm>
            <a:off x="611560" y="1772816"/>
            <a:ext cx="8116888" cy="4456113"/>
          </a:xfrm>
        </p:spPr>
        <p:txBody>
          <a:bodyPr/>
          <a:lstStyle/>
          <a:p>
            <a:r>
              <a:rPr lang="en-US" altLang="zh-CN" sz="2800" dirty="0"/>
              <a:t>1.</a:t>
            </a:r>
            <a:r>
              <a:rPr lang="zh-CN" altLang="zh-CN" sz="2800" dirty="0" smtClean="0"/>
              <a:t>提出</a:t>
            </a:r>
            <a:r>
              <a:rPr lang="zh-CN" altLang="en-US" sz="2800" dirty="0" smtClean="0"/>
              <a:t>适用于高通量应用的分类</a:t>
            </a:r>
            <a:r>
              <a:rPr lang="zh-CN" altLang="en-US" sz="2800" dirty="0"/>
              <a:t>方法</a:t>
            </a:r>
            <a:r>
              <a:rPr lang="zh-CN" altLang="zh-CN" sz="2800" dirty="0" smtClean="0"/>
              <a:t>。</a:t>
            </a:r>
            <a:endParaRPr lang="en-US" altLang="zh-CN" sz="2800" dirty="0" smtClean="0"/>
          </a:p>
          <a:p>
            <a:r>
              <a:rPr lang="en-US" altLang="zh-CN" sz="2800" dirty="0" smtClean="0"/>
              <a:t>2.</a:t>
            </a:r>
            <a:r>
              <a:rPr lang="zh-CN" altLang="en-US" sz="2800" dirty="0" smtClean="0"/>
              <a:t>完成对高通量应用的分类和分析。</a:t>
            </a:r>
            <a:endParaRPr lang="en-US" altLang="zh-CN" sz="2800" dirty="0" smtClean="0"/>
          </a:p>
          <a:p>
            <a:r>
              <a:rPr lang="en-US" altLang="zh-CN" sz="2800" dirty="0" smtClean="0"/>
              <a:t>3.</a:t>
            </a:r>
            <a:r>
              <a:rPr lang="zh-CN" altLang="en-US" sz="2800" dirty="0" smtClean="0"/>
              <a:t>提出适合于面向高通量处理器的</a:t>
            </a:r>
            <a:r>
              <a:rPr lang="en-US" altLang="zh-CN" sz="2800" dirty="0" smtClean="0"/>
              <a:t>Benchmark</a:t>
            </a:r>
            <a:r>
              <a:rPr lang="zh-CN" altLang="en-US" sz="2800" dirty="0" smtClean="0"/>
              <a:t>的编程模式。</a:t>
            </a:r>
            <a:endParaRPr lang="zh-CN" altLang="zh-CN" sz="2800" dirty="0"/>
          </a:p>
          <a:p>
            <a:r>
              <a:rPr lang="en-US" altLang="zh-CN" sz="2800" dirty="0"/>
              <a:t>4</a:t>
            </a:r>
            <a:r>
              <a:rPr lang="en-US" altLang="zh-CN" sz="2800" dirty="0" smtClean="0"/>
              <a:t>.</a:t>
            </a:r>
            <a:r>
              <a:rPr lang="zh-CN" altLang="zh-CN" sz="2800" dirty="0"/>
              <a:t>完成初版的</a:t>
            </a:r>
            <a:r>
              <a:rPr lang="en-US" altLang="zh-CN" sz="2800" dirty="0" smtClean="0"/>
              <a:t>Benchmark</a:t>
            </a:r>
            <a:r>
              <a:rPr lang="zh-CN" altLang="zh-CN" sz="2800" dirty="0" smtClean="0"/>
              <a:t>，</a:t>
            </a:r>
            <a:r>
              <a:rPr lang="zh-CN" altLang="en-US" sz="2800" dirty="0" smtClean="0"/>
              <a:t>能够反映出基本的高通量应用特征</a:t>
            </a:r>
            <a:r>
              <a:rPr lang="zh-CN" altLang="zh-CN" sz="2800" dirty="0" smtClean="0"/>
              <a:t>。</a:t>
            </a:r>
            <a:endParaRPr lang="zh-CN" altLang="en-US" sz="2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17</a:t>
            </a:fld>
            <a:endParaRPr lang="zh-CN" altLang="en-US" dirty="0"/>
          </a:p>
        </p:txBody>
      </p:sp>
    </p:spTree>
    <p:extLst>
      <p:ext uri="{BB962C8B-B14F-4D97-AF65-F5344CB8AC3E}">
        <p14:creationId xmlns:p14="http://schemas.microsoft.com/office/powerpoint/2010/main" val="3521658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t>拟采用的研究方法和技术路线</a:t>
            </a:r>
            <a:endParaRPr lang="en-US" altLang="zh-CN" dirty="0" smtClean="0"/>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18</a:t>
            </a:fld>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拟采用的研究方法和技术路线</a:t>
            </a:r>
            <a:r>
              <a:rPr lang="en-US" altLang="zh-CN" dirty="0"/>
              <a:t/>
            </a:r>
            <a:br>
              <a:rPr lang="en-US" altLang="zh-CN" dirty="0"/>
            </a:br>
            <a:r>
              <a:rPr lang="en-US" altLang="zh-CN" sz="2400" dirty="0" smtClean="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19</a:t>
            </a:fld>
            <a:endParaRPr lang="zh-CN" altLang="en-US" dirty="0"/>
          </a:p>
        </p:txBody>
      </p:sp>
      <p:sp>
        <p:nvSpPr>
          <p:cNvPr id="6" name="TextBox 5"/>
          <p:cNvSpPr txBox="1"/>
          <p:nvPr/>
        </p:nvSpPr>
        <p:spPr>
          <a:xfrm>
            <a:off x="531014" y="2780928"/>
            <a:ext cx="7920880" cy="461665"/>
          </a:xfrm>
          <a:prstGeom prst="rect">
            <a:avLst/>
          </a:prstGeom>
          <a:noFill/>
        </p:spPr>
        <p:txBody>
          <a:bodyPr wrap="square" rtlCol="0">
            <a:spAutoFit/>
          </a:bodyPr>
          <a:lstStyle/>
          <a:p>
            <a:r>
              <a:rPr lang="en-US" altLang="zh-CN" sz="2400" dirty="0" smtClean="0"/>
              <a:t>1.</a:t>
            </a:r>
            <a:r>
              <a:rPr lang="zh-CN" altLang="en-US" sz="2400" dirty="0" smtClean="0"/>
              <a:t>选取用来实现</a:t>
            </a:r>
            <a:r>
              <a:rPr lang="en-US" altLang="zh-CN" sz="2400" dirty="0" smtClean="0"/>
              <a:t>Benchmark</a:t>
            </a:r>
            <a:r>
              <a:rPr lang="zh-CN" altLang="en-US" sz="2400" dirty="0" smtClean="0"/>
              <a:t>的应用，每</a:t>
            </a:r>
            <a:r>
              <a:rPr lang="zh-CN" altLang="en-US" sz="2400" dirty="0"/>
              <a:t>一类中选取一个应用。</a:t>
            </a:r>
          </a:p>
        </p:txBody>
      </p:sp>
      <p:sp>
        <p:nvSpPr>
          <p:cNvPr id="7" name="TextBox 6"/>
          <p:cNvSpPr txBox="1"/>
          <p:nvPr/>
        </p:nvSpPr>
        <p:spPr>
          <a:xfrm>
            <a:off x="531014" y="4275978"/>
            <a:ext cx="7128792" cy="461665"/>
          </a:xfrm>
          <a:prstGeom prst="rect">
            <a:avLst/>
          </a:prstGeom>
          <a:noFill/>
        </p:spPr>
        <p:txBody>
          <a:bodyPr wrap="square" rtlCol="0">
            <a:spAutoFit/>
          </a:bodyPr>
          <a:lstStyle/>
          <a:p>
            <a:r>
              <a:rPr lang="en-US" altLang="zh-CN" sz="2400" dirty="0"/>
              <a:t>2. </a:t>
            </a:r>
            <a:r>
              <a:rPr lang="zh-CN" altLang="en-US" sz="2400" dirty="0"/>
              <a:t>确定每个应用的</a:t>
            </a:r>
            <a:r>
              <a:rPr lang="en-US" altLang="zh-CN" sz="2400" dirty="0"/>
              <a:t>Benchmark</a:t>
            </a:r>
            <a:r>
              <a:rPr lang="zh-CN" altLang="en-US" sz="2400" dirty="0"/>
              <a:t>要覆盖到的</a:t>
            </a:r>
            <a:r>
              <a:rPr lang="en-US" altLang="zh-CN" sz="2400" dirty="0"/>
              <a:t>Workload</a:t>
            </a:r>
            <a:r>
              <a:rPr lang="zh-CN" altLang="en-US" sz="2400" dirty="0" smtClean="0"/>
              <a:t>。</a:t>
            </a:r>
            <a:endParaRPr lang="en-US" altLang="zh-CN" sz="2400" dirty="0"/>
          </a:p>
        </p:txBody>
      </p:sp>
      <p:sp>
        <p:nvSpPr>
          <p:cNvPr id="3" name="矩形 2"/>
          <p:cNvSpPr/>
          <p:nvPr/>
        </p:nvSpPr>
        <p:spPr>
          <a:xfrm>
            <a:off x="444521" y="1700808"/>
            <a:ext cx="6863783" cy="523220"/>
          </a:xfrm>
          <a:prstGeom prst="rect">
            <a:avLst/>
          </a:prstGeom>
        </p:spPr>
        <p:txBody>
          <a:bodyPr wrap="square">
            <a:spAutoFit/>
          </a:bodyPr>
          <a:lstStyle/>
          <a:p>
            <a:r>
              <a:rPr lang="zh-CN" altLang="zh-CN" sz="2800" b="1" dirty="0"/>
              <a:t>面向高通量处理器的</a:t>
            </a:r>
            <a:r>
              <a:rPr lang="en-US" altLang="zh-CN" sz="2800" b="1" dirty="0"/>
              <a:t>Benchmark</a:t>
            </a:r>
            <a:r>
              <a:rPr lang="zh-CN" altLang="zh-CN" sz="2800" b="1" dirty="0"/>
              <a:t>的设计</a:t>
            </a:r>
            <a:endParaRPr lang="zh-CN" altLang="en-US" sz="2800" b="1"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学位论文研究情况</a:t>
            </a:r>
            <a:endParaRPr lang="en-US" altLang="zh-CN" dirty="0" smtClean="0"/>
          </a:p>
          <a:p>
            <a:r>
              <a:rPr lang="zh-CN" altLang="zh-CN" dirty="0"/>
              <a:t>学位论文中的新</a:t>
            </a:r>
            <a:r>
              <a:rPr lang="zh-CN" altLang="zh-CN" dirty="0" smtClean="0"/>
              <a:t>见解</a:t>
            </a:r>
            <a:endParaRPr lang="en-US" altLang="zh-CN" dirty="0" smtClean="0"/>
          </a:p>
          <a:p>
            <a:r>
              <a:rPr lang="zh-CN" altLang="en-US" dirty="0" smtClean="0"/>
              <a:t>学位论文</a:t>
            </a:r>
            <a:r>
              <a:rPr lang="zh-CN" altLang="zh-CN" dirty="0" smtClean="0"/>
              <a:t>撰写提纲</a:t>
            </a:r>
            <a:endParaRPr lang="en-US" altLang="zh-CN" dirty="0" smtClean="0"/>
          </a:p>
          <a:p>
            <a:r>
              <a:rPr lang="zh-CN" altLang="en-US" dirty="0" smtClean="0"/>
              <a:t>科研项目完成情况</a:t>
            </a:r>
            <a:endParaRPr lang="en-US" altLang="zh-CN" dirty="0" smtClean="0"/>
          </a:p>
          <a:p>
            <a:r>
              <a:rPr lang="zh-CN" altLang="en-US" dirty="0" smtClean="0"/>
              <a:t>已取得的阶段性成果</a:t>
            </a:r>
            <a:endParaRPr lang="en-US" altLang="zh-CN" dirty="0" smtClean="0"/>
          </a:p>
          <a:p>
            <a:r>
              <a:rPr lang="zh-CN" altLang="en-US" dirty="0" smtClean="0"/>
              <a:t>课程完成情况</a:t>
            </a:r>
            <a:endParaRPr lang="en-US" altLang="zh-CN" dirty="0" smtClean="0"/>
          </a:p>
          <a:p>
            <a:r>
              <a:rPr lang="zh-CN" altLang="en-US" dirty="0" smtClean="0"/>
              <a:t>下一步工作计划</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a:t>
            </a:fld>
            <a:endParaRPr lang="zh-CN" altLang="en-US" dirty="0"/>
          </a:p>
        </p:txBody>
      </p:sp>
    </p:spTree>
    <p:extLst>
      <p:ext uri="{BB962C8B-B14F-4D97-AF65-F5344CB8AC3E}">
        <p14:creationId xmlns:p14="http://schemas.microsoft.com/office/powerpoint/2010/main" val="2746903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zh-CN" sz="2400" dirty="0"/>
              <a:t>面向高通量处理器的</a:t>
            </a:r>
            <a:r>
              <a:rPr lang="en-US" altLang="zh-CN" sz="2400" dirty="0"/>
              <a:t>Benchmark</a:t>
            </a:r>
            <a:r>
              <a:rPr lang="zh-CN" altLang="zh-CN" sz="2400" dirty="0"/>
              <a:t>的设计</a:t>
            </a:r>
            <a:endParaRPr lang="zh-CN" altLang="en-US" sz="2400"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242664381"/>
              </p:ext>
            </p:extLst>
          </p:nvPr>
        </p:nvGraphicFramePr>
        <p:xfrm>
          <a:off x="467544" y="1484784"/>
          <a:ext cx="8280919" cy="5090588"/>
        </p:xfrm>
        <a:graphic>
          <a:graphicData uri="http://schemas.openxmlformats.org/drawingml/2006/table">
            <a:tbl>
              <a:tblPr>
                <a:tableStyleId>{5C22544A-7EE6-4342-B048-85BDC9FD1C3A}</a:tableStyleId>
              </a:tblPr>
              <a:tblGrid>
                <a:gridCol w="2244129"/>
                <a:gridCol w="2244129"/>
                <a:gridCol w="1442536"/>
                <a:gridCol w="2350125"/>
              </a:tblGrid>
              <a:tr h="255076">
                <a:tc>
                  <a:txBody>
                    <a:bodyPr/>
                    <a:lstStyle/>
                    <a:p>
                      <a:pPr algn="just">
                        <a:spcAft>
                          <a:spcPts val="0"/>
                        </a:spcAft>
                      </a:pPr>
                      <a:r>
                        <a:rPr lang="zh-CN" sz="1800" kern="100" dirty="0">
                          <a:effectLst/>
                        </a:rPr>
                        <a:t>应用</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800" kern="100">
                          <a:effectLst/>
                        </a:rPr>
                        <a:t>核心</a:t>
                      </a:r>
                      <a:r>
                        <a:rPr lang="en-US" sz="1800" kern="100">
                          <a:effectLst/>
                        </a:rPr>
                        <a:t>Workloads</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800" kern="100">
                          <a:effectLst/>
                        </a:rPr>
                        <a:t>类型</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800" kern="100">
                          <a:effectLst/>
                        </a:rPr>
                        <a:t>高通量需求指标</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rowSpan="4">
                  <a:txBody>
                    <a:bodyPr/>
                    <a:lstStyle/>
                    <a:p>
                      <a:pPr algn="just">
                        <a:spcAft>
                          <a:spcPts val="0"/>
                        </a:spcAft>
                      </a:pPr>
                      <a:r>
                        <a:rPr lang="en-US" sz="1800" kern="100" dirty="0">
                          <a:effectLst/>
                        </a:rPr>
                        <a:t>Big Data Analytics</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kern="100" dirty="0" err="1">
                          <a:effectLst/>
                        </a:rPr>
                        <a:t>Wordcount</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800" kern="100">
                          <a:effectLst/>
                        </a:rPr>
                        <a:t>数据处理类</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800" kern="100">
                          <a:effectLst/>
                        </a:rPr>
                        <a:t>单位时间内能够处理的数据量</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vMerge="1">
                  <a:txBody>
                    <a:bodyPr/>
                    <a:lstStyle/>
                    <a:p>
                      <a:endParaRPr lang="zh-CN" altLang="en-US"/>
                    </a:p>
                  </a:txBody>
                  <a:tcPr/>
                </a:tc>
                <a:tc>
                  <a:txBody>
                    <a:bodyPr/>
                    <a:lstStyle/>
                    <a:p>
                      <a:pPr algn="just">
                        <a:spcAft>
                          <a:spcPts val="0"/>
                        </a:spcAft>
                      </a:pPr>
                      <a:r>
                        <a:rPr lang="en-US" sz="1800" kern="100" dirty="0" err="1">
                          <a:effectLst/>
                        </a:rPr>
                        <a:t>Grep</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err="1">
                          <a:effectLst/>
                        </a:rPr>
                        <a:t>Terasort</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8436">
                <a:tc vMerge="1">
                  <a:txBody>
                    <a:bodyPr/>
                    <a:lstStyle/>
                    <a:p>
                      <a:endParaRPr lang="zh-CN" altLang="en-US"/>
                    </a:p>
                  </a:txBody>
                  <a:tcPr/>
                </a:tc>
                <a:tc>
                  <a:txBody>
                    <a:bodyPr/>
                    <a:lstStyle/>
                    <a:p>
                      <a:pPr algn="just">
                        <a:spcAft>
                          <a:spcPts val="0"/>
                        </a:spcAft>
                      </a:pPr>
                      <a:r>
                        <a:rPr lang="en-US" sz="1800" kern="100" dirty="0">
                          <a:effectLst/>
                        </a:rPr>
                        <a:t>K-means</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rowSpan="7">
                  <a:txBody>
                    <a:bodyPr/>
                    <a:lstStyle/>
                    <a:p>
                      <a:pPr algn="just">
                        <a:spcAft>
                          <a:spcPts val="0"/>
                        </a:spcAft>
                      </a:pPr>
                      <a:r>
                        <a:rPr lang="en-US" sz="1800" kern="100" dirty="0">
                          <a:effectLst/>
                        </a:rPr>
                        <a:t>Web Search</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kern="100" dirty="0">
                          <a:effectLst/>
                        </a:rPr>
                        <a:t>Html </a:t>
                      </a:r>
                      <a:r>
                        <a:rPr lang="en-US" sz="1800" kern="100" dirty="0" smtClean="0">
                          <a:effectLst/>
                        </a:rPr>
                        <a:t>Parser</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just">
                        <a:spcAft>
                          <a:spcPts val="0"/>
                        </a:spcAft>
                      </a:pPr>
                      <a:r>
                        <a:rPr lang="zh-CN" sz="1800" kern="100" dirty="0">
                          <a:effectLst/>
                        </a:rPr>
                        <a:t>数据服务类</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just">
                        <a:spcAft>
                          <a:spcPts val="0"/>
                        </a:spcAft>
                      </a:pPr>
                      <a:r>
                        <a:rPr lang="zh-CN" sz="1800" kern="100" dirty="0">
                          <a:effectLst/>
                        </a:rPr>
                        <a:t>单位时间内能够响应的请求数</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5076">
                <a:tc vMerge="1">
                  <a:txBody>
                    <a:bodyPr/>
                    <a:lstStyle/>
                    <a:p>
                      <a:endParaRPr lang="zh-CN" altLang="en-US"/>
                    </a:p>
                  </a:txBody>
                  <a:tcPr/>
                </a:tc>
                <a:tc>
                  <a:txBody>
                    <a:bodyPr/>
                    <a:lstStyle/>
                    <a:p>
                      <a:pPr algn="just">
                        <a:spcAft>
                          <a:spcPts val="0"/>
                        </a:spcAft>
                      </a:pPr>
                      <a:r>
                        <a:rPr lang="en-US" sz="1800" kern="100" dirty="0" err="1">
                          <a:effectLst/>
                        </a:rPr>
                        <a:t>Pagerank</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Index</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altLang="zh-CN" sz="1800" kern="100" dirty="0" smtClean="0">
                          <a:effectLst/>
                          <a:latin typeface="Times New Roman"/>
                          <a:ea typeface="宋体"/>
                        </a:rPr>
                        <a:t>Term Parser</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err="1">
                          <a:effectLst/>
                        </a:rPr>
                        <a:t>Bool</a:t>
                      </a:r>
                      <a:r>
                        <a:rPr lang="en-US" sz="1800" kern="100" dirty="0">
                          <a:effectLst/>
                        </a:rPr>
                        <a:t> </a:t>
                      </a:r>
                      <a:r>
                        <a:rPr lang="en-US" sz="1800" kern="100" dirty="0" smtClean="0">
                          <a:effectLst/>
                        </a:rPr>
                        <a:t>Operations</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Query</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pPr algn="just">
                        <a:spcAft>
                          <a:spcPts val="0"/>
                        </a:spcAft>
                      </a:pP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altLang="zh-CN" sz="1800" kern="1200" dirty="0" smtClean="0">
                          <a:solidFill>
                            <a:schemeClr val="dk1"/>
                          </a:solidFill>
                          <a:effectLst/>
                          <a:latin typeface="+mn-lt"/>
                          <a:ea typeface="+mn-ea"/>
                          <a:cs typeface="+mn-cs"/>
                        </a:rPr>
                        <a:t>TF-IDF</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just">
                        <a:spcAft>
                          <a:spcPts val="0"/>
                        </a:spcAft>
                      </a:pP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just">
                        <a:spcAft>
                          <a:spcPts val="0"/>
                        </a:spcAft>
                      </a:pP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rowSpan="6">
                  <a:txBody>
                    <a:bodyPr/>
                    <a:lstStyle/>
                    <a:p>
                      <a:pPr algn="just">
                        <a:spcAft>
                          <a:spcPts val="0"/>
                        </a:spcAft>
                      </a:pPr>
                      <a:r>
                        <a:rPr lang="en-US" sz="1800" kern="100">
                          <a:effectLst/>
                        </a:rPr>
                        <a:t>Radio Network Controller</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kern="100" dirty="0">
                          <a:effectLst/>
                        </a:rPr>
                        <a:t>Read</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800" kern="100" dirty="0">
                          <a:effectLst/>
                        </a:rPr>
                        <a:t>实时交互类</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800" kern="100" dirty="0">
                          <a:effectLst/>
                        </a:rPr>
                        <a:t>能够支持的同时在线的用户数</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vMerge="1">
                  <a:txBody>
                    <a:bodyPr/>
                    <a:lstStyle/>
                    <a:p>
                      <a:endParaRPr lang="zh-CN" altLang="en-US"/>
                    </a:p>
                  </a:txBody>
                  <a:tcPr/>
                </a:tc>
                <a:tc>
                  <a:txBody>
                    <a:bodyPr/>
                    <a:lstStyle/>
                    <a:p>
                      <a:pPr algn="just">
                        <a:spcAft>
                          <a:spcPts val="0"/>
                        </a:spcAft>
                      </a:pPr>
                      <a:r>
                        <a:rPr lang="en-US" sz="1800" kern="100" dirty="0">
                          <a:effectLst/>
                        </a:rPr>
                        <a:t>Parse</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Store</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Unpack</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Pack</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Store-forward</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bl>
          </a:graphicData>
        </a:graphic>
      </p:graphicFrame>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20</a:t>
            </a:fld>
            <a:endParaRPr lang="zh-CN" altLang="en-US"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21</a:t>
            </a:fld>
            <a:endParaRPr lang="zh-CN" altLang="en-US" dirty="0"/>
          </a:p>
        </p:txBody>
      </p:sp>
      <p:sp>
        <p:nvSpPr>
          <p:cNvPr id="6" name="TextBox 5"/>
          <p:cNvSpPr txBox="1"/>
          <p:nvPr/>
        </p:nvSpPr>
        <p:spPr>
          <a:xfrm>
            <a:off x="467544" y="1772816"/>
            <a:ext cx="8136904" cy="1200329"/>
          </a:xfrm>
          <a:prstGeom prst="rect">
            <a:avLst/>
          </a:prstGeom>
          <a:noFill/>
        </p:spPr>
        <p:txBody>
          <a:bodyPr wrap="square" rtlCol="0">
            <a:spAutoFit/>
          </a:bodyPr>
          <a:lstStyle/>
          <a:p>
            <a:r>
              <a:rPr lang="en-US" altLang="zh-CN" sz="2400" dirty="0" smtClean="0"/>
              <a:t>3. </a:t>
            </a:r>
            <a:r>
              <a:rPr lang="zh-CN" altLang="en-US" sz="2400" dirty="0" smtClean="0"/>
              <a:t>提出了一种针对面向高通量处理器的</a:t>
            </a:r>
            <a:r>
              <a:rPr lang="en-US" altLang="zh-CN" sz="2400" dirty="0" smtClean="0"/>
              <a:t>Benchmark</a:t>
            </a:r>
            <a:r>
              <a:rPr lang="zh-CN" altLang="en-US" sz="2400" dirty="0" smtClean="0"/>
              <a:t>的编程模型：</a:t>
            </a:r>
            <a:r>
              <a:rPr lang="zh-CN" altLang="en-US" sz="2400" b="1" dirty="0" smtClean="0"/>
              <a:t>基于线程的作业处理节点模型</a:t>
            </a:r>
            <a:r>
              <a:rPr lang="zh-CN" altLang="en-US" sz="2400" dirty="0" smtClean="0"/>
              <a:t>。</a:t>
            </a:r>
            <a:r>
              <a:rPr lang="zh-CN" altLang="en-US" sz="2400" dirty="0"/>
              <a:t>对于三种不同类型的高通量</a:t>
            </a:r>
            <a:r>
              <a:rPr lang="zh-CN" altLang="en-US" sz="2400" dirty="0" smtClean="0"/>
              <a:t>应用，此模型具有</a:t>
            </a:r>
            <a:r>
              <a:rPr lang="zh-CN" altLang="en-US" sz="2400" dirty="0"/>
              <a:t>不同的具体实现</a:t>
            </a:r>
            <a:r>
              <a:rPr lang="zh-CN" altLang="en-US" sz="2400" dirty="0" smtClean="0"/>
              <a:t>方式。</a:t>
            </a:r>
            <a:endParaRPr lang="en-US" altLang="zh-CN" sz="2400" dirty="0" smtClean="0"/>
          </a:p>
        </p:txBody>
      </p:sp>
      <p:sp>
        <p:nvSpPr>
          <p:cNvPr id="7" name="TextBox 6"/>
          <p:cNvSpPr txBox="1"/>
          <p:nvPr/>
        </p:nvSpPr>
        <p:spPr>
          <a:xfrm>
            <a:off x="539552" y="3501008"/>
            <a:ext cx="7992888" cy="1754326"/>
          </a:xfrm>
          <a:prstGeom prst="rect">
            <a:avLst/>
          </a:prstGeom>
          <a:noFill/>
        </p:spPr>
        <p:txBody>
          <a:bodyPr wrap="square" rtlCol="0">
            <a:spAutoFit/>
          </a:bodyPr>
          <a:lstStyle/>
          <a:p>
            <a:r>
              <a:rPr lang="en-US" altLang="zh-CN" dirty="0"/>
              <a:t> </a:t>
            </a:r>
            <a:r>
              <a:rPr lang="en-US" altLang="zh-CN" dirty="0" smtClean="0"/>
              <a:t>        </a:t>
            </a:r>
            <a:r>
              <a:rPr lang="zh-CN" altLang="zh-CN" dirty="0" smtClean="0"/>
              <a:t>高</a:t>
            </a:r>
            <a:r>
              <a:rPr lang="zh-CN" altLang="zh-CN" dirty="0"/>
              <a:t>通量处理器最重要的目标是尽量提高单片处理器的吞吐效率。为了达到此目的，高通量处理器需要能够支持尽量多的作业同时运行。而在处理器级别能够并行工作的载体是线程，因此，要实现用于高通量处理器的高通量应用的</a:t>
            </a:r>
            <a:r>
              <a:rPr lang="en-US" altLang="zh-CN" dirty="0"/>
              <a:t>Benchmark</a:t>
            </a:r>
            <a:r>
              <a:rPr lang="zh-CN" altLang="zh-CN" dirty="0"/>
              <a:t>，需要将不同的</a:t>
            </a:r>
            <a:r>
              <a:rPr lang="zh-CN" altLang="zh-CN" dirty="0" smtClean="0"/>
              <a:t>作业</a:t>
            </a:r>
            <a:r>
              <a:rPr lang="zh-CN" altLang="en-US" dirty="0" smtClean="0"/>
              <a:t>处理节点</a:t>
            </a:r>
            <a:r>
              <a:rPr lang="zh-CN" altLang="zh-CN" dirty="0" smtClean="0"/>
              <a:t>用</a:t>
            </a:r>
            <a:r>
              <a:rPr lang="zh-CN" altLang="zh-CN" dirty="0"/>
              <a:t>线程来实现</a:t>
            </a:r>
            <a:r>
              <a:rPr lang="zh-CN" altLang="zh-CN" dirty="0" smtClean="0"/>
              <a:t>。</a:t>
            </a:r>
            <a:endParaRPr lang="en-US" altLang="zh-CN" dirty="0" smtClean="0"/>
          </a:p>
          <a:p>
            <a:r>
              <a:rPr lang="en-US" altLang="zh-CN" dirty="0" smtClean="0"/>
              <a:t>         </a:t>
            </a:r>
            <a:r>
              <a:rPr lang="zh-CN" altLang="zh-CN" dirty="0" smtClean="0"/>
              <a:t>线程</a:t>
            </a:r>
            <a:r>
              <a:rPr lang="zh-CN" altLang="zh-CN" dirty="0"/>
              <a:t>在高通量处理器上的调度，由</a:t>
            </a:r>
            <a:r>
              <a:rPr lang="zh-CN" altLang="zh-CN" dirty="0" smtClean="0"/>
              <a:t>对应</a:t>
            </a:r>
            <a:r>
              <a:rPr lang="zh-CN" altLang="en-US" dirty="0" smtClean="0"/>
              <a:t>于</a:t>
            </a:r>
            <a:r>
              <a:rPr lang="zh-CN" altLang="zh-CN" dirty="0" smtClean="0"/>
              <a:t>高</a:t>
            </a:r>
            <a:r>
              <a:rPr lang="zh-CN" altLang="zh-CN" dirty="0"/>
              <a:t>通量处理器结构的</a:t>
            </a:r>
            <a:r>
              <a:rPr lang="en-US" altLang="zh-CN" dirty="0"/>
              <a:t>Runtime</a:t>
            </a:r>
            <a:r>
              <a:rPr lang="zh-CN" altLang="zh-CN" dirty="0"/>
              <a:t>来负责，而在应用层面（</a:t>
            </a:r>
            <a:r>
              <a:rPr lang="en-US" altLang="zh-CN" dirty="0"/>
              <a:t>Benchmark</a:t>
            </a:r>
            <a:r>
              <a:rPr lang="zh-CN" altLang="zh-CN" dirty="0"/>
              <a:t>），只需要保证不同作业的节点是线程即可</a:t>
            </a:r>
            <a:r>
              <a:rPr lang="zh-CN" altLang="zh-CN" dirty="0" smtClean="0"/>
              <a:t>。</a:t>
            </a:r>
            <a:endParaRPr lang="en-US" altLang="zh-CN" dirty="0" smtClean="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zh-CN" sz="2400" dirty="0" smtClean="0"/>
              <a:t>面向高通量处理器的</a:t>
            </a:r>
            <a:r>
              <a:rPr lang="en-US" altLang="zh-CN" sz="2400" dirty="0" smtClean="0"/>
              <a:t>Benchmark</a:t>
            </a:r>
            <a:r>
              <a:rPr lang="zh-CN" altLang="zh-CN" sz="2400" dirty="0" smtClean="0"/>
              <a:t>的设计</a:t>
            </a:r>
            <a:endParaRPr lang="zh-CN" altLang="en-US" sz="2400" dirty="0"/>
          </a:p>
        </p:txBody>
      </p:sp>
      <p:sp>
        <p:nvSpPr>
          <p:cNvPr id="3" name="内容占位符 2"/>
          <p:cNvSpPr>
            <a:spLocks noGrp="1"/>
          </p:cNvSpPr>
          <p:nvPr>
            <p:ph idx="1"/>
          </p:nvPr>
        </p:nvSpPr>
        <p:spPr/>
        <p:txBody>
          <a:bodyPr/>
          <a:lstStyle/>
          <a:p>
            <a:pPr>
              <a:buNone/>
            </a:pPr>
            <a:r>
              <a:rPr lang="zh-CN" altLang="en-US" sz="2400" b="1" dirty="0" smtClean="0"/>
              <a:t>数据处理类，基于线程的作业处理节点模型具体实现</a:t>
            </a:r>
            <a:endParaRPr lang="en-US" altLang="zh-CN" sz="2400" b="1" dirty="0" smtClean="0"/>
          </a:p>
          <a:p>
            <a:endParaRPr lang="en-US" altLang="zh-CN" sz="2000" dirty="0" smtClean="0"/>
          </a:p>
          <a:p>
            <a:r>
              <a:rPr lang="zh-CN" altLang="en-US" sz="2000" dirty="0" smtClean="0"/>
              <a:t>当前的数据中心数据处理类高通量应用多采用</a:t>
            </a:r>
            <a:r>
              <a:rPr lang="en-US" altLang="zh-CN" sz="2000" dirty="0" err="1" smtClean="0"/>
              <a:t>MapReduce</a:t>
            </a:r>
            <a:r>
              <a:rPr lang="zh-CN" altLang="en-US" sz="2000" dirty="0" smtClean="0"/>
              <a:t>框架。</a:t>
            </a:r>
            <a:endParaRPr lang="en-US" altLang="zh-CN" sz="2000" dirty="0" smtClean="0"/>
          </a:p>
          <a:p>
            <a:r>
              <a:rPr lang="en-US" altLang="zh-CN" sz="2000" dirty="0" err="1" smtClean="0"/>
              <a:t>MapReduce</a:t>
            </a:r>
            <a:r>
              <a:rPr lang="zh-CN" altLang="en-US" sz="2000" dirty="0" smtClean="0"/>
              <a:t>框架是通过对数据进行切分，交给不同的节点并行处理。作业就是</a:t>
            </a:r>
            <a:r>
              <a:rPr lang="en-US" altLang="zh-CN" sz="2000" dirty="0" smtClean="0"/>
              <a:t>Map</a:t>
            </a:r>
            <a:r>
              <a:rPr lang="zh-CN" altLang="en-US" sz="2000" dirty="0" smtClean="0"/>
              <a:t>和</a:t>
            </a:r>
            <a:r>
              <a:rPr lang="en-US" altLang="zh-CN" sz="2000" dirty="0" smtClean="0"/>
              <a:t>Reduce</a:t>
            </a:r>
            <a:r>
              <a:rPr lang="zh-CN" altLang="en-US" sz="2000" dirty="0" smtClean="0"/>
              <a:t>两个数据处理过程。</a:t>
            </a:r>
            <a:endParaRPr lang="en-US" altLang="zh-CN" sz="2000" dirty="0" smtClean="0"/>
          </a:p>
          <a:p>
            <a:r>
              <a:rPr lang="zh-CN" altLang="en-US" sz="2000" b="1" dirty="0" smtClean="0"/>
              <a:t>数据处理类高通量应用的基于线程的作业处理节点模型</a:t>
            </a:r>
            <a:r>
              <a:rPr lang="zh-CN" altLang="en-US" sz="2000" dirty="0" smtClean="0"/>
              <a:t>就是实现一个线程池，作为</a:t>
            </a:r>
            <a:r>
              <a:rPr lang="en-US" altLang="zh-CN" sz="2000" dirty="0" smtClean="0"/>
              <a:t>Map</a:t>
            </a:r>
            <a:r>
              <a:rPr lang="zh-CN" altLang="en-US" sz="2000" dirty="0" smtClean="0"/>
              <a:t>和</a:t>
            </a:r>
            <a:r>
              <a:rPr lang="en-US" altLang="zh-CN" sz="2000" dirty="0" smtClean="0"/>
              <a:t>Reduce</a:t>
            </a:r>
            <a:r>
              <a:rPr lang="zh-CN" altLang="en-US" sz="2000" dirty="0" smtClean="0"/>
              <a:t>作业的处理节点。</a:t>
            </a:r>
            <a:endParaRPr lang="en-US" altLang="zh-CN" sz="2000" dirty="0" smtClean="0"/>
          </a:p>
          <a:p>
            <a:endParaRPr lang="en-US" altLang="zh-CN" sz="2000" dirty="0" smtClean="0"/>
          </a:p>
          <a:p>
            <a:r>
              <a:rPr lang="zh-CN" altLang="en-US" sz="2000" dirty="0" smtClean="0"/>
              <a:t>模型结构如下：</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22</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23</a:t>
            </a:fld>
            <a:endParaRPr lang="zh-CN" altLang="en-US" dirty="0"/>
          </a:p>
        </p:txBody>
      </p:sp>
      <p:graphicFrame>
        <p:nvGraphicFramePr>
          <p:cNvPr id="22529" name="Object 1"/>
          <p:cNvGraphicFramePr>
            <a:graphicFrameLocks noChangeAspect="1"/>
          </p:cNvGraphicFramePr>
          <p:nvPr/>
        </p:nvGraphicFramePr>
        <p:xfrm>
          <a:off x="1181100" y="1473200"/>
          <a:ext cx="6223000" cy="5892800"/>
        </p:xfrm>
        <a:graphic>
          <a:graphicData uri="http://schemas.openxmlformats.org/presentationml/2006/ole">
            <mc:AlternateContent xmlns:mc="http://schemas.openxmlformats.org/markup-compatibility/2006">
              <mc:Choice xmlns:v="urn:schemas-microsoft-com:vml" Requires="v">
                <p:oleObj spid="_x0000_s22622" name="Visio" r:id="rId3" imgW="6262650" imgH="5941983" progId="Visio.Drawing.11">
                  <p:embed/>
                </p:oleObj>
              </mc:Choice>
              <mc:Fallback>
                <p:oleObj name="Visio" r:id="rId3" imgW="6262650" imgH="594198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473200"/>
                        <a:ext cx="6223000" cy="589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3" name="内容占位符 2"/>
          <p:cNvSpPr>
            <a:spLocks noGrp="1"/>
          </p:cNvSpPr>
          <p:nvPr>
            <p:ph idx="1"/>
          </p:nvPr>
        </p:nvSpPr>
        <p:spPr/>
        <p:txBody>
          <a:bodyPr/>
          <a:lstStyle/>
          <a:p>
            <a:pPr>
              <a:buNone/>
            </a:pPr>
            <a:r>
              <a:rPr lang="zh-CN" altLang="en-US" sz="2400" b="1" dirty="0" smtClean="0"/>
              <a:t>数据服务类，基于线程的作业处理节点模型具体实现</a:t>
            </a:r>
            <a:endParaRPr lang="en-US" altLang="zh-CN" sz="2400" b="1" dirty="0" smtClean="0"/>
          </a:p>
          <a:p>
            <a:endParaRPr lang="en-US" altLang="zh-CN" sz="2000" dirty="0" smtClean="0"/>
          </a:p>
          <a:p>
            <a:r>
              <a:rPr lang="zh-CN" altLang="en-US" sz="2000" dirty="0" smtClean="0"/>
              <a:t>数据服务类应用多为</a:t>
            </a:r>
            <a:r>
              <a:rPr lang="en-US" altLang="zh-CN" sz="2000" dirty="0" smtClean="0"/>
              <a:t>C/S</a:t>
            </a:r>
            <a:r>
              <a:rPr lang="zh-CN" altLang="en-US" sz="2000" dirty="0" smtClean="0"/>
              <a:t>或</a:t>
            </a:r>
            <a:r>
              <a:rPr lang="en-US" altLang="zh-CN" sz="2000" dirty="0" smtClean="0"/>
              <a:t>B/S</a:t>
            </a:r>
            <a:r>
              <a:rPr lang="zh-CN" altLang="en-US" sz="2000" dirty="0" smtClean="0"/>
              <a:t>结构中的服务器端程序。</a:t>
            </a:r>
            <a:endParaRPr lang="en-US" altLang="zh-CN" sz="2000" dirty="0" smtClean="0"/>
          </a:p>
          <a:p>
            <a:r>
              <a:rPr lang="zh-CN" altLang="en-US" sz="2000" b="1" dirty="0" smtClean="0"/>
              <a:t>数据服务类高通量应用的基于线程的作业处理节点模型</a:t>
            </a:r>
            <a:r>
              <a:rPr lang="zh-CN" altLang="en-US" sz="2000" dirty="0" smtClean="0"/>
              <a:t>结构如图所示</a:t>
            </a:r>
            <a:endParaRPr lang="en-US" altLang="zh-CN" sz="2000" dirty="0" smtClean="0"/>
          </a:p>
          <a:p>
            <a:pPr lvl="1"/>
            <a:r>
              <a:rPr lang="zh-CN" altLang="en-US" sz="1800" dirty="0" smtClean="0"/>
              <a:t>一个</a:t>
            </a:r>
            <a:r>
              <a:rPr lang="en-US" altLang="zh-CN" sz="1800" dirty="0" smtClean="0"/>
              <a:t>Listen Thread</a:t>
            </a:r>
            <a:r>
              <a:rPr lang="zh-CN" altLang="en-US" sz="1800" dirty="0" smtClean="0"/>
              <a:t>用于监听请求</a:t>
            </a:r>
            <a:endParaRPr lang="en-US" altLang="zh-CN" sz="1800" dirty="0" smtClean="0"/>
          </a:p>
          <a:p>
            <a:pPr lvl="1"/>
            <a:r>
              <a:rPr lang="zh-CN" altLang="en-US" sz="1800" dirty="0" smtClean="0"/>
              <a:t>线程池，大量线程作为作业处理节点</a:t>
            </a:r>
            <a:endParaRPr lang="en-US" altLang="zh-CN" sz="1800" dirty="0" smtClean="0"/>
          </a:p>
          <a:p>
            <a:pPr lvl="1"/>
            <a:r>
              <a:rPr lang="zh-CN" altLang="en-US" sz="1800" dirty="0" smtClean="0"/>
              <a:t>每个线程对应一个</a:t>
            </a:r>
            <a:r>
              <a:rPr lang="en-US" altLang="zh-CN" sz="1800" dirty="0" smtClean="0"/>
              <a:t>Job Queue</a:t>
            </a:r>
            <a:r>
              <a:rPr lang="zh-CN" altLang="en-US" sz="1800" dirty="0" smtClean="0"/>
              <a:t>，用于缓存</a:t>
            </a:r>
            <a:r>
              <a:rPr lang="en-US" altLang="zh-CN" sz="1800" dirty="0" smtClean="0"/>
              <a:t>Listen Thread</a:t>
            </a:r>
            <a:r>
              <a:rPr lang="zh-CN" altLang="en-US" sz="1800" dirty="0" smtClean="0"/>
              <a:t>接收到的用户请求</a:t>
            </a:r>
            <a:endParaRPr lang="en-US" altLang="zh-CN" sz="1800" dirty="0" smtClean="0"/>
          </a:p>
          <a:p>
            <a:endParaRPr lang="en-US" altLang="zh-CN" sz="2000" dirty="0" smtClean="0"/>
          </a:p>
          <a:p>
            <a:r>
              <a:rPr lang="zh-CN" altLang="en-US" sz="2000" dirty="0" smtClean="0"/>
              <a:t>模型结构如下：</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24</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25</a:t>
            </a:fld>
            <a:endParaRPr lang="zh-CN" altLang="en-US" dirty="0"/>
          </a:p>
        </p:txBody>
      </p:sp>
      <p:pic>
        <p:nvPicPr>
          <p:cNvPr id="20481" name="Picture 1"/>
          <p:cNvPicPr>
            <a:picLocks noChangeAspect="1" noChangeArrowheads="1"/>
          </p:cNvPicPr>
          <p:nvPr/>
        </p:nvPicPr>
        <p:blipFill>
          <a:blip r:embed="rId2"/>
          <a:srcRect/>
          <a:stretch>
            <a:fillRect/>
          </a:stretch>
        </p:blipFill>
        <p:spPr bwMode="auto">
          <a:xfrm>
            <a:off x="1643042" y="1500174"/>
            <a:ext cx="5695950" cy="5000625"/>
          </a:xfrm>
          <a:prstGeom prst="rect">
            <a:avLst/>
          </a:prstGeom>
          <a:noFill/>
          <a:ln w="9525">
            <a:noFill/>
            <a:miter lim="800000"/>
            <a:headEnd/>
            <a:tailEnd/>
          </a:ln>
          <a:effectLst/>
        </p:spPr>
      </p:pic>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3" name="内容占位符 2"/>
          <p:cNvSpPr>
            <a:spLocks noGrp="1"/>
          </p:cNvSpPr>
          <p:nvPr>
            <p:ph idx="1"/>
          </p:nvPr>
        </p:nvSpPr>
        <p:spPr/>
        <p:txBody>
          <a:bodyPr/>
          <a:lstStyle/>
          <a:p>
            <a:pPr>
              <a:buNone/>
            </a:pPr>
            <a:r>
              <a:rPr lang="zh-CN" altLang="en-US" sz="2400" b="1" dirty="0"/>
              <a:t>实时交互</a:t>
            </a:r>
            <a:r>
              <a:rPr lang="zh-CN" altLang="en-US" sz="2400" b="1" dirty="0" smtClean="0"/>
              <a:t>类，基于线程的作业处理节点模型具体实现</a:t>
            </a:r>
            <a:endParaRPr lang="en-US" altLang="zh-CN" sz="2400" b="1" dirty="0" smtClean="0"/>
          </a:p>
          <a:p>
            <a:endParaRPr lang="en-US" altLang="zh-CN" sz="2000" dirty="0" smtClean="0"/>
          </a:p>
          <a:p>
            <a:r>
              <a:rPr lang="zh-CN" altLang="en-US" sz="2000" dirty="0" smtClean="0"/>
              <a:t>实时交互类应用每个作业的主要工作是按照协议处理用户数据。</a:t>
            </a:r>
            <a:endParaRPr lang="en-US" altLang="zh-CN" sz="2000" dirty="0" smtClean="0"/>
          </a:p>
          <a:p>
            <a:r>
              <a:rPr lang="zh-CN" altLang="en-US" sz="2000" b="1" dirty="0" smtClean="0"/>
              <a:t>数据服务类高通量应用的基于线程的作业处理节点模型</a:t>
            </a:r>
            <a:r>
              <a:rPr lang="zh-CN" altLang="en-US" sz="2000" dirty="0" smtClean="0"/>
              <a:t>结构如图所示</a:t>
            </a:r>
            <a:endParaRPr lang="en-US" altLang="zh-CN" sz="2000" dirty="0" smtClean="0"/>
          </a:p>
          <a:p>
            <a:pPr lvl="1"/>
            <a:r>
              <a:rPr lang="zh-CN" altLang="en-US" sz="1600" dirty="0" smtClean="0"/>
              <a:t>每个用户注册之后都会有与具体协议相关的实例表，处理数据时需要查询</a:t>
            </a:r>
            <a:endParaRPr lang="en-US" altLang="zh-CN" sz="1600" dirty="0" smtClean="0"/>
          </a:p>
          <a:p>
            <a:pPr lvl="1"/>
            <a:r>
              <a:rPr lang="zh-CN" altLang="en-US" sz="1600" dirty="0" smtClean="0"/>
              <a:t>线程池，大量线程作为作业处理节点</a:t>
            </a:r>
            <a:endParaRPr lang="en-US" altLang="zh-CN" sz="1600" dirty="0" smtClean="0"/>
          </a:p>
          <a:p>
            <a:pPr lvl="1"/>
            <a:r>
              <a:rPr lang="zh-CN" altLang="en-US" sz="1600" dirty="0" smtClean="0"/>
              <a:t>每个线程节点对应多个用户，轮询处理每个用户的数据包</a:t>
            </a:r>
            <a:r>
              <a:rPr lang="en-US" altLang="zh-CN" sz="1600" dirty="0" smtClean="0"/>
              <a:t>buffer</a:t>
            </a:r>
            <a:r>
              <a:rPr lang="zh-CN" altLang="en-US" sz="1600" dirty="0" smtClean="0"/>
              <a:t>，处理时需要查询相应的实例表</a:t>
            </a:r>
            <a:endParaRPr lang="en-US" altLang="zh-CN" sz="1600" dirty="0" smtClean="0"/>
          </a:p>
          <a:p>
            <a:endParaRPr lang="en-US" altLang="zh-CN" sz="2000" dirty="0" smtClean="0"/>
          </a:p>
          <a:p>
            <a:r>
              <a:rPr lang="zh-CN" altLang="en-US" sz="2000" dirty="0" smtClean="0"/>
              <a:t>模型结构如下：</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26</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27</a:t>
            </a:fld>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56" y="1700808"/>
            <a:ext cx="837329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28</a:t>
            </a:fld>
            <a:endParaRPr lang="zh-CN" altLang="en-US" dirty="0"/>
          </a:p>
        </p:txBody>
      </p:sp>
      <p:sp>
        <p:nvSpPr>
          <p:cNvPr id="3" name="TextBox 2"/>
          <p:cNvSpPr txBox="1"/>
          <p:nvPr/>
        </p:nvSpPr>
        <p:spPr>
          <a:xfrm>
            <a:off x="683568" y="1844824"/>
            <a:ext cx="7704856" cy="1938992"/>
          </a:xfrm>
          <a:prstGeom prst="rect">
            <a:avLst/>
          </a:prstGeom>
          <a:noFill/>
        </p:spPr>
        <p:txBody>
          <a:bodyPr wrap="square" rtlCol="0">
            <a:spAutoFit/>
          </a:bodyPr>
          <a:lstStyle/>
          <a:p>
            <a:r>
              <a:rPr lang="en-US" altLang="zh-CN" sz="2400" dirty="0" smtClean="0"/>
              <a:t>4. </a:t>
            </a:r>
            <a:r>
              <a:rPr lang="zh-CN" altLang="en-US" sz="2400" dirty="0" smtClean="0"/>
              <a:t>采用相应的模型，实现三个选出来的代表应用</a:t>
            </a:r>
            <a:endParaRPr lang="en-US" altLang="zh-CN" sz="2400" dirty="0" smtClean="0"/>
          </a:p>
          <a:p>
            <a:r>
              <a:rPr lang="en-US" altLang="zh-CN" sz="2400" dirty="0"/>
              <a:t>	</a:t>
            </a:r>
            <a:endParaRPr lang="en-US" altLang="zh-CN" sz="2400" dirty="0" smtClean="0"/>
          </a:p>
          <a:p>
            <a:r>
              <a:rPr lang="en-US" altLang="zh-CN" sz="2400" dirty="0"/>
              <a:t>	</a:t>
            </a:r>
            <a:r>
              <a:rPr lang="en-US" altLang="zh-CN" sz="2400" dirty="0" smtClean="0"/>
              <a:t>Big Data Analytics </a:t>
            </a:r>
            <a:r>
              <a:rPr lang="zh-CN" altLang="en-US" sz="2400" dirty="0" smtClean="0"/>
              <a:t>（数据处理类）</a:t>
            </a:r>
            <a:endParaRPr lang="en-US" altLang="zh-CN" sz="2400" dirty="0" smtClean="0"/>
          </a:p>
          <a:p>
            <a:r>
              <a:rPr lang="en-US" altLang="zh-CN" sz="2400" dirty="0"/>
              <a:t>	</a:t>
            </a:r>
            <a:r>
              <a:rPr lang="en-US" altLang="zh-CN" sz="2400" dirty="0" smtClean="0"/>
              <a:t>Web Search </a:t>
            </a:r>
            <a:r>
              <a:rPr lang="zh-CN" altLang="en-US" sz="2400" dirty="0" smtClean="0"/>
              <a:t>（数据服务类）</a:t>
            </a:r>
            <a:endParaRPr lang="en-US" altLang="zh-CN" sz="2400" dirty="0" smtClean="0"/>
          </a:p>
          <a:p>
            <a:r>
              <a:rPr lang="en-US" altLang="zh-CN" sz="2400" dirty="0"/>
              <a:t>	</a:t>
            </a:r>
            <a:r>
              <a:rPr lang="en-US" altLang="zh-CN" sz="2400" dirty="0" smtClean="0"/>
              <a:t>Radio Network Controller </a:t>
            </a:r>
            <a:r>
              <a:rPr lang="zh-CN" altLang="en-US" sz="2400" dirty="0" smtClean="0"/>
              <a:t>（实时交互类）</a:t>
            </a:r>
            <a:endParaRPr lang="zh-CN" altLang="en-US" sz="2400" dirty="0"/>
          </a:p>
        </p:txBody>
      </p:sp>
    </p:spTree>
    <p:extLst>
      <p:ext uri="{BB962C8B-B14F-4D97-AF65-F5344CB8AC3E}">
        <p14:creationId xmlns:p14="http://schemas.microsoft.com/office/powerpoint/2010/main" val="1828418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en-US" sz="2400" dirty="0" smtClean="0"/>
              <a:t>实验部分</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29</a:t>
            </a:fld>
            <a:endParaRPr lang="zh-CN" altLang="en-US" dirty="0"/>
          </a:p>
        </p:txBody>
      </p:sp>
      <p:sp>
        <p:nvSpPr>
          <p:cNvPr id="6" name="TextBox 5"/>
          <p:cNvSpPr txBox="1"/>
          <p:nvPr/>
        </p:nvSpPr>
        <p:spPr>
          <a:xfrm>
            <a:off x="611560" y="1844824"/>
            <a:ext cx="7992888" cy="3046988"/>
          </a:xfrm>
          <a:prstGeom prst="rect">
            <a:avLst/>
          </a:prstGeom>
          <a:noFill/>
        </p:spPr>
        <p:txBody>
          <a:bodyPr wrap="square" rtlCol="0">
            <a:spAutoFit/>
          </a:bodyPr>
          <a:lstStyle/>
          <a:p>
            <a:r>
              <a:rPr lang="zh-CN" altLang="zh-CN" sz="2400" b="1" dirty="0"/>
              <a:t>实验部分主要用于验证所设计的</a:t>
            </a:r>
            <a:r>
              <a:rPr lang="en-US" altLang="zh-CN" sz="2400" b="1" dirty="0" smtClean="0"/>
              <a:t>Benchmark</a:t>
            </a:r>
            <a:r>
              <a:rPr lang="zh-CN" altLang="zh-CN" sz="2400" b="1" dirty="0" smtClean="0"/>
              <a:t>正确</a:t>
            </a:r>
            <a:r>
              <a:rPr lang="zh-CN" altLang="zh-CN" sz="2400" b="1" dirty="0"/>
              <a:t>反映出高通量应用</a:t>
            </a:r>
            <a:r>
              <a:rPr lang="zh-CN" altLang="zh-CN" sz="2400" b="1" dirty="0" smtClean="0"/>
              <a:t>的特征</a:t>
            </a:r>
            <a:endParaRPr lang="en-US" altLang="zh-CN" sz="2400" b="1" dirty="0" smtClean="0"/>
          </a:p>
          <a:p>
            <a:endParaRPr lang="en-US" altLang="zh-CN" sz="2400" b="1" dirty="0"/>
          </a:p>
          <a:p>
            <a:pPr marL="342900" indent="-342900">
              <a:buAutoNum type="arabicPeriod"/>
            </a:pPr>
            <a:r>
              <a:rPr lang="zh-CN" altLang="en-US" sz="2400" dirty="0" smtClean="0"/>
              <a:t>作业具有高并发性。</a:t>
            </a:r>
            <a:endParaRPr lang="en-US" altLang="zh-CN" sz="2400" dirty="0" smtClean="0"/>
          </a:p>
          <a:p>
            <a:pPr marL="342900" indent="-342900">
              <a:buAutoNum type="arabicPeriod"/>
            </a:pPr>
            <a:r>
              <a:rPr lang="zh-CN" altLang="en-US" sz="2400" dirty="0" smtClean="0"/>
              <a:t>作业之间耦合性较低，通信量较小。</a:t>
            </a:r>
            <a:endParaRPr lang="en-US" altLang="zh-CN" sz="2400" dirty="0" smtClean="0"/>
          </a:p>
          <a:p>
            <a:pPr marL="342900" indent="-342900">
              <a:buAutoNum type="arabicPeriod"/>
            </a:pPr>
            <a:r>
              <a:rPr lang="zh-CN" altLang="en-US" sz="2400" dirty="0" smtClean="0"/>
              <a:t>具有较高的访存计算比。</a:t>
            </a:r>
            <a:endParaRPr lang="en-US" altLang="zh-CN" sz="2400" dirty="0" smtClean="0"/>
          </a:p>
          <a:p>
            <a:pPr marL="342900" indent="-342900">
              <a:buAutoNum type="arabicPeriod"/>
            </a:pPr>
            <a:r>
              <a:rPr lang="zh-CN" altLang="en-US" sz="2400" dirty="0"/>
              <a:t>非</a:t>
            </a:r>
            <a:r>
              <a:rPr lang="zh-CN" altLang="en-US" sz="2400" dirty="0" smtClean="0"/>
              <a:t>规则的访存需求导致</a:t>
            </a:r>
            <a:r>
              <a:rPr lang="en-US" altLang="zh-CN" sz="2400" dirty="0" smtClean="0"/>
              <a:t>Cache</a:t>
            </a:r>
            <a:r>
              <a:rPr lang="zh-CN" altLang="en-US" sz="2400" dirty="0" smtClean="0"/>
              <a:t>失效率较大。</a:t>
            </a:r>
            <a:endParaRPr lang="en-US" altLang="zh-CN" sz="2400" dirty="0" smtClean="0"/>
          </a:p>
          <a:p>
            <a:pPr marL="342900" indent="-342900">
              <a:buAutoNum type="arabicPeriod"/>
            </a:pPr>
            <a:r>
              <a:rPr lang="zh-CN" altLang="zh-CN" sz="2400" dirty="0"/>
              <a:t>访存</a:t>
            </a:r>
            <a:r>
              <a:rPr lang="zh-CN" altLang="en-US" sz="2400" dirty="0"/>
              <a:t>位宽</a:t>
            </a:r>
            <a:r>
              <a:rPr lang="zh-CN" altLang="en-US" sz="2400" dirty="0" smtClean="0"/>
              <a:t>不规则，与传统高性能应用相比偏小。</a:t>
            </a:r>
            <a:endParaRPr lang="en-US" altLang="zh-CN" sz="2400" dirty="0" smtClean="0"/>
          </a:p>
        </p:txBody>
      </p:sp>
    </p:spTree>
    <p:extLst>
      <p:ext uri="{BB962C8B-B14F-4D97-AF65-F5344CB8AC3E}">
        <p14:creationId xmlns:p14="http://schemas.microsoft.com/office/powerpoint/2010/main" val="1821774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学位论文研究情况</a:t>
            </a:r>
            <a:endParaRPr lang="en-US" altLang="zh-CN" dirty="0" smtClean="0"/>
          </a:p>
          <a:p>
            <a:r>
              <a:rPr lang="zh-CN" altLang="zh-CN" dirty="0">
                <a:solidFill>
                  <a:schemeClr val="bg1">
                    <a:lumMod val="65000"/>
                  </a:schemeClr>
                </a:solidFill>
              </a:rPr>
              <a:t>学位论文中的新</a:t>
            </a:r>
            <a:r>
              <a:rPr lang="zh-CN" altLang="zh-CN" dirty="0" smtClean="0">
                <a:solidFill>
                  <a:schemeClr val="bg1">
                    <a:lumMod val="65000"/>
                  </a:schemeClr>
                </a:solidFill>
              </a:rPr>
              <a:t>见解</a:t>
            </a:r>
            <a:endParaRPr lang="en-US" altLang="zh-CN" dirty="0" smtClean="0">
              <a:solidFill>
                <a:schemeClr val="bg1">
                  <a:lumMod val="65000"/>
                </a:schemeClr>
              </a:solidFill>
            </a:endParaRPr>
          </a:p>
          <a:p>
            <a:r>
              <a:rPr lang="zh-CN" altLang="en-US" dirty="0" smtClean="0">
                <a:solidFill>
                  <a:schemeClr val="bg1">
                    <a:lumMod val="65000"/>
                  </a:schemeClr>
                </a:solidFill>
              </a:rPr>
              <a:t>学位论文</a:t>
            </a:r>
            <a:r>
              <a:rPr lang="zh-CN" altLang="zh-CN" dirty="0" smtClean="0">
                <a:solidFill>
                  <a:schemeClr val="bg1">
                    <a:lumMod val="65000"/>
                  </a:schemeClr>
                </a:solidFill>
              </a:rPr>
              <a:t>撰写提纲</a:t>
            </a:r>
            <a:endParaRPr lang="en-US" altLang="zh-CN" dirty="0" smtClean="0">
              <a:solidFill>
                <a:schemeClr val="bg1">
                  <a:lumMod val="65000"/>
                </a:schemeClr>
              </a:solidFill>
            </a:endParaRPr>
          </a:p>
          <a:p>
            <a:r>
              <a:rPr lang="zh-CN" altLang="en-US" dirty="0" smtClean="0">
                <a:solidFill>
                  <a:schemeClr val="bg1">
                    <a:lumMod val="65000"/>
                  </a:schemeClr>
                </a:solidFill>
              </a:rPr>
              <a:t>科研项目完成情况</a:t>
            </a:r>
            <a:endParaRPr lang="en-US" altLang="zh-CN" dirty="0" smtClean="0">
              <a:solidFill>
                <a:schemeClr val="bg1">
                  <a:lumMod val="65000"/>
                </a:schemeClr>
              </a:solidFill>
            </a:endParaRPr>
          </a:p>
          <a:p>
            <a:r>
              <a:rPr lang="zh-CN" altLang="en-US" dirty="0" smtClean="0">
                <a:solidFill>
                  <a:schemeClr val="bg1">
                    <a:lumMod val="65000"/>
                  </a:schemeClr>
                </a:solidFill>
              </a:rPr>
              <a:t>已取得的阶段性成果</a:t>
            </a:r>
            <a:endParaRPr lang="en-US" altLang="zh-CN" dirty="0" smtClean="0">
              <a:solidFill>
                <a:schemeClr val="bg1">
                  <a:lumMod val="65000"/>
                </a:schemeClr>
              </a:solidFill>
            </a:endParaRPr>
          </a:p>
          <a:p>
            <a:r>
              <a:rPr lang="zh-CN" altLang="en-US" dirty="0" smtClean="0">
                <a:solidFill>
                  <a:schemeClr val="bg1">
                    <a:lumMod val="65000"/>
                  </a:schemeClr>
                </a:solidFill>
              </a:rPr>
              <a:t>课程完成情况</a:t>
            </a:r>
            <a:endParaRPr lang="en-US" altLang="zh-CN" dirty="0" smtClean="0">
              <a:solidFill>
                <a:schemeClr val="bg1">
                  <a:lumMod val="65000"/>
                </a:schemeClr>
              </a:solidFill>
            </a:endParaRPr>
          </a:p>
          <a:p>
            <a:r>
              <a:rPr lang="zh-CN" altLang="en-US" dirty="0" smtClean="0">
                <a:solidFill>
                  <a:schemeClr val="bg1">
                    <a:lumMod val="65000"/>
                  </a:schemeClr>
                </a:solidFill>
              </a:rPr>
              <a:t>下一步工作计划</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a:t>
            </a:fld>
            <a:endParaRPr lang="zh-CN" altLang="en-US" dirty="0"/>
          </a:p>
        </p:txBody>
      </p:sp>
    </p:spTree>
    <p:extLst>
      <p:ext uri="{BB962C8B-B14F-4D97-AF65-F5344CB8AC3E}">
        <p14:creationId xmlns:p14="http://schemas.microsoft.com/office/powerpoint/2010/main" val="530463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t>已有的科研基础和所需的科研条件</a:t>
            </a:r>
            <a:endParaRPr lang="en-US" altLang="zh-CN" dirty="0" smtClean="0"/>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30</a:t>
            </a:fld>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基本完成了高通量应用的总结归纳、分类和特征分析工作。</a:t>
            </a:r>
          </a:p>
          <a:p>
            <a:r>
              <a:rPr lang="en-US" altLang="zh-CN" dirty="0"/>
              <a:t>2.</a:t>
            </a:r>
            <a:r>
              <a:rPr lang="zh-CN" altLang="zh-CN" dirty="0"/>
              <a:t>基本完成了初版的面向高通量处理器的</a:t>
            </a:r>
            <a:r>
              <a:rPr lang="en-US" altLang="zh-CN" dirty="0"/>
              <a:t>Benchmark</a:t>
            </a:r>
            <a:r>
              <a:rPr lang="zh-CN" altLang="zh-CN" dirty="0"/>
              <a:t>。</a:t>
            </a:r>
          </a:p>
          <a:p>
            <a:r>
              <a:rPr lang="en-US" altLang="zh-CN" dirty="0"/>
              <a:t>3.</a:t>
            </a:r>
            <a:r>
              <a:rPr lang="zh-CN" altLang="zh-CN" dirty="0"/>
              <a:t>完成了部分实验。</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31</a:t>
            </a:fld>
            <a:endParaRPr lang="zh-CN" altLang="en-US" dirty="0"/>
          </a:p>
        </p:txBody>
      </p:sp>
    </p:spTree>
    <p:extLst>
      <p:ext uri="{BB962C8B-B14F-4D97-AF65-F5344CB8AC3E}">
        <p14:creationId xmlns:p14="http://schemas.microsoft.com/office/powerpoint/2010/main" val="681337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a:xfrm>
            <a:off x="685800" y="1600201"/>
            <a:ext cx="8116888" cy="676672"/>
          </a:xfrm>
        </p:spPr>
        <p:txBody>
          <a:bodyPr/>
          <a:lstStyle/>
          <a:p>
            <a:r>
              <a:rPr lang="zh-CN" altLang="en-US" dirty="0"/>
              <a:t>并发</a:t>
            </a:r>
            <a:r>
              <a:rPr lang="zh-CN" altLang="en-US" dirty="0" smtClean="0"/>
              <a:t>性实验结果</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32</a:t>
            </a:fld>
            <a:endParaRPr lang="zh-CN" altLang="en-US" dirty="0"/>
          </a:p>
        </p:txBody>
      </p:sp>
      <p:pic>
        <p:nvPicPr>
          <p:cNvPr id="24578"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99" y="2338271"/>
            <a:ext cx="4464496" cy="353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84784"/>
            <a:ext cx="4248472" cy="250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107771"/>
            <a:ext cx="4248472"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a:xfrm>
            <a:off x="685800" y="1600201"/>
            <a:ext cx="8116888" cy="676672"/>
          </a:xfrm>
        </p:spPr>
        <p:txBody>
          <a:bodyPr/>
          <a:lstStyle/>
          <a:p>
            <a:r>
              <a:rPr lang="zh-CN" altLang="en-US" dirty="0" smtClean="0"/>
              <a:t>访存位宽实验结果</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33</a:t>
            </a:fld>
            <a:endParaRPr lang="zh-CN" altLang="en-US" dirty="0"/>
          </a:p>
        </p:txBody>
      </p:sp>
      <p:pic>
        <p:nvPicPr>
          <p:cNvPr id="25602"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7056784"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798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所需的科研条件</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a:t>多核处理器服务器平台</a:t>
            </a:r>
            <a:endParaRPr lang="en-US" altLang="zh-CN" dirty="0"/>
          </a:p>
          <a:p>
            <a:r>
              <a:rPr lang="en-US" altLang="zh-CN" dirty="0" err="1" smtClean="0"/>
              <a:t>Vtune</a:t>
            </a:r>
            <a:r>
              <a:rPr lang="zh-CN" altLang="en-US" dirty="0" smtClean="0"/>
              <a:t>性能分析工具</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34</a:t>
            </a:fld>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t>研究工作计划与进度安排</a:t>
            </a:r>
            <a:endParaRPr lang="en-US" altLang="zh-CN" dirty="0" smtClean="0"/>
          </a:p>
          <a:p>
            <a:r>
              <a:rPr lang="zh-CN" altLang="en-US" dirty="0" smtClean="0">
                <a:solidFill>
                  <a:schemeClr val="bg1">
                    <a:lumMod val="65000"/>
                  </a:schemeClr>
                </a:solidFill>
              </a:rPr>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研究工作计划与进度安排</a:t>
            </a:r>
            <a:endParaRPr lang="zh-CN" altLang="en-US" dirty="0"/>
          </a:p>
        </p:txBody>
      </p:sp>
      <p:sp>
        <p:nvSpPr>
          <p:cNvPr id="3" name="内容占位符 2"/>
          <p:cNvSpPr>
            <a:spLocks noGrp="1"/>
          </p:cNvSpPr>
          <p:nvPr>
            <p:ph idx="1"/>
          </p:nvPr>
        </p:nvSpPr>
        <p:spPr/>
        <p:txBody>
          <a:bodyPr/>
          <a:lstStyle/>
          <a:p>
            <a:r>
              <a:rPr lang="en-US" altLang="zh-CN" dirty="0"/>
              <a:t>2014/9~2015/1    </a:t>
            </a:r>
            <a:r>
              <a:rPr lang="zh-CN" altLang="zh-CN" dirty="0"/>
              <a:t>完成对高通量应用的分析工作，完成</a:t>
            </a:r>
            <a:r>
              <a:rPr lang="en-US" altLang="zh-CN" dirty="0"/>
              <a:t>demo</a:t>
            </a:r>
            <a:r>
              <a:rPr lang="zh-CN" altLang="zh-CN" dirty="0"/>
              <a:t>版</a:t>
            </a:r>
            <a:r>
              <a:rPr lang="en-US" altLang="zh-CN" dirty="0"/>
              <a:t>Benchmark</a:t>
            </a:r>
            <a:r>
              <a:rPr lang="zh-CN" altLang="zh-CN" dirty="0"/>
              <a:t>，完成开题报告及开题答辩</a:t>
            </a:r>
          </a:p>
          <a:p>
            <a:r>
              <a:rPr lang="en-US" altLang="zh-CN" dirty="0"/>
              <a:t>2015/1~2015/3    </a:t>
            </a:r>
            <a:r>
              <a:rPr lang="zh-CN" altLang="zh-CN" dirty="0"/>
              <a:t>完成所需实验，撰写毕业论文，并完成中期答辩</a:t>
            </a:r>
          </a:p>
          <a:p>
            <a:r>
              <a:rPr lang="en-US" altLang="zh-CN" dirty="0"/>
              <a:t>2014/3~2014/5    </a:t>
            </a:r>
            <a:r>
              <a:rPr lang="zh-CN" altLang="zh-CN" dirty="0"/>
              <a:t>完成毕业论文和答辩工作</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36</a:t>
            </a:fld>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37</a:t>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556792"/>
            <a:ext cx="8568952" cy="5112568"/>
          </a:xfrm>
        </p:spPr>
        <p:txBody>
          <a:bodyPr/>
          <a:lstStyle/>
          <a:p>
            <a:r>
              <a:rPr lang="en-US" altLang="zh-CN" sz="1800" dirty="0"/>
              <a:t>[1] </a:t>
            </a:r>
            <a:r>
              <a:rPr lang="zh-CN" altLang="zh-CN" sz="1800" dirty="0"/>
              <a:t>吕超</a:t>
            </a:r>
            <a:r>
              <a:rPr lang="en-US" altLang="zh-CN" sz="1800" dirty="0"/>
              <a:t>,</a:t>
            </a:r>
            <a:r>
              <a:rPr lang="zh-CN" altLang="zh-CN" sz="1800" dirty="0"/>
              <a:t>戴晨</a:t>
            </a:r>
            <a:r>
              <a:rPr lang="en-US" altLang="zh-CN" sz="1800" dirty="0"/>
              <a:t>,</a:t>
            </a:r>
            <a:r>
              <a:rPr lang="zh-CN" altLang="zh-CN" sz="1800" dirty="0"/>
              <a:t>张为华</a:t>
            </a:r>
            <a:r>
              <a:rPr lang="en-US" altLang="zh-CN" sz="1800" dirty="0"/>
              <a:t>.</a:t>
            </a:r>
            <a:r>
              <a:rPr lang="zh-CN" altLang="zh-CN" sz="1800" dirty="0"/>
              <a:t>计算机体系结构基准测试程序集的研究</a:t>
            </a:r>
            <a:r>
              <a:rPr lang="en-US" altLang="zh-CN" sz="1800" dirty="0"/>
              <a:t>[J].</a:t>
            </a:r>
            <a:r>
              <a:rPr lang="zh-CN" altLang="zh-CN" sz="1800" dirty="0"/>
              <a:t>计算机应用与软件</a:t>
            </a:r>
            <a:r>
              <a:rPr lang="en-US" altLang="zh-CN" sz="1800" dirty="0"/>
              <a:t>,2013,30(10):189-193.</a:t>
            </a:r>
            <a:endParaRPr lang="zh-CN" altLang="zh-CN" sz="1800" dirty="0"/>
          </a:p>
          <a:p>
            <a:r>
              <a:rPr lang="en-US" altLang="zh-CN" sz="1800" dirty="0"/>
              <a:t>[2] </a:t>
            </a:r>
            <a:r>
              <a:rPr lang="zh-CN" altLang="zh-CN" sz="1800" dirty="0"/>
              <a:t>王晓英</a:t>
            </a:r>
            <a:r>
              <a:rPr lang="en-US" altLang="zh-CN" sz="1800" dirty="0"/>
              <a:t>,</a:t>
            </a:r>
            <a:r>
              <a:rPr lang="zh-CN" altLang="zh-CN" sz="1800" dirty="0"/>
              <a:t>李三立</a:t>
            </a:r>
            <a:r>
              <a:rPr lang="en-US" altLang="zh-CN" sz="1800" dirty="0"/>
              <a:t>.HPCC:</a:t>
            </a:r>
            <a:r>
              <a:rPr lang="zh-CN" altLang="zh-CN" sz="1800" dirty="0"/>
              <a:t>面向存储访问模型的基准测试</a:t>
            </a:r>
            <a:r>
              <a:rPr lang="en-US" altLang="zh-CN" sz="1800" dirty="0"/>
              <a:t>[J].</a:t>
            </a:r>
            <a:r>
              <a:rPr lang="zh-CN" altLang="zh-CN" sz="1800" dirty="0"/>
              <a:t>小型微型计算机系统</a:t>
            </a:r>
            <a:r>
              <a:rPr lang="en-US" altLang="zh-CN" sz="1800" dirty="0"/>
              <a:t>,2006,27(5):950-955.</a:t>
            </a:r>
            <a:endParaRPr lang="zh-CN" altLang="zh-CN" sz="1800" dirty="0"/>
          </a:p>
          <a:p>
            <a:r>
              <a:rPr lang="en-US" altLang="zh-CN" sz="1800" dirty="0"/>
              <a:t>[3] PARSEC. http://parsec.cs.princeton.edu/.</a:t>
            </a:r>
            <a:endParaRPr lang="zh-CN" altLang="zh-CN" sz="1800" dirty="0"/>
          </a:p>
          <a:p>
            <a:r>
              <a:rPr lang="en-US" altLang="zh-CN" sz="1800" dirty="0"/>
              <a:t>[4] </a:t>
            </a:r>
            <a:r>
              <a:rPr lang="en-US" altLang="zh-CN" sz="1800" dirty="0" err="1"/>
              <a:t>Bigdatabench</a:t>
            </a:r>
            <a:r>
              <a:rPr lang="en-US" altLang="zh-CN" sz="1800" dirty="0"/>
              <a:t>. http://prof.ict.ac.cn/BigDataBench/.</a:t>
            </a:r>
            <a:endParaRPr lang="zh-CN" altLang="zh-CN" sz="1800" dirty="0"/>
          </a:p>
          <a:p>
            <a:r>
              <a:rPr lang="en-US" altLang="zh-CN" sz="1800" dirty="0"/>
              <a:t>[5] Sort benchmark home page. http://sortbenchmark.org/.</a:t>
            </a:r>
            <a:endParaRPr lang="zh-CN" altLang="zh-CN" sz="1800" dirty="0"/>
          </a:p>
          <a:p>
            <a:r>
              <a:rPr lang="en-US" altLang="zh-CN" sz="1800" dirty="0"/>
              <a:t>[6] T. G. Armstrong, V. </a:t>
            </a:r>
            <a:r>
              <a:rPr lang="en-US" altLang="zh-CN" sz="1800" dirty="0" err="1"/>
              <a:t>Ponnekanti</a:t>
            </a:r>
            <a:r>
              <a:rPr lang="en-US" altLang="zh-CN" sz="1800" dirty="0"/>
              <a:t>, D. </a:t>
            </a:r>
            <a:r>
              <a:rPr lang="en-US" altLang="zh-CN" sz="1800" dirty="0" err="1"/>
              <a:t>Borthakur</a:t>
            </a:r>
            <a:r>
              <a:rPr lang="en-US" altLang="zh-CN" sz="1800" dirty="0"/>
              <a:t>, and M. Callaghan. </a:t>
            </a:r>
            <a:r>
              <a:rPr lang="en-US" altLang="zh-CN" sz="1800" dirty="0" err="1"/>
              <a:t>Linkbench</a:t>
            </a:r>
            <a:r>
              <a:rPr lang="en-US" altLang="zh-CN" sz="1800" dirty="0"/>
              <a:t>: a database benchmark based on the </a:t>
            </a:r>
            <a:r>
              <a:rPr lang="en-US" altLang="zh-CN" sz="1800" dirty="0" err="1"/>
              <a:t>facebook</a:t>
            </a:r>
            <a:r>
              <a:rPr lang="en-US" altLang="zh-CN" sz="1800" dirty="0"/>
              <a:t> social graph. 2013.</a:t>
            </a:r>
            <a:endParaRPr lang="zh-CN" altLang="zh-CN" sz="1800" dirty="0"/>
          </a:p>
          <a:p>
            <a:r>
              <a:rPr lang="en-US" altLang="zh-CN" sz="1800" dirty="0"/>
              <a:t>[7] B. F. Cooper, A. Silberstein, E. Tam, R. </a:t>
            </a:r>
            <a:r>
              <a:rPr lang="en-US" altLang="zh-CN" sz="1800" dirty="0" err="1"/>
              <a:t>Ramakrishnan</a:t>
            </a:r>
            <a:r>
              <a:rPr lang="en-US" altLang="zh-CN" sz="1800" dirty="0"/>
              <a:t>, and R. Sears. Benchmarking cloud serving systems with </a:t>
            </a:r>
            <a:r>
              <a:rPr lang="en-US" altLang="zh-CN" sz="1800" dirty="0" err="1"/>
              <a:t>ycsb</a:t>
            </a:r>
            <a:r>
              <a:rPr lang="en-US" altLang="zh-CN" sz="1800" dirty="0"/>
              <a:t>. In Proceedings of the 1st ACM symposium on Cloud computing, </a:t>
            </a:r>
            <a:r>
              <a:rPr lang="en-US" altLang="zh-CN" sz="1800" dirty="0" err="1"/>
              <a:t>SoCC</a:t>
            </a:r>
            <a:r>
              <a:rPr lang="en-US" altLang="zh-CN" sz="1800" dirty="0"/>
              <a:t> ’10, pages 143–154, 2010.</a:t>
            </a:r>
            <a:endParaRPr lang="zh-CN" altLang="zh-CN" sz="1800" dirty="0"/>
          </a:p>
          <a:p>
            <a:r>
              <a:rPr lang="en-US" altLang="zh-CN" sz="1800" dirty="0"/>
              <a:t>[8] M. </a:t>
            </a:r>
            <a:r>
              <a:rPr lang="en-US" altLang="zh-CN" sz="1800" dirty="0" err="1"/>
              <a:t>Ferdman</a:t>
            </a:r>
            <a:r>
              <a:rPr lang="en-US" altLang="zh-CN" sz="1800" dirty="0"/>
              <a:t>, A. </a:t>
            </a:r>
            <a:r>
              <a:rPr lang="en-US" altLang="zh-CN" sz="1800" dirty="0" err="1"/>
              <a:t>Adileh</a:t>
            </a:r>
            <a:r>
              <a:rPr lang="en-US" altLang="zh-CN" sz="1800" dirty="0"/>
              <a:t>, O. </a:t>
            </a:r>
            <a:r>
              <a:rPr lang="en-US" altLang="zh-CN" sz="1800" dirty="0" err="1"/>
              <a:t>Kocberber</a:t>
            </a:r>
            <a:r>
              <a:rPr lang="en-US" altLang="zh-CN" sz="1800" dirty="0"/>
              <a:t>, S. Volos, M. </a:t>
            </a:r>
            <a:r>
              <a:rPr lang="en-US" altLang="zh-CN" sz="1800" dirty="0" err="1"/>
              <a:t>Alisafaee</a:t>
            </a:r>
            <a:r>
              <a:rPr lang="en-US" altLang="zh-CN" sz="1800" dirty="0"/>
              <a:t>, D. </a:t>
            </a:r>
            <a:r>
              <a:rPr lang="en-US" altLang="zh-CN" sz="1800" dirty="0" err="1"/>
              <a:t>Jevdjic</a:t>
            </a:r>
            <a:r>
              <a:rPr lang="en-US" altLang="zh-CN" sz="1800" dirty="0"/>
              <a:t>, C. </a:t>
            </a:r>
            <a:r>
              <a:rPr lang="en-US" altLang="zh-CN" sz="1800" dirty="0" err="1"/>
              <a:t>Kaynak</a:t>
            </a:r>
            <a:r>
              <a:rPr lang="en-US" altLang="zh-CN" sz="1800" dirty="0"/>
              <a:t>, A. D. </a:t>
            </a:r>
            <a:r>
              <a:rPr lang="en-US" altLang="zh-CN" sz="1800" dirty="0" err="1"/>
              <a:t>Popescu</a:t>
            </a:r>
            <a:r>
              <a:rPr lang="en-US" altLang="zh-CN" sz="1800" dirty="0"/>
              <a:t>, A. </a:t>
            </a:r>
            <a:r>
              <a:rPr lang="en-US" altLang="zh-CN" sz="1800" dirty="0" err="1"/>
              <a:t>Ailamaki</a:t>
            </a:r>
            <a:r>
              <a:rPr lang="en-US" altLang="zh-CN" sz="1800" dirty="0"/>
              <a:t>, and B. </a:t>
            </a:r>
            <a:r>
              <a:rPr lang="en-US" altLang="zh-CN" sz="1800" dirty="0" err="1"/>
              <a:t>Falsafi</a:t>
            </a:r>
            <a:r>
              <a:rPr lang="en-US" altLang="zh-CN" sz="1800" dirty="0"/>
              <a:t>. Clearing the clouds: A study of emerging workloads on modern hardware. Architectural Support for Programming Languages and Operating Systems, 2012</a:t>
            </a:r>
            <a:r>
              <a:rPr lang="en-US" altLang="zh-CN" sz="1800" dirty="0" smtClean="0"/>
              <a:t>.</a:t>
            </a:r>
            <a:endParaRPr lang="zh-CN" altLang="zh-CN"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38</a:t>
            </a:fld>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484784"/>
            <a:ext cx="8551168" cy="4571529"/>
          </a:xfrm>
        </p:spPr>
        <p:txBody>
          <a:bodyPr/>
          <a:lstStyle/>
          <a:p>
            <a:r>
              <a:rPr lang="en-US" altLang="zh-CN" sz="1800" dirty="0" smtClean="0"/>
              <a:t>[9] W. </a:t>
            </a:r>
            <a:r>
              <a:rPr lang="en-US" altLang="zh-CN" sz="1800" dirty="0" err="1" smtClean="0"/>
              <a:t>Gao</a:t>
            </a:r>
            <a:r>
              <a:rPr lang="en-US" altLang="zh-CN" sz="1800" dirty="0" smtClean="0"/>
              <a:t>, Y. Zhu, Z. </a:t>
            </a:r>
            <a:r>
              <a:rPr lang="en-US" altLang="zh-CN" sz="1800" dirty="0" err="1" smtClean="0"/>
              <a:t>Jia</a:t>
            </a:r>
            <a:r>
              <a:rPr lang="en-US" altLang="zh-CN" sz="1800" dirty="0" smtClean="0"/>
              <a:t>, C. </a:t>
            </a:r>
            <a:r>
              <a:rPr lang="en-US" altLang="zh-CN" sz="1800" dirty="0" err="1" smtClean="0"/>
              <a:t>Luo</a:t>
            </a:r>
            <a:r>
              <a:rPr lang="en-US" altLang="zh-CN" sz="1800" dirty="0" smtClean="0"/>
              <a:t>, L. Wang, J. Zhan, Y. He, S. Gong, X. Li, S. Zhang, and B. </a:t>
            </a:r>
            <a:r>
              <a:rPr lang="en-US" altLang="zh-CN" sz="1800" dirty="0" err="1" smtClean="0"/>
              <a:t>Qiu</a:t>
            </a:r>
            <a:r>
              <a:rPr lang="en-US" altLang="zh-CN" sz="1800" dirty="0" smtClean="0"/>
              <a:t>. </a:t>
            </a:r>
            <a:r>
              <a:rPr lang="en-US" altLang="zh-CN" sz="1800" dirty="0" err="1" smtClean="0"/>
              <a:t>Bigdatabench</a:t>
            </a:r>
            <a:r>
              <a:rPr lang="en-US" altLang="zh-CN" sz="1800" dirty="0" smtClean="0"/>
              <a:t>: a big data benchmark suite from web search engines. The Third Workshop on Architectures and Systems for Big Data (ASBD 2013), in conjunction with ISCA 2013.</a:t>
            </a:r>
            <a:endParaRPr lang="zh-CN" altLang="zh-CN" sz="1800" dirty="0" smtClean="0"/>
          </a:p>
          <a:p>
            <a:r>
              <a:rPr lang="en-US" altLang="zh-CN" sz="1800" dirty="0" smtClean="0"/>
              <a:t>[10] 3GPP TS 25.322 (v9.2.0, 2010). Radio Link Control (RLC) Protocol Specification [EB/OL]. http://www.3gpp.org. 2012-1-20.</a:t>
            </a:r>
            <a:endParaRPr lang="zh-CN" altLang="zh-CN" sz="1800" dirty="0" smtClean="0"/>
          </a:p>
          <a:p>
            <a:r>
              <a:rPr lang="en-US" altLang="zh-CN" sz="1800" dirty="0" smtClean="0"/>
              <a:t>[11] </a:t>
            </a:r>
            <a:r>
              <a:rPr lang="zh-CN" altLang="zh-CN" sz="1800" dirty="0" smtClean="0"/>
              <a:t>徐泓</a:t>
            </a:r>
            <a:r>
              <a:rPr lang="en-US" altLang="zh-CN" sz="1800" dirty="0" smtClean="0"/>
              <a:t>,</a:t>
            </a:r>
            <a:r>
              <a:rPr lang="zh-CN" altLang="zh-CN" sz="1800" dirty="0" smtClean="0"/>
              <a:t>王京</a:t>
            </a:r>
            <a:r>
              <a:rPr lang="en-US" altLang="zh-CN" sz="1800" dirty="0" smtClean="0"/>
              <a:t>. WCDMA</a:t>
            </a:r>
            <a:r>
              <a:rPr lang="zh-CN" altLang="zh-CN" sz="1800" dirty="0" smtClean="0"/>
              <a:t>空中接口</a:t>
            </a:r>
            <a:r>
              <a:rPr lang="en-US" altLang="zh-CN" sz="1800" dirty="0" smtClean="0"/>
              <a:t>RLC</a:t>
            </a:r>
            <a:r>
              <a:rPr lang="zh-CN" altLang="zh-CN" sz="1800" dirty="0" smtClean="0"/>
              <a:t>层的</a:t>
            </a:r>
            <a:r>
              <a:rPr lang="en-US" altLang="zh-CN" sz="1800" dirty="0" smtClean="0"/>
              <a:t>AM</a:t>
            </a:r>
            <a:r>
              <a:rPr lang="zh-CN" altLang="zh-CN" sz="1800" dirty="0" smtClean="0"/>
              <a:t>传输方式关键技术的研究</a:t>
            </a:r>
            <a:r>
              <a:rPr lang="en-US" altLang="zh-CN" sz="1800" dirty="0" smtClean="0"/>
              <a:t>[J]. </a:t>
            </a:r>
            <a:r>
              <a:rPr lang="zh-CN" altLang="zh-CN" sz="1800" dirty="0" smtClean="0"/>
              <a:t>高技术通讯</a:t>
            </a:r>
            <a:r>
              <a:rPr lang="en-US" altLang="zh-CN" sz="1800" dirty="0" smtClean="0"/>
              <a:t>, 2002, 12(05):22-24.</a:t>
            </a:r>
            <a:endParaRPr lang="zh-CN" altLang="zh-CN" sz="1800" dirty="0" smtClean="0"/>
          </a:p>
          <a:p>
            <a:r>
              <a:rPr lang="en-US" altLang="zh-CN" sz="1800" dirty="0" smtClean="0"/>
              <a:t>[12] </a:t>
            </a:r>
            <a:r>
              <a:rPr lang="en-US" altLang="zh-CN" sz="1800" dirty="0" err="1" smtClean="0"/>
              <a:t>Hadoop</a:t>
            </a:r>
            <a:r>
              <a:rPr lang="en-US" altLang="zh-CN" sz="1800" dirty="0" smtClean="0"/>
              <a:t>. http://hadoop.apache.org/.</a:t>
            </a:r>
            <a:endParaRPr lang="zh-CN" altLang="zh-CN" sz="1800" dirty="0" smtClean="0"/>
          </a:p>
          <a:p>
            <a:r>
              <a:rPr lang="en-US" altLang="zh-CN" sz="1800" dirty="0" smtClean="0"/>
              <a:t>[13] </a:t>
            </a:r>
            <a:r>
              <a:rPr lang="en-US" altLang="zh-CN" sz="1800" dirty="0" err="1" smtClean="0"/>
              <a:t>Xapian</a:t>
            </a:r>
            <a:r>
              <a:rPr lang="en-US" altLang="zh-CN" sz="1800" dirty="0" smtClean="0"/>
              <a:t>. http://xapian.org/.</a:t>
            </a:r>
            <a:endParaRPr lang="zh-CN" altLang="zh-CN" sz="1800" dirty="0" smtClean="0"/>
          </a:p>
          <a:p>
            <a:r>
              <a:rPr lang="en-US" altLang="zh-CN" sz="1800" dirty="0" smtClean="0"/>
              <a:t>[14] S. Huang, J. Huang, J. Dai, T. </a:t>
            </a:r>
            <a:r>
              <a:rPr lang="en-US" altLang="zh-CN" sz="1800" dirty="0" err="1" smtClean="0"/>
              <a:t>Xie</a:t>
            </a:r>
            <a:r>
              <a:rPr lang="en-US" altLang="zh-CN" sz="1800" dirty="0" smtClean="0"/>
              <a:t>, and B. Huang. The </a:t>
            </a:r>
            <a:r>
              <a:rPr lang="en-US" altLang="zh-CN" sz="1800" dirty="0" err="1" smtClean="0"/>
              <a:t>hibench</a:t>
            </a:r>
            <a:r>
              <a:rPr lang="en-US" altLang="zh-CN" sz="1800" dirty="0" smtClean="0"/>
              <a:t> benchmark suite: Characterization of the </a:t>
            </a:r>
            <a:r>
              <a:rPr lang="en-US" altLang="zh-CN" sz="1800" dirty="0" err="1" smtClean="0"/>
              <a:t>mapreducebased</a:t>
            </a:r>
            <a:r>
              <a:rPr lang="en-US" altLang="zh-CN" sz="1800" dirty="0" smtClean="0"/>
              <a:t> data analysis. In Data Engineering Workshops (ICDEW), 2010 IEEE 26th International Conference on, pages 41–51. IEEE, 2010.</a:t>
            </a:r>
            <a:endParaRPr lang="zh-CN" altLang="zh-CN" sz="1800" dirty="0" smtClean="0"/>
          </a:p>
          <a:p>
            <a:r>
              <a:rPr lang="en-US" altLang="zh-CN" sz="1800" dirty="0" smtClean="0"/>
              <a:t>[15] C. </a:t>
            </a:r>
            <a:r>
              <a:rPr lang="en-US" altLang="zh-CN" sz="1800" dirty="0" err="1" smtClean="0"/>
              <a:t>Luo</a:t>
            </a:r>
            <a:r>
              <a:rPr lang="en-US" altLang="zh-CN" sz="1800" dirty="0" smtClean="0"/>
              <a:t>, J. Zhan, Z. </a:t>
            </a:r>
            <a:r>
              <a:rPr lang="en-US" altLang="zh-CN" sz="1800" dirty="0" err="1" smtClean="0"/>
              <a:t>Jia</a:t>
            </a:r>
            <a:r>
              <a:rPr lang="en-US" altLang="zh-CN" sz="1800" dirty="0" smtClean="0"/>
              <a:t>, L. Wang, G. Lu, L. Zhang, C. </a:t>
            </a:r>
            <a:r>
              <a:rPr lang="en-US" altLang="zh-CN" sz="1800" dirty="0" err="1" smtClean="0"/>
              <a:t>Xu</a:t>
            </a:r>
            <a:r>
              <a:rPr lang="en-US" altLang="zh-CN" sz="1800" dirty="0" smtClean="0"/>
              <a:t>, and N. Sun. </a:t>
            </a:r>
            <a:r>
              <a:rPr lang="en-US" altLang="zh-CN" sz="1800" dirty="0" err="1" smtClean="0"/>
              <a:t>Cloudrank</a:t>
            </a:r>
            <a:r>
              <a:rPr lang="en-US" altLang="zh-CN" sz="1800" dirty="0" smtClean="0"/>
              <a:t>-d: benchmarking and ranking cloud computing systems for data processing applications. Frontiers of Computer Science, 6(4):347–362, 2012.</a:t>
            </a:r>
            <a:endParaRPr lang="zh-CN" altLang="zh-CN" sz="1800" dirty="0" smtClean="0"/>
          </a:p>
          <a:p>
            <a:endParaRPr lang="zh-CN" altLang="en-US" sz="16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39</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选题</a:t>
            </a:r>
            <a:r>
              <a:rPr lang="zh-CN" altLang="en-US" sz="3200" dirty="0" smtClean="0"/>
              <a:t>背景和意义</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zh-CN" sz="2400" dirty="0" smtClean="0"/>
              <a:t>高通量应用</a:t>
            </a:r>
            <a:r>
              <a:rPr lang="zh-CN" altLang="en-US" sz="2400" dirty="0" smtClean="0"/>
              <a:t>：</a:t>
            </a:r>
            <a:endParaRPr lang="en-US" altLang="zh-CN" sz="2400" dirty="0" smtClean="0"/>
          </a:p>
          <a:p>
            <a:pPr>
              <a:buNone/>
            </a:pPr>
            <a:r>
              <a:rPr lang="en-US" altLang="zh-CN" sz="2400" dirty="0" smtClean="0"/>
              <a:t>	</a:t>
            </a:r>
            <a:r>
              <a:rPr lang="zh-CN" altLang="en-US" sz="2000" dirty="0" smtClean="0"/>
              <a:t>通常包含大量松耦合的小规模作业</a:t>
            </a:r>
            <a:r>
              <a:rPr lang="en-US" altLang="zh-CN" sz="2000" dirty="0" smtClean="0"/>
              <a:t>[1]</a:t>
            </a:r>
            <a:r>
              <a:rPr lang="zh-CN" altLang="en-US" sz="2000" dirty="0" smtClean="0"/>
              <a:t>，是数据中心的典型应用。</a:t>
            </a:r>
            <a:endParaRPr lang="en-US" altLang="zh-CN" sz="2000" dirty="0" smtClean="0"/>
          </a:p>
          <a:p>
            <a:pPr>
              <a:buNone/>
            </a:pPr>
            <a:endParaRPr lang="en-US" altLang="zh-CN" sz="2400" dirty="0" smtClean="0"/>
          </a:p>
          <a:p>
            <a:r>
              <a:rPr lang="zh-CN" altLang="en-US" sz="2400" dirty="0" smtClean="0"/>
              <a:t>高通量处理器：</a:t>
            </a:r>
            <a:endParaRPr lang="en-US" altLang="zh-CN" sz="2400" dirty="0" smtClean="0"/>
          </a:p>
          <a:p>
            <a:pPr lvl="1"/>
            <a:r>
              <a:rPr lang="zh-CN" altLang="en-US" sz="2000" dirty="0" smtClean="0"/>
              <a:t>应用于数据中心，适用于高通量应用的处理器</a:t>
            </a:r>
            <a:endParaRPr lang="en-US" altLang="zh-CN" sz="2000" dirty="0" smtClean="0"/>
          </a:p>
          <a:p>
            <a:pPr lvl="1"/>
            <a:r>
              <a:rPr lang="zh-CN" altLang="en-US" sz="2000" dirty="0" smtClean="0"/>
              <a:t>主要目的是提高单片处理器的吞吐效率</a:t>
            </a:r>
            <a:endParaRPr lang="en-US" altLang="zh-CN" sz="2000" dirty="0" smtClean="0"/>
          </a:p>
          <a:p>
            <a:pPr lvl="1"/>
            <a:endParaRPr lang="en-US" altLang="zh-CN" sz="2400" dirty="0" smtClean="0"/>
          </a:p>
          <a:p>
            <a:r>
              <a:rPr lang="zh-CN" altLang="zh-CN" sz="2400" dirty="0" smtClean="0"/>
              <a:t>面向</a:t>
            </a:r>
            <a:r>
              <a:rPr lang="zh-CN" altLang="en-US" sz="2400" dirty="0" smtClean="0"/>
              <a:t>高通量处理器</a:t>
            </a:r>
            <a:r>
              <a:rPr lang="zh-CN" altLang="zh-CN" sz="2400" dirty="0" smtClean="0"/>
              <a:t>的</a:t>
            </a:r>
            <a:r>
              <a:rPr lang="en-US" altLang="zh-CN" sz="2400" dirty="0" smtClean="0"/>
              <a:t>Benchmark</a:t>
            </a:r>
            <a:r>
              <a:rPr lang="zh-CN" altLang="zh-CN" sz="2400" dirty="0" smtClean="0"/>
              <a:t>研究主要有两方面意义：</a:t>
            </a:r>
            <a:endParaRPr lang="en-US" altLang="zh-CN" sz="2400" dirty="0" smtClean="0"/>
          </a:p>
          <a:p>
            <a:pPr lvl="1"/>
            <a:r>
              <a:rPr lang="en-US" altLang="zh-CN" sz="2000" dirty="0" smtClean="0"/>
              <a:t>1. </a:t>
            </a:r>
            <a:r>
              <a:rPr lang="zh-CN" altLang="zh-CN" sz="2000" dirty="0" smtClean="0"/>
              <a:t>指导</a:t>
            </a:r>
            <a:r>
              <a:rPr lang="zh-CN" altLang="en-US" sz="2000" dirty="0" smtClean="0"/>
              <a:t>高通量处理器</a:t>
            </a:r>
            <a:r>
              <a:rPr lang="zh-CN" altLang="zh-CN" sz="2000" dirty="0" smtClean="0"/>
              <a:t>的设计</a:t>
            </a:r>
            <a:endParaRPr lang="en-US" altLang="zh-CN" sz="2000" dirty="0" smtClean="0"/>
          </a:p>
          <a:p>
            <a:pPr lvl="1"/>
            <a:r>
              <a:rPr lang="en-US" altLang="zh-CN" sz="2000" dirty="0" smtClean="0"/>
              <a:t>2. </a:t>
            </a:r>
            <a:r>
              <a:rPr lang="zh-CN" altLang="zh-CN" sz="2000" dirty="0" smtClean="0"/>
              <a:t>对</a:t>
            </a:r>
            <a:r>
              <a:rPr lang="zh-CN" altLang="en-US" sz="2000" dirty="0" smtClean="0"/>
              <a:t>高通量处理器</a:t>
            </a:r>
            <a:r>
              <a:rPr lang="zh-CN" altLang="zh-CN" sz="2000" dirty="0" smtClean="0"/>
              <a:t>性能进行测试</a:t>
            </a:r>
            <a:r>
              <a:rPr lang="zh-CN" altLang="en-US" sz="2000" dirty="0" smtClean="0"/>
              <a:t>评价</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484784"/>
            <a:ext cx="8551168" cy="4571529"/>
          </a:xfrm>
        </p:spPr>
        <p:txBody>
          <a:bodyPr/>
          <a:lstStyle/>
          <a:p>
            <a:r>
              <a:rPr lang="en-US" altLang="zh-CN" sz="1800" dirty="0"/>
              <a:t>[16] </a:t>
            </a:r>
            <a:r>
              <a:rPr lang="zh-CN" altLang="zh-CN" sz="1800" dirty="0"/>
              <a:t>张引</a:t>
            </a:r>
            <a:r>
              <a:rPr lang="en-US" altLang="zh-CN" sz="1800" dirty="0"/>
              <a:t>,</a:t>
            </a:r>
            <a:r>
              <a:rPr lang="zh-CN" altLang="zh-CN" sz="1800" dirty="0"/>
              <a:t>陈敏</a:t>
            </a:r>
            <a:r>
              <a:rPr lang="en-US" altLang="zh-CN" sz="1800" dirty="0"/>
              <a:t>,</a:t>
            </a:r>
            <a:r>
              <a:rPr lang="zh-CN" altLang="zh-CN" sz="1800" dirty="0"/>
              <a:t>廖小飞</a:t>
            </a:r>
            <a:r>
              <a:rPr lang="en-US" altLang="zh-CN" sz="1800" dirty="0"/>
              <a:t>.</a:t>
            </a:r>
            <a:r>
              <a:rPr lang="zh-CN" altLang="zh-CN" sz="1800" dirty="0"/>
              <a:t>大数据应用的现状与展望</a:t>
            </a:r>
            <a:r>
              <a:rPr lang="en-US" altLang="zh-CN" sz="1800" dirty="0"/>
              <a:t>[J].</a:t>
            </a:r>
            <a:r>
              <a:rPr lang="zh-CN" altLang="zh-CN" sz="1800" dirty="0"/>
              <a:t>计算机研究与发展</a:t>
            </a:r>
            <a:r>
              <a:rPr lang="en-US" altLang="zh-CN" sz="1800" dirty="0"/>
              <a:t>,2013,50:216-233.</a:t>
            </a:r>
            <a:endParaRPr lang="zh-CN" altLang="zh-CN" sz="1800" dirty="0"/>
          </a:p>
          <a:p>
            <a:r>
              <a:rPr lang="en-US" altLang="zh-CN" sz="1800" dirty="0"/>
              <a:t>[17] </a:t>
            </a:r>
            <a:r>
              <a:rPr lang="zh-CN" altLang="zh-CN" sz="1800" dirty="0"/>
              <a:t>陈浩</a:t>
            </a:r>
            <a:r>
              <a:rPr lang="en-US" altLang="zh-CN" sz="1800" dirty="0"/>
              <a:t>,</a:t>
            </a:r>
            <a:r>
              <a:rPr lang="zh-CN" altLang="zh-CN" sz="1800" dirty="0"/>
              <a:t>王轶彤</a:t>
            </a:r>
            <a:r>
              <a:rPr lang="en-US" altLang="zh-CN" sz="1800" dirty="0"/>
              <a:t>.</a:t>
            </a:r>
            <a:r>
              <a:rPr lang="zh-CN" altLang="zh-CN" sz="1800" dirty="0"/>
              <a:t>基于阈值的社交网络影响力最大化算法</a:t>
            </a:r>
            <a:r>
              <a:rPr lang="en-US" altLang="zh-CN" sz="1800" dirty="0"/>
              <a:t>[J].</a:t>
            </a:r>
            <a:r>
              <a:rPr lang="zh-CN" altLang="zh-CN" sz="1800" dirty="0"/>
              <a:t>计算机研究与发展</a:t>
            </a:r>
            <a:r>
              <a:rPr lang="en-US" altLang="zh-CN" sz="1800" dirty="0"/>
              <a:t>,2012,49(10):2181-2188.</a:t>
            </a:r>
            <a:endParaRPr lang="zh-CN" altLang="zh-CN" sz="1800" dirty="0"/>
          </a:p>
          <a:p>
            <a:r>
              <a:rPr lang="en-US" altLang="zh-CN" sz="1800" dirty="0"/>
              <a:t>[18] </a:t>
            </a:r>
            <a:r>
              <a:rPr lang="zh-CN" altLang="zh-CN" sz="1800" dirty="0"/>
              <a:t>熊文</a:t>
            </a:r>
            <a:r>
              <a:rPr lang="en-US" altLang="zh-CN" sz="1800" dirty="0"/>
              <a:t>,</a:t>
            </a:r>
            <a:r>
              <a:rPr lang="zh-CN" altLang="zh-CN" sz="1800" dirty="0"/>
              <a:t>喻之斌</a:t>
            </a:r>
            <a:r>
              <a:rPr lang="en-US" altLang="zh-CN" sz="1800" dirty="0"/>
              <a:t>,</a:t>
            </a:r>
            <a:r>
              <a:rPr lang="zh-CN" altLang="zh-CN" sz="1800" dirty="0"/>
              <a:t>须成忠</a:t>
            </a:r>
            <a:r>
              <a:rPr lang="en-US" altLang="zh-CN" sz="1800" dirty="0"/>
              <a:t>.</a:t>
            </a:r>
            <a:r>
              <a:rPr lang="zh-CN" altLang="zh-CN" sz="1800" dirty="0"/>
              <a:t>大数据基准测试程序包构建方法研究</a:t>
            </a:r>
            <a:r>
              <a:rPr lang="en-US" altLang="zh-CN" sz="1800" dirty="0"/>
              <a:t>[J].</a:t>
            </a:r>
            <a:r>
              <a:rPr lang="zh-CN" altLang="zh-CN" sz="1800" dirty="0"/>
              <a:t>集成技术</a:t>
            </a:r>
            <a:r>
              <a:rPr lang="en-US" altLang="zh-CN" sz="1800" dirty="0"/>
              <a:t>,2014,3(4):1-9.</a:t>
            </a:r>
            <a:endParaRPr lang="zh-CN" altLang="zh-CN" sz="1800" dirty="0"/>
          </a:p>
          <a:p>
            <a:r>
              <a:rPr lang="en-US" altLang="zh-CN" sz="1800" dirty="0"/>
              <a:t>[19] </a:t>
            </a:r>
            <a:r>
              <a:rPr lang="zh-CN" altLang="zh-CN" sz="1800" dirty="0"/>
              <a:t>尹浩</a:t>
            </a:r>
            <a:r>
              <a:rPr lang="en-US" altLang="zh-CN" sz="1800" dirty="0"/>
              <a:t>,</a:t>
            </a:r>
            <a:r>
              <a:rPr lang="zh-CN" altLang="zh-CN" sz="1800" dirty="0"/>
              <a:t>林闯</a:t>
            </a:r>
            <a:r>
              <a:rPr lang="en-US" altLang="zh-CN" sz="1800" dirty="0"/>
              <a:t>,</a:t>
            </a:r>
            <a:r>
              <a:rPr lang="zh-CN" altLang="zh-CN" sz="1800" dirty="0"/>
              <a:t>文浩</a:t>
            </a:r>
            <a:r>
              <a:rPr lang="en-US" altLang="zh-CN" sz="1800" dirty="0"/>
              <a:t>,</a:t>
            </a:r>
            <a:r>
              <a:rPr lang="zh-CN" altLang="zh-CN" sz="1800" dirty="0"/>
              <a:t>陈洽佳</a:t>
            </a:r>
            <a:r>
              <a:rPr lang="en-US" altLang="zh-CN" sz="1800" dirty="0"/>
              <a:t>,</a:t>
            </a:r>
            <a:r>
              <a:rPr lang="zh-CN" altLang="zh-CN" sz="1800" dirty="0"/>
              <a:t>吴大鹏</a:t>
            </a:r>
            <a:r>
              <a:rPr lang="en-US" altLang="zh-CN" sz="1800" dirty="0"/>
              <a:t>.</a:t>
            </a:r>
            <a:r>
              <a:rPr lang="zh-CN" altLang="zh-CN" sz="1800" dirty="0"/>
              <a:t>大规模流媒体应用中关键技术研究</a:t>
            </a:r>
            <a:r>
              <a:rPr lang="en-US" altLang="zh-CN" sz="1800" dirty="0"/>
              <a:t>[J].</a:t>
            </a:r>
            <a:r>
              <a:rPr lang="zh-CN" altLang="zh-CN" sz="1800" dirty="0"/>
              <a:t>计算机学报</a:t>
            </a:r>
            <a:r>
              <a:rPr lang="en-US" altLang="zh-CN" sz="1800" dirty="0"/>
              <a:t>,2008,31(5):755-774.</a:t>
            </a:r>
            <a:endParaRPr lang="zh-CN" altLang="zh-CN" sz="1800" dirty="0"/>
          </a:p>
          <a:p>
            <a:r>
              <a:rPr lang="en-US" altLang="zh-CN" sz="1800" dirty="0"/>
              <a:t>[20] S. Chaudhry et al. High-performance throughput computing. Micro, IEEE, vol.25, no.3, pp. 32-45, May-June 2005.</a:t>
            </a:r>
            <a:endParaRPr lang="zh-CN" altLang="zh-CN" sz="1800" dirty="0"/>
          </a:p>
          <a:p>
            <a:r>
              <a:rPr lang="en-US" altLang="zh-CN" sz="1800" dirty="0"/>
              <a:t>[21] http://prof.ict.ac.cn/DCBench/</a:t>
            </a:r>
            <a:endParaRPr lang="zh-CN" altLang="zh-CN" sz="1800" dirty="0"/>
          </a:p>
          <a:p>
            <a:r>
              <a:rPr lang="en-US" altLang="zh-CN" sz="1800" dirty="0"/>
              <a:t>[22] </a:t>
            </a:r>
            <a:r>
              <a:rPr lang="en-US" altLang="zh-CN" sz="1800" dirty="0" err="1"/>
              <a:t>Jianfeng</a:t>
            </a:r>
            <a:r>
              <a:rPr lang="en-US" altLang="zh-CN" sz="1800" dirty="0"/>
              <a:t> </a:t>
            </a:r>
            <a:r>
              <a:rPr lang="en-US" altLang="zh-CN" sz="1800" dirty="0" err="1"/>
              <a:t>Zhan,Lixin</a:t>
            </a:r>
            <a:r>
              <a:rPr lang="en-US" altLang="zh-CN" sz="1800" dirty="0"/>
              <a:t> </a:t>
            </a:r>
            <a:r>
              <a:rPr lang="en-US" altLang="zh-CN" sz="1800" dirty="0" err="1"/>
              <a:t>Zhang,Ninghui</a:t>
            </a:r>
            <a:r>
              <a:rPr lang="en-US" altLang="zh-CN" sz="1800" dirty="0"/>
              <a:t> </a:t>
            </a:r>
            <a:r>
              <a:rPr lang="en-US" altLang="zh-CN" sz="1800" dirty="0" err="1"/>
              <a:t>Sun,Lei</a:t>
            </a:r>
            <a:r>
              <a:rPr lang="en-US" altLang="zh-CN" sz="1800" dirty="0"/>
              <a:t> </a:t>
            </a:r>
            <a:r>
              <a:rPr lang="en-US" altLang="zh-CN" sz="1800" dirty="0" err="1"/>
              <a:t>Wang,Zhen</a:t>
            </a:r>
            <a:r>
              <a:rPr lang="en-US" altLang="zh-CN" sz="1800" dirty="0"/>
              <a:t> </a:t>
            </a:r>
            <a:r>
              <a:rPr lang="en-US" altLang="zh-CN" sz="1800" dirty="0" err="1"/>
              <a:t>Jia,and</a:t>
            </a:r>
            <a:r>
              <a:rPr lang="en-US" altLang="zh-CN" sz="1800" dirty="0"/>
              <a:t> </a:t>
            </a:r>
            <a:r>
              <a:rPr lang="en-US" altLang="zh-CN" sz="1800" dirty="0" err="1"/>
              <a:t>Chunjie</a:t>
            </a:r>
            <a:r>
              <a:rPr lang="en-US" altLang="zh-CN" sz="1800" dirty="0"/>
              <a:t> Luo. High Volume Throughput Computing: Identifying and Characterizing Throughput Oriented Workloads in Data Centers. 2012 IEEE 26th International Parallel and Distributed Processing Symposium Workshops &amp; PhD Forum.</a:t>
            </a:r>
            <a:endParaRPr lang="zh-CN" altLang="zh-CN" sz="1800" dirty="0"/>
          </a:p>
          <a:p>
            <a:r>
              <a:rPr lang="en-US" altLang="zh-CN" sz="1800" dirty="0"/>
              <a:t>[23] Alexa website. http://www.alexa.com/topsites/global.</a:t>
            </a:r>
            <a:endParaRPr lang="zh-CN" altLang="zh-CN" sz="1800" dirty="0"/>
          </a:p>
          <a:p>
            <a:r>
              <a:rPr lang="en-US" altLang="zh-CN" sz="1800" dirty="0"/>
              <a:t>[24] HVC Tutorial. http://prof.ict.ac.cn/HPCA/.</a:t>
            </a:r>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40</a:t>
            </a:fld>
            <a:endParaRPr lang="zh-CN" altLang="en-US" dirty="0"/>
          </a:p>
        </p:txBody>
      </p:sp>
    </p:spTree>
    <p:extLst>
      <p:ext uri="{BB962C8B-B14F-4D97-AF65-F5344CB8AC3E}">
        <p14:creationId xmlns:p14="http://schemas.microsoft.com/office/powerpoint/2010/main" val="2719073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41</a:t>
            </a:fld>
            <a:endParaRPr lang="zh-CN" altLang="en-US" dirty="0"/>
          </a:p>
        </p:txBody>
      </p:sp>
      <p:sp>
        <p:nvSpPr>
          <p:cNvPr id="7" name="矩形 6"/>
          <p:cNvSpPr/>
          <p:nvPr/>
        </p:nvSpPr>
        <p:spPr>
          <a:xfrm>
            <a:off x="3131840" y="2996952"/>
            <a:ext cx="2441015" cy="1323439"/>
          </a:xfrm>
          <a:prstGeom prst="rect">
            <a:avLst/>
          </a:prstGeom>
          <a:noFill/>
        </p:spPr>
        <p:txBody>
          <a:bodyPr wrap="square" lIns="91440" tIns="45720" rIns="91440" bIns="45720">
            <a:spAutoFit/>
          </a:bodyPr>
          <a:lstStyle/>
          <a:p>
            <a:pPr algn="ctr"/>
            <a:r>
              <a:rPr lang="zh-CN" alt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8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相关研究</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en-US" sz="2800" dirty="0"/>
              <a:t>高性能领域</a:t>
            </a:r>
            <a:r>
              <a:rPr lang="en-US" altLang="zh-CN" sz="2800" dirty="0"/>
              <a:t>Benchmark</a:t>
            </a:r>
          </a:p>
          <a:p>
            <a:pPr lvl="1"/>
            <a:r>
              <a:rPr lang="en-US" altLang="zh-CN" sz="2400" dirty="0"/>
              <a:t>SPEC</a:t>
            </a:r>
            <a:r>
              <a:rPr lang="zh-CN" altLang="en-US" sz="2400" dirty="0"/>
              <a:t>基准体系</a:t>
            </a:r>
            <a:r>
              <a:rPr lang="en-US" altLang="zh-CN" sz="2400" dirty="0"/>
              <a:t>[2]</a:t>
            </a:r>
          </a:p>
          <a:p>
            <a:pPr lvl="2"/>
            <a:r>
              <a:rPr lang="zh-CN" altLang="en-US" sz="1800" dirty="0"/>
              <a:t>针对桌面系统、服务器、数据库等</a:t>
            </a:r>
            <a:endParaRPr lang="en-US" altLang="zh-CN" sz="1800" dirty="0"/>
          </a:p>
          <a:p>
            <a:pPr lvl="1"/>
            <a:r>
              <a:rPr lang="en-US" altLang="zh-CN" sz="2400" dirty="0"/>
              <a:t>HPCC</a:t>
            </a:r>
            <a:r>
              <a:rPr lang="zh-CN" altLang="en-US" sz="2400" dirty="0"/>
              <a:t>基准测试集</a:t>
            </a:r>
            <a:r>
              <a:rPr lang="en-US" altLang="zh-CN" sz="2400" dirty="0"/>
              <a:t>[3]</a:t>
            </a:r>
          </a:p>
          <a:p>
            <a:pPr lvl="2"/>
            <a:r>
              <a:rPr lang="zh-CN" altLang="en-US" sz="1800" dirty="0"/>
              <a:t>高性能（</a:t>
            </a:r>
            <a:r>
              <a:rPr lang="en-US" altLang="zh-CN" sz="1800" dirty="0"/>
              <a:t>HPC</a:t>
            </a:r>
            <a:r>
              <a:rPr lang="zh-CN" altLang="en-US" sz="1800" dirty="0"/>
              <a:t>）领域</a:t>
            </a:r>
            <a:endParaRPr lang="en-US" altLang="zh-CN" sz="1800" dirty="0"/>
          </a:p>
          <a:p>
            <a:pPr lvl="1"/>
            <a:r>
              <a:rPr lang="en-US" altLang="zh-CN" sz="2400" dirty="0"/>
              <a:t>PARSEC</a:t>
            </a:r>
            <a:r>
              <a:rPr lang="zh-CN" altLang="en-US" sz="2400" dirty="0"/>
              <a:t>基准测试集</a:t>
            </a:r>
            <a:r>
              <a:rPr lang="en-US" altLang="zh-CN" sz="2400" dirty="0"/>
              <a:t>[4]</a:t>
            </a:r>
          </a:p>
          <a:p>
            <a:pPr lvl="2"/>
            <a:r>
              <a:rPr lang="zh-CN" altLang="zh-CN" sz="2000" dirty="0"/>
              <a:t>多线程应用程序组成的测试程序集</a:t>
            </a:r>
            <a:endParaRPr lang="en-US" altLang="zh-CN" sz="2000" dirty="0"/>
          </a:p>
          <a:p>
            <a:pPr lvl="2"/>
            <a:r>
              <a:rPr lang="zh-CN" altLang="en-US" sz="2000" dirty="0"/>
              <a:t>用于对在片上多核系统中运行共享内存应用程序的测试</a:t>
            </a:r>
            <a:endParaRPr lang="en-US" altLang="zh-CN" sz="2000" dirty="0"/>
          </a:p>
          <a:p>
            <a:pPr marL="342900" lvl="2" indent="-342900">
              <a:buSzPct val="60000"/>
            </a:pPr>
            <a:r>
              <a:rPr lang="zh-CN" altLang="en-US" sz="2800" dirty="0" smtClean="0"/>
              <a:t>目标应用不是数据中心高通量应用，不具有</a:t>
            </a:r>
            <a:r>
              <a:rPr lang="zh-CN" altLang="en-US" sz="2800" dirty="0"/>
              <a:t>数据中心高通量应用的特点</a:t>
            </a:r>
            <a:endParaRPr lang="en-US" altLang="zh-CN" sz="28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5</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相关研究</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en-US" dirty="0"/>
              <a:t>大数据相关各应用领域的</a:t>
            </a:r>
            <a:r>
              <a:rPr lang="en-US" altLang="zh-CN" dirty="0"/>
              <a:t>Benchmark</a:t>
            </a:r>
            <a:r>
              <a:rPr lang="zh-CN" altLang="en-US" dirty="0"/>
              <a:t>研究</a:t>
            </a:r>
            <a:endParaRPr lang="en-US" altLang="zh-CN" dirty="0"/>
          </a:p>
          <a:p>
            <a:pPr lvl="1"/>
            <a:r>
              <a:rPr lang="en-US" altLang="zh-CN" sz="2400" dirty="0" err="1"/>
              <a:t>HiBench</a:t>
            </a:r>
            <a:endParaRPr lang="en-US" altLang="zh-CN" sz="2400" dirty="0"/>
          </a:p>
          <a:p>
            <a:pPr lvl="2"/>
            <a:r>
              <a:rPr lang="zh-CN" altLang="zh-CN" sz="2000" dirty="0"/>
              <a:t>用于测评运行</a:t>
            </a:r>
            <a:r>
              <a:rPr lang="en-US" altLang="zh-CN" sz="2000" dirty="0"/>
              <a:t>Hadoop</a:t>
            </a:r>
            <a:r>
              <a:rPr lang="zh-CN" altLang="zh-CN" sz="2000" dirty="0"/>
              <a:t>的集群的性能</a:t>
            </a:r>
            <a:endParaRPr lang="en-US" altLang="zh-CN" sz="2000" dirty="0"/>
          </a:p>
          <a:p>
            <a:pPr lvl="1"/>
            <a:r>
              <a:rPr lang="en-US" altLang="zh-CN" sz="2400" dirty="0" err="1"/>
              <a:t>LinkBench</a:t>
            </a:r>
            <a:r>
              <a:rPr lang="en-US" altLang="zh-CN" sz="2400" dirty="0"/>
              <a:t>[7]</a:t>
            </a:r>
          </a:p>
          <a:p>
            <a:pPr lvl="2"/>
            <a:r>
              <a:rPr lang="zh-CN" altLang="zh-CN" sz="2000" dirty="0"/>
              <a:t>用于对社交图谱的数据库进行性能测试的</a:t>
            </a:r>
            <a:r>
              <a:rPr lang="en-US" altLang="zh-CN" sz="2000" dirty="0"/>
              <a:t>benchmark</a:t>
            </a:r>
            <a:r>
              <a:rPr lang="zh-CN" altLang="zh-CN" sz="2000" dirty="0"/>
              <a:t>工具集</a:t>
            </a:r>
            <a:endParaRPr lang="en-US" altLang="zh-CN" sz="2000" dirty="0"/>
          </a:p>
          <a:p>
            <a:pPr lvl="1"/>
            <a:r>
              <a:rPr lang="en-US" altLang="zh-CN" sz="2400" dirty="0" err="1"/>
              <a:t>CloudSuite</a:t>
            </a:r>
            <a:r>
              <a:rPr lang="en-US" altLang="zh-CN" sz="2400" dirty="0"/>
              <a:t>[8]</a:t>
            </a:r>
          </a:p>
          <a:p>
            <a:pPr lvl="2"/>
            <a:r>
              <a:rPr lang="zh-CN" altLang="en-US" sz="2000" dirty="0"/>
              <a:t>云计算典型应用的</a:t>
            </a:r>
            <a:r>
              <a:rPr lang="en-US" altLang="zh-CN" sz="2000" dirty="0"/>
              <a:t>Benchmark</a:t>
            </a:r>
          </a:p>
          <a:p>
            <a:pPr lvl="1"/>
            <a:r>
              <a:rPr lang="en-US" altLang="zh-CN" sz="2400" dirty="0" err="1"/>
              <a:t>BigDataBench</a:t>
            </a:r>
            <a:r>
              <a:rPr lang="en-US" altLang="zh-CN" sz="2400" dirty="0"/>
              <a:t>[5]</a:t>
            </a:r>
          </a:p>
          <a:p>
            <a:pPr lvl="2"/>
            <a:r>
              <a:rPr lang="zh-CN" altLang="zh-CN" sz="2000" dirty="0"/>
              <a:t>抽取</a:t>
            </a:r>
            <a:r>
              <a:rPr lang="en-US" altLang="zh-CN" sz="2000" dirty="0"/>
              <a:t>Internet</a:t>
            </a:r>
            <a:r>
              <a:rPr lang="zh-CN" altLang="zh-CN" sz="2000" dirty="0"/>
              <a:t>典型服务而构建的大数据基准测试程序集</a:t>
            </a:r>
            <a:endParaRPr lang="en-US" altLang="zh-CN" sz="2000" dirty="0"/>
          </a:p>
          <a:p>
            <a:pPr lvl="1"/>
            <a:r>
              <a:rPr lang="en-US" altLang="zh-CN" sz="2400" dirty="0" err="1"/>
              <a:t>DCBench</a:t>
            </a:r>
            <a:endParaRPr lang="en-US" altLang="zh-CN" sz="2400" dirty="0"/>
          </a:p>
          <a:p>
            <a:pPr lvl="2"/>
            <a:r>
              <a:rPr lang="zh-CN" altLang="en-US" sz="2000" dirty="0"/>
              <a:t>数据中心应用的</a:t>
            </a:r>
            <a:r>
              <a:rPr lang="en-US" altLang="zh-CN" sz="2000" dirty="0"/>
              <a:t>Benchmark</a:t>
            </a:r>
            <a:endParaRPr lang="zh-CN" altLang="en-US" sz="20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6</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相关研究</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zh-CN" dirty="0"/>
              <a:t>这些</a:t>
            </a:r>
            <a:r>
              <a:rPr lang="en-US" altLang="zh-CN" dirty="0"/>
              <a:t>Benchmark</a:t>
            </a:r>
            <a:r>
              <a:rPr lang="zh-CN" altLang="zh-CN" dirty="0"/>
              <a:t>主要是用于对系统级进行性能测试和评价的，而不是对</a:t>
            </a:r>
            <a:r>
              <a:rPr lang="zh-CN" altLang="en-US" dirty="0"/>
              <a:t>处理器</a:t>
            </a:r>
            <a:r>
              <a:rPr lang="zh-CN" altLang="zh-CN" dirty="0"/>
              <a:t>级的测试和评价。</a:t>
            </a:r>
            <a:endParaRPr lang="en-US" altLang="zh-CN" dirty="0"/>
          </a:p>
          <a:p>
            <a:endParaRPr lang="en-US" altLang="zh-CN" dirty="0"/>
          </a:p>
          <a:p>
            <a:pPr lvl="1"/>
            <a:r>
              <a:rPr lang="en-US" altLang="zh-CN" sz="2400" dirty="0" err="1"/>
              <a:t>HiBench</a:t>
            </a:r>
            <a:r>
              <a:rPr lang="zh-CN" altLang="zh-CN" sz="2400" dirty="0"/>
              <a:t>用于对</a:t>
            </a:r>
            <a:r>
              <a:rPr lang="en-US" altLang="zh-CN" sz="2400" dirty="0"/>
              <a:t>Hadoop</a:t>
            </a:r>
            <a:r>
              <a:rPr lang="zh-CN" altLang="zh-CN" sz="2400" dirty="0"/>
              <a:t>集群性能的测试</a:t>
            </a:r>
            <a:endParaRPr lang="en-US" altLang="zh-CN" sz="2400" dirty="0"/>
          </a:p>
          <a:p>
            <a:pPr lvl="1"/>
            <a:r>
              <a:rPr lang="en-US" altLang="zh-CN" sz="2400" dirty="0" err="1"/>
              <a:t>LinkBench</a:t>
            </a:r>
            <a:r>
              <a:rPr lang="zh-CN" altLang="zh-CN" sz="2400" dirty="0"/>
              <a:t>用于对社交图谱数据库的测试</a:t>
            </a:r>
            <a:endParaRPr lang="en-US" altLang="zh-CN" sz="2400" dirty="0"/>
          </a:p>
          <a:p>
            <a:pPr lvl="1"/>
            <a:r>
              <a:rPr lang="en-US" altLang="zh-CN" sz="2400" dirty="0" err="1"/>
              <a:t>BigDataBench</a:t>
            </a:r>
            <a:r>
              <a:rPr lang="zh-CN" altLang="en-US" sz="2400" dirty="0"/>
              <a:t>用于</a:t>
            </a:r>
            <a:r>
              <a:rPr lang="en-US" altLang="zh-CN" sz="2400" dirty="0"/>
              <a:t>Internet</a:t>
            </a:r>
            <a:r>
              <a:rPr lang="zh-CN" altLang="en-US" sz="2400" dirty="0"/>
              <a:t>服务系统性能的测试</a:t>
            </a:r>
            <a:endParaRPr lang="en-US" altLang="zh-CN" sz="24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7</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相关研究</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en-US" sz="2400" dirty="0"/>
              <a:t>高通量应用相关研究</a:t>
            </a:r>
            <a:endParaRPr lang="en-US" altLang="zh-CN" sz="2400" dirty="0"/>
          </a:p>
          <a:p>
            <a:pPr lvl="1"/>
            <a:r>
              <a:rPr lang="zh-CN" altLang="en-US" sz="2000" dirty="0"/>
              <a:t>高通量应用的定义</a:t>
            </a:r>
            <a:endParaRPr lang="en-US" altLang="zh-CN" sz="2000" dirty="0"/>
          </a:p>
          <a:p>
            <a:pPr lvl="2"/>
            <a:r>
              <a:rPr lang="zh-CN" altLang="zh-CN" sz="1800" dirty="0"/>
              <a:t>高通量应用即具有高通量需求的应用，数据中心高通量应用所处理的作业是大量规模较小、耦合性较低的作业的集合，而不是单个作业规模很大的应用</a:t>
            </a:r>
            <a:r>
              <a:rPr lang="en-US" altLang="zh-CN" sz="1800" dirty="0"/>
              <a:t>[22]</a:t>
            </a:r>
          </a:p>
          <a:p>
            <a:pPr lvl="2"/>
            <a:r>
              <a:rPr lang="zh-CN" altLang="zh-CN" sz="1800" dirty="0"/>
              <a:t>数据中心高通量应用所关注的指标是一定时间间隔内所能完成的作业量，而不是针对某一作业，完成所需要的时间长度</a:t>
            </a:r>
            <a:r>
              <a:rPr lang="en-US" altLang="zh-CN" sz="1800" dirty="0"/>
              <a:t>[20</a:t>
            </a:r>
            <a:r>
              <a:rPr lang="en-US" altLang="zh-CN" sz="1800" dirty="0" smtClean="0"/>
              <a:t>]</a:t>
            </a:r>
          </a:p>
          <a:p>
            <a:pPr lvl="2"/>
            <a:endParaRPr lang="zh-CN" altLang="en-US" sz="1800" dirty="0"/>
          </a:p>
          <a:p>
            <a:r>
              <a:rPr lang="zh-CN" altLang="zh-CN" sz="2400" dirty="0"/>
              <a:t>一个</a:t>
            </a:r>
            <a:r>
              <a:rPr lang="en-US" altLang="zh-CN" sz="2400" dirty="0"/>
              <a:t>Benchmark</a:t>
            </a:r>
            <a:r>
              <a:rPr lang="zh-CN" altLang="zh-CN" sz="2400" dirty="0"/>
              <a:t>集必须有特定的目标系统和特定的目标应用类型</a:t>
            </a:r>
            <a:r>
              <a:rPr lang="en-US" altLang="zh-CN" sz="2400" dirty="0"/>
              <a:t>[21]</a:t>
            </a:r>
            <a:r>
              <a:rPr lang="zh-CN" altLang="zh-CN" sz="2400" dirty="0"/>
              <a:t>。</a:t>
            </a:r>
            <a:r>
              <a:rPr lang="zh-CN" altLang="en-US" sz="2400" dirty="0" smtClean="0"/>
              <a:t>面向</a:t>
            </a:r>
            <a:r>
              <a:rPr lang="zh-CN" altLang="en-US" sz="2400" dirty="0"/>
              <a:t>高通量处理器的</a:t>
            </a:r>
            <a:r>
              <a:rPr lang="en-US" altLang="zh-CN" sz="2400" dirty="0" smtClean="0"/>
              <a:t>Benchmark</a:t>
            </a:r>
            <a:r>
              <a:rPr lang="zh-CN" altLang="en-US" sz="2400" dirty="0"/>
              <a:t>：</a:t>
            </a:r>
            <a:endParaRPr lang="en-US" altLang="zh-CN" sz="2400" dirty="0" smtClean="0"/>
          </a:p>
          <a:p>
            <a:pPr lvl="1"/>
            <a:r>
              <a:rPr lang="zh-CN" altLang="en-US" sz="2000" dirty="0" smtClean="0"/>
              <a:t>目标系统：高通量处理器</a:t>
            </a:r>
            <a:endParaRPr lang="en-US" altLang="zh-CN" sz="2000" dirty="0" smtClean="0"/>
          </a:p>
          <a:p>
            <a:pPr lvl="1"/>
            <a:r>
              <a:rPr lang="zh-CN" altLang="en-US" sz="2000" dirty="0" smtClean="0"/>
              <a:t>目标应用：数据中心高通量应用</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8</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数据中心高通量应用分类与分析</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2015/4/13</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9</a:t>
            </a:fld>
            <a:endParaRPr lang="zh-CN" altLang="en-US" dirty="0"/>
          </a:p>
        </p:txBody>
      </p:sp>
      <p:sp>
        <p:nvSpPr>
          <p:cNvPr id="6" name="TextBox 5"/>
          <p:cNvSpPr txBox="1"/>
          <p:nvPr/>
        </p:nvSpPr>
        <p:spPr>
          <a:xfrm>
            <a:off x="669946" y="1762819"/>
            <a:ext cx="7632848" cy="461665"/>
          </a:xfrm>
          <a:prstGeom prst="rect">
            <a:avLst/>
          </a:prstGeom>
          <a:noFill/>
        </p:spPr>
        <p:txBody>
          <a:bodyPr wrap="square" rtlCol="0">
            <a:spAutoFit/>
          </a:bodyPr>
          <a:lstStyle/>
          <a:p>
            <a:r>
              <a:rPr lang="en-US" altLang="zh-CN" sz="2400" dirty="0" smtClean="0"/>
              <a:t>1</a:t>
            </a:r>
            <a:r>
              <a:rPr lang="en-US" altLang="zh-CN" sz="2400" dirty="0" smtClean="0"/>
              <a:t>.</a:t>
            </a:r>
            <a:r>
              <a:rPr lang="zh-CN" altLang="en-US" sz="2400" dirty="0" smtClean="0"/>
              <a:t>提出了基于</a:t>
            </a:r>
            <a:r>
              <a:rPr lang="zh-CN" altLang="en-US" sz="2400" dirty="0" smtClean="0"/>
              <a:t>高通量需求的高通量应用分类模型</a:t>
            </a:r>
            <a:endParaRPr lang="en-US" altLang="zh-CN" sz="24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47" y="2698923"/>
            <a:ext cx="73818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oonlight">
      <a:majorFont>
        <a:latin typeface="Candara"/>
        <a:ea typeface="华文楷体"/>
        <a:cs typeface=""/>
      </a:majorFont>
      <a:minorFont>
        <a:latin typeface="Calibri"/>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3704</TotalTime>
  <Words>3782</Words>
  <Application>Microsoft Office PowerPoint</Application>
  <PresentationFormat>全屏显示(4:3)</PresentationFormat>
  <Paragraphs>465</Paragraphs>
  <Slides>41</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Blends</vt:lpstr>
      <vt:lpstr>Visio</vt:lpstr>
      <vt:lpstr>面向高通量处理器的Benchmark研究</vt:lpstr>
      <vt:lpstr>内容提纲</vt:lpstr>
      <vt:lpstr>内容提纲</vt:lpstr>
      <vt:lpstr>学位论文研究情况 ——选题背景和意义</vt:lpstr>
      <vt:lpstr>学位论文研究情况 ——相关研究</vt:lpstr>
      <vt:lpstr>学位论文研究情况 ——相关研究</vt:lpstr>
      <vt:lpstr>学位论文研究情况 ——相关研究</vt:lpstr>
      <vt:lpstr>学位论文研究情况 ——相关研究</vt:lpstr>
      <vt:lpstr>学位论文研究情况 ——数据中心高通量应用分类与分析</vt:lpstr>
      <vt:lpstr>学位论文研究情况 ——数据中心高通量应用分类与分析</vt:lpstr>
      <vt:lpstr>学位论文研究情况 ——数据中心高通量应用分类与分析</vt:lpstr>
      <vt:lpstr>学位论文研究情况 ——数据中心高通量应用分类与分析</vt:lpstr>
      <vt:lpstr>学位论文研究情况 ——数据中心高通量应用分类与分析</vt:lpstr>
      <vt:lpstr>学位论文研究情况 ——选题背景和意义</vt:lpstr>
      <vt:lpstr>主要研究内容</vt:lpstr>
      <vt:lpstr>主要研究内容</vt:lpstr>
      <vt:lpstr>预期目标</vt:lpstr>
      <vt:lpstr>内容提纲</vt:lpstr>
      <vt:lpstr>拟采用的研究方法和技术路线 ——面向高通量处理器的Benchmark的设计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拟采用的研究方法和技术路线——实验部分</vt:lpstr>
      <vt:lpstr>内容提纲</vt:lpstr>
      <vt:lpstr>已有的科研基础</vt:lpstr>
      <vt:lpstr>已有的科研基础</vt:lpstr>
      <vt:lpstr>已有的科研基础</vt:lpstr>
      <vt:lpstr>所需的科研条件</vt:lpstr>
      <vt:lpstr>内容提纲</vt:lpstr>
      <vt:lpstr>研究工作计划与进度安排</vt:lpstr>
      <vt:lpstr>内容提纲</vt:lpstr>
      <vt:lpstr>参考文献</vt:lpstr>
      <vt:lpstr>参考文献</vt:lpstr>
      <vt:lpstr>参考文献</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Tony</dc:creator>
  <cp:lastModifiedBy>ams</cp:lastModifiedBy>
  <cp:revision>279</cp:revision>
  <dcterms:created xsi:type="dcterms:W3CDTF">2014-07-14T03:30:20Z</dcterms:created>
  <dcterms:modified xsi:type="dcterms:W3CDTF">2015-04-13T08:59:02Z</dcterms:modified>
</cp:coreProperties>
</file>