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theme/themeOverride3.xml" ContentType="application/vnd.openxmlformats-officedocument.themeOverride+xml"/>
  <Override PartName="/ppt/notesSlides/notesSlide30.xml" ContentType="application/vnd.openxmlformats-officedocument.presentationml.notesSlide+xml"/>
  <Override PartName="/ppt/charts/chart4.xml" ContentType="application/vnd.openxmlformats-officedocument.drawingml.chart+xml"/>
  <Override PartName="/ppt/theme/themeOverride4.xml" ContentType="application/vnd.openxmlformats-officedocument.themeOverr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rts/chart5.xml" ContentType="application/vnd.openxmlformats-officedocument.drawingml.chart+xml"/>
  <Override PartName="/ppt/theme/themeOverride5.xml" ContentType="application/vnd.openxmlformats-officedocument.themeOverride+xml"/>
  <Override PartName="/ppt/charts/chart6.xml" ContentType="application/vnd.openxmlformats-officedocument.drawingml.chart+xml"/>
  <Override PartName="/ppt/theme/themeOverride6.xml" ContentType="application/vnd.openxmlformats-officedocument.themeOverride+xml"/>
  <Override PartName="/ppt/charts/chart7.xml" ContentType="application/vnd.openxmlformats-officedocument.drawingml.chart+xml"/>
  <Override PartName="/ppt/theme/themeOverride7.xml" ContentType="application/vnd.openxmlformats-officedocument.themeOverride+xml"/>
  <Override PartName="/ppt/notesSlides/notesSlide33.xml" ContentType="application/vnd.openxmlformats-officedocument.presentationml.notesSlide+xml"/>
  <Override PartName="/ppt/charts/chart8.xml" ContentType="application/vnd.openxmlformats-officedocument.drawingml.chart+xml"/>
  <Override PartName="/ppt/theme/themeOverride8.xml" ContentType="application/vnd.openxmlformats-officedocument.themeOverride+xml"/>
  <Override PartName="/ppt/notesSlides/notesSlide34.xml" ContentType="application/vnd.openxmlformats-officedocument.presentationml.notesSlide+xml"/>
  <Override PartName="/ppt/charts/chart9.xml" ContentType="application/vnd.openxmlformats-officedocument.drawingml.chart+xml"/>
  <Override PartName="/ppt/theme/themeOverride9.xml" ContentType="application/vnd.openxmlformats-officedocument.themeOverride+xml"/>
  <Override PartName="/ppt/charts/chart10.xml" ContentType="application/vnd.openxmlformats-officedocument.drawingml.chart+xml"/>
  <Override PartName="/ppt/theme/themeOverride10.xml" ContentType="application/vnd.openxmlformats-officedocument.themeOverride+xml"/>
  <Override PartName="/ppt/notesSlides/notesSlide35.xml" ContentType="application/vnd.openxmlformats-officedocument.presentationml.notesSlide+xml"/>
  <Override PartName="/ppt/charts/chart11.xml" ContentType="application/vnd.openxmlformats-officedocument.drawingml.chart+xml"/>
  <Override PartName="/ppt/theme/themeOverride11.xml" ContentType="application/vnd.openxmlformats-officedocument.themeOverride+xml"/>
  <Override PartName="/ppt/charts/chart12.xml" ContentType="application/vnd.openxmlformats-officedocument.drawingml.chart+xml"/>
  <Override PartName="/ppt/theme/themeOverride12.xml" ContentType="application/vnd.openxmlformats-officedocument.themeOverr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6" r:id="rId2"/>
    <p:sldId id="326" r:id="rId3"/>
    <p:sldId id="327" r:id="rId4"/>
    <p:sldId id="328" r:id="rId5"/>
    <p:sldId id="329" r:id="rId6"/>
    <p:sldId id="330" r:id="rId7"/>
    <p:sldId id="331" r:id="rId8"/>
    <p:sldId id="332" r:id="rId9"/>
    <p:sldId id="333" r:id="rId10"/>
    <p:sldId id="334" r:id="rId11"/>
    <p:sldId id="335" r:id="rId12"/>
    <p:sldId id="361" r:id="rId13"/>
    <p:sldId id="336" r:id="rId14"/>
    <p:sldId id="337" r:id="rId15"/>
    <p:sldId id="338" r:id="rId16"/>
    <p:sldId id="339" r:id="rId17"/>
    <p:sldId id="340" r:id="rId18"/>
    <p:sldId id="341" r:id="rId19"/>
    <p:sldId id="342" r:id="rId20"/>
    <p:sldId id="343" r:id="rId21"/>
    <p:sldId id="344" r:id="rId22"/>
    <p:sldId id="345" r:id="rId23"/>
    <p:sldId id="346" r:id="rId24"/>
    <p:sldId id="347" r:id="rId25"/>
    <p:sldId id="348" r:id="rId26"/>
    <p:sldId id="362" r:id="rId27"/>
    <p:sldId id="349" r:id="rId28"/>
    <p:sldId id="360" r:id="rId29"/>
    <p:sldId id="350" r:id="rId30"/>
    <p:sldId id="351" r:id="rId31"/>
    <p:sldId id="352" r:id="rId32"/>
    <p:sldId id="353" r:id="rId33"/>
    <p:sldId id="354" r:id="rId34"/>
    <p:sldId id="355" r:id="rId35"/>
    <p:sldId id="356" r:id="rId36"/>
    <p:sldId id="357" r:id="rId37"/>
    <p:sldId id="358" r:id="rId38"/>
    <p:sldId id="359" r:id="rId3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35" autoAdjust="0"/>
    <p:restoredTop sz="83626" autoAdjust="0"/>
  </p:normalViewPr>
  <p:slideViewPr>
    <p:cSldViewPr>
      <p:cViewPr>
        <p:scale>
          <a:sx n="80" d="100"/>
          <a:sy n="80" d="100"/>
        </p:scale>
        <p:origin x="-102" y="-3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charts/_rels/chart1.xml.rels><?xml version="1.0" encoding="UTF-8" standalone="yes"?>
<Relationships xmlns="http://schemas.openxmlformats.org/package/2006/relationships"><Relationship Id="rId2" Type="http://schemas.openxmlformats.org/officeDocument/2006/relationships/oleObject" Target="../embeddings/oleObject2.bin"/><Relationship Id="rId1" Type="http://schemas.openxmlformats.org/officeDocument/2006/relationships/themeOverride" Target="../theme/themeOverride1.xml"/></Relationships>
</file>

<file path=ppt/charts/_rels/chart10.xml.rels><?xml version="1.0" encoding="UTF-8" standalone="yes"?>
<Relationships xmlns="http://schemas.openxmlformats.org/package/2006/relationships"><Relationship Id="rId2" Type="http://schemas.openxmlformats.org/officeDocument/2006/relationships/oleObject" Target="../embeddings/oleObject10.bin"/><Relationship Id="rId1" Type="http://schemas.openxmlformats.org/officeDocument/2006/relationships/themeOverride" Target="../theme/themeOverride10.xml"/></Relationships>
</file>

<file path=ppt/charts/_rels/chart11.xml.rels><?xml version="1.0" encoding="UTF-8" standalone="yes"?>
<Relationships xmlns="http://schemas.openxmlformats.org/package/2006/relationships"><Relationship Id="rId2" Type="http://schemas.openxmlformats.org/officeDocument/2006/relationships/oleObject" Target="../embeddings/oleObject11.bin"/><Relationship Id="rId1" Type="http://schemas.openxmlformats.org/officeDocument/2006/relationships/themeOverride" Target="../theme/themeOverride11.xml"/></Relationships>
</file>

<file path=ppt/charts/_rels/chart12.xml.rels><?xml version="1.0" encoding="UTF-8" standalone="yes"?>
<Relationships xmlns="http://schemas.openxmlformats.org/package/2006/relationships"><Relationship Id="rId2" Type="http://schemas.openxmlformats.org/officeDocument/2006/relationships/oleObject" Target="../embeddings/oleObject12.bin"/><Relationship Id="rId1" Type="http://schemas.openxmlformats.org/officeDocument/2006/relationships/themeOverride" Target="../theme/themeOverride12.xml"/></Relationships>
</file>

<file path=ppt/charts/_rels/chart2.xml.rels><?xml version="1.0" encoding="UTF-8" standalone="yes"?>
<Relationships xmlns="http://schemas.openxmlformats.org/package/2006/relationships"><Relationship Id="rId2" Type="http://schemas.openxmlformats.org/officeDocument/2006/relationships/oleObject" Target="../embeddings/oleObject3.bin"/><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oleObject" Target="../embeddings/oleObject4.bin"/><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2" Type="http://schemas.openxmlformats.org/officeDocument/2006/relationships/oleObject" Target="file:///C:\Users\ams\Desktop\&#30805;&#22763;&#35770;&#25991;v10\&#35770;&#25991;&#20869;&#23481;\&#23454;&#39564;&#25968;&#25454;\&#23454;&#39564;&#21407;&#22987;&#25968;&#25454;+splash-for%20othercore.xlsx" TargetMode="External"/><Relationship Id="rId1" Type="http://schemas.openxmlformats.org/officeDocument/2006/relationships/themeOverride" Target="../theme/themeOverride4.xml"/></Relationships>
</file>

<file path=ppt/charts/_rels/chart5.xml.rels><?xml version="1.0" encoding="UTF-8" standalone="yes"?>
<Relationships xmlns="http://schemas.openxmlformats.org/package/2006/relationships"><Relationship Id="rId2" Type="http://schemas.openxmlformats.org/officeDocument/2006/relationships/oleObject" Target="../embeddings/oleObject5.bin"/><Relationship Id="rId1" Type="http://schemas.openxmlformats.org/officeDocument/2006/relationships/themeOverride" Target="../theme/themeOverride5.xml"/></Relationships>
</file>

<file path=ppt/charts/_rels/chart6.xml.rels><?xml version="1.0" encoding="UTF-8" standalone="yes"?>
<Relationships xmlns="http://schemas.openxmlformats.org/package/2006/relationships"><Relationship Id="rId2" Type="http://schemas.openxmlformats.org/officeDocument/2006/relationships/oleObject" Target="../embeddings/oleObject6.bin"/><Relationship Id="rId1" Type="http://schemas.openxmlformats.org/officeDocument/2006/relationships/themeOverride" Target="../theme/themeOverride6.xml"/></Relationships>
</file>

<file path=ppt/charts/_rels/chart7.xml.rels><?xml version="1.0" encoding="UTF-8" standalone="yes"?>
<Relationships xmlns="http://schemas.openxmlformats.org/package/2006/relationships"><Relationship Id="rId2" Type="http://schemas.openxmlformats.org/officeDocument/2006/relationships/oleObject" Target="../embeddings/oleObject7.bin"/><Relationship Id="rId1" Type="http://schemas.openxmlformats.org/officeDocument/2006/relationships/themeOverride" Target="../theme/themeOverride7.xml"/></Relationships>
</file>

<file path=ppt/charts/_rels/chart8.xml.rels><?xml version="1.0" encoding="UTF-8" standalone="yes"?>
<Relationships xmlns="http://schemas.openxmlformats.org/package/2006/relationships"><Relationship Id="rId2" Type="http://schemas.openxmlformats.org/officeDocument/2006/relationships/oleObject" Target="../embeddings/oleObject8.bin"/><Relationship Id="rId1" Type="http://schemas.openxmlformats.org/officeDocument/2006/relationships/themeOverride" Target="../theme/themeOverride8.xml"/></Relationships>
</file>

<file path=ppt/charts/_rels/chart9.xml.rels><?xml version="1.0" encoding="UTF-8" standalone="yes"?>
<Relationships xmlns="http://schemas.openxmlformats.org/package/2006/relationships"><Relationship Id="rId2" Type="http://schemas.openxmlformats.org/officeDocument/2006/relationships/oleObject" Target="../embeddings/oleObject9.bin"/><Relationship Id="rId1" Type="http://schemas.openxmlformats.org/officeDocument/2006/relationships/themeOverride" Target="../theme/themeOverrid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zh-CN" altLang="en-US"/>
              <a:t>单位时间处理数据量与线程数的关系</a:t>
            </a:r>
          </a:p>
        </c:rich>
      </c:tx>
      <c:layout/>
      <c:overlay val="0"/>
    </c:title>
    <c:autoTitleDeleted val="0"/>
    <c:plotArea>
      <c:layout/>
      <c:lineChart>
        <c:grouping val="standard"/>
        <c:varyColors val="0"/>
        <c:ser>
          <c:idx val="4"/>
          <c:order val="4"/>
          <c:tx>
            <c:strRef>
              <c:f>Sheet1!$G$45</c:f>
            </c:strRef>
          </c:tx>
          <c:marker>
            <c:symbol val="none"/>
          </c:marker>
          <c:cat>
            <c:multiLvlStrRef>
              <c:f>Sheet1!$A$46:$A$50</c:f>
            </c:multiLvlStrRef>
          </c:cat>
          <c:val>
            <c:numRef>
              <c:f>Sheet1!$G$46:$G$50</c:f>
            </c:numRef>
          </c:val>
          <c:smooth val="0"/>
        </c:ser>
        <c:ser>
          <c:idx val="5"/>
          <c:order val="5"/>
          <c:tx>
            <c:strRef>
              <c:f>Sheet1!$H$45</c:f>
            </c:strRef>
          </c:tx>
          <c:marker>
            <c:symbol val="none"/>
          </c:marker>
          <c:val>
            <c:numRef>
              <c:f>Sheet1!$H$46:$H$50</c:f>
            </c:numRef>
          </c:val>
          <c:smooth val="0"/>
        </c:ser>
        <c:ser>
          <c:idx val="6"/>
          <c:order val="6"/>
          <c:tx>
            <c:strRef>
              <c:f>Sheet1!$I$45</c:f>
            </c:strRef>
          </c:tx>
          <c:marker>
            <c:symbol val="none"/>
          </c:marker>
          <c:val>
            <c:numRef>
              <c:f>Sheet1!$I$46:$I$50</c:f>
            </c:numRef>
          </c:val>
          <c:smooth val="0"/>
        </c:ser>
        <c:ser>
          <c:idx val="7"/>
          <c:order val="7"/>
          <c:tx>
            <c:strRef>
              <c:f>Sheet1!$J$45</c:f>
            </c:strRef>
          </c:tx>
          <c:marker>
            <c:symbol val="none"/>
          </c:marker>
          <c:val>
            <c:numRef>
              <c:f>Sheet1!$J$46:$J$50</c:f>
            </c:numRef>
          </c:val>
          <c:smooth val="0"/>
        </c:ser>
        <c:ser>
          <c:idx val="0"/>
          <c:order val="0"/>
          <c:tx>
            <c:strRef>
              <c:f>'[实验原始数据-v2.xlsx]server950-1'!$G$45</c:f>
              <c:strCache>
                <c:ptCount val="1"/>
                <c:pt idx="0">
                  <c:v>Wordcount</c:v>
                </c:pt>
              </c:strCache>
            </c:strRef>
          </c:tx>
          <c:marker>
            <c:symbol val="none"/>
          </c:marker>
          <c:cat>
            <c:numRef>
              <c:f>'[实验原始数据-v2.xlsx]server208'!$A$46:$A$51</c:f>
              <c:numCache>
                <c:formatCode>General</c:formatCode>
                <c:ptCount val="6"/>
                <c:pt idx="0">
                  <c:v>1</c:v>
                </c:pt>
                <c:pt idx="1">
                  <c:v>2</c:v>
                </c:pt>
                <c:pt idx="2">
                  <c:v>4</c:v>
                </c:pt>
                <c:pt idx="3">
                  <c:v>8</c:v>
                </c:pt>
                <c:pt idx="4">
                  <c:v>16</c:v>
                </c:pt>
                <c:pt idx="5">
                  <c:v>32</c:v>
                </c:pt>
              </c:numCache>
            </c:numRef>
          </c:cat>
          <c:val>
            <c:numRef>
              <c:f>'[实验原始数据-v2.xlsx]server950-1'!$G$46:$G$51</c:f>
              <c:numCache>
                <c:formatCode>0.000_);[Red]\(0.000\)</c:formatCode>
                <c:ptCount val="6"/>
                <c:pt idx="0">
                  <c:v>1</c:v>
                </c:pt>
                <c:pt idx="1">
                  <c:v>1.7814916764975746</c:v>
                </c:pt>
                <c:pt idx="2">
                  <c:v>3.111848883800798</c:v>
                </c:pt>
                <c:pt idx="3">
                  <c:v>4.621217273036379</c:v>
                </c:pt>
                <c:pt idx="4">
                  <c:v>7.1381302521008392</c:v>
                </c:pt>
                <c:pt idx="5">
                  <c:v>8.3023824068417866</c:v>
                </c:pt>
              </c:numCache>
            </c:numRef>
          </c:val>
          <c:smooth val="0"/>
        </c:ser>
        <c:ser>
          <c:idx val="1"/>
          <c:order val="1"/>
          <c:tx>
            <c:strRef>
              <c:f>'[实验原始数据-v2.xlsx]server950-1'!$H$45</c:f>
              <c:strCache>
                <c:ptCount val="1"/>
                <c:pt idx="0">
                  <c:v>Terasort</c:v>
                </c:pt>
              </c:strCache>
            </c:strRef>
          </c:tx>
          <c:marker>
            <c:symbol val="none"/>
          </c:marker>
          <c:cat>
            <c:numRef>
              <c:f>'[实验原始数据-v2.xlsx]server208'!$A$46:$A$51</c:f>
              <c:numCache>
                <c:formatCode>General</c:formatCode>
                <c:ptCount val="6"/>
                <c:pt idx="0">
                  <c:v>1</c:v>
                </c:pt>
                <c:pt idx="1">
                  <c:v>2</c:v>
                </c:pt>
                <c:pt idx="2">
                  <c:v>4</c:v>
                </c:pt>
                <c:pt idx="3">
                  <c:v>8</c:v>
                </c:pt>
                <c:pt idx="4">
                  <c:v>16</c:v>
                </c:pt>
                <c:pt idx="5">
                  <c:v>32</c:v>
                </c:pt>
              </c:numCache>
            </c:numRef>
          </c:cat>
          <c:val>
            <c:numRef>
              <c:f>'[实验原始数据-v2.xlsx]server950-1'!$K$46:$K$51</c:f>
              <c:numCache>
                <c:formatCode>0.000_ </c:formatCode>
                <c:ptCount val="6"/>
                <c:pt idx="0">
                  <c:v>1</c:v>
                </c:pt>
                <c:pt idx="1">
                  <c:v>1.6513139990732506</c:v>
                </c:pt>
                <c:pt idx="2">
                  <c:v>2.642176246292899</c:v>
                </c:pt>
                <c:pt idx="3">
                  <c:v>3.7548668718223199</c:v>
                </c:pt>
                <c:pt idx="4">
                  <c:v>4.3653704063775969</c:v>
                </c:pt>
                <c:pt idx="5">
                  <c:v>3.3495106522647262</c:v>
                </c:pt>
              </c:numCache>
            </c:numRef>
          </c:val>
          <c:smooth val="0"/>
        </c:ser>
        <c:ser>
          <c:idx val="2"/>
          <c:order val="2"/>
          <c:tx>
            <c:strRef>
              <c:f>'[实验原始数据-v2.xlsx]server950-1'!$I$45</c:f>
              <c:strCache>
                <c:ptCount val="1"/>
                <c:pt idx="0">
                  <c:v>Kmeans</c:v>
                </c:pt>
              </c:strCache>
            </c:strRef>
          </c:tx>
          <c:marker>
            <c:symbol val="none"/>
          </c:marker>
          <c:cat>
            <c:numRef>
              <c:f>'[实验原始数据-v2.xlsx]server208'!$A$46:$A$51</c:f>
              <c:numCache>
                <c:formatCode>General</c:formatCode>
                <c:ptCount val="6"/>
                <c:pt idx="0">
                  <c:v>1</c:v>
                </c:pt>
                <c:pt idx="1">
                  <c:v>2</c:v>
                </c:pt>
                <c:pt idx="2">
                  <c:v>4</c:v>
                </c:pt>
                <c:pt idx="3">
                  <c:v>8</c:v>
                </c:pt>
                <c:pt idx="4">
                  <c:v>16</c:v>
                </c:pt>
                <c:pt idx="5">
                  <c:v>32</c:v>
                </c:pt>
              </c:numCache>
            </c:numRef>
          </c:cat>
          <c:val>
            <c:numRef>
              <c:f>'[实验原始数据-v2.xlsx]server950-1'!$I$46:$I$51</c:f>
              <c:numCache>
                <c:formatCode>0.000_);[Red]\(0.000\)</c:formatCode>
                <c:ptCount val="6"/>
                <c:pt idx="0">
                  <c:v>1</c:v>
                </c:pt>
                <c:pt idx="1">
                  <c:v>1.8914842498665241</c:v>
                </c:pt>
                <c:pt idx="2">
                  <c:v>3.7317357610413096</c:v>
                </c:pt>
                <c:pt idx="3">
                  <c:v>6.4661364969689066</c:v>
                </c:pt>
                <c:pt idx="4">
                  <c:v>9.3767841951035145</c:v>
                </c:pt>
                <c:pt idx="5">
                  <c:v>10.747237269772475</c:v>
                </c:pt>
              </c:numCache>
            </c:numRef>
          </c:val>
          <c:smooth val="0"/>
        </c:ser>
        <c:ser>
          <c:idx val="3"/>
          <c:order val="3"/>
          <c:tx>
            <c:strRef>
              <c:f>'[实验原始数据-v2.xlsx]server950-1'!$J$45</c:f>
              <c:strCache>
                <c:ptCount val="1"/>
                <c:pt idx="0">
                  <c:v>Grep</c:v>
                </c:pt>
              </c:strCache>
            </c:strRef>
          </c:tx>
          <c:marker>
            <c:symbol val="none"/>
          </c:marker>
          <c:cat>
            <c:numRef>
              <c:f>'[实验原始数据-v2.xlsx]server208'!$A$46:$A$51</c:f>
              <c:numCache>
                <c:formatCode>General</c:formatCode>
                <c:ptCount val="6"/>
                <c:pt idx="0">
                  <c:v>1</c:v>
                </c:pt>
                <c:pt idx="1">
                  <c:v>2</c:v>
                </c:pt>
                <c:pt idx="2">
                  <c:v>4</c:v>
                </c:pt>
                <c:pt idx="3">
                  <c:v>8</c:v>
                </c:pt>
                <c:pt idx="4">
                  <c:v>16</c:v>
                </c:pt>
                <c:pt idx="5">
                  <c:v>32</c:v>
                </c:pt>
              </c:numCache>
            </c:numRef>
          </c:cat>
          <c:val>
            <c:numRef>
              <c:f>'[实验原始数据-v2.xlsx]server950-1'!$J$46:$J$51</c:f>
              <c:numCache>
                <c:formatCode>0.000_);[Red]\(0.000\)</c:formatCode>
                <c:ptCount val="6"/>
                <c:pt idx="0">
                  <c:v>1</c:v>
                </c:pt>
                <c:pt idx="1">
                  <c:v>1.8905484818805107</c:v>
                </c:pt>
                <c:pt idx="2">
                  <c:v>3.6995687589841881</c:v>
                </c:pt>
                <c:pt idx="3">
                  <c:v>6.510118043844856</c:v>
                </c:pt>
                <c:pt idx="4">
                  <c:v>11.288011695906425</c:v>
                </c:pt>
                <c:pt idx="5">
                  <c:v>14.404850746268655</c:v>
                </c:pt>
              </c:numCache>
            </c:numRef>
          </c:val>
          <c:smooth val="0"/>
        </c:ser>
        <c:dLbls>
          <c:showLegendKey val="0"/>
          <c:showVal val="0"/>
          <c:showCatName val="0"/>
          <c:showSerName val="0"/>
          <c:showPercent val="0"/>
          <c:showBubbleSize val="0"/>
        </c:dLbls>
        <c:marker val="1"/>
        <c:smooth val="0"/>
        <c:axId val="53837184"/>
        <c:axId val="53839360"/>
      </c:lineChart>
      <c:catAx>
        <c:axId val="53837184"/>
        <c:scaling>
          <c:orientation val="minMax"/>
        </c:scaling>
        <c:delete val="0"/>
        <c:axPos val="b"/>
        <c:title>
          <c:tx>
            <c:rich>
              <a:bodyPr/>
              <a:lstStyle/>
              <a:p>
                <a:pPr>
                  <a:defRPr/>
                </a:pPr>
                <a:r>
                  <a:rPr lang="zh-CN" altLang="en-US"/>
                  <a:t>线程数</a:t>
                </a:r>
              </a:p>
            </c:rich>
          </c:tx>
          <c:layout/>
          <c:overlay val="0"/>
        </c:title>
        <c:numFmt formatCode="General" sourceLinked="1"/>
        <c:majorTickMark val="none"/>
        <c:minorTickMark val="none"/>
        <c:tickLblPos val="nextTo"/>
        <c:crossAx val="53839360"/>
        <c:crosses val="autoZero"/>
        <c:auto val="1"/>
        <c:lblAlgn val="ctr"/>
        <c:lblOffset val="100"/>
        <c:noMultiLvlLbl val="0"/>
      </c:catAx>
      <c:valAx>
        <c:axId val="53839360"/>
        <c:scaling>
          <c:orientation val="minMax"/>
        </c:scaling>
        <c:delete val="0"/>
        <c:axPos val="l"/>
        <c:majorGridlines/>
        <c:title>
          <c:tx>
            <c:rich>
              <a:bodyPr/>
              <a:lstStyle/>
              <a:p>
                <a:pPr>
                  <a:defRPr/>
                </a:pPr>
                <a:r>
                  <a:rPr lang="zh-CN" altLang="en-US"/>
                  <a:t>归一化单位时间处理数据量</a:t>
                </a:r>
              </a:p>
            </c:rich>
          </c:tx>
          <c:layout/>
          <c:overlay val="0"/>
        </c:title>
        <c:numFmt formatCode="0.000_);[Red]\(0.000\)" sourceLinked="1"/>
        <c:majorTickMark val="out"/>
        <c:minorTickMark val="none"/>
        <c:tickLblPos val="nextTo"/>
        <c:crossAx val="53837184"/>
        <c:crosses val="autoZero"/>
        <c:crossBetween val="between"/>
      </c:valAx>
    </c:plotArea>
    <c:legend>
      <c:legendPos val="t"/>
      <c:layout/>
      <c:overlay val="0"/>
    </c:legend>
    <c:plotVisOnly val="1"/>
    <c:dispBlanksAs val="gap"/>
    <c:showDLblsOverMax val="0"/>
  </c:chart>
  <c:externalData r:id="rId2">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altLang="zh-CN" dirty="0" smtClean="0"/>
              <a:t>TILE-</a:t>
            </a:r>
            <a:r>
              <a:rPr lang="en-US" altLang="zh-CN" dirty="0" err="1" smtClean="0"/>
              <a:t>Gx</a:t>
            </a:r>
            <a:r>
              <a:rPr lang="zh-CN" altLang="en-US" dirty="0" smtClean="0"/>
              <a:t>处理器</a:t>
            </a:r>
            <a:endParaRPr lang="zh-CN" altLang="en-US" dirty="0"/>
          </a:p>
        </c:rich>
      </c:tx>
      <c:layout/>
      <c:overlay val="0"/>
    </c:title>
    <c:autoTitleDeleted val="0"/>
    <c:plotArea>
      <c:layout/>
      <c:lineChart>
        <c:grouping val="standard"/>
        <c:varyColors val="0"/>
        <c:ser>
          <c:idx val="0"/>
          <c:order val="0"/>
          <c:tx>
            <c:strRef>
              <c:f>Tilera!$G$45</c:f>
              <c:strCache>
                <c:ptCount val="1"/>
                <c:pt idx="0">
                  <c:v>Wordcount</c:v>
                </c:pt>
              </c:strCache>
            </c:strRef>
          </c:tx>
          <c:marker>
            <c:symbol val="none"/>
          </c:marker>
          <c:cat>
            <c:numRef>
              <c:f>Tilera!$A$46:$A$51</c:f>
              <c:numCache>
                <c:formatCode>General</c:formatCode>
                <c:ptCount val="6"/>
                <c:pt idx="0">
                  <c:v>1</c:v>
                </c:pt>
                <c:pt idx="1">
                  <c:v>2</c:v>
                </c:pt>
                <c:pt idx="2">
                  <c:v>4</c:v>
                </c:pt>
                <c:pt idx="3">
                  <c:v>8</c:v>
                </c:pt>
                <c:pt idx="4">
                  <c:v>16</c:v>
                </c:pt>
                <c:pt idx="5">
                  <c:v>32</c:v>
                </c:pt>
              </c:numCache>
            </c:numRef>
          </c:cat>
          <c:val>
            <c:numRef>
              <c:f>Tilera!$G$46:$G$51</c:f>
              <c:numCache>
                <c:formatCode>0.000_);[Red]\(0.000\)</c:formatCode>
                <c:ptCount val="6"/>
                <c:pt idx="0">
                  <c:v>1</c:v>
                </c:pt>
                <c:pt idx="1">
                  <c:v>2.2678770021809211</c:v>
                </c:pt>
                <c:pt idx="2">
                  <c:v>4.1116813742177065</c:v>
                </c:pt>
                <c:pt idx="3">
                  <c:v>6.8893032643032717</c:v>
                </c:pt>
                <c:pt idx="4">
                  <c:v>10.341214436248686</c:v>
                </c:pt>
                <c:pt idx="5">
                  <c:v>13.002732692944704</c:v>
                </c:pt>
              </c:numCache>
            </c:numRef>
          </c:val>
          <c:smooth val="0"/>
        </c:ser>
        <c:ser>
          <c:idx val="1"/>
          <c:order val="1"/>
          <c:tx>
            <c:strRef>
              <c:f>Tilera!$H$45</c:f>
              <c:strCache>
                <c:ptCount val="1"/>
                <c:pt idx="0">
                  <c:v>Terasort</c:v>
                </c:pt>
              </c:strCache>
            </c:strRef>
          </c:tx>
          <c:marker>
            <c:symbol val="none"/>
          </c:marker>
          <c:cat>
            <c:numRef>
              <c:f>Tilera!$A$46:$A$51</c:f>
              <c:numCache>
                <c:formatCode>General</c:formatCode>
                <c:ptCount val="6"/>
                <c:pt idx="0">
                  <c:v>1</c:v>
                </c:pt>
                <c:pt idx="1">
                  <c:v>2</c:v>
                </c:pt>
                <c:pt idx="2">
                  <c:v>4</c:v>
                </c:pt>
                <c:pt idx="3">
                  <c:v>8</c:v>
                </c:pt>
                <c:pt idx="4">
                  <c:v>16</c:v>
                </c:pt>
                <c:pt idx="5">
                  <c:v>32</c:v>
                </c:pt>
              </c:numCache>
            </c:numRef>
          </c:cat>
          <c:val>
            <c:numRef>
              <c:f>Tilera!$H$46:$H$51</c:f>
              <c:numCache>
                <c:formatCode>0.000_);[Red]\(0.000\)</c:formatCode>
                <c:ptCount val="6"/>
                <c:pt idx="0">
                  <c:v>1</c:v>
                </c:pt>
                <c:pt idx="1">
                  <c:v>1.904673872257864</c:v>
                </c:pt>
                <c:pt idx="2">
                  <c:v>3.2306426575597627</c:v>
                </c:pt>
                <c:pt idx="3">
                  <c:v>4.3767783724671725</c:v>
                </c:pt>
                <c:pt idx="4">
                  <c:v>5.578225093141076</c:v>
                </c:pt>
                <c:pt idx="5">
                  <c:v>5.7733577452285907</c:v>
                </c:pt>
              </c:numCache>
            </c:numRef>
          </c:val>
          <c:smooth val="0"/>
        </c:ser>
        <c:ser>
          <c:idx val="2"/>
          <c:order val="2"/>
          <c:tx>
            <c:strRef>
              <c:f>Tilera!$I$45</c:f>
              <c:strCache>
                <c:ptCount val="1"/>
                <c:pt idx="0">
                  <c:v>Kmeans</c:v>
                </c:pt>
              </c:strCache>
            </c:strRef>
          </c:tx>
          <c:marker>
            <c:symbol val="none"/>
          </c:marker>
          <c:cat>
            <c:numRef>
              <c:f>Tilera!$A$46:$A$51</c:f>
              <c:numCache>
                <c:formatCode>General</c:formatCode>
                <c:ptCount val="6"/>
                <c:pt idx="0">
                  <c:v>1</c:v>
                </c:pt>
                <c:pt idx="1">
                  <c:v>2</c:v>
                </c:pt>
                <c:pt idx="2">
                  <c:v>4</c:v>
                </c:pt>
                <c:pt idx="3">
                  <c:v>8</c:v>
                </c:pt>
                <c:pt idx="4">
                  <c:v>16</c:v>
                </c:pt>
                <c:pt idx="5">
                  <c:v>32</c:v>
                </c:pt>
              </c:numCache>
            </c:numRef>
          </c:cat>
          <c:val>
            <c:numRef>
              <c:f>Tilera!$I$46:$I$51</c:f>
              <c:numCache>
                <c:formatCode>0.000_);[Red]\(0.000\)</c:formatCode>
                <c:ptCount val="6"/>
                <c:pt idx="0">
                  <c:v>1</c:v>
                </c:pt>
                <c:pt idx="1">
                  <c:v>1.935758554241968</c:v>
                </c:pt>
                <c:pt idx="2">
                  <c:v>3.2210033724986094</c:v>
                </c:pt>
                <c:pt idx="3">
                  <c:v>6.9423008078198185</c:v>
                </c:pt>
                <c:pt idx="4">
                  <c:v>13.203339155146384</c:v>
                </c:pt>
                <c:pt idx="5">
                  <c:v>22.68331383817317</c:v>
                </c:pt>
              </c:numCache>
            </c:numRef>
          </c:val>
          <c:smooth val="0"/>
        </c:ser>
        <c:ser>
          <c:idx val="3"/>
          <c:order val="3"/>
          <c:tx>
            <c:strRef>
              <c:f>Tilera!$J$45</c:f>
              <c:strCache>
                <c:ptCount val="1"/>
                <c:pt idx="0">
                  <c:v>Grep</c:v>
                </c:pt>
              </c:strCache>
            </c:strRef>
          </c:tx>
          <c:marker>
            <c:symbol val="none"/>
          </c:marker>
          <c:cat>
            <c:numRef>
              <c:f>Tilera!$A$46:$A$51</c:f>
              <c:numCache>
                <c:formatCode>General</c:formatCode>
                <c:ptCount val="6"/>
                <c:pt idx="0">
                  <c:v>1</c:v>
                </c:pt>
                <c:pt idx="1">
                  <c:v>2</c:v>
                </c:pt>
                <c:pt idx="2">
                  <c:v>4</c:v>
                </c:pt>
                <c:pt idx="3">
                  <c:v>8</c:v>
                </c:pt>
                <c:pt idx="4">
                  <c:v>16</c:v>
                </c:pt>
                <c:pt idx="5">
                  <c:v>32</c:v>
                </c:pt>
              </c:numCache>
            </c:numRef>
          </c:cat>
          <c:val>
            <c:numRef>
              <c:f>Tilera!$J$46:$J$51</c:f>
              <c:numCache>
                <c:formatCode>0.000_);[Red]\(0.000\)</c:formatCode>
                <c:ptCount val="6"/>
                <c:pt idx="0">
                  <c:v>1</c:v>
                </c:pt>
                <c:pt idx="1">
                  <c:v>2.0416858378577341</c:v>
                </c:pt>
                <c:pt idx="2">
                  <c:v>3.933167878035809</c:v>
                </c:pt>
                <c:pt idx="3">
                  <c:v>7.4678559407606855</c:v>
                </c:pt>
                <c:pt idx="4">
                  <c:v>13.653538461538458</c:v>
                </c:pt>
                <c:pt idx="5">
                  <c:v>22.365927419354836</c:v>
                </c:pt>
              </c:numCache>
            </c:numRef>
          </c:val>
          <c:smooth val="0"/>
        </c:ser>
        <c:dLbls>
          <c:showLegendKey val="0"/>
          <c:showVal val="0"/>
          <c:showCatName val="0"/>
          <c:showSerName val="0"/>
          <c:showPercent val="0"/>
          <c:showBubbleSize val="0"/>
        </c:dLbls>
        <c:marker val="1"/>
        <c:smooth val="0"/>
        <c:axId val="117748864"/>
        <c:axId val="117750784"/>
      </c:lineChart>
      <c:catAx>
        <c:axId val="117748864"/>
        <c:scaling>
          <c:orientation val="minMax"/>
        </c:scaling>
        <c:delete val="0"/>
        <c:axPos val="b"/>
        <c:title>
          <c:tx>
            <c:rich>
              <a:bodyPr/>
              <a:lstStyle/>
              <a:p>
                <a:pPr>
                  <a:defRPr/>
                </a:pPr>
                <a:r>
                  <a:rPr lang="zh-CN" altLang="en-US"/>
                  <a:t>线程数</a:t>
                </a:r>
              </a:p>
            </c:rich>
          </c:tx>
          <c:layout/>
          <c:overlay val="0"/>
        </c:title>
        <c:numFmt formatCode="General" sourceLinked="1"/>
        <c:majorTickMark val="none"/>
        <c:minorTickMark val="none"/>
        <c:tickLblPos val="nextTo"/>
        <c:crossAx val="117750784"/>
        <c:crosses val="autoZero"/>
        <c:auto val="1"/>
        <c:lblAlgn val="ctr"/>
        <c:lblOffset val="100"/>
        <c:noMultiLvlLbl val="0"/>
      </c:catAx>
      <c:valAx>
        <c:axId val="117750784"/>
        <c:scaling>
          <c:orientation val="minMax"/>
        </c:scaling>
        <c:delete val="0"/>
        <c:axPos val="l"/>
        <c:majorGridlines/>
        <c:title>
          <c:tx>
            <c:rich>
              <a:bodyPr/>
              <a:lstStyle/>
              <a:p>
                <a:pPr>
                  <a:defRPr/>
                </a:pPr>
                <a:r>
                  <a:rPr lang="zh-CN" altLang="en-US"/>
                  <a:t>归一化单位时间处理数据量</a:t>
                </a:r>
              </a:p>
            </c:rich>
          </c:tx>
          <c:layout/>
          <c:overlay val="0"/>
        </c:title>
        <c:numFmt formatCode="0.000_);[Red]\(0.000\)" sourceLinked="1"/>
        <c:majorTickMark val="out"/>
        <c:minorTickMark val="none"/>
        <c:tickLblPos val="nextTo"/>
        <c:crossAx val="117748864"/>
        <c:crosses val="autoZero"/>
        <c:crossBetween val="between"/>
      </c:valAx>
    </c:plotArea>
    <c:legend>
      <c:legendPos val="t"/>
      <c:layout/>
      <c:overlay val="0"/>
    </c:legend>
    <c:plotVisOnly val="1"/>
    <c:dispBlanksAs val="gap"/>
    <c:showDLblsOverMax val="0"/>
  </c:chart>
  <c:externalData r:id="rId2">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scatterChart>
        <c:scatterStyle val="lineMarker"/>
        <c:varyColors val="0"/>
        <c:ser>
          <c:idx val="0"/>
          <c:order val="0"/>
          <c:tx>
            <c:v>X86</c:v>
          </c:tx>
          <c:xVal>
            <c:numRef>
              <c:f>server208!$A$3:$A$10</c:f>
              <c:numCache>
                <c:formatCode>General</c:formatCode>
                <c:ptCount val="8"/>
                <c:pt idx="0">
                  <c:v>1</c:v>
                </c:pt>
                <c:pt idx="1">
                  <c:v>2</c:v>
                </c:pt>
                <c:pt idx="2">
                  <c:v>4</c:v>
                </c:pt>
                <c:pt idx="3">
                  <c:v>8</c:v>
                </c:pt>
                <c:pt idx="4">
                  <c:v>16</c:v>
                </c:pt>
                <c:pt idx="5">
                  <c:v>20</c:v>
                </c:pt>
                <c:pt idx="6">
                  <c:v>24</c:v>
                </c:pt>
                <c:pt idx="7">
                  <c:v>32</c:v>
                </c:pt>
              </c:numCache>
            </c:numRef>
          </c:xVal>
          <c:yVal>
            <c:numRef>
              <c:f>server208!$D$3:$D$10</c:f>
              <c:numCache>
                <c:formatCode>0.000_);[Red]\(0.000\)</c:formatCode>
                <c:ptCount val="8"/>
                <c:pt idx="0">
                  <c:v>1</c:v>
                </c:pt>
                <c:pt idx="1">
                  <c:v>1.913510842778211</c:v>
                </c:pt>
                <c:pt idx="2">
                  <c:v>3.5902097111525642</c:v>
                </c:pt>
                <c:pt idx="3">
                  <c:v>6.3729806746804121</c:v>
                </c:pt>
                <c:pt idx="4">
                  <c:v>9.7057457212713931</c:v>
                </c:pt>
                <c:pt idx="5">
                  <c:v>12.125233858959186</c:v>
                </c:pt>
                <c:pt idx="6">
                  <c:v>12.692725819344524</c:v>
                </c:pt>
                <c:pt idx="7">
                  <c:v>13.467854113655656</c:v>
                </c:pt>
              </c:numCache>
            </c:numRef>
          </c:yVal>
          <c:smooth val="0"/>
        </c:ser>
        <c:ser>
          <c:idx val="1"/>
          <c:order val="1"/>
          <c:tx>
            <c:v>Tilera</c:v>
          </c:tx>
          <c:xVal>
            <c:numRef>
              <c:f>Tilera!$A$3:$A$10</c:f>
              <c:numCache>
                <c:formatCode>General</c:formatCode>
                <c:ptCount val="8"/>
                <c:pt idx="0">
                  <c:v>1</c:v>
                </c:pt>
                <c:pt idx="1">
                  <c:v>2</c:v>
                </c:pt>
                <c:pt idx="2">
                  <c:v>4</c:v>
                </c:pt>
                <c:pt idx="3">
                  <c:v>8</c:v>
                </c:pt>
                <c:pt idx="4">
                  <c:v>16</c:v>
                </c:pt>
                <c:pt idx="5">
                  <c:v>20</c:v>
                </c:pt>
                <c:pt idx="6">
                  <c:v>24</c:v>
                </c:pt>
                <c:pt idx="7">
                  <c:v>32</c:v>
                </c:pt>
              </c:numCache>
            </c:numRef>
          </c:xVal>
          <c:yVal>
            <c:numRef>
              <c:f>Tilera!$F$3:$F$10</c:f>
              <c:numCache>
                <c:formatCode>0.000_);[Red]\(0.000\)</c:formatCode>
                <c:ptCount val="8"/>
                <c:pt idx="0">
                  <c:v>1</c:v>
                </c:pt>
                <c:pt idx="1">
                  <c:v>2.0075652922862441</c:v>
                </c:pt>
                <c:pt idx="2">
                  <c:v>4.0129814623270885</c:v>
                </c:pt>
                <c:pt idx="3">
                  <c:v>7.9146823876353283</c:v>
                </c:pt>
                <c:pt idx="4">
                  <c:v>15.754885303848805</c:v>
                </c:pt>
                <c:pt idx="5">
                  <c:v>19.511155552370845</c:v>
                </c:pt>
                <c:pt idx="6">
                  <c:v>22.203930493572727</c:v>
                </c:pt>
                <c:pt idx="7">
                  <c:v>22.370096794431326</c:v>
                </c:pt>
              </c:numCache>
            </c:numRef>
          </c:yVal>
          <c:smooth val="0"/>
        </c:ser>
        <c:dLbls>
          <c:showLegendKey val="0"/>
          <c:showVal val="0"/>
          <c:showCatName val="0"/>
          <c:showSerName val="0"/>
          <c:showPercent val="0"/>
          <c:showBubbleSize val="0"/>
        </c:dLbls>
        <c:axId val="119717888"/>
        <c:axId val="119719808"/>
      </c:scatterChart>
      <c:valAx>
        <c:axId val="119717888"/>
        <c:scaling>
          <c:orientation val="minMax"/>
        </c:scaling>
        <c:delete val="0"/>
        <c:axPos val="b"/>
        <c:title>
          <c:tx>
            <c:rich>
              <a:bodyPr/>
              <a:lstStyle/>
              <a:p>
                <a:pPr>
                  <a:defRPr/>
                </a:pPr>
                <a:r>
                  <a:rPr lang="zh-CN" altLang="en-US"/>
                  <a:t>线程数</a:t>
                </a:r>
              </a:p>
            </c:rich>
          </c:tx>
          <c:layout/>
          <c:overlay val="0"/>
        </c:title>
        <c:numFmt formatCode="General" sourceLinked="1"/>
        <c:majorTickMark val="none"/>
        <c:minorTickMark val="none"/>
        <c:tickLblPos val="nextTo"/>
        <c:crossAx val="119719808"/>
        <c:crosses val="autoZero"/>
        <c:crossBetween val="midCat"/>
      </c:valAx>
      <c:valAx>
        <c:axId val="119719808"/>
        <c:scaling>
          <c:orientation val="minMax"/>
        </c:scaling>
        <c:delete val="0"/>
        <c:axPos val="l"/>
        <c:majorGridlines/>
        <c:title>
          <c:tx>
            <c:rich>
              <a:bodyPr/>
              <a:lstStyle/>
              <a:p>
                <a:pPr>
                  <a:defRPr/>
                </a:pPr>
                <a:r>
                  <a:rPr lang="zh-CN" altLang="en-US"/>
                  <a:t>加速比</a:t>
                </a:r>
              </a:p>
            </c:rich>
          </c:tx>
          <c:layout/>
          <c:overlay val="0"/>
        </c:title>
        <c:numFmt formatCode="0.000_);[Red]\(0.000\)" sourceLinked="1"/>
        <c:majorTickMark val="none"/>
        <c:minorTickMark val="none"/>
        <c:tickLblPos val="nextTo"/>
        <c:crossAx val="119717888"/>
        <c:crosses val="autoZero"/>
        <c:crossBetween val="midCat"/>
      </c:valAx>
    </c:plotArea>
    <c:legend>
      <c:legendPos val="t"/>
      <c:layout/>
      <c:overlay val="0"/>
    </c:legend>
    <c:plotVisOnly val="1"/>
    <c:dispBlanksAs val="gap"/>
    <c:showDLblsOverMax val="0"/>
  </c:chart>
  <c:externalData r:id="rId2">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scatterChart>
        <c:scatterStyle val="lineMarker"/>
        <c:varyColors val="0"/>
        <c:ser>
          <c:idx val="0"/>
          <c:order val="0"/>
          <c:tx>
            <c:v>Xeon</c:v>
          </c:tx>
          <c:xVal>
            <c:numRef>
              <c:f>Sheet1!$A$2:$A$6</c:f>
              <c:numCache>
                <c:formatCode>General</c:formatCode>
                <c:ptCount val="5"/>
                <c:pt idx="0">
                  <c:v>1</c:v>
                </c:pt>
                <c:pt idx="1">
                  <c:v>2</c:v>
                </c:pt>
                <c:pt idx="2">
                  <c:v>4</c:v>
                </c:pt>
                <c:pt idx="3">
                  <c:v>8</c:v>
                </c:pt>
                <c:pt idx="4">
                  <c:v>12</c:v>
                </c:pt>
              </c:numCache>
            </c:numRef>
          </c:xVal>
          <c:yVal>
            <c:numRef>
              <c:f>Sheet1!$C$2:$C$6</c:f>
              <c:numCache>
                <c:formatCode>General</c:formatCode>
                <c:ptCount val="5"/>
                <c:pt idx="0">
                  <c:v>5700</c:v>
                </c:pt>
                <c:pt idx="1">
                  <c:v>7500</c:v>
                </c:pt>
                <c:pt idx="2">
                  <c:v>9000</c:v>
                </c:pt>
                <c:pt idx="3">
                  <c:v>10160</c:v>
                </c:pt>
                <c:pt idx="4">
                  <c:v>13920</c:v>
                </c:pt>
              </c:numCache>
            </c:numRef>
          </c:yVal>
          <c:smooth val="0"/>
        </c:ser>
        <c:ser>
          <c:idx val="1"/>
          <c:order val="1"/>
          <c:tx>
            <c:v>Tilegx</c:v>
          </c:tx>
          <c:xVal>
            <c:numRef>
              <c:f>Sheet1!$A$2:$A$6</c:f>
              <c:numCache>
                <c:formatCode>General</c:formatCode>
                <c:ptCount val="5"/>
                <c:pt idx="0">
                  <c:v>1</c:v>
                </c:pt>
                <c:pt idx="1">
                  <c:v>2</c:v>
                </c:pt>
                <c:pt idx="2">
                  <c:v>4</c:v>
                </c:pt>
                <c:pt idx="3">
                  <c:v>8</c:v>
                </c:pt>
                <c:pt idx="4">
                  <c:v>12</c:v>
                </c:pt>
              </c:numCache>
            </c:numRef>
          </c:xVal>
          <c:yVal>
            <c:numRef>
              <c:f>Sheet1!$E$2:$E$6</c:f>
              <c:numCache>
                <c:formatCode>General</c:formatCode>
                <c:ptCount val="5"/>
                <c:pt idx="0">
                  <c:v>2600</c:v>
                </c:pt>
                <c:pt idx="1">
                  <c:v>5100</c:v>
                </c:pt>
                <c:pt idx="2">
                  <c:v>10120</c:v>
                </c:pt>
                <c:pt idx="3">
                  <c:v>20080</c:v>
                </c:pt>
                <c:pt idx="4">
                  <c:v>28800</c:v>
                </c:pt>
              </c:numCache>
            </c:numRef>
          </c:yVal>
          <c:smooth val="0"/>
        </c:ser>
        <c:dLbls>
          <c:showLegendKey val="0"/>
          <c:showVal val="0"/>
          <c:showCatName val="0"/>
          <c:showSerName val="0"/>
          <c:showPercent val="0"/>
          <c:showBubbleSize val="0"/>
        </c:dLbls>
        <c:axId val="120081024"/>
        <c:axId val="120083200"/>
      </c:scatterChart>
      <c:valAx>
        <c:axId val="120081024"/>
        <c:scaling>
          <c:orientation val="minMax"/>
        </c:scaling>
        <c:delete val="0"/>
        <c:axPos val="b"/>
        <c:title>
          <c:tx>
            <c:rich>
              <a:bodyPr/>
              <a:lstStyle/>
              <a:p>
                <a:pPr>
                  <a:defRPr/>
                </a:pPr>
                <a:r>
                  <a:rPr lang="zh-CN" altLang="en-US"/>
                  <a:t>线程数</a:t>
                </a:r>
              </a:p>
            </c:rich>
          </c:tx>
          <c:layout/>
          <c:overlay val="0"/>
        </c:title>
        <c:numFmt formatCode="General" sourceLinked="1"/>
        <c:majorTickMark val="none"/>
        <c:minorTickMark val="none"/>
        <c:tickLblPos val="nextTo"/>
        <c:crossAx val="120083200"/>
        <c:crosses val="autoZero"/>
        <c:crossBetween val="midCat"/>
      </c:valAx>
      <c:valAx>
        <c:axId val="120083200"/>
        <c:scaling>
          <c:orientation val="minMax"/>
        </c:scaling>
        <c:delete val="0"/>
        <c:axPos val="l"/>
        <c:majorGridlines/>
        <c:title>
          <c:tx>
            <c:rich>
              <a:bodyPr/>
              <a:lstStyle/>
              <a:p>
                <a:pPr>
                  <a:defRPr/>
                </a:pPr>
                <a:r>
                  <a:rPr lang="zh-CN" altLang="en-US"/>
                  <a:t>能够支持的同时在线的用户数</a:t>
                </a:r>
              </a:p>
            </c:rich>
          </c:tx>
          <c:layout/>
          <c:overlay val="0"/>
        </c:title>
        <c:numFmt formatCode="General" sourceLinked="1"/>
        <c:majorTickMark val="none"/>
        <c:minorTickMark val="none"/>
        <c:tickLblPos val="nextTo"/>
        <c:crossAx val="120081024"/>
        <c:crosses val="autoZero"/>
        <c:crossBetween val="midCat"/>
      </c:valAx>
    </c:plotArea>
    <c:legend>
      <c:legendPos val="t"/>
      <c:layout/>
      <c:overlay val="0"/>
    </c:legend>
    <c:plotVisOnly val="1"/>
    <c:dispBlanksAs val="gap"/>
    <c:showDLblsOverMax val="0"/>
  </c:chart>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scatterChart>
        <c:scatterStyle val="lineMarker"/>
        <c:varyColors val="0"/>
        <c:ser>
          <c:idx val="0"/>
          <c:order val="0"/>
          <c:tx>
            <c:v>单位时间（s）内能够处理的请求数量</c:v>
          </c:tx>
          <c:xVal>
            <c:numRef>
              <c:f>server208!$A$3:$A$10</c:f>
              <c:numCache>
                <c:formatCode>General</c:formatCode>
                <c:ptCount val="8"/>
                <c:pt idx="0">
                  <c:v>1</c:v>
                </c:pt>
                <c:pt idx="1">
                  <c:v>2</c:v>
                </c:pt>
                <c:pt idx="2">
                  <c:v>4</c:v>
                </c:pt>
                <c:pt idx="3">
                  <c:v>8</c:v>
                </c:pt>
                <c:pt idx="4">
                  <c:v>16</c:v>
                </c:pt>
                <c:pt idx="5">
                  <c:v>20</c:v>
                </c:pt>
                <c:pt idx="6">
                  <c:v>24</c:v>
                </c:pt>
                <c:pt idx="7">
                  <c:v>32</c:v>
                </c:pt>
              </c:numCache>
            </c:numRef>
          </c:xVal>
          <c:yVal>
            <c:numRef>
              <c:f>server208!$C$3:$C$10</c:f>
              <c:numCache>
                <c:formatCode>0.000_);[Red]\(0.000\)</c:formatCode>
                <c:ptCount val="8"/>
                <c:pt idx="0">
                  <c:v>529.01389291247335</c:v>
                </c:pt>
                <c:pt idx="1">
                  <c:v>1012.2738200683289</c:v>
                </c:pt>
                <c:pt idx="2">
                  <c:v>1899.2708156689851</c:v>
                </c:pt>
                <c:pt idx="3">
                  <c:v>3371.3953161686513</c:v>
                </c:pt>
                <c:pt idx="4">
                  <c:v>5134.4743276283589</c:v>
                </c:pt>
                <c:pt idx="5">
                  <c:v>6414.4171662021308</c:v>
                </c:pt>
                <c:pt idx="6">
                  <c:v>6714.6282973621101</c:v>
                </c:pt>
                <c:pt idx="7">
                  <c:v>7124.6819338422401</c:v>
                </c:pt>
              </c:numCache>
            </c:numRef>
          </c:yVal>
          <c:smooth val="0"/>
        </c:ser>
        <c:dLbls>
          <c:showLegendKey val="0"/>
          <c:showVal val="0"/>
          <c:showCatName val="0"/>
          <c:showSerName val="0"/>
          <c:showPercent val="0"/>
          <c:showBubbleSize val="0"/>
        </c:dLbls>
        <c:axId val="70334336"/>
        <c:axId val="70336512"/>
      </c:scatterChart>
      <c:valAx>
        <c:axId val="70334336"/>
        <c:scaling>
          <c:orientation val="minMax"/>
        </c:scaling>
        <c:delete val="0"/>
        <c:axPos val="b"/>
        <c:title>
          <c:tx>
            <c:rich>
              <a:bodyPr/>
              <a:lstStyle/>
              <a:p>
                <a:pPr>
                  <a:defRPr/>
                </a:pPr>
                <a:r>
                  <a:rPr lang="zh-CN" altLang="en-US"/>
                  <a:t>线程数</a:t>
                </a:r>
              </a:p>
            </c:rich>
          </c:tx>
          <c:layout/>
          <c:overlay val="0"/>
        </c:title>
        <c:numFmt formatCode="General" sourceLinked="1"/>
        <c:majorTickMark val="none"/>
        <c:minorTickMark val="none"/>
        <c:tickLblPos val="nextTo"/>
        <c:crossAx val="70336512"/>
        <c:crosses val="autoZero"/>
        <c:crossBetween val="midCat"/>
      </c:valAx>
      <c:valAx>
        <c:axId val="70336512"/>
        <c:scaling>
          <c:orientation val="minMax"/>
        </c:scaling>
        <c:delete val="0"/>
        <c:axPos val="l"/>
        <c:majorGridlines/>
        <c:numFmt formatCode="0.000_);[Red]\(0.000\)" sourceLinked="1"/>
        <c:majorTickMark val="none"/>
        <c:minorTickMark val="none"/>
        <c:tickLblPos val="nextTo"/>
        <c:crossAx val="70334336"/>
        <c:crosses val="autoZero"/>
        <c:crossBetween val="midCat"/>
      </c:valAx>
    </c:plotArea>
    <c:legend>
      <c:legendPos val="t"/>
      <c:layout/>
      <c:overlay val="0"/>
    </c:legend>
    <c:plotVisOnly val="1"/>
    <c:dispBlanksAs val="gap"/>
    <c:showDLblsOverMax val="0"/>
  </c:chart>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scatterChart>
        <c:scatterStyle val="lineMarker"/>
        <c:varyColors val="0"/>
        <c:ser>
          <c:idx val="1"/>
          <c:order val="1"/>
          <c:tx>
            <c:strRef>
              <c:f>Sheet1!$A$79</c:f>
            </c:strRef>
          </c:tx>
          <c:xVal>
            <c:numRef>
              <c:f>Sheet1!$A$81:$A$84</c:f>
            </c:numRef>
          </c:xVal>
          <c:yVal>
            <c:numRef>
              <c:f>Sheet1!$B$81:$B$84</c:f>
            </c:numRef>
          </c:yVal>
          <c:smooth val="0"/>
        </c:ser>
        <c:ser>
          <c:idx val="0"/>
          <c:order val="0"/>
          <c:tx>
            <c:v>支持的最大用户数</c:v>
          </c:tx>
          <c:xVal>
            <c:numRef>
              <c:f>[RNC原始数据.xlsx]Sheet1!$A$2:$A$6</c:f>
              <c:numCache>
                <c:formatCode>General</c:formatCode>
                <c:ptCount val="5"/>
                <c:pt idx="0">
                  <c:v>1</c:v>
                </c:pt>
                <c:pt idx="1">
                  <c:v>2</c:v>
                </c:pt>
                <c:pt idx="2">
                  <c:v>4</c:v>
                </c:pt>
                <c:pt idx="3">
                  <c:v>8</c:v>
                </c:pt>
                <c:pt idx="4">
                  <c:v>12</c:v>
                </c:pt>
              </c:numCache>
            </c:numRef>
          </c:xVal>
          <c:yVal>
            <c:numRef>
              <c:f>[RNC原始数据.xlsx]Sheet1!$C$2:$C$6</c:f>
              <c:numCache>
                <c:formatCode>General</c:formatCode>
                <c:ptCount val="5"/>
                <c:pt idx="0">
                  <c:v>5700</c:v>
                </c:pt>
                <c:pt idx="1">
                  <c:v>7500</c:v>
                </c:pt>
                <c:pt idx="2">
                  <c:v>9000</c:v>
                </c:pt>
                <c:pt idx="3">
                  <c:v>10160</c:v>
                </c:pt>
                <c:pt idx="4">
                  <c:v>13920</c:v>
                </c:pt>
              </c:numCache>
            </c:numRef>
          </c:yVal>
          <c:smooth val="0"/>
        </c:ser>
        <c:dLbls>
          <c:showLegendKey val="0"/>
          <c:showVal val="0"/>
          <c:showCatName val="0"/>
          <c:showSerName val="0"/>
          <c:showPercent val="0"/>
          <c:showBubbleSize val="0"/>
        </c:dLbls>
        <c:axId val="70365568"/>
        <c:axId val="70367488"/>
      </c:scatterChart>
      <c:valAx>
        <c:axId val="70365568"/>
        <c:scaling>
          <c:orientation val="minMax"/>
        </c:scaling>
        <c:delete val="0"/>
        <c:axPos val="b"/>
        <c:title>
          <c:tx>
            <c:rich>
              <a:bodyPr/>
              <a:lstStyle/>
              <a:p>
                <a:pPr>
                  <a:defRPr/>
                </a:pPr>
                <a:r>
                  <a:rPr lang="zh-CN" altLang="en-US"/>
                  <a:t>线程数</a:t>
                </a:r>
              </a:p>
            </c:rich>
          </c:tx>
          <c:layout/>
          <c:overlay val="0"/>
        </c:title>
        <c:numFmt formatCode="General" sourceLinked="1"/>
        <c:majorTickMark val="none"/>
        <c:minorTickMark val="none"/>
        <c:tickLblPos val="nextTo"/>
        <c:crossAx val="70367488"/>
        <c:crosses val="autoZero"/>
        <c:crossBetween val="midCat"/>
      </c:valAx>
      <c:valAx>
        <c:axId val="70367488"/>
        <c:scaling>
          <c:orientation val="minMax"/>
        </c:scaling>
        <c:delete val="0"/>
        <c:axPos val="l"/>
        <c:majorGridlines/>
        <c:numFmt formatCode="General" sourceLinked="1"/>
        <c:majorTickMark val="none"/>
        <c:minorTickMark val="none"/>
        <c:tickLblPos val="nextTo"/>
        <c:crossAx val="70365568"/>
        <c:crosses val="autoZero"/>
        <c:crossBetween val="midCat"/>
      </c:valAx>
    </c:plotArea>
    <c:legend>
      <c:legendPos val="t"/>
      <c:legendEntry>
        <c:idx val="0"/>
        <c:delete val="1"/>
      </c:legendEntry>
      <c:layout/>
      <c:overlay val="0"/>
    </c:legend>
    <c:plotVisOnly val="1"/>
    <c:dispBlanksAs val="gap"/>
    <c:showDLblsOverMax val="0"/>
  </c:chart>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v>二线程</c:v>
          </c:tx>
          <c:invertIfNegative val="0"/>
          <c:cat>
            <c:strRef>
              <c:f>(Sheet1!$B$16,Sheet1!$E$16,Sheet1!$H$16,Sheet1!$K$16,Sheet1!$N$16,Sheet1!$Q$16)</c:f>
              <c:strCache>
                <c:ptCount val="6"/>
                <c:pt idx="0">
                  <c:v>wordcount</c:v>
                </c:pt>
                <c:pt idx="1">
                  <c:v>terasort</c:v>
                </c:pt>
                <c:pt idx="2">
                  <c:v>kmeans</c:v>
                </c:pt>
                <c:pt idx="3">
                  <c:v>grep</c:v>
                </c:pt>
                <c:pt idx="4">
                  <c:v>search</c:v>
                </c:pt>
                <c:pt idx="5">
                  <c:v>RNC</c:v>
                </c:pt>
              </c:strCache>
            </c:strRef>
          </c:cat>
          <c:val>
            <c:numRef>
              <c:f>(Sheet1!$B$19,Sheet1!$E$19,Sheet1!$H$19,Sheet1!$K$19,Sheet1!$N$19,Sheet1!$Q$19)</c:f>
              <c:numCache>
                <c:formatCode>0.0000%</c:formatCode>
                <c:ptCount val="6"/>
                <c:pt idx="0">
                  <c:v>5.9453904873752201E-6</c:v>
                </c:pt>
                <c:pt idx="1">
                  <c:v>3.5621066578337199E-4</c:v>
                </c:pt>
                <c:pt idx="2">
                  <c:v>5.0020920502092054E-4</c:v>
                </c:pt>
                <c:pt idx="3">
                  <c:v>5.9002963221195745E-5</c:v>
                </c:pt>
                <c:pt idx="4">
                  <c:v>2.0114866474340312E-6</c:v>
                </c:pt>
                <c:pt idx="5">
                  <c:v>2.7730160330745186E-6</c:v>
                </c:pt>
              </c:numCache>
            </c:numRef>
          </c:val>
        </c:ser>
        <c:ser>
          <c:idx val="1"/>
          <c:order val="1"/>
          <c:tx>
            <c:v>四线程</c:v>
          </c:tx>
          <c:invertIfNegative val="0"/>
          <c:cat>
            <c:strRef>
              <c:f>(Sheet1!$B$16,Sheet1!$E$16,Sheet1!$H$16,Sheet1!$K$16,Sheet1!$N$16,Sheet1!$Q$16)</c:f>
              <c:strCache>
                <c:ptCount val="6"/>
                <c:pt idx="0">
                  <c:v>wordcount</c:v>
                </c:pt>
                <c:pt idx="1">
                  <c:v>terasort</c:v>
                </c:pt>
                <c:pt idx="2">
                  <c:v>kmeans</c:v>
                </c:pt>
                <c:pt idx="3">
                  <c:v>grep</c:v>
                </c:pt>
                <c:pt idx="4">
                  <c:v>search</c:v>
                </c:pt>
                <c:pt idx="5">
                  <c:v>RNC</c:v>
                </c:pt>
              </c:strCache>
            </c:strRef>
          </c:cat>
          <c:val>
            <c:numRef>
              <c:f>(Sheet1!$C$19,Sheet1!$F$19,Sheet1!$I$19,Sheet1!$L$19,Sheet1!$O$19,Sheet1!$R$19)</c:f>
              <c:numCache>
                <c:formatCode>0.0000%</c:formatCode>
                <c:ptCount val="6"/>
                <c:pt idx="0">
                  <c:v>8.175978197391473E-6</c:v>
                </c:pt>
                <c:pt idx="1">
                  <c:v>1.8288442354282457E-3</c:v>
                </c:pt>
                <c:pt idx="2">
                  <c:v>3.8013386066321875E-4</c:v>
                </c:pt>
                <c:pt idx="3">
                  <c:v>8.0816754925814603E-5</c:v>
                </c:pt>
                <c:pt idx="4">
                  <c:v>2.2784598058469298E-5</c:v>
                </c:pt>
                <c:pt idx="5">
                  <c:v>2.1237528482622833E-6</c:v>
                </c:pt>
              </c:numCache>
            </c:numRef>
          </c:val>
        </c:ser>
        <c:ser>
          <c:idx val="2"/>
          <c:order val="2"/>
          <c:tx>
            <c:v>八线程</c:v>
          </c:tx>
          <c:invertIfNegative val="0"/>
          <c:cat>
            <c:strRef>
              <c:f>(Sheet1!$B$16,Sheet1!$E$16,Sheet1!$H$16,Sheet1!$K$16,Sheet1!$N$16,Sheet1!$Q$16)</c:f>
              <c:strCache>
                <c:ptCount val="6"/>
                <c:pt idx="0">
                  <c:v>wordcount</c:v>
                </c:pt>
                <c:pt idx="1">
                  <c:v>terasort</c:v>
                </c:pt>
                <c:pt idx="2">
                  <c:v>kmeans</c:v>
                </c:pt>
                <c:pt idx="3">
                  <c:v>grep</c:v>
                </c:pt>
                <c:pt idx="4">
                  <c:v>search</c:v>
                </c:pt>
                <c:pt idx="5">
                  <c:v>RNC</c:v>
                </c:pt>
              </c:strCache>
            </c:strRef>
          </c:cat>
          <c:val>
            <c:numRef>
              <c:f>(Sheet1!$D$19,Sheet1!$G$19,Sheet1!$J$19,Sheet1!$M$19,Sheet1!$P$19,Sheet1!$S$19)</c:f>
              <c:numCache>
                <c:formatCode>0.0000%</c:formatCode>
                <c:ptCount val="6"/>
                <c:pt idx="0">
                  <c:v>1.3516996938939905E-4</c:v>
                </c:pt>
                <c:pt idx="1">
                  <c:v>1.6275237568769906E-3</c:v>
                </c:pt>
                <c:pt idx="2">
                  <c:v>1.8816765365376877E-4</c:v>
                </c:pt>
                <c:pt idx="3">
                  <c:v>1.0066979505073598E-4</c:v>
                </c:pt>
                <c:pt idx="4">
                  <c:v>6.8126434751898291E-5</c:v>
                </c:pt>
                <c:pt idx="5">
                  <c:v>3.1456393417968995E-6</c:v>
                </c:pt>
              </c:numCache>
            </c:numRef>
          </c:val>
        </c:ser>
        <c:dLbls>
          <c:showLegendKey val="0"/>
          <c:showVal val="0"/>
          <c:showCatName val="0"/>
          <c:showSerName val="0"/>
          <c:showPercent val="0"/>
          <c:showBubbleSize val="0"/>
        </c:dLbls>
        <c:gapWidth val="150"/>
        <c:axId val="96699136"/>
        <c:axId val="96700672"/>
      </c:barChart>
      <c:catAx>
        <c:axId val="96699136"/>
        <c:scaling>
          <c:orientation val="minMax"/>
        </c:scaling>
        <c:delete val="0"/>
        <c:axPos val="b"/>
        <c:majorTickMark val="none"/>
        <c:minorTickMark val="none"/>
        <c:tickLblPos val="nextTo"/>
        <c:crossAx val="96700672"/>
        <c:crosses val="autoZero"/>
        <c:auto val="1"/>
        <c:lblAlgn val="ctr"/>
        <c:lblOffset val="100"/>
        <c:noMultiLvlLbl val="0"/>
      </c:catAx>
      <c:valAx>
        <c:axId val="96700672"/>
        <c:scaling>
          <c:orientation val="minMax"/>
        </c:scaling>
        <c:delete val="0"/>
        <c:axPos val="l"/>
        <c:majorGridlines/>
        <c:title>
          <c:tx>
            <c:rich>
              <a:bodyPr/>
              <a:lstStyle/>
              <a:p>
                <a:pPr>
                  <a:defRPr/>
                </a:pPr>
                <a:r>
                  <a:rPr lang="zh-CN" altLang="en-US"/>
                  <a:t>核间共享数据量占访存指令数的比例</a:t>
                </a:r>
              </a:p>
            </c:rich>
          </c:tx>
          <c:layout/>
          <c:overlay val="0"/>
        </c:title>
        <c:numFmt formatCode="0.0000%" sourceLinked="1"/>
        <c:majorTickMark val="out"/>
        <c:minorTickMark val="none"/>
        <c:tickLblPos val="nextTo"/>
        <c:crossAx val="96699136"/>
        <c:crosses val="autoZero"/>
        <c:crossBetween val="between"/>
      </c:valAx>
    </c:plotArea>
    <c:legend>
      <c:legendPos val="t"/>
      <c:layout>
        <c:manualLayout>
          <c:xMode val="edge"/>
          <c:yMode val="edge"/>
          <c:x val="0.2256332020997375"/>
          <c:y val="3.2407407407407406E-2"/>
          <c:w val="0.55706692913385825"/>
          <c:h val="8.3717191601049873E-2"/>
        </c:manualLayout>
      </c:layout>
      <c:overlay val="0"/>
    </c:legend>
    <c:plotVisOnly val="1"/>
    <c:dispBlanksAs val="gap"/>
    <c:showDLblsOverMax val="0"/>
  </c:chart>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v>二线程</c:v>
          </c:tx>
          <c:invertIfNegative val="0"/>
          <c:cat>
            <c:strRef>
              <c:f>(Sheet1!$B$17,Sheet1!$E$17,Sheet1!$H$17,Sheet1!$K$17,Sheet1!$N$17,Sheet1!$Q$17,Sheet1!$T$17,Sheet1!$W$17,Sheet1!$Z$17,Sheet1!$AC$17,Sheet1!$AF$17,Sheet1!$AI$17,Sheet1!$AL$17)</c:f>
              <c:strCache>
                <c:ptCount val="13"/>
                <c:pt idx="0">
                  <c:v>wordcount</c:v>
                </c:pt>
                <c:pt idx="1">
                  <c:v>terasort</c:v>
                </c:pt>
                <c:pt idx="2">
                  <c:v>kmeans</c:v>
                </c:pt>
                <c:pt idx="3">
                  <c:v>grep</c:v>
                </c:pt>
                <c:pt idx="4">
                  <c:v>search</c:v>
                </c:pt>
                <c:pt idx="5">
                  <c:v>RNC</c:v>
                </c:pt>
                <c:pt idx="7">
                  <c:v>lu</c:v>
                </c:pt>
                <c:pt idx="8">
                  <c:v>cholesky</c:v>
                </c:pt>
                <c:pt idx="9">
                  <c:v>radix</c:v>
                </c:pt>
                <c:pt idx="10">
                  <c:v>ocean</c:v>
                </c:pt>
                <c:pt idx="11">
                  <c:v>radiosity</c:v>
                </c:pt>
                <c:pt idx="12">
                  <c:v>barnes</c:v>
                </c:pt>
              </c:strCache>
            </c:strRef>
          </c:cat>
          <c:val>
            <c:numRef>
              <c:f>(Sheet1!$B$24,Sheet1!$E$24,Sheet1!$H$24,Sheet1!$K$24,Sheet1!$N$24,Sheet1!$Q$24,Sheet1!$T$24,Sheet1!$W$24,Sheet1!$Z$24,Sheet1!$AC$24,Sheet1!$AF$24,Sheet1!$AI$24,Sheet1!$AL$24)</c:f>
              <c:numCache>
                <c:formatCode>0.00%</c:formatCode>
                <c:ptCount val="13"/>
                <c:pt idx="0">
                  <c:v>0.97938540412013764</c:v>
                </c:pt>
                <c:pt idx="1">
                  <c:v>0.9494523108268893</c:v>
                </c:pt>
                <c:pt idx="2">
                  <c:v>0.98892206905127655</c:v>
                </c:pt>
                <c:pt idx="3">
                  <c:v>0.99881788897753276</c:v>
                </c:pt>
                <c:pt idx="4">
                  <c:v>0.96885209610680556</c:v>
                </c:pt>
                <c:pt idx="5">
                  <c:v>0.99878065838290286</c:v>
                </c:pt>
                <c:pt idx="7">
                  <c:v>0.994528535857788</c:v>
                </c:pt>
                <c:pt idx="8">
                  <c:v>0.98596407733500091</c:v>
                </c:pt>
                <c:pt idx="9">
                  <c:v>0.97777325829249595</c:v>
                </c:pt>
                <c:pt idx="10">
                  <c:v>0.94024356005792453</c:v>
                </c:pt>
                <c:pt idx="11">
                  <c:v>0.99657415408297056</c:v>
                </c:pt>
                <c:pt idx="12">
                  <c:v>0.91315981395046364</c:v>
                </c:pt>
              </c:numCache>
            </c:numRef>
          </c:val>
        </c:ser>
        <c:ser>
          <c:idx val="1"/>
          <c:order val="1"/>
          <c:tx>
            <c:v>四线程</c:v>
          </c:tx>
          <c:invertIfNegative val="0"/>
          <c:cat>
            <c:strRef>
              <c:f>(Sheet1!$B$17,Sheet1!$E$17,Sheet1!$H$17,Sheet1!$K$17,Sheet1!$N$17,Sheet1!$Q$17,Sheet1!$T$17,Sheet1!$W$17,Sheet1!$Z$17,Sheet1!$AC$17,Sheet1!$AF$17,Sheet1!$AI$17,Sheet1!$AL$17)</c:f>
              <c:strCache>
                <c:ptCount val="13"/>
                <c:pt idx="0">
                  <c:v>wordcount</c:v>
                </c:pt>
                <c:pt idx="1">
                  <c:v>terasort</c:v>
                </c:pt>
                <c:pt idx="2">
                  <c:v>kmeans</c:v>
                </c:pt>
                <c:pt idx="3">
                  <c:v>grep</c:v>
                </c:pt>
                <c:pt idx="4">
                  <c:v>search</c:v>
                </c:pt>
                <c:pt idx="5">
                  <c:v>RNC</c:v>
                </c:pt>
                <c:pt idx="7">
                  <c:v>lu</c:v>
                </c:pt>
                <c:pt idx="8">
                  <c:v>cholesky</c:v>
                </c:pt>
                <c:pt idx="9">
                  <c:v>radix</c:v>
                </c:pt>
                <c:pt idx="10">
                  <c:v>ocean</c:v>
                </c:pt>
                <c:pt idx="11">
                  <c:v>radiosity</c:v>
                </c:pt>
                <c:pt idx="12">
                  <c:v>barnes</c:v>
                </c:pt>
              </c:strCache>
            </c:strRef>
          </c:cat>
          <c:val>
            <c:numRef>
              <c:f>(Sheet1!$C$24,Sheet1!$F$24,Sheet1!$I$24,Sheet1!$L$24,Sheet1!$O$24,Sheet1!$R$24,Sheet1!$U$24,Sheet1!$X$24,Sheet1!$AA$24,Sheet1!$AD$24,Sheet1!$AG$24,Sheet1!$AJ$24,Sheet1!$AM$24)</c:f>
              <c:numCache>
                <c:formatCode>0.00%</c:formatCode>
                <c:ptCount val="13"/>
                <c:pt idx="0">
                  <c:v>0.96510677000781442</c:v>
                </c:pt>
                <c:pt idx="1">
                  <c:v>0.95283379182894357</c:v>
                </c:pt>
                <c:pt idx="2">
                  <c:v>0.99358338494074572</c:v>
                </c:pt>
                <c:pt idx="3">
                  <c:v>0.99879417458235942</c:v>
                </c:pt>
                <c:pt idx="4">
                  <c:v>0.96378443754441634</c:v>
                </c:pt>
                <c:pt idx="5">
                  <c:v>0.99918501687834893</c:v>
                </c:pt>
                <c:pt idx="7">
                  <c:v>0.9931359629438451</c:v>
                </c:pt>
                <c:pt idx="8">
                  <c:v>0.98704929226742</c:v>
                </c:pt>
                <c:pt idx="9">
                  <c:v>0.9712509712509716</c:v>
                </c:pt>
                <c:pt idx="10">
                  <c:v>0.95058159153329902</c:v>
                </c:pt>
                <c:pt idx="11">
                  <c:v>0.99569629424816952</c:v>
                </c:pt>
                <c:pt idx="12">
                  <c:v>0.91528067592569151</c:v>
                </c:pt>
              </c:numCache>
            </c:numRef>
          </c:val>
        </c:ser>
        <c:ser>
          <c:idx val="2"/>
          <c:order val="2"/>
          <c:tx>
            <c:v>八线程</c:v>
          </c:tx>
          <c:invertIfNegative val="0"/>
          <c:cat>
            <c:strRef>
              <c:f>(Sheet1!$B$17,Sheet1!$E$17,Sheet1!$H$17,Sheet1!$K$17,Sheet1!$N$17,Sheet1!$Q$17,Sheet1!$T$17,Sheet1!$W$17,Sheet1!$Z$17,Sheet1!$AC$17,Sheet1!$AF$17,Sheet1!$AI$17,Sheet1!$AL$17)</c:f>
              <c:strCache>
                <c:ptCount val="13"/>
                <c:pt idx="0">
                  <c:v>wordcount</c:v>
                </c:pt>
                <c:pt idx="1">
                  <c:v>terasort</c:v>
                </c:pt>
                <c:pt idx="2">
                  <c:v>kmeans</c:v>
                </c:pt>
                <c:pt idx="3">
                  <c:v>grep</c:v>
                </c:pt>
                <c:pt idx="4">
                  <c:v>search</c:v>
                </c:pt>
                <c:pt idx="5">
                  <c:v>RNC</c:v>
                </c:pt>
                <c:pt idx="7">
                  <c:v>lu</c:v>
                </c:pt>
                <c:pt idx="8">
                  <c:v>cholesky</c:v>
                </c:pt>
                <c:pt idx="9">
                  <c:v>radix</c:v>
                </c:pt>
                <c:pt idx="10">
                  <c:v>ocean</c:v>
                </c:pt>
                <c:pt idx="11">
                  <c:v>radiosity</c:v>
                </c:pt>
                <c:pt idx="12">
                  <c:v>barnes</c:v>
                </c:pt>
              </c:strCache>
            </c:strRef>
          </c:cat>
          <c:val>
            <c:numRef>
              <c:f>(Sheet1!$D$24,Sheet1!$G$24,Sheet1!$J$24,Sheet1!$M$24,Sheet1!$P$24,Sheet1!$S$24,Sheet1!$V$24,Sheet1!$Y$24,Sheet1!$AB$24,Sheet1!$AE$24,Sheet1!$AH$24,Sheet1!$AK$24,Sheet1!$AN$24)</c:f>
              <c:numCache>
                <c:formatCode>0.00%</c:formatCode>
                <c:ptCount val="13"/>
                <c:pt idx="0">
                  <c:v>0.97602148845203962</c:v>
                </c:pt>
                <c:pt idx="1">
                  <c:v>0.94371155079451863</c:v>
                </c:pt>
                <c:pt idx="2">
                  <c:v>0.99508173889302454</c:v>
                </c:pt>
                <c:pt idx="3">
                  <c:v>0.99874943742267752</c:v>
                </c:pt>
                <c:pt idx="4">
                  <c:v>0.96409485406010975</c:v>
                </c:pt>
                <c:pt idx="5">
                  <c:v>0.99952806436817265</c:v>
                </c:pt>
                <c:pt idx="7">
                  <c:v>0.99244063357087908</c:v>
                </c:pt>
                <c:pt idx="8">
                  <c:v>0.98760541792364065</c:v>
                </c:pt>
                <c:pt idx="9">
                  <c:v>0.94170916369499835</c:v>
                </c:pt>
                <c:pt idx="10">
                  <c:v>0.948886364328837</c:v>
                </c:pt>
                <c:pt idx="11">
                  <c:v>0.99709226083877134</c:v>
                </c:pt>
                <c:pt idx="12">
                  <c:v>0.91948337806860636</c:v>
                </c:pt>
              </c:numCache>
            </c:numRef>
          </c:val>
        </c:ser>
        <c:dLbls>
          <c:showLegendKey val="0"/>
          <c:showVal val="0"/>
          <c:showCatName val="0"/>
          <c:showSerName val="0"/>
          <c:showPercent val="0"/>
          <c:showBubbleSize val="0"/>
        </c:dLbls>
        <c:gapWidth val="150"/>
        <c:axId val="97117312"/>
        <c:axId val="97118848"/>
      </c:barChart>
      <c:catAx>
        <c:axId val="97117312"/>
        <c:scaling>
          <c:orientation val="minMax"/>
        </c:scaling>
        <c:delete val="0"/>
        <c:axPos val="b"/>
        <c:majorTickMark val="none"/>
        <c:minorTickMark val="none"/>
        <c:tickLblPos val="nextTo"/>
        <c:crossAx val="97118848"/>
        <c:crosses val="autoZero"/>
        <c:auto val="1"/>
        <c:lblAlgn val="ctr"/>
        <c:lblOffset val="100"/>
        <c:noMultiLvlLbl val="0"/>
      </c:catAx>
      <c:valAx>
        <c:axId val="97118848"/>
        <c:scaling>
          <c:orientation val="minMax"/>
          <c:max val="1"/>
          <c:min val="0"/>
        </c:scaling>
        <c:delete val="0"/>
        <c:axPos val="l"/>
        <c:majorGridlines/>
        <c:title>
          <c:tx>
            <c:rich>
              <a:bodyPr/>
              <a:lstStyle/>
              <a:p>
                <a:pPr>
                  <a:defRPr/>
                </a:pPr>
                <a:r>
                  <a:rPr lang="en-US" altLang="zh-CN"/>
                  <a:t>L1 Cahce</a:t>
                </a:r>
                <a:r>
                  <a:rPr lang="en-US" altLang="zh-CN" baseline="0"/>
                  <a:t> Hit Rate</a:t>
                </a:r>
                <a:endParaRPr lang="zh-CN" altLang="en-US"/>
              </a:p>
            </c:rich>
          </c:tx>
          <c:layout/>
          <c:overlay val="0"/>
        </c:title>
        <c:numFmt formatCode="0.00%" sourceLinked="1"/>
        <c:majorTickMark val="out"/>
        <c:minorTickMark val="none"/>
        <c:tickLblPos val="nextTo"/>
        <c:crossAx val="97117312"/>
        <c:crosses val="autoZero"/>
        <c:crossBetween val="between"/>
      </c:valAx>
    </c:plotArea>
    <c:legend>
      <c:legendPos val="t"/>
      <c:layout/>
      <c:overlay val="0"/>
    </c:legend>
    <c:plotVisOnly val="1"/>
    <c:dispBlanksAs val="gap"/>
    <c:showDLblsOverMax val="0"/>
  </c:chart>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v>二线程</c:v>
          </c:tx>
          <c:invertIfNegative val="0"/>
          <c:cat>
            <c:strRef>
              <c:f>(Sheet1!$B$17,Sheet1!$E$17,Sheet1!$H$17,Sheet1!$K$17,Sheet1!$N$17,Sheet1!$Q$17,Sheet1!$T$17,Sheet1!$W$17,Sheet1!$Z$17,Sheet1!$AC$17,Sheet1!$AF$17,Sheet1!$AI$17,Sheet1!$AL$17)</c:f>
              <c:strCache>
                <c:ptCount val="13"/>
                <c:pt idx="0">
                  <c:v>wordcount</c:v>
                </c:pt>
                <c:pt idx="1">
                  <c:v>terasort</c:v>
                </c:pt>
                <c:pt idx="2">
                  <c:v>kmeans</c:v>
                </c:pt>
                <c:pt idx="3">
                  <c:v>grep</c:v>
                </c:pt>
                <c:pt idx="4">
                  <c:v>search</c:v>
                </c:pt>
                <c:pt idx="5">
                  <c:v>RNC</c:v>
                </c:pt>
                <c:pt idx="7">
                  <c:v>lu</c:v>
                </c:pt>
                <c:pt idx="8">
                  <c:v>cholesky</c:v>
                </c:pt>
                <c:pt idx="9">
                  <c:v>radix</c:v>
                </c:pt>
                <c:pt idx="10">
                  <c:v>ocean</c:v>
                </c:pt>
                <c:pt idx="11">
                  <c:v>radiosity</c:v>
                </c:pt>
                <c:pt idx="12">
                  <c:v>barnes</c:v>
                </c:pt>
              </c:strCache>
            </c:strRef>
          </c:cat>
          <c:val>
            <c:numRef>
              <c:f>(Sheet1!$B$25,Sheet1!$E$25,Sheet1!$H$25,Sheet1!$K$25,Sheet1!$N$25,Sheet1!$Q$25,Sheet1!$T$25,Sheet1!$W$25,Sheet1!$Z$25,Sheet1!$AC$25,Sheet1!$AF$25,Sheet1!$AI$25,Sheet1!$AL$25)</c:f>
              <c:numCache>
                <c:formatCode>0.00%</c:formatCode>
                <c:ptCount val="13"/>
                <c:pt idx="0">
                  <c:v>0.68049194515948164</c:v>
                </c:pt>
                <c:pt idx="1">
                  <c:v>0.67652105968518195</c:v>
                </c:pt>
                <c:pt idx="2">
                  <c:v>0.18631314940881422</c:v>
                </c:pt>
                <c:pt idx="3">
                  <c:v>0.40277106492669568</c:v>
                </c:pt>
                <c:pt idx="4">
                  <c:v>0.82028130623196549</c:v>
                </c:pt>
                <c:pt idx="5">
                  <c:v>0.4628290425224183</c:v>
                </c:pt>
                <c:pt idx="7">
                  <c:v>0.73425585992657516</c:v>
                </c:pt>
                <c:pt idx="8">
                  <c:v>0.8371085286586567</c:v>
                </c:pt>
                <c:pt idx="9">
                  <c:v>0.76407007081625045</c:v>
                </c:pt>
                <c:pt idx="10">
                  <c:v>0.68850810350829694</c:v>
                </c:pt>
                <c:pt idx="11">
                  <c:v>0.94952174823710112</c:v>
                </c:pt>
                <c:pt idx="12">
                  <c:v>0.97526144172767937</c:v>
                </c:pt>
              </c:numCache>
            </c:numRef>
          </c:val>
        </c:ser>
        <c:ser>
          <c:idx val="1"/>
          <c:order val="1"/>
          <c:tx>
            <c:v>四线程</c:v>
          </c:tx>
          <c:invertIfNegative val="0"/>
          <c:cat>
            <c:strRef>
              <c:f>(Sheet1!$B$17,Sheet1!$E$17,Sheet1!$H$17,Sheet1!$K$17,Sheet1!$N$17,Sheet1!$Q$17,Sheet1!$T$17,Sheet1!$W$17,Sheet1!$Z$17,Sheet1!$AC$17,Sheet1!$AF$17,Sheet1!$AI$17,Sheet1!$AL$17)</c:f>
              <c:strCache>
                <c:ptCount val="13"/>
                <c:pt idx="0">
                  <c:v>wordcount</c:v>
                </c:pt>
                <c:pt idx="1">
                  <c:v>terasort</c:v>
                </c:pt>
                <c:pt idx="2">
                  <c:v>kmeans</c:v>
                </c:pt>
                <c:pt idx="3">
                  <c:v>grep</c:v>
                </c:pt>
                <c:pt idx="4">
                  <c:v>search</c:v>
                </c:pt>
                <c:pt idx="5">
                  <c:v>RNC</c:v>
                </c:pt>
                <c:pt idx="7">
                  <c:v>lu</c:v>
                </c:pt>
                <c:pt idx="8">
                  <c:v>cholesky</c:v>
                </c:pt>
                <c:pt idx="9">
                  <c:v>radix</c:v>
                </c:pt>
                <c:pt idx="10">
                  <c:v>ocean</c:v>
                </c:pt>
                <c:pt idx="11">
                  <c:v>radiosity</c:v>
                </c:pt>
                <c:pt idx="12">
                  <c:v>barnes</c:v>
                </c:pt>
              </c:strCache>
            </c:strRef>
          </c:cat>
          <c:val>
            <c:numRef>
              <c:f>(Sheet1!$C$25,Sheet1!$F$25,Sheet1!$I$25,Sheet1!$L$25,Sheet1!$O$25,Sheet1!$R$25,Sheet1!$U$25,Sheet1!$X$25,Sheet1!$AA$25,Sheet1!$AD$25,Sheet1!$AG$25,Sheet1!$AJ$25,Sheet1!$AM$25)</c:f>
              <c:numCache>
                <c:formatCode>0.00%</c:formatCode>
                <c:ptCount val="13"/>
                <c:pt idx="0">
                  <c:v>0.59930743648644014</c:v>
                </c:pt>
                <c:pt idx="1">
                  <c:v>0.52462988001757382</c:v>
                </c:pt>
                <c:pt idx="2">
                  <c:v>8.8986350129507064E-2</c:v>
                </c:pt>
                <c:pt idx="3">
                  <c:v>0.4004746366063483</c:v>
                </c:pt>
                <c:pt idx="4">
                  <c:v>0.8207124234266695</c:v>
                </c:pt>
                <c:pt idx="5">
                  <c:v>0.5329887749333766</c:v>
                </c:pt>
                <c:pt idx="7">
                  <c:v>0.72771376591873849</c:v>
                </c:pt>
                <c:pt idx="8">
                  <c:v>0.93646976381213187</c:v>
                </c:pt>
                <c:pt idx="9">
                  <c:v>0.75459317585301833</c:v>
                </c:pt>
                <c:pt idx="10">
                  <c:v>0.84801804955848692</c:v>
                </c:pt>
                <c:pt idx="11">
                  <c:v>0.96490828819808028</c:v>
                </c:pt>
                <c:pt idx="12">
                  <c:v>0.97105222080675058</c:v>
                </c:pt>
              </c:numCache>
            </c:numRef>
          </c:val>
        </c:ser>
        <c:ser>
          <c:idx val="2"/>
          <c:order val="2"/>
          <c:tx>
            <c:v>八线程</c:v>
          </c:tx>
          <c:invertIfNegative val="0"/>
          <c:cat>
            <c:strRef>
              <c:f>(Sheet1!$B$17,Sheet1!$E$17,Sheet1!$H$17,Sheet1!$K$17,Sheet1!$N$17,Sheet1!$Q$17,Sheet1!$T$17,Sheet1!$W$17,Sheet1!$Z$17,Sheet1!$AC$17,Sheet1!$AF$17,Sheet1!$AI$17,Sheet1!$AL$17)</c:f>
              <c:strCache>
                <c:ptCount val="13"/>
                <c:pt idx="0">
                  <c:v>wordcount</c:v>
                </c:pt>
                <c:pt idx="1">
                  <c:v>terasort</c:v>
                </c:pt>
                <c:pt idx="2">
                  <c:v>kmeans</c:v>
                </c:pt>
                <c:pt idx="3">
                  <c:v>grep</c:v>
                </c:pt>
                <c:pt idx="4">
                  <c:v>search</c:v>
                </c:pt>
                <c:pt idx="5">
                  <c:v>RNC</c:v>
                </c:pt>
                <c:pt idx="7">
                  <c:v>lu</c:v>
                </c:pt>
                <c:pt idx="8">
                  <c:v>cholesky</c:v>
                </c:pt>
                <c:pt idx="9">
                  <c:v>radix</c:v>
                </c:pt>
                <c:pt idx="10">
                  <c:v>ocean</c:v>
                </c:pt>
                <c:pt idx="11">
                  <c:v>radiosity</c:v>
                </c:pt>
                <c:pt idx="12">
                  <c:v>barnes</c:v>
                </c:pt>
              </c:strCache>
            </c:strRef>
          </c:cat>
          <c:val>
            <c:numRef>
              <c:f>(Sheet1!$D$25,Sheet1!$G$25,Sheet1!$J$25,Sheet1!$M$25,Sheet1!$P$25,Sheet1!$S$25,Sheet1!$V$25,Sheet1!$Y$25,Sheet1!$AB$25,Sheet1!$AE$25,Sheet1!$AH$25,Sheet1!$AK$25,Sheet1!$AN$25)</c:f>
              <c:numCache>
                <c:formatCode>0.00%</c:formatCode>
                <c:ptCount val="13"/>
                <c:pt idx="0">
                  <c:v>0.62616915062829392</c:v>
                </c:pt>
                <c:pt idx="1">
                  <c:v>0.4498204498204505</c:v>
                </c:pt>
                <c:pt idx="2">
                  <c:v>0.11985113227780232</c:v>
                </c:pt>
                <c:pt idx="3">
                  <c:v>0.41641553887458232</c:v>
                </c:pt>
                <c:pt idx="4">
                  <c:v>0.81495243139049689</c:v>
                </c:pt>
                <c:pt idx="5">
                  <c:v>0.49901708755481694</c:v>
                </c:pt>
                <c:pt idx="7">
                  <c:v>0.81727962638645724</c:v>
                </c:pt>
                <c:pt idx="8">
                  <c:v>0.78016432211034448</c:v>
                </c:pt>
                <c:pt idx="9">
                  <c:v>0.80328701352661469</c:v>
                </c:pt>
                <c:pt idx="10">
                  <c:v>0.75341071064956289</c:v>
                </c:pt>
                <c:pt idx="11">
                  <c:v>0.96107640557424312</c:v>
                </c:pt>
                <c:pt idx="12">
                  <c:v>0.9678500352206596</c:v>
                </c:pt>
              </c:numCache>
            </c:numRef>
          </c:val>
        </c:ser>
        <c:dLbls>
          <c:showLegendKey val="0"/>
          <c:showVal val="0"/>
          <c:showCatName val="0"/>
          <c:showSerName val="0"/>
          <c:showPercent val="0"/>
          <c:showBubbleSize val="0"/>
        </c:dLbls>
        <c:gapWidth val="150"/>
        <c:axId val="97161600"/>
        <c:axId val="97163136"/>
      </c:barChart>
      <c:catAx>
        <c:axId val="97161600"/>
        <c:scaling>
          <c:orientation val="minMax"/>
        </c:scaling>
        <c:delete val="0"/>
        <c:axPos val="b"/>
        <c:majorTickMark val="none"/>
        <c:minorTickMark val="none"/>
        <c:tickLblPos val="nextTo"/>
        <c:crossAx val="97163136"/>
        <c:crosses val="autoZero"/>
        <c:auto val="1"/>
        <c:lblAlgn val="ctr"/>
        <c:lblOffset val="100"/>
        <c:noMultiLvlLbl val="0"/>
      </c:catAx>
      <c:valAx>
        <c:axId val="97163136"/>
        <c:scaling>
          <c:orientation val="minMax"/>
          <c:max val="1"/>
        </c:scaling>
        <c:delete val="0"/>
        <c:axPos val="l"/>
        <c:majorGridlines/>
        <c:title>
          <c:tx>
            <c:rich>
              <a:bodyPr/>
              <a:lstStyle/>
              <a:p>
                <a:pPr>
                  <a:defRPr/>
                </a:pPr>
                <a:r>
                  <a:rPr lang="en-US" altLang="zh-CN"/>
                  <a:t>L2</a:t>
                </a:r>
                <a:r>
                  <a:rPr lang="en-US" altLang="zh-CN" baseline="0"/>
                  <a:t> Cahce Hit Rate</a:t>
                </a:r>
                <a:endParaRPr lang="zh-CN" altLang="en-US"/>
              </a:p>
            </c:rich>
          </c:tx>
          <c:layout/>
          <c:overlay val="0"/>
        </c:title>
        <c:numFmt formatCode="0.00%" sourceLinked="1"/>
        <c:majorTickMark val="out"/>
        <c:minorTickMark val="none"/>
        <c:tickLblPos val="nextTo"/>
        <c:crossAx val="97161600"/>
        <c:crosses val="autoZero"/>
        <c:crossBetween val="between"/>
      </c:valAx>
    </c:plotArea>
    <c:legend>
      <c:legendPos val="t"/>
      <c:layout/>
      <c:overlay val="0"/>
    </c:legend>
    <c:plotVisOnly val="1"/>
    <c:dispBlanksAs val="gap"/>
    <c:showDLblsOverMax val="0"/>
  </c:chart>
  <c:externalData r:id="rId2">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v>二线程</c:v>
          </c:tx>
          <c:invertIfNegative val="0"/>
          <c:cat>
            <c:strRef>
              <c:f>(Sheet1!$B$17,Sheet1!$E$17,Sheet1!$H$17,Sheet1!$K$17,Sheet1!$N$17,Sheet1!$Q$17,Sheet1!$T$17,Sheet1!$W$17,Sheet1!$Z$17,Sheet1!$AC$17,Sheet1!$AF$17,Sheet1!$AI$17,Sheet1!$AL$17)</c:f>
              <c:strCache>
                <c:ptCount val="13"/>
                <c:pt idx="0">
                  <c:v>wordcount</c:v>
                </c:pt>
                <c:pt idx="1">
                  <c:v>terasort</c:v>
                </c:pt>
                <c:pt idx="2">
                  <c:v>kmeans</c:v>
                </c:pt>
                <c:pt idx="3">
                  <c:v>grep</c:v>
                </c:pt>
                <c:pt idx="4">
                  <c:v>search</c:v>
                </c:pt>
                <c:pt idx="5">
                  <c:v>RNC</c:v>
                </c:pt>
                <c:pt idx="7">
                  <c:v>lu</c:v>
                </c:pt>
                <c:pt idx="8">
                  <c:v>cholesky</c:v>
                </c:pt>
                <c:pt idx="9">
                  <c:v>radix</c:v>
                </c:pt>
                <c:pt idx="10">
                  <c:v>ocean</c:v>
                </c:pt>
                <c:pt idx="11">
                  <c:v>radiosity</c:v>
                </c:pt>
                <c:pt idx="12">
                  <c:v>barnes</c:v>
                </c:pt>
              </c:strCache>
            </c:strRef>
          </c:cat>
          <c:val>
            <c:numRef>
              <c:f>(Sheet1!$B$26,Sheet1!$E$26,Sheet1!$H$26,Sheet1!$K$26,Sheet1!$N$26,Sheet1!$Q$26,Sheet1!$T$26,Sheet1!$W$26,Sheet1!$Z$26,Sheet1!$AC$26,Sheet1!$AF$26,Sheet1!$AI$26,Sheet1!$AL$26)</c:f>
              <c:numCache>
                <c:formatCode>0.00%</c:formatCode>
                <c:ptCount val="13"/>
                <c:pt idx="0">
                  <c:v>0.99794226722624557</c:v>
                </c:pt>
                <c:pt idx="1">
                  <c:v>0.83502774762654663</c:v>
                </c:pt>
                <c:pt idx="2">
                  <c:v>0.15499779832672858</c:v>
                </c:pt>
                <c:pt idx="3">
                  <c:v>0.61505260318316779</c:v>
                </c:pt>
                <c:pt idx="4">
                  <c:v>0.99105397239172932</c:v>
                </c:pt>
                <c:pt idx="5">
                  <c:v>0.93699515347334505</c:v>
                </c:pt>
                <c:pt idx="7">
                  <c:v>0.97768331562167965</c:v>
                </c:pt>
                <c:pt idx="8">
                  <c:v>0.97944377267230964</c:v>
                </c:pt>
                <c:pt idx="9">
                  <c:v>0.94786729857820018</c:v>
                </c:pt>
                <c:pt idx="10">
                  <c:v>0.98845150875450138</c:v>
                </c:pt>
                <c:pt idx="11">
                  <c:v>0.99585062240663902</c:v>
                </c:pt>
                <c:pt idx="12">
                  <c:v>0.99880600114208551</c:v>
                </c:pt>
              </c:numCache>
            </c:numRef>
          </c:val>
        </c:ser>
        <c:ser>
          <c:idx val="1"/>
          <c:order val="1"/>
          <c:tx>
            <c:v>四线程</c:v>
          </c:tx>
          <c:invertIfNegative val="0"/>
          <c:cat>
            <c:strRef>
              <c:f>(Sheet1!$B$17,Sheet1!$E$17,Sheet1!$H$17,Sheet1!$K$17,Sheet1!$N$17,Sheet1!$Q$17,Sheet1!$T$17,Sheet1!$W$17,Sheet1!$Z$17,Sheet1!$AC$17,Sheet1!$AF$17,Sheet1!$AI$17,Sheet1!$AL$17)</c:f>
              <c:strCache>
                <c:ptCount val="13"/>
                <c:pt idx="0">
                  <c:v>wordcount</c:v>
                </c:pt>
                <c:pt idx="1">
                  <c:v>terasort</c:v>
                </c:pt>
                <c:pt idx="2">
                  <c:v>kmeans</c:v>
                </c:pt>
                <c:pt idx="3">
                  <c:v>grep</c:v>
                </c:pt>
                <c:pt idx="4">
                  <c:v>search</c:v>
                </c:pt>
                <c:pt idx="5">
                  <c:v>RNC</c:v>
                </c:pt>
                <c:pt idx="7">
                  <c:v>lu</c:v>
                </c:pt>
                <c:pt idx="8">
                  <c:v>cholesky</c:v>
                </c:pt>
                <c:pt idx="9">
                  <c:v>radix</c:v>
                </c:pt>
                <c:pt idx="10">
                  <c:v>ocean</c:v>
                </c:pt>
                <c:pt idx="11">
                  <c:v>radiosity</c:v>
                </c:pt>
                <c:pt idx="12">
                  <c:v>barnes</c:v>
                </c:pt>
              </c:strCache>
            </c:strRef>
          </c:cat>
          <c:val>
            <c:numRef>
              <c:f>(Sheet1!$C$26,Sheet1!$F$26,Sheet1!$I$26,Sheet1!$L$26,Sheet1!$O$26,Sheet1!$R$26,Sheet1!$U$26,Sheet1!$X$26,Sheet1!$AA$26,Sheet1!$AD$26,Sheet1!$AG$26,Sheet1!$AJ$26,Sheet1!$AM$26)</c:f>
              <c:numCache>
                <c:formatCode>0.00%</c:formatCode>
                <c:ptCount val="13"/>
                <c:pt idx="0">
                  <c:v>0.99666295884315859</c:v>
                </c:pt>
                <c:pt idx="1">
                  <c:v>0.53907098186647051</c:v>
                </c:pt>
                <c:pt idx="2">
                  <c:v>0.47583331879785845</c:v>
                </c:pt>
                <c:pt idx="3">
                  <c:v>0.57892132607620062</c:v>
                </c:pt>
                <c:pt idx="4">
                  <c:v>0.97286672775101168</c:v>
                </c:pt>
                <c:pt idx="5">
                  <c:v>0.9268545737506485</c:v>
                </c:pt>
                <c:pt idx="7">
                  <c:v>0.97995545657015737</c:v>
                </c:pt>
                <c:pt idx="8">
                  <c:v>0.99273000752068252</c:v>
                </c:pt>
                <c:pt idx="9">
                  <c:v>0.93582887700534834</c:v>
                </c:pt>
                <c:pt idx="10">
                  <c:v>0.93678013821346362</c:v>
                </c:pt>
                <c:pt idx="11">
                  <c:v>0.98573281452658956</c:v>
                </c:pt>
                <c:pt idx="12">
                  <c:v>0.97930074795616628</c:v>
                </c:pt>
              </c:numCache>
            </c:numRef>
          </c:val>
        </c:ser>
        <c:ser>
          <c:idx val="2"/>
          <c:order val="2"/>
          <c:tx>
            <c:v>八线程</c:v>
          </c:tx>
          <c:invertIfNegative val="0"/>
          <c:cat>
            <c:strRef>
              <c:f>(Sheet1!$B$17,Sheet1!$E$17,Sheet1!$H$17,Sheet1!$K$17,Sheet1!$N$17,Sheet1!$Q$17,Sheet1!$T$17,Sheet1!$W$17,Sheet1!$Z$17,Sheet1!$AC$17,Sheet1!$AF$17,Sheet1!$AI$17,Sheet1!$AL$17)</c:f>
              <c:strCache>
                <c:ptCount val="13"/>
                <c:pt idx="0">
                  <c:v>wordcount</c:v>
                </c:pt>
                <c:pt idx="1">
                  <c:v>terasort</c:v>
                </c:pt>
                <c:pt idx="2">
                  <c:v>kmeans</c:v>
                </c:pt>
                <c:pt idx="3">
                  <c:v>grep</c:v>
                </c:pt>
                <c:pt idx="4">
                  <c:v>search</c:v>
                </c:pt>
                <c:pt idx="5">
                  <c:v>RNC</c:v>
                </c:pt>
                <c:pt idx="7">
                  <c:v>lu</c:v>
                </c:pt>
                <c:pt idx="8">
                  <c:v>cholesky</c:v>
                </c:pt>
                <c:pt idx="9">
                  <c:v>radix</c:v>
                </c:pt>
                <c:pt idx="10">
                  <c:v>ocean</c:v>
                </c:pt>
                <c:pt idx="11">
                  <c:v>radiosity</c:v>
                </c:pt>
                <c:pt idx="12">
                  <c:v>barnes</c:v>
                </c:pt>
              </c:strCache>
            </c:strRef>
          </c:cat>
          <c:val>
            <c:numRef>
              <c:f>(Sheet1!$D$26,Sheet1!$G$26,Sheet1!$J$26,Sheet1!$M$26,Sheet1!$P$26,Sheet1!$S$26,Sheet1!$V$26,Sheet1!$Y$26,Sheet1!$AB$26,Sheet1!$AE$26,Sheet1!$AH$26,Sheet1!$AK$26,Sheet1!$AN$26)</c:f>
              <c:numCache>
                <c:formatCode>0.00%</c:formatCode>
                <c:ptCount val="13"/>
                <c:pt idx="0">
                  <c:v>0.9571947426676376</c:v>
                </c:pt>
                <c:pt idx="1">
                  <c:v>0.71608840032062293</c:v>
                </c:pt>
                <c:pt idx="2">
                  <c:v>0.70665806636565665</c:v>
                </c:pt>
                <c:pt idx="3">
                  <c:v>0.52577222795981593</c:v>
                </c:pt>
                <c:pt idx="4">
                  <c:v>0.94145728770638537</c:v>
                </c:pt>
                <c:pt idx="5">
                  <c:v>0.8330817989737398</c:v>
                </c:pt>
                <c:pt idx="7">
                  <c:v>0.8945686900958465</c:v>
                </c:pt>
                <c:pt idx="8">
                  <c:v>0.91826549850282801</c:v>
                </c:pt>
                <c:pt idx="9">
                  <c:v>0.9387467730579675</c:v>
                </c:pt>
                <c:pt idx="10">
                  <c:v>0.70602807597027262</c:v>
                </c:pt>
                <c:pt idx="11">
                  <c:v>0.98765432098765327</c:v>
                </c:pt>
                <c:pt idx="12">
                  <c:v>0.87470750904062966</c:v>
                </c:pt>
              </c:numCache>
            </c:numRef>
          </c:val>
        </c:ser>
        <c:dLbls>
          <c:showLegendKey val="0"/>
          <c:showVal val="0"/>
          <c:showCatName val="0"/>
          <c:showSerName val="0"/>
          <c:showPercent val="0"/>
          <c:showBubbleSize val="0"/>
        </c:dLbls>
        <c:gapWidth val="150"/>
        <c:axId val="117120384"/>
        <c:axId val="117122176"/>
      </c:barChart>
      <c:catAx>
        <c:axId val="117120384"/>
        <c:scaling>
          <c:orientation val="minMax"/>
        </c:scaling>
        <c:delete val="0"/>
        <c:axPos val="b"/>
        <c:majorTickMark val="none"/>
        <c:minorTickMark val="none"/>
        <c:tickLblPos val="nextTo"/>
        <c:crossAx val="117122176"/>
        <c:crosses val="autoZero"/>
        <c:auto val="1"/>
        <c:lblAlgn val="ctr"/>
        <c:lblOffset val="100"/>
        <c:noMultiLvlLbl val="0"/>
      </c:catAx>
      <c:valAx>
        <c:axId val="117122176"/>
        <c:scaling>
          <c:orientation val="minMax"/>
          <c:max val="1"/>
          <c:min val="0"/>
        </c:scaling>
        <c:delete val="0"/>
        <c:axPos val="l"/>
        <c:majorGridlines/>
        <c:title>
          <c:tx>
            <c:rich>
              <a:bodyPr/>
              <a:lstStyle/>
              <a:p>
                <a:pPr>
                  <a:defRPr/>
                </a:pPr>
                <a:r>
                  <a:rPr lang="en-US" altLang="zh-CN"/>
                  <a:t>LLC Cahce Hit Rate</a:t>
                </a:r>
                <a:endParaRPr lang="zh-CN" altLang="en-US"/>
              </a:p>
            </c:rich>
          </c:tx>
          <c:layout/>
          <c:overlay val="0"/>
        </c:title>
        <c:numFmt formatCode="0.00%" sourceLinked="1"/>
        <c:majorTickMark val="out"/>
        <c:minorTickMark val="none"/>
        <c:tickLblPos val="nextTo"/>
        <c:crossAx val="117120384"/>
        <c:crosses val="autoZero"/>
        <c:crossBetween val="between"/>
      </c:valAx>
    </c:plotArea>
    <c:legend>
      <c:legendPos val="t"/>
      <c:layout/>
      <c:overlay val="0"/>
    </c:legend>
    <c:plotVisOnly val="1"/>
    <c:dispBlanksAs val="gap"/>
    <c:showDLblsOverMax val="0"/>
  </c:chart>
  <c:externalData r:id="rId2">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zh-CN" altLang="en-US"/>
              <a:t>不同访存宽度所占比例</a:t>
            </a:r>
          </a:p>
        </c:rich>
      </c:tx>
      <c:layout/>
      <c:overlay val="0"/>
    </c:title>
    <c:autoTitleDeleted val="0"/>
    <c:plotArea>
      <c:layout/>
      <c:barChart>
        <c:barDir val="col"/>
        <c:grouping val="percentStacked"/>
        <c:varyColors val="0"/>
        <c:ser>
          <c:idx val="0"/>
          <c:order val="0"/>
          <c:tx>
            <c:strRef>
              <c:f>Sheet1!$A$6</c:f>
              <c:strCache>
                <c:ptCount val="1"/>
                <c:pt idx="0">
                  <c:v>1B</c:v>
                </c:pt>
              </c:strCache>
            </c:strRef>
          </c:tx>
          <c:invertIfNegative val="0"/>
          <c:cat>
            <c:strRef>
              <c:f>Sheet1!$B$5:$N$5</c:f>
              <c:strCache>
                <c:ptCount val="13"/>
                <c:pt idx="0">
                  <c:v>Wordcount</c:v>
                </c:pt>
                <c:pt idx="1">
                  <c:v>Terasort</c:v>
                </c:pt>
                <c:pt idx="2">
                  <c:v>Kmeans</c:v>
                </c:pt>
                <c:pt idx="3">
                  <c:v>Grep</c:v>
                </c:pt>
                <c:pt idx="4">
                  <c:v>Search</c:v>
                </c:pt>
                <c:pt idx="5">
                  <c:v>RNC</c:v>
                </c:pt>
                <c:pt idx="7">
                  <c:v>fft</c:v>
                </c:pt>
                <c:pt idx="8">
                  <c:v>lu</c:v>
                </c:pt>
                <c:pt idx="9">
                  <c:v>cholesky</c:v>
                </c:pt>
                <c:pt idx="10">
                  <c:v>ocean</c:v>
                </c:pt>
                <c:pt idx="11">
                  <c:v>radiosity</c:v>
                </c:pt>
                <c:pt idx="12">
                  <c:v>raytrace</c:v>
                </c:pt>
              </c:strCache>
            </c:strRef>
          </c:cat>
          <c:val>
            <c:numRef>
              <c:f>Sheet1!$B$6:$N$6</c:f>
              <c:numCache>
                <c:formatCode>General</c:formatCode>
                <c:ptCount val="13"/>
                <c:pt idx="0">
                  <c:v>348234806</c:v>
                </c:pt>
                <c:pt idx="1">
                  <c:v>353970602</c:v>
                </c:pt>
                <c:pt idx="2">
                  <c:v>85074808</c:v>
                </c:pt>
                <c:pt idx="3">
                  <c:v>1523572940</c:v>
                </c:pt>
                <c:pt idx="4">
                  <c:v>199962502</c:v>
                </c:pt>
                <c:pt idx="5">
                  <c:v>746825213</c:v>
                </c:pt>
                <c:pt idx="7">
                  <c:v>1451</c:v>
                </c:pt>
                <c:pt idx="8">
                  <c:v>32</c:v>
                </c:pt>
                <c:pt idx="9">
                  <c:v>4961253</c:v>
                </c:pt>
                <c:pt idx="10">
                  <c:v>11682</c:v>
                </c:pt>
                <c:pt idx="11">
                  <c:v>0</c:v>
                </c:pt>
                <c:pt idx="12">
                  <c:v>395043</c:v>
                </c:pt>
              </c:numCache>
            </c:numRef>
          </c:val>
        </c:ser>
        <c:ser>
          <c:idx val="1"/>
          <c:order val="1"/>
          <c:tx>
            <c:strRef>
              <c:f>Sheet1!$A$7</c:f>
              <c:strCache>
                <c:ptCount val="1"/>
                <c:pt idx="0">
                  <c:v>2B</c:v>
                </c:pt>
              </c:strCache>
            </c:strRef>
          </c:tx>
          <c:invertIfNegative val="0"/>
          <c:cat>
            <c:strRef>
              <c:f>Sheet1!$B$5:$N$5</c:f>
              <c:strCache>
                <c:ptCount val="13"/>
                <c:pt idx="0">
                  <c:v>Wordcount</c:v>
                </c:pt>
                <c:pt idx="1">
                  <c:v>Terasort</c:v>
                </c:pt>
                <c:pt idx="2">
                  <c:v>Kmeans</c:v>
                </c:pt>
                <c:pt idx="3">
                  <c:v>Grep</c:v>
                </c:pt>
                <c:pt idx="4">
                  <c:v>Search</c:v>
                </c:pt>
                <c:pt idx="5">
                  <c:v>RNC</c:v>
                </c:pt>
                <c:pt idx="7">
                  <c:v>fft</c:v>
                </c:pt>
                <c:pt idx="8">
                  <c:v>lu</c:v>
                </c:pt>
                <c:pt idx="9">
                  <c:v>cholesky</c:v>
                </c:pt>
                <c:pt idx="10">
                  <c:v>ocean</c:v>
                </c:pt>
                <c:pt idx="11">
                  <c:v>radiosity</c:v>
                </c:pt>
                <c:pt idx="12">
                  <c:v>raytrace</c:v>
                </c:pt>
              </c:strCache>
            </c:strRef>
          </c:cat>
          <c:val>
            <c:numRef>
              <c:f>Sheet1!$B$7:$N$7</c:f>
              <c:numCache>
                <c:formatCode>General</c:formatCode>
                <c:ptCount val="13"/>
                <c:pt idx="0">
                  <c:v>7534</c:v>
                </c:pt>
                <c:pt idx="1">
                  <c:v>10049810</c:v>
                </c:pt>
                <c:pt idx="2">
                  <c:v>7737</c:v>
                </c:pt>
                <c:pt idx="3">
                  <c:v>7404</c:v>
                </c:pt>
                <c:pt idx="4">
                  <c:v>19316131</c:v>
                </c:pt>
                <c:pt idx="5">
                  <c:v>272588874</c:v>
                </c:pt>
                <c:pt idx="7">
                  <c:v>51</c:v>
                </c:pt>
                <c:pt idx="8">
                  <c:v>0</c:v>
                </c:pt>
                <c:pt idx="9">
                  <c:v>24182</c:v>
                </c:pt>
                <c:pt idx="10">
                  <c:v>0</c:v>
                </c:pt>
                <c:pt idx="11">
                  <c:v>0</c:v>
                </c:pt>
                <c:pt idx="12">
                  <c:v>14</c:v>
                </c:pt>
              </c:numCache>
            </c:numRef>
          </c:val>
        </c:ser>
        <c:ser>
          <c:idx val="2"/>
          <c:order val="2"/>
          <c:tx>
            <c:strRef>
              <c:f>Sheet1!$A$8</c:f>
              <c:strCache>
                <c:ptCount val="1"/>
                <c:pt idx="0">
                  <c:v>4B</c:v>
                </c:pt>
              </c:strCache>
            </c:strRef>
          </c:tx>
          <c:invertIfNegative val="0"/>
          <c:cat>
            <c:strRef>
              <c:f>Sheet1!$B$5:$N$5</c:f>
              <c:strCache>
                <c:ptCount val="13"/>
                <c:pt idx="0">
                  <c:v>Wordcount</c:v>
                </c:pt>
                <c:pt idx="1">
                  <c:v>Terasort</c:v>
                </c:pt>
                <c:pt idx="2">
                  <c:v>Kmeans</c:v>
                </c:pt>
                <c:pt idx="3">
                  <c:v>Grep</c:v>
                </c:pt>
                <c:pt idx="4">
                  <c:v>Search</c:v>
                </c:pt>
                <c:pt idx="5">
                  <c:v>RNC</c:v>
                </c:pt>
                <c:pt idx="7">
                  <c:v>fft</c:v>
                </c:pt>
                <c:pt idx="8">
                  <c:v>lu</c:v>
                </c:pt>
                <c:pt idx="9">
                  <c:v>cholesky</c:v>
                </c:pt>
                <c:pt idx="10">
                  <c:v>ocean</c:v>
                </c:pt>
                <c:pt idx="11">
                  <c:v>radiosity</c:v>
                </c:pt>
                <c:pt idx="12">
                  <c:v>raytrace</c:v>
                </c:pt>
              </c:strCache>
            </c:strRef>
          </c:cat>
          <c:val>
            <c:numRef>
              <c:f>Sheet1!$B$8:$N$8</c:f>
              <c:numCache>
                <c:formatCode>General</c:formatCode>
                <c:ptCount val="13"/>
                <c:pt idx="0">
                  <c:v>63565003</c:v>
                </c:pt>
                <c:pt idx="1">
                  <c:v>815501558</c:v>
                </c:pt>
                <c:pt idx="2">
                  <c:v>11585485315</c:v>
                </c:pt>
                <c:pt idx="3">
                  <c:v>52131317</c:v>
                </c:pt>
                <c:pt idx="4">
                  <c:v>215589385</c:v>
                </c:pt>
                <c:pt idx="5">
                  <c:v>413784996</c:v>
                </c:pt>
                <c:pt idx="7">
                  <c:v>8582073</c:v>
                </c:pt>
                <c:pt idx="8">
                  <c:v>240</c:v>
                </c:pt>
                <c:pt idx="9">
                  <c:v>1752385</c:v>
                </c:pt>
                <c:pt idx="10">
                  <c:v>60718</c:v>
                </c:pt>
                <c:pt idx="11">
                  <c:v>67972183</c:v>
                </c:pt>
                <c:pt idx="12">
                  <c:v>1518853</c:v>
                </c:pt>
              </c:numCache>
            </c:numRef>
          </c:val>
        </c:ser>
        <c:ser>
          <c:idx val="3"/>
          <c:order val="3"/>
          <c:tx>
            <c:strRef>
              <c:f>Sheet1!$A$9</c:f>
              <c:strCache>
                <c:ptCount val="1"/>
                <c:pt idx="0">
                  <c:v>8B</c:v>
                </c:pt>
              </c:strCache>
            </c:strRef>
          </c:tx>
          <c:invertIfNegative val="0"/>
          <c:cat>
            <c:strRef>
              <c:f>Sheet1!$B$5:$N$5</c:f>
              <c:strCache>
                <c:ptCount val="13"/>
                <c:pt idx="0">
                  <c:v>Wordcount</c:v>
                </c:pt>
                <c:pt idx="1">
                  <c:v>Terasort</c:v>
                </c:pt>
                <c:pt idx="2">
                  <c:v>Kmeans</c:v>
                </c:pt>
                <c:pt idx="3">
                  <c:v>Grep</c:v>
                </c:pt>
                <c:pt idx="4">
                  <c:v>Search</c:v>
                </c:pt>
                <c:pt idx="5">
                  <c:v>RNC</c:v>
                </c:pt>
                <c:pt idx="7">
                  <c:v>fft</c:v>
                </c:pt>
                <c:pt idx="8">
                  <c:v>lu</c:v>
                </c:pt>
                <c:pt idx="9">
                  <c:v>cholesky</c:v>
                </c:pt>
                <c:pt idx="10">
                  <c:v>ocean</c:v>
                </c:pt>
                <c:pt idx="11">
                  <c:v>radiosity</c:v>
                </c:pt>
                <c:pt idx="12">
                  <c:v>raytrace</c:v>
                </c:pt>
              </c:strCache>
            </c:strRef>
          </c:cat>
          <c:val>
            <c:numRef>
              <c:f>Sheet1!$B$9:$N$9</c:f>
              <c:numCache>
                <c:formatCode>General</c:formatCode>
                <c:ptCount val="13"/>
                <c:pt idx="0">
                  <c:v>864005174</c:v>
                </c:pt>
                <c:pt idx="1">
                  <c:v>3614172029</c:v>
                </c:pt>
                <c:pt idx="2">
                  <c:v>1998436365</c:v>
                </c:pt>
                <c:pt idx="3">
                  <c:v>208425020</c:v>
                </c:pt>
                <c:pt idx="4">
                  <c:v>885078429</c:v>
                </c:pt>
                <c:pt idx="5">
                  <c:v>386060985</c:v>
                </c:pt>
                <c:pt idx="7">
                  <c:v>91365362</c:v>
                </c:pt>
                <c:pt idx="8">
                  <c:v>101442347</c:v>
                </c:pt>
                <c:pt idx="9">
                  <c:v>416924688</c:v>
                </c:pt>
                <c:pt idx="10">
                  <c:v>101435309</c:v>
                </c:pt>
                <c:pt idx="11">
                  <c:v>31421024</c:v>
                </c:pt>
                <c:pt idx="12">
                  <c:v>98626918</c:v>
                </c:pt>
              </c:numCache>
            </c:numRef>
          </c:val>
        </c:ser>
        <c:ser>
          <c:idx val="4"/>
          <c:order val="4"/>
          <c:tx>
            <c:strRef>
              <c:f>Sheet1!$A$10</c:f>
              <c:strCache>
                <c:ptCount val="1"/>
                <c:pt idx="0">
                  <c:v>16B</c:v>
                </c:pt>
              </c:strCache>
            </c:strRef>
          </c:tx>
          <c:invertIfNegative val="0"/>
          <c:cat>
            <c:strRef>
              <c:f>Sheet1!$B$5:$N$5</c:f>
              <c:strCache>
                <c:ptCount val="13"/>
                <c:pt idx="0">
                  <c:v>Wordcount</c:v>
                </c:pt>
                <c:pt idx="1">
                  <c:v>Terasort</c:v>
                </c:pt>
                <c:pt idx="2">
                  <c:v>Kmeans</c:v>
                </c:pt>
                <c:pt idx="3">
                  <c:v>Grep</c:v>
                </c:pt>
                <c:pt idx="4">
                  <c:v>Search</c:v>
                </c:pt>
                <c:pt idx="5">
                  <c:v>RNC</c:v>
                </c:pt>
                <c:pt idx="7">
                  <c:v>fft</c:v>
                </c:pt>
                <c:pt idx="8">
                  <c:v>lu</c:v>
                </c:pt>
                <c:pt idx="9">
                  <c:v>cholesky</c:v>
                </c:pt>
                <c:pt idx="10">
                  <c:v>ocean</c:v>
                </c:pt>
                <c:pt idx="11">
                  <c:v>radiosity</c:v>
                </c:pt>
                <c:pt idx="12">
                  <c:v>raytrace</c:v>
                </c:pt>
              </c:strCache>
            </c:strRef>
          </c:cat>
          <c:val>
            <c:numRef>
              <c:f>Sheet1!$B$10:$N$10</c:f>
              <c:numCache>
                <c:formatCode>General</c:formatCode>
                <c:ptCount val="13"/>
                <c:pt idx="0">
                  <c:v>210</c:v>
                </c:pt>
                <c:pt idx="1">
                  <c:v>614</c:v>
                </c:pt>
                <c:pt idx="2">
                  <c:v>174</c:v>
                </c:pt>
                <c:pt idx="3">
                  <c:v>102</c:v>
                </c:pt>
                <c:pt idx="4">
                  <c:v>2099895</c:v>
                </c:pt>
                <c:pt idx="5">
                  <c:v>119560017</c:v>
                </c:pt>
                <c:pt idx="7">
                  <c:v>962936</c:v>
                </c:pt>
                <c:pt idx="8">
                  <c:v>0</c:v>
                </c:pt>
                <c:pt idx="9">
                  <c:v>131</c:v>
                </c:pt>
                <c:pt idx="10">
                  <c:v>288</c:v>
                </c:pt>
                <c:pt idx="11">
                  <c:v>2110161</c:v>
                </c:pt>
                <c:pt idx="12">
                  <c:v>1126127</c:v>
                </c:pt>
              </c:numCache>
            </c:numRef>
          </c:val>
        </c:ser>
        <c:ser>
          <c:idx val="5"/>
          <c:order val="5"/>
          <c:tx>
            <c:strRef>
              <c:f>Sheet1!$A$11</c:f>
              <c:strCache>
                <c:ptCount val="1"/>
                <c:pt idx="0">
                  <c:v>32B</c:v>
                </c:pt>
              </c:strCache>
            </c:strRef>
          </c:tx>
          <c:invertIfNegative val="0"/>
          <c:cat>
            <c:strRef>
              <c:f>Sheet1!$B$5:$N$5</c:f>
              <c:strCache>
                <c:ptCount val="13"/>
                <c:pt idx="0">
                  <c:v>Wordcount</c:v>
                </c:pt>
                <c:pt idx="1">
                  <c:v>Terasort</c:v>
                </c:pt>
                <c:pt idx="2">
                  <c:v>Kmeans</c:v>
                </c:pt>
                <c:pt idx="3">
                  <c:v>Grep</c:v>
                </c:pt>
                <c:pt idx="4">
                  <c:v>Search</c:v>
                </c:pt>
                <c:pt idx="5">
                  <c:v>RNC</c:v>
                </c:pt>
                <c:pt idx="7">
                  <c:v>fft</c:v>
                </c:pt>
                <c:pt idx="8">
                  <c:v>lu</c:v>
                </c:pt>
                <c:pt idx="9">
                  <c:v>cholesky</c:v>
                </c:pt>
                <c:pt idx="10">
                  <c:v>ocean</c:v>
                </c:pt>
                <c:pt idx="11">
                  <c:v>radiosity</c:v>
                </c:pt>
                <c:pt idx="12">
                  <c:v>raytrace</c:v>
                </c:pt>
              </c:strCache>
            </c:strRef>
          </c:cat>
          <c:val>
            <c:numRef>
              <c:f>Sheet1!$B$11:$N$11</c:f>
              <c:numCache>
                <c:formatCode>General</c:formatCode>
                <c:ptCount val="13"/>
                <c:pt idx="0">
                  <c:v>0</c:v>
                </c:pt>
                <c:pt idx="1">
                  <c:v>0</c:v>
                </c:pt>
                <c:pt idx="2">
                  <c:v>0</c:v>
                </c:pt>
                <c:pt idx="3">
                  <c:v>0</c:v>
                </c:pt>
                <c:pt idx="4">
                  <c:v>0</c:v>
                </c:pt>
                <c:pt idx="5">
                  <c:v>0</c:v>
                </c:pt>
                <c:pt idx="7">
                  <c:v>0</c:v>
                </c:pt>
                <c:pt idx="8">
                  <c:v>0</c:v>
                </c:pt>
                <c:pt idx="9">
                  <c:v>0</c:v>
                </c:pt>
                <c:pt idx="10">
                  <c:v>0</c:v>
                </c:pt>
                <c:pt idx="11">
                  <c:v>0</c:v>
                </c:pt>
                <c:pt idx="12">
                  <c:v>0</c:v>
                </c:pt>
              </c:numCache>
            </c:numRef>
          </c:val>
        </c:ser>
        <c:ser>
          <c:idx val="6"/>
          <c:order val="6"/>
          <c:tx>
            <c:strRef>
              <c:f>Sheet1!$A$12</c:f>
              <c:strCache>
                <c:ptCount val="1"/>
                <c:pt idx="0">
                  <c:v>64B</c:v>
                </c:pt>
              </c:strCache>
            </c:strRef>
          </c:tx>
          <c:invertIfNegative val="0"/>
          <c:cat>
            <c:strRef>
              <c:f>Sheet1!$B$5:$N$5</c:f>
              <c:strCache>
                <c:ptCount val="13"/>
                <c:pt idx="0">
                  <c:v>Wordcount</c:v>
                </c:pt>
                <c:pt idx="1">
                  <c:v>Terasort</c:v>
                </c:pt>
                <c:pt idx="2">
                  <c:v>Kmeans</c:v>
                </c:pt>
                <c:pt idx="3">
                  <c:v>Grep</c:v>
                </c:pt>
                <c:pt idx="4">
                  <c:v>Search</c:v>
                </c:pt>
                <c:pt idx="5">
                  <c:v>RNC</c:v>
                </c:pt>
                <c:pt idx="7">
                  <c:v>fft</c:v>
                </c:pt>
                <c:pt idx="8">
                  <c:v>lu</c:v>
                </c:pt>
                <c:pt idx="9">
                  <c:v>cholesky</c:v>
                </c:pt>
                <c:pt idx="10">
                  <c:v>ocean</c:v>
                </c:pt>
                <c:pt idx="11">
                  <c:v>radiosity</c:v>
                </c:pt>
                <c:pt idx="12">
                  <c:v>raytrace</c:v>
                </c:pt>
              </c:strCache>
            </c:strRef>
          </c:cat>
          <c:val>
            <c:numRef>
              <c:f>Sheet1!$B$12:$N$12</c:f>
              <c:numCache>
                <c:formatCode>General</c:formatCode>
                <c:ptCount val="13"/>
                <c:pt idx="0">
                  <c:v>82</c:v>
                </c:pt>
                <c:pt idx="1">
                  <c:v>56</c:v>
                </c:pt>
                <c:pt idx="2">
                  <c:v>11444</c:v>
                </c:pt>
                <c:pt idx="3">
                  <c:v>68</c:v>
                </c:pt>
                <c:pt idx="4">
                  <c:v>0</c:v>
                </c:pt>
                <c:pt idx="5">
                  <c:v>0</c:v>
                </c:pt>
                <c:pt idx="7">
                  <c:v>0</c:v>
                </c:pt>
                <c:pt idx="8">
                  <c:v>0</c:v>
                </c:pt>
                <c:pt idx="9">
                  <c:v>0</c:v>
                </c:pt>
                <c:pt idx="10">
                  <c:v>0</c:v>
                </c:pt>
                <c:pt idx="11">
                  <c:v>0</c:v>
                </c:pt>
                <c:pt idx="12">
                  <c:v>0</c:v>
                </c:pt>
              </c:numCache>
            </c:numRef>
          </c:val>
        </c:ser>
        <c:dLbls>
          <c:showLegendKey val="0"/>
          <c:showVal val="0"/>
          <c:showCatName val="0"/>
          <c:showSerName val="0"/>
          <c:showPercent val="0"/>
          <c:showBubbleSize val="0"/>
        </c:dLbls>
        <c:gapWidth val="300"/>
        <c:overlap val="100"/>
        <c:axId val="117664384"/>
        <c:axId val="117670272"/>
      </c:barChart>
      <c:catAx>
        <c:axId val="117664384"/>
        <c:scaling>
          <c:orientation val="minMax"/>
        </c:scaling>
        <c:delete val="0"/>
        <c:axPos val="b"/>
        <c:majorTickMark val="none"/>
        <c:minorTickMark val="none"/>
        <c:tickLblPos val="nextTo"/>
        <c:crossAx val="117670272"/>
        <c:crosses val="autoZero"/>
        <c:auto val="1"/>
        <c:lblAlgn val="ctr"/>
        <c:lblOffset val="100"/>
        <c:noMultiLvlLbl val="0"/>
      </c:catAx>
      <c:valAx>
        <c:axId val="117670272"/>
        <c:scaling>
          <c:orientation val="minMax"/>
        </c:scaling>
        <c:delete val="0"/>
        <c:axPos val="l"/>
        <c:majorGridlines/>
        <c:numFmt formatCode="0%" sourceLinked="1"/>
        <c:majorTickMark val="out"/>
        <c:minorTickMark val="none"/>
        <c:tickLblPos val="nextTo"/>
        <c:crossAx val="117664384"/>
        <c:crosses val="autoZero"/>
        <c:crossBetween val="between"/>
      </c:valAx>
    </c:plotArea>
    <c:legend>
      <c:legendPos val="r"/>
      <c:layout/>
      <c:overlay val="0"/>
    </c:legend>
    <c:plotVisOnly val="1"/>
    <c:dispBlanksAs val="gap"/>
    <c:showDLblsOverMax val="0"/>
  </c:chart>
  <c:externalData r:id="rId2">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altLang="zh-CN" dirty="0" smtClean="0"/>
              <a:t>Xeon</a:t>
            </a:r>
            <a:r>
              <a:rPr lang="zh-CN" altLang="en-US" dirty="0" smtClean="0"/>
              <a:t>处理器</a:t>
            </a:r>
            <a:endParaRPr lang="zh-CN" altLang="en-US" dirty="0"/>
          </a:p>
        </c:rich>
      </c:tx>
      <c:layout/>
      <c:overlay val="0"/>
    </c:title>
    <c:autoTitleDeleted val="0"/>
    <c:plotArea>
      <c:layout/>
      <c:lineChart>
        <c:grouping val="standard"/>
        <c:varyColors val="0"/>
        <c:ser>
          <c:idx val="0"/>
          <c:order val="0"/>
          <c:tx>
            <c:strRef>
              <c:f>'server950-1'!$G$45</c:f>
              <c:strCache>
                <c:ptCount val="1"/>
                <c:pt idx="0">
                  <c:v>Wordcount</c:v>
                </c:pt>
              </c:strCache>
            </c:strRef>
          </c:tx>
          <c:marker>
            <c:symbol val="none"/>
          </c:marker>
          <c:cat>
            <c:numRef>
              <c:f>server208!$A$46:$A$51</c:f>
              <c:numCache>
                <c:formatCode>General</c:formatCode>
                <c:ptCount val="6"/>
                <c:pt idx="0">
                  <c:v>1</c:v>
                </c:pt>
                <c:pt idx="1">
                  <c:v>2</c:v>
                </c:pt>
                <c:pt idx="2">
                  <c:v>4</c:v>
                </c:pt>
                <c:pt idx="3">
                  <c:v>8</c:v>
                </c:pt>
                <c:pt idx="4">
                  <c:v>16</c:v>
                </c:pt>
                <c:pt idx="5">
                  <c:v>32</c:v>
                </c:pt>
              </c:numCache>
            </c:numRef>
          </c:cat>
          <c:val>
            <c:numRef>
              <c:f>'server950-1'!$G$46:$G$51</c:f>
              <c:numCache>
                <c:formatCode>0.000_);[Red]\(0.000\)</c:formatCode>
                <c:ptCount val="6"/>
                <c:pt idx="0">
                  <c:v>1</c:v>
                </c:pt>
                <c:pt idx="1">
                  <c:v>1.7814916764975739</c:v>
                </c:pt>
                <c:pt idx="2">
                  <c:v>3.1118488838007963</c:v>
                </c:pt>
                <c:pt idx="3">
                  <c:v>4.6212172730363772</c:v>
                </c:pt>
                <c:pt idx="4">
                  <c:v>7.1381302521008374</c:v>
                </c:pt>
                <c:pt idx="5">
                  <c:v>8.3023824068417866</c:v>
                </c:pt>
              </c:numCache>
            </c:numRef>
          </c:val>
          <c:smooth val="0"/>
        </c:ser>
        <c:ser>
          <c:idx val="1"/>
          <c:order val="1"/>
          <c:tx>
            <c:strRef>
              <c:f>'server950-1'!$H$45</c:f>
              <c:strCache>
                <c:ptCount val="1"/>
                <c:pt idx="0">
                  <c:v>Terasort</c:v>
                </c:pt>
              </c:strCache>
            </c:strRef>
          </c:tx>
          <c:marker>
            <c:symbol val="none"/>
          </c:marker>
          <c:cat>
            <c:numRef>
              <c:f>server208!$A$46:$A$51</c:f>
              <c:numCache>
                <c:formatCode>General</c:formatCode>
                <c:ptCount val="6"/>
                <c:pt idx="0">
                  <c:v>1</c:v>
                </c:pt>
                <c:pt idx="1">
                  <c:v>2</c:v>
                </c:pt>
                <c:pt idx="2">
                  <c:v>4</c:v>
                </c:pt>
                <c:pt idx="3">
                  <c:v>8</c:v>
                </c:pt>
                <c:pt idx="4">
                  <c:v>16</c:v>
                </c:pt>
                <c:pt idx="5">
                  <c:v>32</c:v>
                </c:pt>
              </c:numCache>
            </c:numRef>
          </c:cat>
          <c:val>
            <c:numRef>
              <c:f>'server950-1'!$K$46:$K$51</c:f>
              <c:numCache>
                <c:formatCode>0.000_ </c:formatCode>
                <c:ptCount val="6"/>
                <c:pt idx="0">
                  <c:v>1</c:v>
                </c:pt>
                <c:pt idx="1">
                  <c:v>1.651313999073251</c:v>
                </c:pt>
                <c:pt idx="2">
                  <c:v>2.6421762462928999</c:v>
                </c:pt>
                <c:pt idx="3">
                  <c:v>3.7548668718223208</c:v>
                </c:pt>
                <c:pt idx="4">
                  <c:v>4.3653704063775951</c:v>
                </c:pt>
                <c:pt idx="5">
                  <c:v>3.3495106522647262</c:v>
                </c:pt>
              </c:numCache>
            </c:numRef>
          </c:val>
          <c:smooth val="0"/>
        </c:ser>
        <c:ser>
          <c:idx val="2"/>
          <c:order val="2"/>
          <c:tx>
            <c:strRef>
              <c:f>'server950-1'!$I$45</c:f>
              <c:strCache>
                <c:ptCount val="1"/>
                <c:pt idx="0">
                  <c:v>Kmeans</c:v>
                </c:pt>
              </c:strCache>
            </c:strRef>
          </c:tx>
          <c:marker>
            <c:symbol val="none"/>
          </c:marker>
          <c:cat>
            <c:numRef>
              <c:f>server208!$A$46:$A$51</c:f>
              <c:numCache>
                <c:formatCode>General</c:formatCode>
                <c:ptCount val="6"/>
                <c:pt idx="0">
                  <c:v>1</c:v>
                </c:pt>
                <c:pt idx="1">
                  <c:v>2</c:v>
                </c:pt>
                <c:pt idx="2">
                  <c:v>4</c:v>
                </c:pt>
                <c:pt idx="3">
                  <c:v>8</c:v>
                </c:pt>
                <c:pt idx="4">
                  <c:v>16</c:v>
                </c:pt>
                <c:pt idx="5">
                  <c:v>32</c:v>
                </c:pt>
              </c:numCache>
            </c:numRef>
          </c:cat>
          <c:val>
            <c:numRef>
              <c:f>'server950-1'!$I$46:$I$51</c:f>
              <c:numCache>
                <c:formatCode>0.000_);[Red]\(0.000\)</c:formatCode>
                <c:ptCount val="6"/>
                <c:pt idx="0">
                  <c:v>1</c:v>
                </c:pt>
                <c:pt idx="1">
                  <c:v>1.8914842498665241</c:v>
                </c:pt>
                <c:pt idx="2">
                  <c:v>3.7317357610413109</c:v>
                </c:pt>
                <c:pt idx="3">
                  <c:v>6.4661364969689066</c:v>
                </c:pt>
                <c:pt idx="4">
                  <c:v>9.376784195103518</c:v>
                </c:pt>
                <c:pt idx="5">
                  <c:v>10.747237269772471</c:v>
                </c:pt>
              </c:numCache>
            </c:numRef>
          </c:val>
          <c:smooth val="0"/>
        </c:ser>
        <c:ser>
          <c:idx val="3"/>
          <c:order val="3"/>
          <c:tx>
            <c:strRef>
              <c:f>'server950-1'!$J$45</c:f>
              <c:strCache>
                <c:ptCount val="1"/>
                <c:pt idx="0">
                  <c:v>Grep</c:v>
                </c:pt>
              </c:strCache>
            </c:strRef>
          </c:tx>
          <c:marker>
            <c:symbol val="none"/>
          </c:marker>
          <c:cat>
            <c:numRef>
              <c:f>server208!$A$46:$A$51</c:f>
              <c:numCache>
                <c:formatCode>General</c:formatCode>
                <c:ptCount val="6"/>
                <c:pt idx="0">
                  <c:v>1</c:v>
                </c:pt>
                <c:pt idx="1">
                  <c:v>2</c:v>
                </c:pt>
                <c:pt idx="2">
                  <c:v>4</c:v>
                </c:pt>
                <c:pt idx="3">
                  <c:v>8</c:v>
                </c:pt>
                <c:pt idx="4">
                  <c:v>16</c:v>
                </c:pt>
                <c:pt idx="5">
                  <c:v>32</c:v>
                </c:pt>
              </c:numCache>
            </c:numRef>
          </c:cat>
          <c:val>
            <c:numRef>
              <c:f>'server950-1'!$J$46:$J$51</c:f>
              <c:numCache>
                <c:formatCode>0.000_);[Red]\(0.000\)</c:formatCode>
                <c:ptCount val="6"/>
                <c:pt idx="0">
                  <c:v>1</c:v>
                </c:pt>
                <c:pt idx="1">
                  <c:v>1.8905484818805112</c:v>
                </c:pt>
                <c:pt idx="2">
                  <c:v>3.6995687589841881</c:v>
                </c:pt>
                <c:pt idx="3">
                  <c:v>6.510118043844856</c:v>
                </c:pt>
                <c:pt idx="4">
                  <c:v>11.288011695906421</c:v>
                </c:pt>
                <c:pt idx="5">
                  <c:v>14.404850746268655</c:v>
                </c:pt>
              </c:numCache>
            </c:numRef>
          </c:val>
          <c:smooth val="0"/>
        </c:ser>
        <c:dLbls>
          <c:showLegendKey val="0"/>
          <c:showVal val="0"/>
          <c:showCatName val="0"/>
          <c:showSerName val="0"/>
          <c:showPercent val="0"/>
          <c:showBubbleSize val="0"/>
        </c:dLbls>
        <c:marker val="1"/>
        <c:smooth val="0"/>
        <c:axId val="117629312"/>
        <c:axId val="117631232"/>
      </c:lineChart>
      <c:catAx>
        <c:axId val="117629312"/>
        <c:scaling>
          <c:orientation val="minMax"/>
        </c:scaling>
        <c:delete val="0"/>
        <c:axPos val="b"/>
        <c:title>
          <c:tx>
            <c:rich>
              <a:bodyPr/>
              <a:lstStyle/>
              <a:p>
                <a:pPr>
                  <a:defRPr/>
                </a:pPr>
                <a:r>
                  <a:rPr lang="zh-CN" altLang="en-US"/>
                  <a:t>线程数</a:t>
                </a:r>
              </a:p>
            </c:rich>
          </c:tx>
          <c:layout/>
          <c:overlay val="0"/>
        </c:title>
        <c:numFmt formatCode="General" sourceLinked="1"/>
        <c:majorTickMark val="none"/>
        <c:minorTickMark val="none"/>
        <c:tickLblPos val="nextTo"/>
        <c:crossAx val="117631232"/>
        <c:crosses val="autoZero"/>
        <c:auto val="1"/>
        <c:lblAlgn val="ctr"/>
        <c:lblOffset val="100"/>
        <c:noMultiLvlLbl val="0"/>
      </c:catAx>
      <c:valAx>
        <c:axId val="117631232"/>
        <c:scaling>
          <c:orientation val="minMax"/>
        </c:scaling>
        <c:delete val="0"/>
        <c:axPos val="l"/>
        <c:majorGridlines/>
        <c:title>
          <c:tx>
            <c:rich>
              <a:bodyPr/>
              <a:lstStyle/>
              <a:p>
                <a:pPr>
                  <a:defRPr/>
                </a:pPr>
                <a:r>
                  <a:rPr lang="zh-CN" altLang="en-US"/>
                  <a:t>归一化单位时间处理数据量</a:t>
                </a:r>
              </a:p>
            </c:rich>
          </c:tx>
          <c:layout/>
          <c:overlay val="0"/>
        </c:title>
        <c:numFmt formatCode="0.000_);[Red]\(0.000\)" sourceLinked="1"/>
        <c:majorTickMark val="out"/>
        <c:minorTickMark val="none"/>
        <c:tickLblPos val="nextTo"/>
        <c:crossAx val="117629312"/>
        <c:crosses val="autoZero"/>
        <c:crossBetween val="between"/>
      </c:valAx>
    </c:plotArea>
    <c:legend>
      <c:legendPos val="t"/>
      <c:layout/>
      <c:overlay val="0"/>
    </c:legend>
    <c:plotVisOnly val="1"/>
    <c:dispBlanksAs val="gap"/>
    <c:showDLblsOverMax val="0"/>
  </c:chart>
  <c:externalData r:id="rId2">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7B2530-9CFF-484B-AD0F-A28508B4D78A}" type="datetimeFigureOut">
              <a:rPr lang="zh-CN" altLang="en-US" smtClean="0"/>
              <a:pPr/>
              <a:t>2015/4/17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383824-06BD-48F3-A8DC-85FBDC3A6F7F}" type="slidenum">
              <a:rPr lang="zh-CN" altLang="en-US" smtClean="0"/>
              <a:pPr/>
              <a:t>‹#›</a:t>
            </a:fld>
            <a:endParaRPr lang="zh-CN" altLang="en-US"/>
          </a:p>
        </p:txBody>
      </p:sp>
    </p:spTree>
    <p:extLst>
      <p:ext uri="{BB962C8B-B14F-4D97-AF65-F5344CB8AC3E}">
        <p14:creationId xmlns:p14="http://schemas.microsoft.com/office/powerpoint/2010/main" val="4202320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1</a:t>
            </a:fld>
            <a:endParaRPr lang="zh-CN" altLang="en-US"/>
          </a:p>
        </p:txBody>
      </p:sp>
    </p:spTree>
    <p:extLst>
      <p:ext uri="{BB962C8B-B14F-4D97-AF65-F5344CB8AC3E}">
        <p14:creationId xmlns:p14="http://schemas.microsoft.com/office/powerpoint/2010/main" val="21755581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10</a:t>
            </a:fld>
            <a:endParaRPr lang="zh-CN" altLang="en-US"/>
          </a:p>
        </p:txBody>
      </p:sp>
    </p:spTree>
    <p:extLst>
      <p:ext uri="{BB962C8B-B14F-4D97-AF65-F5344CB8AC3E}">
        <p14:creationId xmlns:p14="http://schemas.microsoft.com/office/powerpoint/2010/main" val="1479682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2"/>
            <a:r>
              <a:rPr lang="zh-CN" altLang="en-US" sz="2000" dirty="0" smtClean="0"/>
              <a:t>数据处理类</a:t>
            </a:r>
            <a:endParaRPr lang="en-US" altLang="zh-CN" sz="2000" dirty="0" smtClean="0"/>
          </a:p>
          <a:p>
            <a:pPr lvl="3"/>
            <a:r>
              <a:rPr lang="zh-CN" altLang="en-US" sz="1600" dirty="0" smtClean="0"/>
              <a:t>离线处理，对大量数据进行产生、存储、分析</a:t>
            </a:r>
            <a:endParaRPr lang="en-US" altLang="zh-CN" sz="1600" dirty="0" smtClean="0"/>
          </a:p>
          <a:p>
            <a:pPr lvl="3"/>
            <a:r>
              <a:rPr lang="zh-CN" altLang="en-US" sz="1600" dirty="0" smtClean="0"/>
              <a:t>作业：对整体数据中的一部分数据进行处理的过程</a:t>
            </a:r>
            <a:endParaRPr lang="en-US" altLang="zh-CN" sz="1600" dirty="0" smtClean="0"/>
          </a:p>
          <a:p>
            <a:pPr lvl="3"/>
            <a:r>
              <a:rPr lang="zh-CN" altLang="en-US" sz="1600" dirty="0" smtClean="0"/>
              <a:t>指标：一定时间内能够处理的数据量</a:t>
            </a:r>
            <a:endParaRPr lang="en-US" altLang="zh-CN" sz="1600" dirty="0" smtClean="0"/>
          </a:p>
          <a:p>
            <a:pPr lvl="2"/>
            <a:r>
              <a:rPr lang="zh-CN" altLang="en-US" sz="2000" dirty="0" smtClean="0"/>
              <a:t>数据服务类</a:t>
            </a:r>
            <a:endParaRPr lang="en-US" altLang="zh-CN" sz="2000" dirty="0" smtClean="0"/>
          </a:p>
          <a:p>
            <a:pPr lvl="3"/>
            <a:r>
              <a:rPr lang="zh-CN" altLang="en-US" sz="1600" dirty="0" smtClean="0"/>
              <a:t>在线服务，接收和处理用户请求，返回响应</a:t>
            </a:r>
            <a:endParaRPr lang="en-US" altLang="zh-CN" sz="1600" dirty="0" smtClean="0"/>
          </a:p>
          <a:p>
            <a:pPr lvl="3"/>
            <a:r>
              <a:rPr lang="zh-CN" altLang="en-US" sz="1600" dirty="0" smtClean="0"/>
              <a:t>作业：对一个用户请求的处理过程</a:t>
            </a:r>
            <a:endParaRPr lang="en-US" altLang="zh-CN" sz="1600" dirty="0" smtClean="0"/>
          </a:p>
          <a:p>
            <a:pPr lvl="3"/>
            <a:r>
              <a:rPr lang="zh-CN" altLang="en-US" sz="1600" dirty="0" smtClean="0"/>
              <a:t>指标：</a:t>
            </a:r>
            <a:r>
              <a:rPr lang="zh-CN" altLang="zh-CN" sz="1600" dirty="0" smtClean="0"/>
              <a:t>一定时间内能够及时处理和响应的请求数量</a:t>
            </a:r>
            <a:endParaRPr lang="en-US" altLang="zh-CN" sz="1600" dirty="0" smtClean="0"/>
          </a:p>
          <a:p>
            <a:pPr lvl="2"/>
            <a:r>
              <a:rPr lang="zh-CN" altLang="en-US" sz="2000" dirty="0" smtClean="0"/>
              <a:t>实时交互类</a:t>
            </a:r>
            <a:endParaRPr lang="en-US" altLang="zh-CN" sz="2000" dirty="0" smtClean="0"/>
          </a:p>
          <a:p>
            <a:pPr lvl="3"/>
            <a:r>
              <a:rPr lang="zh-CN" altLang="zh-CN" sz="1600" dirty="0" smtClean="0"/>
              <a:t>对每个用户在一段时间内保持连接状态，应用系统需要能够支持大量用户的同时在线状态</a:t>
            </a:r>
            <a:endParaRPr lang="en-US" altLang="zh-CN" sz="1600" dirty="0" smtClean="0"/>
          </a:p>
          <a:p>
            <a:pPr lvl="3"/>
            <a:r>
              <a:rPr lang="zh-CN" altLang="en-US" sz="1600" dirty="0" smtClean="0"/>
              <a:t>作业：</a:t>
            </a:r>
            <a:r>
              <a:rPr lang="zh-CN" altLang="zh-CN" sz="1600" dirty="0" smtClean="0"/>
              <a:t>维持一个用户的在线状态并处理此用户的数据</a:t>
            </a:r>
            <a:endParaRPr lang="en-US" altLang="zh-CN" sz="1600" dirty="0" smtClean="0"/>
          </a:p>
          <a:p>
            <a:pPr lvl="3"/>
            <a:r>
              <a:rPr lang="zh-CN" altLang="en-US" sz="1600" dirty="0" smtClean="0"/>
              <a:t>指标：</a:t>
            </a:r>
            <a:r>
              <a:rPr lang="zh-CN" altLang="zh-CN" sz="1600" dirty="0" smtClean="0"/>
              <a:t>能够支持同时处于链接状态并保证服务实时性的用户数</a:t>
            </a:r>
            <a:endParaRPr lang="en-US" altLang="zh-CN" sz="1600" dirty="0" smtClean="0"/>
          </a:p>
          <a:p>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2"/>
            <a:r>
              <a:rPr lang="zh-CN" altLang="en-US" sz="2000" dirty="0" smtClean="0"/>
              <a:t>数据处理类</a:t>
            </a:r>
            <a:endParaRPr lang="en-US" altLang="zh-CN" sz="2000" dirty="0" smtClean="0"/>
          </a:p>
          <a:p>
            <a:pPr lvl="3"/>
            <a:r>
              <a:rPr lang="zh-CN" altLang="en-US" sz="1600" dirty="0" smtClean="0"/>
              <a:t>离线处理，对大量数据进行产生、存储、分析</a:t>
            </a:r>
            <a:endParaRPr lang="en-US" altLang="zh-CN" sz="1600" dirty="0" smtClean="0"/>
          </a:p>
          <a:p>
            <a:pPr lvl="3"/>
            <a:r>
              <a:rPr lang="zh-CN" altLang="en-US" sz="1600" dirty="0" smtClean="0"/>
              <a:t>作业：对整体数据中的一部分数据进行处理的过程</a:t>
            </a:r>
            <a:endParaRPr lang="en-US" altLang="zh-CN" sz="1600" dirty="0" smtClean="0"/>
          </a:p>
          <a:p>
            <a:pPr lvl="3"/>
            <a:r>
              <a:rPr lang="zh-CN" altLang="en-US" sz="1600" dirty="0" smtClean="0"/>
              <a:t>指标：一定时间内能够处理的数据量</a:t>
            </a:r>
            <a:endParaRPr lang="en-US" altLang="zh-CN" sz="1600" dirty="0" smtClean="0"/>
          </a:p>
          <a:p>
            <a:pPr lvl="2"/>
            <a:r>
              <a:rPr lang="zh-CN" altLang="en-US" sz="2000" dirty="0" smtClean="0"/>
              <a:t>数据服务类</a:t>
            </a:r>
            <a:endParaRPr lang="en-US" altLang="zh-CN" sz="2000" dirty="0" smtClean="0"/>
          </a:p>
          <a:p>
            <a:pPr lvl="3"/>
            <a:r>
              <a:rPr lang="zh-CN" altLang="en-US" sz="1600" dirty="0" smtClean="0"/>
              <a:t>在线服务，接收和处理用户请求，返回响应</a:t>
            </a:r>
            <a:endParaRPr lang="en-US" altLang="zh-CN" sz="1600" dirty="0" smtClean="0"/>
          </a:p>
          <a:p>
            <a:pPr lvl="3"/>
            <a:r>
              <a:rPr lang="zh-CN" altLang="en-US" sz="1600" dirty="0" smtClean="0"/>
              <a:t>作业：对一个用户请求的处理过程</a:t>
            </a:r>
            <a:endParaRPr lang="en-US" altLang="zh-CN" sz="1600" dirty="0" smtClean="0"/>
          </a:p>
          <a:p>
            <a:pPr lvl="3"/>
            <a:r>
              <a:rPr lang="zh-CN" altLang="en-US" sz="1600" dirty="0" smtClean="0"/>
              <a:t>指标：</a:t>
            </a:r>
            <a:r>
              <a:rPr lang="zh-CN" altLang="zh-CN" sz="1600" dirty="0" smtClean="0"/>
              <a:t>一定时间内能够及时处理和响应的请求数量</a:t>
            </a:r>
            <a:endParaRPr lang="en-US" altLang="zh-CN" sz="1600" dirty="0" smtClean="0"/>
          </a:p>
          <a:p>
            <a:pPr lvl="2"/>
            <a:r>
              <a:rPr lang="zh-CN" altLang="en-US" sz="2000" dirty="0" smtClean="0"/>
              <a:t>实时交互类</a:t>
            </a:r>
            <a:endParaRPr lang="en-US" altLang="zh-CN" sz="2000" dirty="0" smtClean="0"/>
          </a:p>
          <a:p>
            <a:pPr lvl="3"/>
            <a:r>
              <a:rPr lang="zh-CN" altLang="zh-CN" sz="1600" dirty="0" smtClean="0"/>
              <a:t>对每个用户在一段时间内保持连接状态，应用系统需要能够支持大量用户的同时在线状态</a:t>
            </a:r>
            <a:endParaRPr lang="en-US" altLang="zh-CN" sz="1600" dirty="0" smtClean="0"/>
          </a:p>
          <a:p>
            <a:pPr lvl="3"/>
            <a:r>
              <a:rPr lang="zh-CN" altLang="en-US" sz="1600" dirty="0" smtClean="0"/>
              <a:t>作业：</a:t>
            </a:r>
            <a:r>
              <a:rPr lang="zh-CN" altLang="zh-CN" sz="1600" dirty="0" smtClean="0"/>
              <a:t>维持一个用户的在线状态并处理此用户的数据</a:t>
            </a:r>
            <a:endParaRPr lang="en-US" altLang="zh-CN" sz="1600" dirty="0" smtClean="0"/>
          </a:p>
          <a:p>
            <a:pPr lvl="3"/>
            <a:r>
              <a:rPr lang="zh-CN" altLang="en-US" sz="1600" dirty="0" smtClean="0"/>
              <a:t>指标：</a:t>
            </a:r>
            <a:r>
              <a:rPr lang="zh-CN" altLang="zh-CN" sz="1600" dirty="0" smtClean="0"/>
              <a:t>能够支持同时处于链接状态并保证服务实时性的用户数</a:t>
            </a:r>
            <a:endParaRPr lang="en-US" altLang="zh-CN" sz="1600" dirty="0" smtClean="0"/>
          </a:p>
          <a:p>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b="1" dirty="0" smtClean="0"/>
              <a:t>作业具有并发性。</a:t>
            </a:r>
            <a:r>
              <a:rPr lang="zh-CN" altLang="zh-CN" sz="1200" dirty="0" smtClean="0"/>
              <a:t>硬件系统对并发作业数量的支持能力直接决定了系统处理高通量应用时的吞吐效率。</a:t>
            </a:r>
          </a:p>
          <a:p>
            <a:r>
              <a:rPr lang="zh-CN" altLang="zh-CN" sz="1200" b="1" dirty="0" smtClean="0"/>
              <a:t>作业之间耦合性低。</a:t>
            </a:r>
            <a:r>
              <a:rPr lang="zh-CN" altLang="zh-CN" sz="1200" dirty="0" smtClean="0"/>
              <a:t>对核间通信的需求较低。</a:t>
            </a:r>
          </a:p>
          <a:p>
            <a:r>
              <a:rPr lang="zh-CN" altLang="zh-CN" sz="1200" b="1" dirty="0" smtClean="0"/>
              <a:t>高访存计算比。</a:t>
            </a:r>
            <a:r>
              <a:rPr lang="zh-CN" altLang="zh-CN" sz="1200" dirty="0" smtClean="0"/>
              <a:t>高通量应用对访存需求较大，需要硬件系统提供更有效的访存通路和更大的访存带宽，而对计算需求较小，可以降低计算部件的复杂度，弱化其功能。</a:t>
            </a:r>
          </a:p>
          <a:p>
            <a:r>
              <a:rPr lang="zh-CN" altLang="en-US" sz="1200" b="1" dirty="0" smtClean="0"/>
              <a:t>访存不规则，</a:t>
            </a:r>
            <a:r>
              <a:rPr lang="zh-CN" altLang="zh-CN" sz="1200" b="1" dirty="0" smtClean="0"/>
              <a:t>较高的</a:t>
            </a:r>
            <a:r>
              <a:rPr lang="x-none" altLang="zh-CN" sz="1200" b="1" dirty="0" smtClean="0"/>
              <a:t>Cache</a:t>
            </a:r>
            <a:r>
              <a:rPr lang="zh-CN" altLang="zh-CN" sz="1200" b="1" dirty="0" smtClean="0"/>
              <a:t>失效率。</a:t>
            </a:r>
            <a:r>
              <a:rPr lang="zh-CN" altLang="zh-CN" sz="1200" dirty="0" smtClean="0"/>
              <a:t>经过分析发现，由于高通量应用的数据量巨大，多用户离散请求等原因，导致数据访问的时间局部性或者空间局部性较差，从而导致较高的</a:t>
            </a:r>
            <a:r>
              <a:rPr lang="x-none" altLang="zh-CN" sz="1200" dirty="0" smtClean="0"/>
              <a:t>Cache</a:t>
            </a:r>
            <a:r>
              <a:rPr lang="zh-CN" altLang="zh-CN" sz="1200" dirty="0" smtClean="0"/>
              <a:t>失效率。在高通量处理器设计时，需要充分考虑到这一点。</a:t>
            </a:r>
            <a:endParaRPr lang="en-US" altLang="zh-CN" sz="1200" dirty="0" smtClean="0"/>
          </a:p>
          <a:p>
            <a:r>
              <a:rPr lang="zh-CN" altLang="zh-CN" sz="1200" b="1" dirty="0" smtClean="0"/>
              <a:t>访存粒度小。</a:t>
            </a:r>
            <a:r>
              <a:rPr lang="zh-CN" altLang="zh-CN" sz="1200" dirty="0" smtClean="0"/>
              <a:t>数据中心的数据处理类高通量应用多用于文本类数据的分析，以字符或字符串为主，与传统应用常见的</a:t>
            </a:r>
            <a:r>
              <a:rPr lang="en-US" altLang="zh-CN" sz="1200" dirty="0" smtClean="0"/>
              <a:t>32bit</a:t>
            </a:r>
            <a:r>
              <a:rPr lang="zh-CN" altLang="zh-CN" sz="1200" dirty="0" smtClean="0"/>
              <a:t>或</a:t>
            </a:r>
            <a:r>
              <a:rPr lang="en-US" altLang="zh-CN" sz="1200" dirty="0" smtClean="0"/>
              <a:t>64bit</a:t>
            </a:r>
            <a:r>
              <a:rPr lang="zh-CN" altLang="zh-CN" sz="1200" dirty="0" smtClean="0"/>
              <a:t>访存粒度相比，此类应用访存粒度偏小，多为</a:t>
            </a:r>
            <a:r>
              <a:rPr lang="en-US" altLang="zh-CN" sz="1200" dirty="0" smtClean="0"/>
              <a:t>8bit</a:t>
            </a:r>
            <a:r>
              <a:rPr lang="zh-CN" altLang="zh-CN" sz="1200" dirty="0" smtClean="0"/>
              <a:t>宽度。</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16</a:t>
            </a:fld>
            <a:endParaRPr lang="zh-CN" altLang="en-US"/>
          </a:p>
        </p:txBody>
      </p:sp>
    </p:spTree>
    <p:extLst>
      <p:ext uri="{BB962C8B-B14F-4D97-AF65-F5344CB8AC3E}">
        <p14:creationId xmlns:p14="http://schemas.microsoft.com/office/powerpoint/2010/main" val="1479682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2</a:t>
            </a:fld>
            <a:endParaRPr lang="zh-CN" altLang="en-US"/>
          </a:p>
        </p:txBody>
      </p:sp>
    </p:spTree>
    <p:extLst>
      <p:ext uri="{BB962C8B-B14F-4D97-AF65-F5344CB8AC3E}">
        <p14:creationId xmlns:p14="http://schemas.microsoft.com/office/powerpoint/2010/main" val="1479682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27</a:t>
            </a:fld>
            <a:endParaRPr lang="zh-CN" altLang="en-US"/>
          </a:p>
        </p:txBody>
      </p:sp>
    </p:spTree>
    <p:extLst>
      <p:ext uri="{BB962C8B-B14F-4D97-AF65-F5344CB8AC3E}">
        <p14:creationId xmlns:p14="http://schemas.microsoft.com/office/powerpoint/2010/main" val="1479682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3</a:t>
            </a:fld>
            <a:endParaRPr lang="zh-CN" altLang="en-US"/>
          </a:p>
        </p:txBody>
      </p:sp>
    </p:spTree>
    <p:extLst>
      <p:ext uri="{BB962C8B-B14F-4D97-AF65-F5344CB8AC3E}">
        <p14:creationId xmlns:p14="http://schemas.microsoft.com/office/powerpoint/2010/main" val="1479682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36</a:t>
            </a:fld>
            <a:endParaRPr lang="zh-CN" altLang="en-US"/>
          </a:p>
        </p:txBody>
      </p:sp>
    </p:spTree>
    <p:extLst>
      <p:ext uri="{BB962C8B-B14F-4D97-AF65-F5344CB8AC3E}">
        <p14:creationId xmlns:p14="http://schemas.microsoft.com/office/powerpoint/2010/main" val="1479682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37</a:t>
            </a:fld>
            <a:endParaRPr lang="zh-CN" altLang="en-US"/>
          </a:p>
        </p:txBody>
      </p:sp>
    </p:spTree>
    <p:extLst>
      <p:ext uri="{BB962C8B-B14F-4D97-AF65-F5344CB8AC3E}">
        <p14:creationId xmlns:p14="http://schemas.microsoft.com/office/powerpoint/2010/main" val="147968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指导高通量处理器的设计：</a:t>
            </a:r>
            <a:endParaRPr lang="en-US" altLang="zh-CN" dirty="0" smtClean="0"/>
          </a:p>
          <a:p>
            <a:r>
              <a:rPr lang="zh-CN" altLang="en-US" dirty="0" smtClean="0"/>
              <a:t>通过分析高通量应用程序对处理器硬件特点的需求，以及传统多核处理器在处理高通量应用程序时所反映出的瓶颈</a:t>
            </a:r>
            <a:endParaRPr lang="en-US" altLang="zh-CN" dirty="0" smtClean="0"/>
          </a:p>
          <a:p>
            <a:r>
              <a:rPr lang="zh-CN" altLang="en-US" dirty="0" smtClean="0"/>
              <a:t>可以有针对性的对高通量处理器进行硬件设计。</a:t>
            </a:r>
          </a:p>
          <a:p>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4</a:t>
            </a:fld>
            <a:endParaRPr lang="zh-CN" altLang="en-US"/>
          </a:p>
        </p:txBody>
      </p:sp>
    </p:spTree>
    <p:extLst>
      <p:ext uri="{BB962C8B-B14F-4D97-AF65-F5344CB8AC3E}">
        <p14:creationId xmlns:p14="http://schemas.microsoft.com/office/powerpoint/2010/main" val="147968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5</a:t>
            </a:fld>
            <a:endParaRPr lang="zh-CN" altLang="en-US"/>
          </a:p>
        </p:txBody>
      </p:sp>
    </p:spTree>
    <p:extLst>
      <p:ext uri="{BB962C8B-B14F-4D97-AF65-F5344CB8AC3E}">
        <p14:creationId xmlns:p14="http://schemas.microsoft.com/office/powerpoint/2010/main" val="1479682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指导高通量处理器的设计：</a:t>
            </a:r>
            <a:endParaRPr lang="en-US" altLang="zh-CN" dirty="0" smtClean="0"/>
          </a:p>
          <a:p>
            <a:r>
              <a:rPr lang="zh-CN" altLang="en-US" dirty="0" smtClean="0"/>
              <a:t>通过分析高通量应用程序对处理器硬件特点的需求，以及传统多核处理器在处理高通量应用程序时所反映出的瓶颈</a:t>
            </a:r>
            <a:endParaRPr lang="en-US" altLang="zh-CN" dirty="0" smtClean="0"/>
          </a:p>
          <a:p>
            <a:r>
              <a:rPr lang="zh-CN" altLang="en-US" dirty="0" smtClean="0"/>
              <a:t>可以有针对性的对高通量处理器进行硬件设计。</a:t>
            </a:r>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指导高通量处理器的设计：</a:t>
            </a:r>
            <a:endParaRPr lang="en-US" altLang="zh-CN" dirty="0" smtClean="0"/>
          </a:p>
          <a:p>
            <a:r>
              <a:rPr lang="zh-CN" altLang="en-US" dirty="0" smtClean="0"/>
              <a:t>通过分析高通量应用程序对处理器硬件特点的需求，以及传统多核处理器在处理高通量应用程序时所反映出的瓶颈</a:t>
            </a:r>
            <a:endParaRPr lang="en-US" altLang="zh-CN" dirty="0" smtClean="0"/>
          </a:p>
          <a:p>
            <a:r>
              <a:rPr lang="zh-CN" altLang="en-US" dirty="0" smtClean="0"/>
              <a:t>可以有</a:t>
            </a:r>
            <a:r>
              <a:rPr lang="zh-CN" altLang="en-US" smtClean="0"/>
              <a:t>针对性的对高</a:t>
            </a:r>
            <a:r>
              <a:rPr lang="zh-CN" altLang="en-US" dirty="0" smtClean="0"/>
              <a:t>通量处理器进行硬件设计。</a:t>
            </a:r>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指导高通量处理器的设计：</a:t>
            </a:r>
            <a:endParaRPr lang="en-US" altLang="zh-CN" dirty="0" smtClean="0"/>
          </a:p>
          <a:p>
            <a:r>
              <a:rPr lang="zh-CN" altLang="en-US" dirty="0" smtClean="0"/>
              <a:t>通过分析高通量应用程序对处理器硬件特点的需求，以及传统多核处理器在处理高通量应用程序时所反映出的瓶颈</a:t>
            </a:r>
            <a:endParaRPr lang="en-US" altLang="zh-CN" dirty="0" smtClean="0"/>
          </a:p>
          <a:p>
            <a:r>
              <a:rPr lang="zh-CN" altLang="en-US" dirty="0" smtClean="0"/>
              <a:t>可以有</a:t>
            </a:r>
            <a:r>
              <a:rPr lang="zh-CN" altLang="en-US" smtClean="0"/>
              <a:t>针对性的对高</a:t>
            </a:r>
            <a:r>
              <a:rPr lang="zh-CN" altLang="en-US" dirty="0" smtClean="0"/>
              <a:t>通量处理器进行硬件设计。</a:t>
            </a:r>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指导高通量处理器的设计：</a:t>
            </a:r>
            <a:endParaRPr lang="en-US" altLang="zh-CN" dirty="0" smtClean="0"/>
          </a:p>
          <a:p>
            <a:r>
              <a:rPr lang="zh-CN" altLang="en-US" dirty="0" smtClean="0"/>
              <a:t>通过分析高通量应用程序对处理器硬件特点的需求，以及传统多核处理器在处理高通量应用程序时所反映出的瓶颈</a:t>
            </a:r>
            <a:endParaRPr lang="en-US" altLang="zh-CN" dirty="0" smtClean="0"/>
          </a:p>
          <a:p>
            <a:r>
              <a:rPr lang="zh-CN" altLang="en-US" dirty="0" smtClean="0"/>
              <a:t>可以有针对性的对高通量处理器进行硬件设计。</a:t>
            </a:r>
            <a:endParaRPr lang="en-US" altLang="zh-CN" dirty="0" smtClean="0"/>
          </a:p>
          <a:p>
            <a:endParaRPr lang="en-US" altLang="zh-CN" dirty="0" smtClean="0"/>
          </a:p>
          <a:p>
            <a:endParaRPr lang="en-US" altLang="zh-CN" dirty="0" smtClean="0"/>
          </a:p>
          <a:p>
            <a:r>
              <a:rPr lang="zh-CN" altLang="en-US" sz="2800" dirty="0" smtClean="0"/>
              <a:t>面向高通量处理器的</a:t>
            </a:r>
            <a:r>
              <a:rPr lang="en-US" altLang="zh-CN" sz="2800" dirty="0" smtClean="0"/>
              <a:t>Benchmark</a:t>
            </a:r>
            <a:r>
              <a:rPr lang="zh-CN" altLang="en-US" sz="2800" dirty="0" smtClean="0"/>
              <a:t>的特点</a:t>
            </a:r>
            <a:endParaRPr lang="en-US" altLang="zh-CN" sz="2800" dirty="0" smtClean="0"/>
          </a:p>
          <a:p>
            <a:pPr lvl="1"/>
            <a:r>
              <a:rPr lang="zh-CN" altLang="en-US" sz="2400" dirty="0" smtClean="0"/>
              <a:t>应用特征</a:t>
            </a:r>
            <a:endParaRPr lang="en-US" altLang="zh-CN" sz="2400" dirty="0" smtClean="0"/>
          </a:p>
          <a:p>
            <a:pPr lvl="2"/>
            <a:r>
              <a:rPr lang="zh-CN" altLang="en-US" sz="2000" dirty="0" smtClean="0"/>
              <a:t>大数据处理特性</a:t>
            </a:r>
            <a:endParaRPr lang="en-US" altLang="zh-CN" sz="2000" dirty="0" smtClean="0"/>
          </a:p>
          <a:p>
            <a:pPr lvl="2"/>
            <a:r>
              <a:rPr lang="zh-CN" altLang="en-US" sz="2000" dirty="0" smtClean="0"/>
              <a:t>数据流式使用特性</a:t>
            </a:r>
            <a:endParaRPr lang="en-US" altLang="zh-CN" sz="2000" dirty="0" smtClean="0"/>
          </a:p>
          <a:p>
            <a:pPr lvl="2"/>
            <a:r>
              <a:rPr lang="zh-CN" altLang="en-US" sz="2000" dirty="0" smtClean="0"/>
              <a:t>任务高并发性</a:t>
            </a:r>
            <a:endParaRPr lang="en-US" altLang="zh-CN" sz="2000" dirty="0" smtClean="0"/>
          </a:p>
          <a:p>
            <a:pPr lvl="2"/>
            <a:r>
              <a:rPr lang="zh-CN" altLang="en-US" sz="2000" dirty="0" smtClean="0"/>
              <a:t>任务低耦合性</a:t>
            </a:r>
            <a:endParaRPr lang="en-US" altLang="zh-CN" sz="2000" dirty="0" smtClean="0"/>
          </a:p>
          <a:p>
            <a:pPr lvl="1"/>
            <a:r>
              <a:rPr lang="zh-CN" altLang="en-US" sz="2400" dirty="0" smtClean="0"/>
              <a:t>硬件需求特点</a:t>
            </a:r>
            <a:endParaRPr lang="en-US" altLang="zh-CN" sz="2400" dirty="0" smtClean="0"/>
          </a:p>
          <a:p>
            <a:pPr lvl="2"/>
            <a:r>
              <a:rPr lang="zh-CN" altLang="en-US" sz="2000" dirty="0" smtClean="0"/>
              <a:t>大数据、高并发导致访存量大，需要较高访存带宽</a:t>
            </a:r>
            <a:endParaRPr lang="en-US" altLang="zh-CN" sz="2000" dirty="0" smtClean="0"/>
          </a:p>
          <a:p>
            <a:pPr lvl="2"/>
            <a:r>
              <a:rPr lang="zh-CN" altLang="en-US" sz="2000" dirty="0" smtClean="0"/>
              <a:t>流式数据处理的特点，导致</a:t>
            </a:r>
            <a:r>
              <a:rPr lang="en-US" altLang="zh-CN" sz="2000" dirty="0" smtClean="0"/>
              <a:t>Cache</a:t>
            </a:r>
            <a:r>
              <a:rPr lang="zh-CN" altLang="en-US" sz="2000" dirty="0" smtClean="0"/>
              <a:t>失效率高</a:t>
            </a:r>
            <a:endParaRPr lang="en-US" altLang="zh-CN" sz="2000" dirty="0" smtClean="0"/>
          </a:p>
          <a:p>
            <a:pPr lvl="2"/>
            <a:r>
              <a:rPr lang="zh-CN" altLang="en-US" sz="2000" dirty="0" smtClean="0"/>
              <a:t>任务的高并发性，对处理器核的并发处理能力需求高</a:t>
            </a:r>
            <a:endParaRPr lang="en-US" altLang="zh-CN" sz="2000" dirty="0" smtClean="0"/>
          </a:p>
          <a:p>
            <a:pPr lvl="2"/>
            <a:r>
              <a:rPr lang="zh-CN" altLang="en-US" sz="2000" dirty="0" smtClean="0"/>
              <a:t>任务的低耦合性，对处理器间的互联通信需求低</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 name="Group 29"/>
          <p:cNvGrpSpPr>
            <a:grpSpLocks/>
          </p:cNvGrpSpPr>
          <p:nvPr/>
        </p:nvGrpSpPr>
        <p:grpSpPr bwMode="auto">
          <a:xfrm>
            <a:off x="4191000" y="4419600"/>
            <a:ext cx="4953000" cy="2332038"/>
            <a:chOff x="2640" y="2784"/>
            <a:chExt cx="3120" cy="1469"/>
          </a:xfrm>
        </p:grpSpPr>
        <p:pic>
          <p:nvPicPr>
            <p:cNvPr id="5" name="Picture 17" descr="D:\计算所\PPT的模板\logo－d-x1.gi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976" y="2784"/>
              <a:ext cx="2784" cy="1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8"/>
            <p:cNvSpPr>
              <a:spLocks noChangeArrowheads="1"/>
            </p:cNvSpPr>
            <p:nvPr userDrawn="1"/>
          </p:nvSpPr>
          <p:spPr bwMode="auto">
            <a:xfrm>
              <a:off x="2640" y="3696"/>
              <a:ext cx="1152" cy="3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0">
                <a:latin typeface="Calibri" pitchFamily="34" charset="0"/>
                <a:ea typeface="华文楷体" pitchFamily="2" charset="-122"/>
              </a:endParaRPr>
            </a:p>
          </p:txBody>
        </p:sp>
      </p:grpSp>
      <p:grpSp>
        <p:nvGrpSpPr>
          <p:cNvPr id="3" name="Group 25"/>
          <p:cNvGrpSpPr>
            <a:grpSpLocks/>
          </p:cNvGrpSpPr>
          <p:nvPr/>
        </p:nvGrpSpPr>
        <p:grpSpPr bwMode="auto">
          <a:xfrm>
            <a:off x="0" y="0"/>
            <a:ext cx="4876800" cy="2251075"/>
            <a:chOff x="0" y="0"/>
            <a:chExt cx="3072" cy="1418"/>
          </a:xfrm>
        </p:grpSpPr>
        <p:pic>
          <p:nvPicPr>
            <p:cNvPr id="8" name="Picture 22" descr="D:\计算所\PPT的模板\logo－d-x1－1.gi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0"/>
              <a:ext cx="2688" cy="1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4"/>
            <p:cNvSpPr>
              <a:spLocks noChangeArrowheads="1"/>
            </p:cNvSpPr>
            <p:nvPr userDrawn="1"/>
          </p:nvSpPr>
          <p:spPr bwMode="auto">
            <a:xfrm>
              <a:off x="2256" y="288"/>
              <a:ext cx="816"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0">
                <a:latin typeface="Calibri" pitchFamily="34" charset="0"/>
                <a:ea typeface="华文楷体" pitchFamily="2" charset="-122"/>
              </a:endParaRPr>
            </a:p>
          </p:txBody>
        </p:sp>
      </p:grpSp>
      <p:sp>
        <p:nvSpPr>
          <p:cNvPr id="10" name="Rectangle 11"/>
          <p:cNvSpPr>
            <a:spLocks noChangeArrowheads="1"/>
          </p:cNvSpPr>
          <p:nvPr/>
        </p:nvSpPr>
        <p:spPr bwMode="auto">
          <a:xfrm flipV="1">
            <a:off x="304800" y="2743200"/>
            <a:ext cx="8610600" cy="65088"/>
          </a:xfrm>
          <a:prstGeom prst="rect">
            <a:avLst/>
          </a:prstGeom>
          <a:gradFill rotWithShape="0">
            <a:gsLst>
              <a:gs pos="0">
                <a:srgbClr val="3366FF"/>
              </a:gs>
              <a:gs pos="25000">
                <a:srgbClr val="01A78F"/>
              </a:gs>
              <a:gs pos="50000">
                <a:srgbClr val="FFFF00"/>
              </a:gs>
              <a:gs pos="75000">
                <a:srgbClr val="FF6633"/>
              </a:gs>
              <a:gs pos="100000">
                <a:srgbClr val="FF3399"/>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0">
              <a:latin typeface="Calibri" pitchFamily="34" charset="0"/>
              <a:ea typeface="华文楷体" pitchFamily="2" charset="-122"/>
            </a:endParaRPr>
          </a:p>
        </p:txBody>
      </p:sp>
      <p:pic>
        <p:nvPicPr>
          <p:cNvPr id="11" name="Picture 20" descr="D:\计算所\PPT的模板\logo.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 y="1752600"/>
            <a:ext cx="10985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6" descr="D:\计算所\PPT的模板\logo－zi.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4800" y="2819400"/>
            <a:ext cx="1447800"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7" descr="D:\计算所\PPT的模板\logo－Y-H-1.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04800" y="3200400"/>
            <a:ext cx="14478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8" name="Rectangle 12"/>
          <p:cNvSpPr>
            <a:spLocks noGrp="1" noChangeArrowheads="1"/>
          </p:cNvSpPr>
          <p:nvPr>
            <p:ph type="ctrTitle"/>
          </p:nvPr>
        </p:nvSpPr>
        <p:spPr>
          <a:xfrm>
            <a:off x="2286000" y="1524000"/>
            <a:ext cx="6477000" cy="1143000"/>
          </a:xfrm>
        </p:spPr>
        <p:txBody>
          <a:bodyPr/>
          <a:lstStyle>
            <a:lvl1pPr>
              <a:defRPr/>
            </a:lvl1pPr>
          </a:lstStyle>
          <a:p>
            <a:r>
              <a:rPr lang="zh-CN" altLang="en-US" smtClean="0"/>
              <a:t>单击此处编辑母版标题样式</a:t>
            </a:r>
            <a:endParaRPr lang="zh-CN" altLang="en-US"/>
          </a:p>
        </p:txBody>
      </p:sp>
      <p:sp>
        <p:nvSpPr>
          <p:cNvPr id="6554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smtClean="0"/>
              <a:t>单击此处编辑母版副标题样式</a:t>
            </a:r>
            <a:endParaRPr lang="zh-CN" altLang="en-US"/>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fld id="{D6BBE6DF-19C7-4F5E-9AEB-26AE46625B9A}" type="datetime1">
              <a:rPr lang="zh-CN" altLang="en-US" smtClean="0"/>
              <a:pPr>
                <a:defRPr/>
              </a:pPr>
              <a:t>2015/4/17</a:t>
            </a:fld>
            <a:endParaRPr lang="zh-CN" altLang="en-US"/>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zh-CN" altLang="en-US"/>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3696EDB8-CA20-4269-A5CA-D912BDD1641C}" type="slidenum">
              <a:rPr lang="zh-CN" altLang="en-US"/>
              <a:pPr>
                <a:defRPr/>
              </a:pPr>
              <a:t>‹#›</a:t>
            </a:fld>
            <a:endParaRPr lang="zh-CN" altLang="en-US"/>
          </a:p>
        </p:txBody>
      </p:sp>
    </p:spTree>
    <p:extLst>
      <p:ext uri="{BB962C8B-B14F-4D97-AF65-F5344CB8AC3E}">
        <p14:creationId xmlns:p14="http://schemas.microsoft.com/office/powerpoint/2010/main" val="4080495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fld id="{E29289A3-9735-41F4-A196-76039B979522}" type="datetime1">
              <a:rPr lang="zh-CN" altLang="en-US" smtClean="0"/>
              <a:pPr>
                <a:defRPr/>
              </a:pPr>
              <a:t>2015/4/17</a:t>
            </a:fld>
            <a:endParaRPr lang="zh-CN" alt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13"/>
          <p:cNvSpPr>
            <a:spLocks noGrp="1" noChangeArrowheads="1"/>
          </p:cNvSpPr>
          <p:nvPr>
            <p:ph type="sldNum" sz="quarter" idx="12"/>
          </p:nvPr>
        </p:nvSpPr>
        <p:spPr>
          <a:ln/>
        </p:spPr>
        <p:txBody>
          <a:bodyPr/>
          <a:lstStyle>
            <a:lvl1pPr>
              <a:defRPr/>
            </a:lvl1pPr>
          </a:lstStyle>
          <a:p>
            <a:pPr>
              <a:defRPr/>
            </a:pPr>
            <a:fld id="{A0C5EE06-FE6A-4158-9BCE-883D262A72A5}" type="slidenum">
              <a:rPr lang="zh-CN" altLang="en-US"/>
              <a:pPr>
                <a:defRPr/>
              </a:pPr>
              <a:t>‹#›</a:t>
            </a:fld>
            <a:endParaRPr lang="zh-CN" altLang="en-US"/>
          </a:p>
        </p:txBody>
      </p:sp>
    </p:spTree>
    <p:extLst>
      <p:ext uri="{BB962C8B-B14F-4D97-AF65-F5344CB8AC3E}">
        <p14:creationId xmlns:p14="http://schemas.microsoft.com/office/powerpoint/2010/main" val="1069350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80225" y="76200"/>
            <a:ext cx="2063750" cy="59801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76200"/>
            <a:ext cx="6042025" cy="59801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fld id="{7845F0A3-B77D-4A71-A63C-F03117929852}" type="datetime1">
              <a:rPr lang="zh-CN" altLang="en-US" smtClean="0"/>
              <a:pPr>
                <a:defRPr/>
              </a:pPr>
              <a:t>2015/4/17</a:t>
            </a:fld>
            <a:endParaRPr lang="zh-CN" alt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13"/>
          <p:cNvSpPr>
            <a:spLocks noGrp="1" noChangeArrowheads="1"/>
          </p:cNvSpPr>
          <p:nvPr>
            <p:ph type="sldNum" sz="quarter" idx="12"/>
          </p:nvPr>
        </p:nvSpPr>
        <p:spPr>
          <a:ln/>
        </p:spPr>
        <p:txBody>
          <a:bodyPr/>
          <a:lstStyle>
            <a:lvl1pPr>
              <a:defRPr/>
            </a:lvl1pPr>
          </a:lstStyle>
          <a:p>
            <a:pPr>
              <a:defRPr/>
            </a:pPr>
            <a:fld id="{59B34C0C-7458-4500-9605-FB9E9140DED1}" type="slidenum">
              <a:rPr lang="zh-CN" altLang="en-US"/>
              <a:pPr>
                <a:defRPr/>
              </a:pPr>
              <a:t>‹#›</a:t>
            </a:fld>
            <a:endParaRPr lang="zh-CN" altLang="en-US"/>
          </a:p>
        </p:txBody>
      </p:sp>
    </p:spTree>
    <p:extLst>
      <p:ext uri="{BB962C8B-B14F-4D97-AF65-F5344CB8AC3E}">
        <p14:creationId xmlns:p14="http://schemas.microsoft.com/office/powerpoint/2010/main" val="3749262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057400" y="76200"/>
            <a:ext cx="6886575"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600200"/>
            <a:ext cx="3981450" cy="44561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19650" y="1600200"/>
            <a:ext cx="3983038" cy="44561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fld id="{BE441BC8-91AF-41F0-9545-5EC2E8EB3AAE}" type="datetime1">
              <a:rPr lang="zh-CN" altLang="en-US" smtClean="0"/>
              <a:pPr>
                <a:defRPr/>
              </a:pPr>
              <a:t>2015/4/17</a:t>
            </a:fld>
            <a:endParaRPr lang="zh-CN" alt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13"/>
          <p:cNvSpPr>
            <a:spLocks noGrp="1" noChangeArrowheads="1"/>
          </p:cNvSpPr>
          <p:nvPr>
            <p:ph type="sldNum" sz="quarter" idx="12"/>
          </p:nvPr>
        </p:nvSpPr>
        <p:spPr>
          <a:ln/>
        </p:spPr>
        <p:txBody>
          <a:bodyPr/>
          <a:lstStyle>
            <a:lvl1pPr>
              <a:defRPr/>
            </a:lvl1pPr>
          </a:lstStyle>
          <a:p>
            <a:pPr>
              <a:defRPr/>
            </a:pPr>
            <a:fld id="{EFB1F9B8-856D-4F31-BD95-4A7B9F90790F}" type="slidenum">
              <a:rPr lang="zh-CN" altLang="en-US"/>
              <a:pPr>
                <a:defRPr/>
              </a:pPr>
              <a:t>‹#›</a:t>
            </a:fld>
            <a:endParaRPr lang="zh-CN" altLang="en-US"/>
          </a:p>
        </p:txBody>
      </p:sp>
    </p:spTree>
    <p:extLst>
      <p:ext uri="{BB962C8B-B14F-4D97-AF65-F5344CB8AC3E}">
        <p14:creationId xmlns:p14="http://schemas.microsoft.com/office/powerpoint/2010/main" val="1942639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11"/>
          <p:cNvSpPr>
            <a:spLocks noGrp="1" noChangeArrowheads="1"/>
          </p:cNvSpPr>
          <p:nvPr>
            <p:ph type="dt" sz="half" idx="10"/>
          </p:nvPr>
        </p:nvSpPr>
        <p:spPr>
          <a:ln/>
        </p:spPr>
        <p:txBody>
          <a:bodyPr/>
          <a:lstStyle>
            <a:lvl1pPr>
              <a:defRPr/>
            </a:lvl1pPr>
          </a:lstStyle>
          <a:p>
            <a:pPr>
              <a:defRPr/>
            </a:pPr>
            <a:fld id="{7B18CBCB-97C9-4EEB-AFBD-D6ABBEC21077}" type="datetime1">
              <a:rPr lang="zh-CN" altLang="en-US" smtClean="0"/>
              <a:pPr>
                <a:defRPr/>
              </a:pPr>
              <a:t>2015/4/17</a:t>
            </a:fld>
            <a:endParaRPr lang="zh-CN" altLang="en-US" dirty="0"/>
          </a:p>
        </p:txBody>
      </p:sp>
      <p:sp>
        <p:nvSpPr>
          <p:cNvPr id="5"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13"/>
          <p:cNvSpPr>
            <a:spLocks noGrp="1" noChangeArrowheads="1"/>
          </p:cNvSpPr>
          <p:nvPr>
            <p:ph type="sldNum" sz="quarter" idx="12"/>
          </p:nvPr>
        </p:nvSpPr>
        <p:spPr>
          <a:ln/>
        </p:spPr>
        <p:txBody>
          <a:bodyPr/>
          <a:lstStyle>
            <a:lvl1pPr>
              <a:defRPr/>
            </a:lvl1pPr>
          </a:lstStyle>
          <a:p>
            <a:pPr>
              <a:defRPr/>
            </a:pPr>
            <a:fld id="{FBE6E05E-6474-45BE-83A8-6670C20CC204}" type="slidenum">
              <a:rPr lang="zh-CN" altLang="en-US"/>
              <a:pPr>
                <a:defRPr/>
              </a:pPr>
              <a:t>‹#›</a:t>
            </a:fld>
            <a:endParaRPr lang="zh-CN" altLang="en-US" dirty="0"/>
          </a:p>
        </p:txBody>
      </p:sp>
    </p:spTree>
    <p:extLst>
      <p:ext uri="{BB962C8B-B14F-4D97-AF65-F5344CB8AC3E}">
        <p14:creationId xmlns:p14="http://schemas.microsoft.com/office/powerpoint/2010/main" val="4105161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fld id="{2AC3C682-D20E-4A4D-B687-1CC3D5FCBE7F}" type="datetime1">
              <a:rPr lang="zh-CN" altLang="en-US" smtClean="0"/>
              <a:pPr>
                <a:defRPr/>
              </a:pPr>
              <a:t>2015/4/17</a:t>
            </a:fld>
            <a:endParaRPr lang="zh-CN" alt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13"/>
          <p:cNvSpPr>
            <a:spLocks noGrp="1" noChangeArrowheads="1"/>
          </p:cNvSpPr>
          <p:nvPr>
            <p:ph type="sldNum" sz="quarter" idx="12"/>
          </p:nvPr>
        </p:nvSpPr>
        <p:spPr>
          <a:ln/>
        </p:spPr>
        <p:txBody>
          <a:bodyPr/>
          <a:lstStyle>
            <a:lvl1pPr>
              <a:defRPr/>
            </a:lvl1pPr>
          </a:lstStyle>
          <a:p>
            <a:pPr>
              <a:defRPr/>
            </a:pPr>
            <a:fld id="{059A09AA-E12A-49D8-94F0-757BAEDF8C7F}" type="slidenum">
              <a:rPr lang="zh-CN" altLang="en-US"/>
              <a:pPr>
                <a:defRPr/>
              </a:pPr>
              <a:t>‹#›</a:t>
            </a:fld>
            <a:endParaRPr lang="zh-CN" altLang="en-US"/>
          </a:p>
        </p:txBody>
      </p:sp>
    </p:spTree>
    <p:extLst>
      <p:ext uri="{BB962C8B-B14F-4D97-AF65-F5344CB8AC3E}">
        <p14:creationId xmlns:p14="http://schemas.microsoft.com/office/powerpoint/2010/main" val="4228785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600200"/>
            <a:ext cx="3981450" cy="4456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19650" y="1600200"/>
            <a:ext cx="3983038" cy="4456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fld id="{5856187B-72CD-4A74-8C46-5EFF5EFFEA62}" type="datetime1">
              <a:rPr lang="zh-CN" altLang="en-US" smtClean="0"/>
              <a:pPr>
                <a:defRPr/>
              </a:pPr>
              <a:t>2015/4/17</a:t>
            </a:fld>
            <a:endParaRPr lang="zh-CN" alt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13"/>
          <p:cNvSpPr>
            <a:spLocks noGrp="1" noChangeArrowheads="1"/>
          </p:cNvSpPr>
          <p:nvPr>
            <p:ph type="sldNum" sz="quarter" idx="12"/>
          </p:nvPr>
        </p:nvSpPr>
        <p:spPr>
          <a:ln/>
        </p:spPr>
        <p:txBody>
          <a:bodyPr/>
          <a:lstStyle>
            <a:lvl1pPr>
              <a:defRPr/>
            </a:lvl1pPr>
          </a:lstStyle>
          <a:p>
            <a:pPr>
              <a:defRPr/>
            </a:pPr>
            <a:fld id="{C75292DC-6D3E-46D6-A2B1-FE38CD3A1781}" type="slidenum">
              <a:rPr lang="zh-CN" altLang="en-US"/>
              <a:pPr>
                <a:defRPr/>
              </a:pPr>
              <a:t>‹#›</a:t>
            </a:fld>
            <a:endParaRPr lang="zh-CN" altLang="en-US"/>
          </a:p>
        </p:txBody>
      </p:sp>
    </p:spTree>
    <p:extLst>
      <p:ext uri="{BB962C8B-B14F-4D97-AF65-F5344CB8AC3E}">
        <p14:creationId xmlns:p14="http://schemas.microsoft.com/office/powerpoint/2010/main" val="2105275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fld id="{C932D50C-03B9-4B24-AA8B-4F79D21D7189}" type="datetime1">
              <a:rPr lang="zh-CN" altLang="en-US" smtClean="0"/>
              <a:pPr>
                <a:defRPr/>
              </a:pPr>
              <a:t>2015/4/17</a:t>
            </a:fld>
            <a:endParaRPr lang="zh-CN" altLang="en-US"/>
          </a:p>
        </p:txBody>
      </p:sp>
      <p:sp>
        <p:nvSpPr>
          <p:cNvPr id="8"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9" name="Rectangle 13"/>
          <p:cNvSpPr>
            <a:spLocks noGrp="1" noChangeArrowheads="1"/>
          </p:cNvSpPr>
          <p:nvPr>
            <p:ph type="sldNum" sz="quarter" idx="12"/>
          </p:nvPr>
        </p:nvSpPr>
        <p:spPr>
          <a:ln/>
        </p:spPr>
        <p:txBody>
          <a:bodyPr/>
          <a:lstStyle>
            <a:lvl1pPr>
              <a:defRPr/>
            </a:lvl1pPr>
          </a:lstStyle>
          <a:p>
            <a:pPr>
              <a:defRPr/>
            </a:pPr>
            <a:fld id="{564E8F05-0C02-4B4F-91EF-6A764D8966BD}" type="slidenum">
              <a:rPr lang="zh-CN" altLang="en-US"/>
              <a:pPr>
                <a:defRPr/>
              </a:pPr>
              <a:t>‹#›</a:t>
            </a:fld>
            <a:endParaRPr lang="zh-CN" altLang="en-US"/>
          </a:p>
        </p:txBody>
      </p:sp>
    </p:spTree>
    <p:extLst>
      <p:ext uri="{BB962C8B-B14F-4D97-AF65-F5344CB8AC3E}">
        <p14:creationId xmlns:p14="http://schemas.microsoft.com/office/powerpoint/2010/main" val="3681204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fld id="{2309BC8C-6CBC-4A55-BA61-42DDB189BA13}" type="datetime1">
              <a:rPr lang="zh-CN" altLang="en-US" smtClean="0"/>
              <a:pPr>
                <a:defRPr/>
              </a:pPr>
              <a:t>2015/4/17</a:t>
            </a:fld>
            <a:endParaRPr lang="zh-CN" altLang="en-US"/>
          </a:p>
        </p:txBody>
      </p:sp>
      <p:sp>
        <p:nvSpPr>
          <p:cNvPr id="4"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5" name="Rectangle 13"/>
          <p:cNvSpPr>
            <a:spLocks noGrp="1" noChangeArrowheads="1"/>
          </p:cNvSpPr>
          <p:nvPr>
            <p:ph type="sldNum" sz="quarter" idx="12"/>
          </p:nvPr>
        </p:nvSpPr>
        <p:spPr>
          <a:ln/>
        </p:spPr>
        <p:txBody>
          <a:bodyPr/>
          <a:lstStyle>
            <a:lvl1pPr>
              <a:defRPr/>
            </a:lvl1pPr>
          </a:lstStyle>
          <a:p>
            <a:pPr>
              <a:defRPr/>
            </a:pPr>
            <a:fld id="{00EEE9F1-2C2E-47AF-B7B7-6F5D4AF5A48A}" type="slidenum">
              <a:rPr lang="zh-CN" altLang="en-US"/>
              <a:pPr>
                <a:defRPr/>
              </a:pPr>
              <a:t>‹#›</a:t>
            </a:fld>
            <a:endParaRPr lang="zh-CN" altLang="en-US"/>
          </a:p>
        </p:txBody>
      </p:sp>
    </p:spTree>
    <p:extLst>
      <p:ext uri="{BB962C8B-B14F-4D97-AF65-F5344CB8AC3E}">
        <p14:creationId xmlns:p14="http://schemas.microsoft.com/office/powerpoint/2010/main" val="1006136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fld id="{EE45C98D-458B-43BD-9985-4CD9DF8829FA}" type="datetime1">
              <a:rPr lang="zh-CN" altLang="en-US" smtClean="0"/>
              <a:pPr>
                <a:defRPr/>
              </a:pPr>
              <a:t>2015/4/17</a:t>
            </a:fld>
            <a:endParaRPr lang="zh-CN" altLang="en-US"/>
          </a:p>
        </p:txBody>
      </p:sp>
      <p:sp>
        <p:nvSpPr>
          <p:cNvPr id="3"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13"/>
          <p:cNvSpPr>
            <a:spLocks noGrp="1" noChangeArrowheads="1"/>
          </p:cNvSpPr>
          <p:nvPr>
            <p:ph type="sldNum" sz="quarter" idx="12"/>
          </p:nvPr>
        </p:nvSpPr>
        <p:spPr>
          <a:ln/>
        </p:spPr>
        <p:txBody>
          <a:bodyPr/>
          <a:lstStyle>
            <a:lvl1pPr>
              <a:defRPr/>
            </a:lvl1pPr>
          </a:lstStyle>
          <a:p>
            <a:pPr>
              <a:defRPr/>
            </a:pPr>
            <a:fld id="{D55A596C-0449-4307-9102-4255BEE0EE34}" type="slidenum">
              <a:rPr lang="zh-CN" altLang="en-US"/>
              <a:pPr>
                <a:defRPr/>
              </a:pPr>
              <a:t>‹#›</a:t>
            </a:fld>
            <a:endParaRPr lang="zh-CN" altLang="en-US"/>
          </a:p>
        </p:txBody>
      </p:sp>
    </p:spTree>
    <p:extLst>
      <p:ext uri="{BB962C8B-B14F-4D97-AF65-F5344CB8AC3E}">
        <p14:creationId xmlns:p14="http://schemas.microsoft.com/office/powerpoint/2010/main" val="2020188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fld id="{9BE6C04B-8721-42E5-A8D4-4DC0681517A4}" type="datetime1">
              <a:rPr lang="zh-CN" altLang="en-US" smtClean="0"/>
              <a:pPr>
                <a:defRPr/>
              </a:pPr>
              <a:t>2015/4/17</a:t>
            </a:fld>
            <a:endParaRPr lang="zh-CN" alt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13"/>
          <p:cNvSpPr>
            <a:spLocks noGrp="1" noChangeArrowheads="1"/>
          </p:cNvSpPr>
          <p:nvPr>
            <p:ph type="sldNum" sz="quarter" idx="12"/>
          </p:nvPr>
        </p:nvSpPr>
        <p:spPr>
          <a:ln/>
        </p:spPr>
        <p:txBody>
          <a:bodyPr/>
          <a:lstStyle>
            <a:lvl1pPr>
              <a:defRPr/>
            </a:lvl1pPr>
          </a:lstStyle>
          <a:p>
            <a:pPr>
              <a:defRPr/>
            </a:pPr>
            <a:fld id="{EF3D6B37-9F5C-4F89-A496-943CCE4E7107}" type="slidenum">
              <a:rPr lang="zh-CN" altLang="en-US"/>
              <a:pPr>
                <a:defRPr/>
              </a:pPr>
              <a:t>‹#›</a:t>
            </a:fld>
            <a:endParaRPr lang="zh-CN" altLang="en-US"/>
          </a:p>
        </p:txBody>
      </p:sp>
    </p:spTree>
    <p:extLst>
      <p:ext uri="{BB962C8B-B14F-4D97-AF65-F5344CB8AC3E}">
        <p14:creationId xmlns:p14="http://schemas.microsoft.com/office/powerpoint/2010/main" val="2713501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fld id="{2ADD7C86-7134-4778-93EC-D16565C748C0}" type="datetime1">
              <a:rPr lang="zh-CN" altLang="en-US" smtClean="0"/>
              <a:pPr>
                <a:defRPr/>
              </a:pPr>
              <a:t>2015/4/17</a:t>
            </a:fld>
            <a:endParaRPr lang="zh-CN" alt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13"/>
          <p:cNvSpPr>
            <a:spLocks noGrp="1" noChangeArrowheads="1"/>
          </p:cNvSpPr>
          <p:nvPr>
            <p:ph type="sldNum" sz="quarter" idx="12"/>
          </p:nvPr>
        </p:nvSpPr>
        <p:spPr>
          <a:ln/>
        </p:spPr>
        <p:txBody>
          <a:bodyPr/>
          <a:lstStyle>
            <a:lvl1pPr>
              <a:defRPr/>
            </a:lvl1pPr>
          </a:lstStyle>
          <a:p>
            <a:pPr>
              <a:defRPr/>
            </a:pPr>
            <a:fld id="{22EE2E41-CBA1-464A-9344-80205D08D310}" type="slidenum">
              <a:rPr lang="zh-CN" altLang="en-US"/>
              <a:pPr>
                <a:defRPr/>
              </a:pPr>
              <a:t>‹#›</a:t>
            </a:fld>
            <a:endParaRPr lang="zh-CN" altLang="en-US"/>
          </a:p>
        </p:txBody>
      </p:sp>
    </p:spTree>
    <p:extLst>
      <p:ext uri="{BB962C8B-B14F-4D97-AF65-F5344CB8AC3E}">
        <p14:creationId xmlns:p14="http://schemas.microsoft.com/office/powerpoint/2010/main" val="3378723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20"/>
          <p:cNvGrpSpPr>
            <a:grpSpLocks/>
          </p:cNvGrpSpPr>
          <p:nvPr/>
        </p:nvGrpSpPr>
        <p:grpSpPr bwMode="auto">
          <a:xfrm>
            <a:off x="4191000" y="4525963"/>
            <a:ext cx="4953000" cy="2332037"/>
            <a:chOff x="2640" y="2784"/>
            <a:chExt cx="3120" cy="1469"/>
          </a:xfrm>
        </p:grpSpPr>
        <p:pic>
          <p:nvPicPr>
            <p:cNvPr id="1037" name="Picture 21" descr="D:\计算所\PPT的模板\logo－d-x1.gif"/>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2976" y="2784"/>
              <a:ext cx="2784" cy="1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8" name="Rectangle 22"/>
            <p:cNvSpPr>
              <a:spLocks noChangeArrowheads="1"/>
            </p:cNvSpPr>
            <p:nvPr userDrawn="1"/>
          </p:nvSpPr>
          <p:spPr bwMode="auto">
            <a:xfrm>
              <a:off x="2640" y="3696"/>
              <a:ext cx="1152" cy="3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0">
                <a:latin typeface="Calibri" pitchFamily="34" charset="0"/>
                <a:ea typeface="华文楷体" pitchFamily="2" charset="-122"/>
              </a:endParaRPr>
            </a:p>
          </p:txBody>
        </p:sp>
      </p:grpSp>
      <p:grpSp>
        <p:nvGrpSpPr>
          <p:cNvPr id="3" name="Group 17"/>
          <p:cNvGrpSpPr>
            <a:grpSpLocks/>
          </p:cNvGrpSpPr>
          <p:nvPr/>
        </p:nvGrpSpPr>
        <p:grpSpPr bwMode="auto">
          <a:xfrm>
            <a:off x="0" y="34925"/>
            <a:ext cx="4876800" cy="2251075"/>
            <a:chOff x="0" y="0"/>
            <a:chExt cx="3072" cy="1418"/>
          </a:xfrm>
        </p:grpSpPr>
        <p:pic>
          <p:nvPicPr>
            <p:cNvPr id="1035" name="Picture 18" descr="D:\计算所\PPT的模板\logo－d-x1－1.gif"/>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0" y="0"/>
              <a:ext cx="2688" cy="1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6" name="Rectangle 19"/>
            <p:cNvSpPr>
              <a:spLocks noChangeArrowheads="1"/>
            </p:cNvSpPr>
            <p:nvPr userDrawn="1"/>
          </p:nvSpPr>
          <p:spPr bwMode="auto">
            <a:xfrm>
              <a:off x="2256" y="288"/>
              <a:ext cx="816"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0">
                <a:latin typeface="Calibri" pitchFamily="34" charset="0"/>
                <a:ea typeface="华文楷体" pitchFamily="2" charset="-122"/>
              </a:endParaRPr>
            </a:p>
          </p:txBody>
        </p:sp>
      </p:grpSp>
      <p:sp>
        <p:nvSpPr>
          <p:cNvPr id="1028" name="Rectangle 9"/>
          <p:cNvSpPr>
            <a:spLocks noGrp="1" noChangeArrowheads="1"/>
          </p:cNvSpPr>
          <p:nvPr>
            <p:ph type="title"/>
          </p:nvPr>
        </p:nvSpPr>
        <p:spPr bwMode="auto">
          <a:xfrm>
            <a:off x="2057400" y="76200"/>
            <a:ext cx="68865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9" name="Rectangle 10"/>
          <p:cNvSpPr>
            <a:spLocks noGrp="1" noChangeArrowheads="1"/>
          </p:cNvSpPr>
          <p:nvPr>
            <p:ph type="body" idx="1"/>
          </p:nvPr>
        </p:nvSpPr>
        <p:spPr bwMode="auto">
          <a:xfrm>
            <a:off x="685800" y="1600200"/>
            <a:ext cx="8116888" cy="445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4523" name="Rectangle 11"/>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fontAlgn="auto">
              <a:spcBef>
                <a:spcPts val="0"/>
              </a:spcBef>
              <a:spcAft>
                <a:spcPts val="0"/>
              </a:spcAft>
              <a:defRPr kumimoji="0" sz="1400" b="0">
                <a:latin typeface="+mn-lt"/>
                <a:ea typeface="+mn-ea"/>
              </a:defRPr>
            </a:lvl1pPr>
          </a:lstStyle>
          <a:p>
            <a:pPr>
              <a:defRPr/>
            </a:pPr>
            <a:fld id="{0D122561-0070-4DCC-A489-9C2009E426F1}" type="datetime1">
              <a:rPr lang="zh-CN" altLang="en-US" smtClean="0"/>
              <a:pPr>
                <a:defRPr/>
              </a:pPr>
              <a:t>2015/4/17</a:t>
            </a:fld>
            <a:endParaRPr lang="zh-CN" altLang="en-US"/>
          </a:p>
        </p:txBody>
      </p:sp>
      <p:sp>
        <p:nvSpPr>
          <p:cNvPr id="64524" name="Rectangle 12"/>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kumimoji="0" sz="1400" b="0">
                <a:latin typeface="+mn-lt"/>
                <a:ea typeface="+mn-ea"/>
              </a:defRPr>
            </a:lvl1pPr>
          </a:lstStyle>
          <a:p>
            <a:pPr>
              <a:defRPr/>
            </a:pPr>
            <a:endParaRPr lang="zh-CN" altLang="en-US"/>
          </a:p>
        </p:txBody>
      </p:sp>
      <p:sp>
        <p:nvSpPr>
          <p:cNvPr id="64525" name="Rectangle 1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kumimoji="0" sz="1400" b="0">
                <a:latin typeface="+mn-lt"/>
                <a:ea typeface="+mn-ea"/>
              </a:defRPr>
            </a:lvl1pPr>
          </a:lstStyle>
          <a:p>
            <a:pPr>
              <a:defRPr/>
            </a:pPr>
            <a:fld id="{076095F3-61AA-4033-9247-BFE4AB5BB148}" type="slidenum">
              <a:rPr lang="zh-CN" altLang="en-US"/>
              <a:pPr>
                <a:defRPr/>
              </a:pPr>
              <a:t>‹#›</a:t>
            </a:fld>
            <a:endParaRPr lang="zh-CN" altLang="en-US"/>
          </a:p>
        </p:txBody>
      </p:sp>
      <p:sp>
        <p:nvSpPr>
          <p:cNvPr id="1033" name="Rectangle 14"/>
          <p:cNvSpPr>
            <a:spLocks noChangeArrowheads="1"/>
          </p:cNvSpPr>
          <p:nvPr/>
        </p:nvSpPr>
        <p:spPr bwMode="auto">
          <a:xfrm flipV="1">
            <a:off x="392113" y="1371600"/>
            <a:ext cx="8447087" cy="53975"/>
          </a:xfrm>
          <a:prstGeom prst="rect">
            <a:avLst/>
          </a:prstGeom>
          <a:gradFill rotWithShape="0">
            <a:gsLst>
              <a:gs pos="0">
                <a:srgbClr val="3366FF"/>
              </a:gs>
              <a:gs pos="25000">
                <a:srgbClr val="01A78F"/>
              </a:gs>
              <a:gs pos="50000">
                <a:srgbClr val="FFFF00"/>
              </a:gs>
              <a:gs pos="75000">
                <a:srgbClr val="FF6633"/>
              </a:gs>
              <a:gs pos="100000">
                <a:srgbClr val="FF3399"/>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0">
              <a:latin typeface="Calibri" pitchFamily="34" charset="0"/>
              <a:ea typeface="华文楷体" pitchFamily="2" charset="-122"/>
            </a:endParaRPr>
          </a:p>
        </p:txBody>
      </p:sp>
      <p:pic>
        <p:nvPicPr>
          <p:cNvPr id="1034" name="Picture 15" descr="D:\计算所\PPT的模板\logo.gif"/>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62000" y="533400"/>
            <a:ext cx="838200"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p:txStyles>
    <p:titleStyle>
      <a:lvl1pPr algn="l" rtl="0" eaLnBrk="0" fontAlgn="base" hangingPunct="0">
        <a:spcBef>
          <a:spcPct val="0"/>
        </a:spcBef>
        <a:spcAft>
          <a:spcPct val="0"/>
        </a:spcAft>
        <a:defRPr kumimoji="1" sz="4000">
          <a:solidFill>
            <a:schemeClr val="tx2"/>
          </a:solidFill>
          <a:latin typeface="+mj-lt"/>
          <a:ea typeface="+mj-ea"/>
          <a:cs typeface="+mj-cs"/>
        </a:defRPr>
      </a:lvl1pPr>
      <a:lvl2pPr algn="l" rtl="0" eaLnBrk="0" fontAlgn="base" hangingPunct="0">
        <a:spcBef>
          <a:spcPct val="0"/>
        </a:spcBef>
        <a:spcAft>
          <a:spcPct val="0"/>
        </a:spcAft>
        <a:defRPr kumimoji="1" sz="4000">
          <a:solidFill>
            <a:schemeClr val="tx2"/>
          </a:solidFill>
          <a:latin typeface="Candara" pitchFamily="34" charset="0"/>
          <a:ea typeface="华文楷体" pitchFamily="2" charset="-122"/>
        </a:defRPr>
      </a:lvl2pPr>
      <a:lvl3pPr algn="l" rtl="0" eaLnBrk="0" fontAlgn="base" hangingPunct="0">
        <a:spcBef>
          <a:spcPct val="0"/>
        </a:spcBef>
        <a:spcAft>
          <a:spcPct val="0"/>
        </a:spcAft>
        <a:defRPr kumimoji="1" sz="4000">
          <a:solidFill>
            <a:schemeClr val="tx2"/>
          </a:solidFill>
          <a:latin typeface="Candara" pitchFamily="34" charset="0"/>
          <a:ea typeface="华文楷体" pitchFamily="2" charset="-122"/>
        </a:defRPr>
      </a:lvl3pPr>
      <a:lvl4pPr algn="l" rtl="0" eaLnBrk="0" fontAlgn="base" hangingPunct="0">
        <a:spcBef>
          <a:spcPct val="0"/>
        </a:spcBef>
        <a:spcAft>
          <a:spcPct val="0"/>
        </a:spcAft>
        <a:defRPr kumimoji="1" sz="4000">
          <a:solidFill>
            <a:schemeClr val="tx2"/>
          </a:solidFill>
          <a:latin typeface="Candara" pitchFamily="34" charset="0"/>
          <a:ea typeface="华文楷体" pitchFamily="2" charset="-122"/>
        </a:defRPr>
      </a:lvl4pPr>
      <a:lvl5pPr algn="l" rtl="0" eaLnBrk="0" fontAlgn="base" hangingPunct="0">
        <a:spcBef>
          <a:spcPct val="0"/>
        </a:spcBef>
        <a:spcAft>
          <a:spcPct val="0"/>
        </a:spcAft>
        <a:defRPr kumimoji="1" sz="4000">
          <a:solidFill>
            <a:schemeClr val="tx2"/>
          </a:solidFill>
          <a:latin typeface="Candara" pitchFamily="34" charset="0"/>
          <a:ea typeface="华文楷体" pitchFamily="2" charset="-122"/>
        </a:defRPr>
      </a:lvl5pPr>
      <a:lvl6pPr marL="457200" algn="l" rtl="0" eaLnBrk="1" fontAlgn="base" hangingPunct="1">
        <a:spcBef>
          <a:spcPct val="0"/>
        </a:spcBef>
        <a:spcAft>
          <a:spcPct val="0"/>
        </a:spcAft>
        <a:defRPr kumimoji="1" sz="4000">
          <a:solidFill>
            <a:schemeClr val="tx2"/>
          </a:solidFill>
          <a:latin typeface="Tahoma" pitchFamily="34" charset="0"/>
          <a:ea typeface="宋体" pitchFamily="2" charset="-122"/>
        </a:defRPr>
      </a:lvl6pPr>
      <a:lvl7pPr marL="914400" algn="l" rtl="0" eaLnBrk="1" fontAlgn="base" hangingPunct="1">
        <a:spcBef>
          <a:spcPct val="0"/>
        </a:spcBef>
        <a:spcAft>
          <a:spcPct val="0"/>
        </a:spcAft>
        <a:defRPr kumimoji="1" sz="4000">
          <a:solidFill>
            <a:schemeClr val="tx2"/>
          </a:solidFill>
          <a:latin typeface="Tahoma" pitchFamily="34" charset="0"/>
          <a:ea typeface="宋体" pitchFamily="2" charset="-122"/>
        </a:defRPr>
      </a:lvl7pPr>
      <a:lvl8pPr marL="1371600" algn="l" rtl="0" eaLnBrk="1" fontAlgn="base" hangingPunct="1">
        <a:spcBef>
          <a:spcPct val="0"/>
        </a:spcBef>
        <a:spcAft>
          <a:spcPct val="0"/>
        </a:spcAft>
        <a:defRPr kumimoji="1" sz="4000">
          <a:solidFill>
            <a:schemeClr val="tx2"/>
          </a:solidFill>
          <a:latin typeface="Tahoma" pitchFamily="34" charset="0"/>
          <a:ea typeface="宋体" pitchFamily="2" charset="-122"/>
        </a:defRPr>
      </a:lvl8pPr>
      <a:lvl9pPr marL="1828800" algn="l" rtl="0" eaLnBrk="1" fontAlgn="base" hangingPunct="1">
        <a:spcBef>
          <a:spcPct val="0"/>
        </a:spcBef>
        <a:spcAft>
          <a:spcPct val="0"/>
        </a:spcAft>
        <a:defRPr kumimoji="1" sz="40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Calibri" pitchFamily="34" charset="0"/>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Calibri" pitchFamily="34" charset="0"/>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Calibri" pitchFamily="34" charset="0"/>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Calibri" pitchFamily="34" charset="0"/>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Calibri" pitchFamily="34" charset="0"/>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8.e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chart" Target="../charts/char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chart" Target="../charts/chart7.xml"/><Relationship Id="rId4" Type="http://schemas.openxmlformats.org/officeDocument/2006/relationships/chart" Target="../charts/chart6.xml"/></Relationships>
</file>

<file path=ppt/slides/_rels/slide33.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chart" Target="../charts/chart10.xml"/></Relationships>
</file>

<file path=ppt/slides/_rels/slide35.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chart" Target="../charts/char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面向高通量处理器的</a:t>
            </a:r>
            <a:r>
              <a:rPr lang="en-US" altLang="zh-CN" dirty="0" smtClean="0"/>
              <a:t>Benchmark</a:t>
            </a:r>
            <a:r>
              <a:rPr lang="zh-CN" altLang="en-US" dirty="0" smtClean="0"/>
              <a:t>研究</a:t>
            </a:r>
            <a:endParaRPr lang="zh-CN" altLang="en-US" dirty="0"/>
          </a:p>
        </p:txBody>
      </p:sp>
      <p:sp>
        <p:nvSpPr>
          <p:cNvPr id="3" name="副标题 2"/>
          <p:cNvSpPr>
            <a:spLocks noGrp="1"/>
          </p:cNvSpPr>
          <p:nvPr>
            <p:ph type="subTitle" idx="1"/>
          </p:nvPr>
        </p:nvSpPr>
        <p:spPr>
          <a:xfrm>
            <a:off x="2915816" y="3645024"/>
            <a:ext cx="4392488" cy="1080120"/>
          </a:xfrm>
        </p:spPr>
        <p:txBody>
          <a:bodyPr/>
          <a:lstStyle/>
          <a:p>
            <a:pPr algn="l"/>
            <a:r>
              <a:rPr lang="zh-CN" altLang="en-US" sz="2800" dirty="0" smtClean="0"/>
              <a:t>姓名：苗福涛</a:t>
            </a:r>
            <a:endParaRPr lang="en-US" altLang="zh-CN" sz="2800" dirty="0" smtClean="0"/>
          </a:p>
          <a:p>
            <a:pPr algn="l"/>
            <a:r>
              <a:rPr lang="zh-CN" altLang="en-US" sz="2800" dirty="0" smtClean="0"/>
              <a:t>导师：张志敏研究员</a:t>
            </a:r>
            <a:endParaRPr lang="en-US" altLang="zh-CN" sz="2800" dirty="0" smtClean="0"/>
          </a:p>
        </p:txBody>
      </p:sp>
      <p:sp>
        <p:nvSpPr>
          <p:cNvPr id="4" name="副标题 2"/>
          <p:cNvSpPr txBox="1">
            <a:spLocks/>
          </p:cNvSpPr>
          <p:nvPr/>
        </p:nvSpPr>
        <p:spPr bwMode="auto">
          <a:xfrm>
            <a:off x="2267744" y="5373216"/>
            <a:ext cx="4392488" cy="100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defRPr/>
            </a:pPr>
            <a:r>
              <a:rPr kumimoji="1" lang="zh-CN" altLang="en-US" sz="2400" b="0" i="0" u="none" strike="noStrike" kern="0" cap="none" spc="0" normalizeH="0" baseline="0" noProof="0" dirty="0" smtClean="0">
                <a:ln>
                  <a:noFill/>
                </a:ln>
                <a:solidFill>
                  <a:schemeClr val="tx1"/>
                </a:solidFill>
                <a:effectLst/>
                <a:uLnTx/>
                <a:uFillTx/>
                <a:latin typeface="Calibri" pitchFamily="34" charset="0"/>
                <a:ea typeface="+mn-ea"/>
                <a:cs typeface="+mn-cs"/>
              </a:rPr>
              <a:t>中科院计算所</a:t>
            </a:r>
            <a:endParaRPr kumimoji="1" lang="en-US" altLang="zh-CN" sz="2400" b="0" i="0" u="none" strike="noStrike" kern="0" cap="none" spc="0" normalizeH="0" baseline="0" noProof="0" dirty="0" smtClean="0">
              <a:ln>
                <a:noFill/>
              </a:ln>
              <a:solidFill>
                <a:schemeClr val="tx1"/>
              </a:solidFill>
              <a:effectLst/>
              <a:uLnTx/>
              <a:uFillTx/>
              <a:latin typeface="Calibri" pitchFamily="34" charset="0"/>
              <a:ea typeface="+mn-ea"/>
              <a:cs typeface="+mn-cs"/>
            </a:endParaRPr>
          </a:p>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defRPr/>
            </a:pPr>
            <a:r>
              <a:rPr kumimoji="1" lang="en-US" altLang="zh-CN" sz="2400" b="0" i="0" u="none" strike="noStrike" kern="0" cap="none" spc="0" normalizeH="0" baseline="0" noProof="0" dirty="0" smtClean="0">
                <a:ln>
                  <a:noFill/>
                </a:ln>
                <a:solidFill>
                  <a:schemeClr val="tx1"/>
                </a:solidFill>
                <a:effectLst/>
                <a:uLnTx/>
                <a:uFillTx/>
                <a:latin typeface="Calibri" pitchFamily="34" charset="0"/>
                <a:ea typeface="+mn-ea"/>
                <a:cs typeface="+mn-cs"/>
              </a:rPr>
              <a:t>2015.4</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内容提纲</a:t>
            </a:r>
            <a:endParaRPr lang="zh-CN" altLang="en-US" dirty="0"/>
          </a:p>
        </p:txBody>
      </p:sp>
      <p:sp>
        <p:nvSpPr>
          <p:cNvPr id="3" name="内容占位符 2"/>
          <p:cNvSpPr>
            <a:spLocks noGrp="1"/>
          </p:cNvSpPr>
          <p:nvPr>
            <p:ph idx="1"/>
          </p:nvPr>
        </p:nvSpPr>
        <p:spPr>
          <a:xfrm>
            <a:off x="683568" y="1988840"/>
            <a:ext cx="8116888" cy="3600400"/>
          </a:xfrm>
        </p:spPr>
        <p:txBody>
          <a:bodyPr/>
          <a:lstStyle/>
          <a:p>
            <a:r>
              <a:rPr lang="zh-CN" altLang="en-US" dirty="0">
                <a:solidFill>
                  <a:schemeClr val="bg1">
                    <a:lumMod val="65000"/>
                  </a:schemeClr>
                </a:solidFill>
              </a:rPr>
              <a:t>研究背景和意义</a:t>
            </a:r>
            <a:endParaRPr lang="en-US" altLang="zh-CN" dirty="0">
              <a:solidFill>
                <a:schemeClr val="bg1">
                  <a:lumMod val="65000"/>
                </a:schemeClr>
              </a:solidFill>
            </a:endParaRPr>
          </a:p>
          <a:p>
            <a:r>
              <a:rPr lang="zh-CN" altLang="en-US" dirty="0">
                <a:solidFill>
                  <a:schemeClr val="bg1">
                    <a:lumMod val="65000"/>
                  </a:schemeClr>
                </a:solidFill>
              </a:rPr>
              <a:t>相关研究</a:t>
            </a:r>
            <a:endParaRPr lang="en-US" altLang="zh-CN" dirty="0">
              <a:solidFill>
                <a:schemeClr val="bg1">
                  <a:lumMod val="65000"/>
                </a:schemeClr>
              </a:solidFill>
            </a:endParaRPr>
          </a:p>
          <a:p>
            <a:r>
              <a:rPr lang="zh-CN" altLang="en-US" dirty="0"/>
              <a:t>高通量应用的分类与分析</a:t>
            </a:r>
            <a:endParaRPr lang="en-US" altLang="zh-CN" dirty="0"/>
          </a:p>
          <a:p>
            <a:r>
              <a:rPr lang="zh-CN" altLang="en-US" dirty="0">
                <a:solidFill>
                  <a:schemeClr val="bg1">
                    <a:lumMod val="65000"/>
                  </a:schemeClr>
                </a:solidFill>
              </a:rPr>
              <a:t>面向高通量处理器的</a:t>
            </a:r>
            <a:r>
              <a:rPr lang="en-US" altLang="zh-CN" dirty="0">
                <a:solidFill>
                  <a:schemeClr val="bg1">
                    <a:lumMod val="65000"/>
                  </a:schemeClr>
                </a:solidFill>
              </a:rPr>
              <a:t>Benchmark</a:t>
            </a:r>
            <a:r>
              <a:rPr lang="zh-CN" altLang="en-US" dirty="0">
                <a:solidFill>
                  <a:schemeClr val="bg1">
                    <a:lumMod val="65000"/>
                  </a:schemeClr>
                </a:solidFill>
              </a:rPr>
              <a:t>设计</a:t>
            </a:r>
            <a:endParaRPr lang="en-US" altLang="zh-CN" dirty="0">
              <a:solidFill>
                <a:schemeClr val="bg1">
                  <a:lumMod val="65000"/>
                </a:schemeClr>
              </a:solidFill>
            </a:endParaRPr>
          </a:p>
          <a:p>
            <a:r>
              <a:rPr lang="zh-CN" altLang="en-US" dirty="0">
                <a:solidFill>
                  <a:schemeClr val="bg1">
                    <a:lumMod val="65000"/>
                  </a:schemeClr>
                </a:solidFill>
              </a:rPr>
              <a:t>高通量</a:t>
            </a:r>
            <a:r>
              <a:rPr lang="en-US" altLang="zh-CN" dirty="0">
                <a:solidFill>
                  <a:schemeClr val="bg1">
                    <a:lumMod val="65000"/>
                  </a:schemeClr>
                </a:solidFill>
              </a:rPr>
              <a:t>Benchmark</a:t>
            </a:r>
            <a:r>
              <a:rPr lang="zh-CN" altLang="en-US" dirty="0">
                <a:solidFill>
                  <a:schemeClr val="bg1">
                    <a:lumMod val="65000"/>
                  </a:schemeClr>
                </a:solidFill>
              </a:rPr>
              <a:t>的实验评估</a:t>
            </a:r>
            <a:endParaRPr lang="en-US" altLang="zh-CN" dirty="0">
              <a:solidFill>
                <a:schemeClr val="bg1">
                  <a:lumMod val="65000"/>
                </a:schemeClr>
              </a:solidFill>
            </a:endParaRPr>
          </a:p>
          <a:p>
            <a:r>
              <a:rPr lang="zh-CN" altLang="en-US" dirty="0" smtClean="0">
                <a:solidFill>
                  <a:schemeClr val="bg1">
                    <a:lumMod val="65000"/>
                  </a:schemeClr>
                </a:solidFill>
              </a:rPr>
              <a:t>总结</a:t>
            </a:r>
            <a:endParaRPr lang="en-US" altLang="zh-CN" dirty="0">
              <a:solidFill>
                <a:schemeClr val="bg1">
                  <a:lumMod val="65000"/>
                </a:schemeClr>
              </a:solidFill>
            </a:endParaRPr>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2015/4/17</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10</a:t>
            </a:fld>
            <a:endParaRPr lang="zh-CN" altLang="en-US" dirty="0"/>
          </a:p>
        </p:txBody>
      </p:sp>
    </p:spTree>
    <p:extLst>
      <p:ext uri="{BB962C8B-B14F-4D97-AF65-F5344CB8AC3E}">
        <p14:creationId xmlns:p14="http://schemas.microsoft.com/office/powerpoint/2010/main" val="21327185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高通量应用的分类与分析</a:t>
            </a:r>
            <a:endParaRPr lang="zh-CN" altLang="en-US"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2015/4/17</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11</a:t>
            </a:fld>
            <a:endParaRPr lang="zh-CN" altLang="en-US" dirty="0"/>
          </a:p>
        </p:txBody>
      </p:sp>
      <p:sp>
        <p:nvSpPr>
          <p:cNvPr id="8" name="TextBox 7"/>
          <p:cNvSpPr txBox="1"/>
          <p:nvPr/>
        </p:nvSpPr>
        <p:spPr>
          <a:xfrm>
            <a:off x="669946" y="1762819"/>
            <a:ext cx="7632848" cy="461665"/>
          </a:xfrm>
          <a:prstGeom prst="rect">
            <a:avLst/>
          </a:prstGeom>
          <a:noFill/>
        </p:spPr>
        <p:txBody>
          <a:bodyPr wrap="square" rtlCol="0">
            <a:spAutoFit/>
          </a:bodyPr>
          <a:lstStyle/>
          <a:p>
            <a:r>
              <a:rPr lang="en-US" altLang="zh-CN" sz="2400" dirty="0" smtClean="0"/>
              <a:t>1.</a:t>
            </a:r>
            <a:r>
              <a:rPr lang="zh-CN" altLang="en-US" sz="2400" dirty="0" smtClean="0"/>
              <a:t>提出了基于高通量需求的高通量应用分类模型</a:t>
            </a:r>
            <a:endParaRPr lang="en-US" altLang="zh-CN" sz="2400" dirty="0" smtClean="0"/>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147" y="2698923"/>
            <a:ext cx="7381875" cy="197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424928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高通量应用的分类与分析</a:t>
            </a:r>
            <a:endParaRPr lang="zh-CN" altLang="en-US"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2015/4/17</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12</a:t>
            </a:fld>
            <a:endParaRPr lang="zh-CN" altLang="en-US" dirty="0"/>
          </a:p>
        </p:txBody>
      </p:sp>
      <p:sp>
        <p:nvSpPr>
          <p:cNvPr id="6" name="内容占位符 2"/>
          <p:cNvSpPr>
            <a:spLocks noGrp="1"/>
          </p:cNvSpPr>
          <p:nvPr>
            <p:ph idx="1"/>
          </p:nvPr>
        </p:nvSpPr>
        <p:spPr>
          <a:xfrm>
            <a:off x="539552" y="2420888"/>
            <a:ext cx="8116888" cy="3573016"/>
          </a:xfrm>
        </p:spPr>
        <p:txBody>
          <a:bodyPr/>
          <a:lstStyle/>
          <a:p>
            <a:r>
              <a:rPr lang="zh-CN" altLang="en-US" sz="2400" dirty="0" smtClean="0"/>
              <a:t>数据处理类</a:t>
            </a:r>
            <a:endParaRPr lang="en-US" altLang="zh-CN" sz="2400" dirty="0" smtClean="0"/>
          </a:p>
          <a:p>
            <a:pPr lvl="1"/>
            <a:r>
              <a:rPr lang="zh-CN" altLang="en-US" sz="2000" dirty="0" smtClean="0"/>
              <a:t>作业：</a:t>
            </a:r>
            <a:r>
              <a:rPr lang="zh-CN" altLang="en-US" sz="2000" dirty="0"/>
              <a:t>对整体数据中的一部分数据进行处理的过程</a:t>
            </a:r>
            <a:endParaRPr lang="en-US" altLang="zh-CN" sz="2000" dirty="0" smtClean="0"/>
          </a:p>
          <a:p>
            <a:pPr lvl="1"/>
            <a:r>
              <a:rPr lang="zh-CN" altLang="en-US" sz="2000" dirty="0" smtClean="0"/>
              <a:t>指标：</a:t>
            </a:r>
            <a:r>
              <a:rPr lang="zh-CN" altLang="en-US" sz="2000" dirty="0"/>
              <a:t>一定时间内能够处理的数据</a:t>
            </a:r>
            <a:r>
              <a:rPr lang="zh-CN" altLang="en-US" sz="2000" dirty="0" smtClean="0"/>
              <a:t>量</a:t>
            </a:r>
            <a:endParaRPr lang="en-US" altLang="zh-CN" sz="2000" dirty="0" smtClean="0"/>
          </a:p>
          <a:p>
            <a:pPr marL="342900" lvl="1" indent="-342900">
              <a:buClr>
                <a:schemeClr val="folHlink"/>
              </a:buClr>
              <a:buSzPct val="60000"/>
            </a:pPr>
            <a:r>
              <a:rPr lang="zh-CN" altLang="en-US" sz="2400" dirty="0">
                <a:cs typeface="+mn-cs"/>
              </a:rPr>
              <a:t>数据服务类</a:t>
            </a:r>
            <a:endParaRPr lang="en-US" altLang="zh-CN" sz="2400" dirty="0">
              <a:cs typeface="+mn-cs"/>
            </a:endParaRPr>
          </a:p>
          <a:p>
            <a:pPr lvl="1"/>
            <a:r>
              <a:rPr lang="zh-CN" altLang="en-US" sz="2000" dirty="0" smtClean="0"/>
              <a:t>作业：</a:t>
            </a:r>
            <a:r>
              <a:rPr lang="zh-CN" altLang="en-US" sz="2000" dirty="0"/>
              <a:t>对一个用户请求的处理过程</a:t>
            </a:r>
            <a:endParaRPr lang="en-US" altLang="zh-CN" sz="2000" dirty="0" smtClean="0"/>
          </a:p>
          <a:p>
            <a:pPr lvl="1"/>
            <a:r>
              <a:rPr lang="zh-CN" altLang="en-US" sz="2000" dirty="0" smtClean="0"/>
              <a:t>指标：</a:t>
            </a:r>
            <a:r>
              <a:rPr lang="zh-CN" altLang="zh-CN" sz="2000" dirty="0"/>
              <a:t>一定时间内能够及时处理和响应的请求数量</a:t>
            </a:r>
            <a:endParaRPr lang="en-US" altLang="zh-CN" sz="2000" dirty="0"/>
          </a:p>
          <a:p>
            <a:pPr marL="342900" lvl="1" indent="-342900">
              <a:buClr>
                <a:schemeClr val="folHlink"/>
              </a:buClr>
              <a:buSzPct val="60000"/>
            </a:pPr>
            <a:r>
              <a:rPr lang="zh-CN" altLang="en-US" sz="2400" dirty="0">
                <a:cs typeface="+mn-cs"/>
              </a:rPr>
              <a:t>实时交互</a:t>
            </a:r>
            <a:r>
              <a:rPr lang="zh-CN" altLang="en-US" sz="2400" dirty="0" smtClean="0">
                <a:cs typeface="+mn-cs"/>
              </a:rPr>
              <a:t>类</a:t>
            </a:r>
            <a:endParaRPr lang="en-US" altLang="zh-CN" sz="2400" dirty="0">
              <a:cs typeface="+mn-cs"/>
            </a:endParaRPr>
          </a:p>
          <a:p>
            <a:pPr lvl="1"/>
            <a:r>
              <a:rPr lang="zh-CN" altLang="en-US" sz="2000" dirty="0" smtClean="0"/>
              <a:t>作业：</a:t>
            </a:r>
            <a:r>
              <a:rPr lang="zh-CN" altLang="zh-CN" sz="2000" dirty="0"/>
              <a:t>维持一个用户的在线状态并处理此用户的数据</a:t>
            </a:r>
            <a:endParaRPr lang="en-US" altLang="zh-CN" sz="2000" dirty="0" smtClean="0"/>
          </a:p>
          <a:p>
            <a:pPr lvl="1"/>
            <a:r>
              <a:rPr lang="zh-CN" altLang="en-US" sz="2000" dirty="0" smtClean="0"/>
              <a:t>指标：</a:t>
            </a:r>
            <a:r>
              <a:rPr lang="zh-CN" altLang="zh-CN" sz="2000" dirty="0"/>
              <a:t>能够支持同时处于链接状态并保证服务实时性的用户数</a:t>
            </a:r>
            <a:endParaRPr lang="en-US" altLang="zh-CN" sz="2000" dirty="0" smtClean="0"/>
          </a:p>
        </p:txBody>
      </p:sp>
      <p:sp>
        <p:nvSpPr>
          <p:cNvPr id="7" name="TextBox 6"/>
          <p:cNvSpPr txBox="1"/>
          <p:nvPr/>
        </p:nvSpPr>
        <p:spPr>
          <a:xfrm>
            <a:off x="683568" y="1649092"/>
            <a:ext cx="7632848" cy="461665"/>
          </a:xfrm>
          <a:prstGeom prst="rect">
            <a:avLst/>
          </a:prstGeom>
          <a:noFill/>
        </p:spPr>
        <p:txBody>
          <a:bodyPr wrap="square" rtlCol="0">
            <a:spAutoFit/>
          </a:bodyPr>
          <a:lstStyle/>
          <a:p>
            <a:r>
              <a:rPr lang="zh-CN" altLang="en-US" sz="2400" dirty="0" smtClean="0"/>
              <a:t>作业与指标定义：</a:t>
            </a:r>
            <a:endParaRPr lang="zh-CN" altLang="en-US" sz="2400" dirty="0"/>
          </a:p>
        </p:txBody>
      </p:sp>
    </p:spTree>
    <p:extLst>
      <p:ext uri="{BB962C8B-B14F-4D97-AF65-F5344CB8AC3E}">
        <p14:creationId xmlns:p14="http://schemas.microsoft.com/office/powerpoint/2010/main" val="41378994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高通量应用的分类与分析</a:t>
            </a:r>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2015/4/17</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13</a:t>
            </a:fld>
            <a:endParaRPr lang="zh-CN" altLang="en-US"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3389163799"/>
              </p:ext>
            </p:extLst>
          </p:nvPr>
        </p:nvGraphicFramePr>
        <p:xfrm>
          <a:off x="625703" y="3284984"/>
          <a:ext cx="7920880" cy="2320631"/>
        </p:xfrm>
        <a:graphic>
          <a:graphicData uri="http://schemas.openxmlformats.org/drawingml/2006/table">
            <a:tbl>
              <a:tblPr>
                <a:tableStyleId>{5C22544A-7EE6-4342-B048-85BDC9FD1C3A}</a:tableStyleId>
              </a:tblPr>
              <a:tblGrid>
                <a:gridCol w="2736304"/>
                <a:gridCol w="1728192"/>
                <a:gridCol w="3456384"/>
              </a:tblGrid>
              <a:tr h="160882">
                <a:tc>
                  <a:txBody>
                    <a:bodyPr/>
                    <a:lstStyle/>
                    <a:p>
                      <a:pPr marL="0" algn="just" defTabSz="914400" rtl="0" eaLnBrk="1" latinLnBrk="0" hangingPunct="1">
                        <a:spcAft>
                          <a:spcPts val="0"/>
                        </a:spcAft>
                      </a:pPr>
                      <a:r>
                        <a:rPr lang="zh-CN" sz="1800" kern="100" dirty="0">
                          <a:solidFill>
                            <a:schemeClr val="tx1"/>
                          </a:solidFill>
                          <a:effectLst/>
                          <a:latin typeface="+mn-lt"/>
                          <a:ea typeface="+mn-ea"/>
                          <a:cs typeface="+mn-cs"/>
                        </a:rPr>
                        <a:t>应用</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just" defTabSz="914400" rtl="0" eaLnBrk="1" latinLnBrk="0" hangingPunct="1">
                        <a:spcAft>
                          <a:spcPts val="0"/>
                        </a:spcAft>
                      </a:pPr>
                      <a:r>
                        <a:rPr lang="zh-CN" sz="1800" kern="100" dirty="0">
                          <a:solidFill>
                            <a:schemeClr val="tx1"/>
                          </a:solidFill>
                          <a:effectLst/>
                          <a:latin typeface="+mn-lt"/>
                          <a:ea typeface="+mn-ea"/>
                          <a:cs typeface="+mn-cs"/>
                        </a:rPr>
                        <a:t>类型</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just" defTabSz="914400" rtl="0" eaLnBrk="1" latinLnBrk="0" hangingPunct="1">
                        <a:spcAft>
                          <a:spcPts val="0"/>
                        </a:spcAft>
                      </a:pPr>
                      <a:r>
                        <a:rPr lang="zh-CN" sz="1800" kern="100" dirty="0">
                          <a:solidFill>
                            <a:schemeClr val="tx1"/>
                          </a:solidFill>
                          <a:effectLst/>
                          <a:latin typeface="+mn-lt"/>
                          <a:ea typeface="+mn-ea"/>
                          <a:cs typeface="+mn-cs"/>
                        </a:rPr>
                        <a:t>高通量需求指标</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0695">
                <a:tc>
                  <a:txBody>
                    <a:bodyPr/>
                    <a:lstStyle/>
                    <a:p>
                      <a:pPr marL="0" algn="just" defTabSz="914400" rtl="0" eaLnBrk="1" latinLnBrk="0" hangingPunct="1">
                        <a:spcAft>
                          <a:spcPts val="0"/>
                        </a:spcAft>
                      </a:pPr>
                      <a:r>
                        <a:rPr lang="en-US" sz="1800" kern="100" dirty="0">
                          <a:solidFill>
                            <a:schemeClr val="tx1"/>
                          </a:solidFill>
                          <a:effectLst/>
                          <a:latin typeface="+mn-lt"/>
                          <a:ea typeface="+mn-ea"/>
                          <a:cs typeface="+mn-cs"/>
                        </a:rPr>
                        <a:t>Big Data Analytics</a:t>
                      </a:r>
                      <a:endParaRPr lang="zh-CN" sz="1800" kern="1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marL="0" algn="just" defTabSz="914400" rtl="0" eaLnBrk="1" latinLnBrk="0" hangingPunct="1">
                        <a:spcAft>
                          <a:spcPts val="0"/>
                        </a:spcAft>
                      </a:pPr>
                      <a:r>
                        <a:rPr lang="zh-CN" sz="1800" kern="100" dirty="0">
                          <a:solidFill>
                            <a:schemeClr val="tx1"/>
                          </a:solidFill>
                          <a:effectLst/>
                          <a:latin typeface="+mn-lt"/>
                          <a:ea typeface="+mn-ea"/>
                          <a:cs typeface="+mn-cs"/>
                        </a:rPr>
                        <a:t>数据处理类</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marL="0" algn="just" defTabSz="914400" rtl="0" eaLnBrk="1" latinLnBrk="0" hangingPunct="1">
                        <a:spcAft>
                          <a:spcPts val="0"/>
                        </a:spcAft>
                      </a:pPr>
                      <a:r>
                        <a:rPr lang="zh-CN" sz="1800" kern="100" dirty="0">
                          <a:solidFill>
                            <a:schemeClr val="tx1"/>
                          </a:solidFill>
                          <a:effectLst/>
                          <a:latin typeface="+mn-lt"/>
                          <a:ea typeface="+mn-ea"/>
                          <a:cs typeface="+mn-cs"/>
                        </a:rPr>
                        <a:t>单位时间内能够处理的数据量</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0695">
                <a:tc>
                  <a:txBody>
                    <a:bodyPr/>
                    <a:lstStyle/>
                    <a:p>
                      <a:pPr marL="0" algn="just" defTabSz="914400" rtl="0" eaLnBrk="1" latinLnBrk="0" hangingPunct="1">
                        <a:spcAft>
                          <a:spcPts val="0"/>
                        </a:spcAft>
                      </a:pPr>
                      <a:r>
                        <a:rPr lang="en-US" altLang="zh-CN" sz="1800" kern="100" dirty="0" smtClean="0">
                          <a:solidFill>
                            <a:schemeClr val="tx1"/>
                          </a:solidFill>
                          <a:effectLst/>
                          <a:latin typeface="+mn-lt"/>
                          <a:ea typeface="+mn-ea"/>
                          <a:cs typeface="+mn-cs"/>
                        </a:rPr>
                        <a:t>Machine Learning</a:t>
                      </a:r>
                      <a:endParaRPr lang="zh-CN" sz="1800" kern="1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marL="0" algn="just" defTabSz="914400" rtl="0" eaLnBrk="1" latinLnBrk="0" hangingPunct="1">
                        <a:spcAft>
                          <a:spcPts val="0"/>
                        </a:spcAft>
                      </a:pPr>
                      <a:endParaRPr lang="zh-CN" sz="1800" kern="1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marL="0" algn="just" defTabSz="914400" rtl="0" eaLnBrk="1" latinLnBrk="0" hangingPunct="1">
                        <a:spcAft>
                          <a:spcPts val="0"/>
                        </a:spcAft>
                      </a:pPr>
                      <a:endParaRPr lang="zh-CN" sz="1800" kern="1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0695">
                <a:tc>
                  <a:txBody>
                    <a:bodyPr/>
                    <a:lstStyle/>
                    <a:p>
                      <a:pPr marL="0" algn="just" defTabSz="914400" rtl="0" eaLnBrk="1" latinLnBrk="0" hangingPunct="1">
                        <a:spcAft>
                          <a:spcPts val="0"/>
                        </a:spcAft>
                      </a:pPr>
                      <a:r>
                        <a:rPr lang="en-US" altLang="zh-CN" sz="1800" kern="100" dirty="0" smtClean="0">
                          <a:solidFill>
                            <a:schemeClr val="tx1"/>
                          </a:solidFill>
                          <a:effectLst/>
                          <a:latin typeface="+mn-lt"/>
                          <a:ea typeface="+mn-ea"/>
                          <a:cs typeface="+mn-cs"/>
                        </a:rPr>
                        <a:t>Web Search</a:t>
                      </a:r>
                      <a:endParaRPr lang="zh-CN" sz="1800" kern="1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pPr marL="0" algn="just" defTabSz="914400" rtl="0" eaLnBrk="1" latinLnBrk="0" hangingPunct="1">
                        <a:spcAft>
                          <a:spcPts val="0"/>
                        </a:spcAft>
                      </a:pPr>
                      <a:r>
                        <a:rPr lang="zh-CN" sz="1800" kern="100" dirty="0">
                          <a:solidFill>
                            <a:schemeClr val="tx1"/>
                          </a:solidFill>
                          <a:effectLst/>
                          <a:latin typeface="+mn-lt"/>
                          <a:ea typeface="+mn-ea"/>
                          <a:cs typeface="+mn-cs"/>
                        </a:rPr>
                        <a:t>数据服务类</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pPr marL="0" algn="just" defTabSz="914400" rtl="0" eaLnBrk="1" latinLnBrk="0" hangingPunct="1">
                        <a:spcAft>
                          <a:spcPts val="0"/>
                        </a:spcAft>
                      </a:pPr>
                      <a:r>
                        <a:rPr lang="zh-CN" sz="1800" kern="100" dirty="0">
                          <a:solidFill>
                            <a:schemeClr val="tx1"/>
                          </a:solidFill>
                          <a:effectLst/>
                          <a:latin typeface="+mn-lt"/>
                          <a:ea typeface="+mn-ea"/>
                          <a:cs typeface="+mn-cs"/>
                        </a:rPr>
                        <a:t>单位时间内能够响应的请求数</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3359">
                <a:tc>
                  <a:txBody>
                    <a:bodyPr/>
                    <a:lstStyle/>
                    <a:p>
                      <a:pPr marL="0" algn="just" defTabSz="914400" rtl="0" eaLnBrk="1" latinLnBrk="0" hangingPunct="1">
                        <a:spcAft>
                          <a:spcPts val="0"/>
                        </a:spcAft>
                      </a:pPr>
                      <a:r>
                        <a:rPr lang="en-US" altLang="zh-CN" sz="1800" kern="100" dirty="0" smtClean="0">
                          <a:solidFill>
                            <a:schemeClr val="tx1"/>
                          </a:solidFill>
                          <a:effectLst/>
                          <a:latin typeface="+mn-lt"/>
                          <a:ea typeface="+mn-ea"/>
                          <a:cs typeface="+mn-cs"/>
                        </a:rPr>
                        <a:t>Social Network</a:t>
                      </a:r>
                      <a:endParaRPr lang="zh-CN" sz="1800" kern="1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marL="0" algn="just" defTabSz="914400" rtl="0" eaLnBrk="1" latinLnBrk="0" hangingPunct="1">
                        <a:spcAft>
                          <a:spcPts val="0"/>
                        </a:spcAft>
                      </a:pPr>
                      <a:endParaRPr lang="zh-CN" sz="1800" kern="1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marL="0" algn="just" defTabSz="914400" rtl="0" eaLnBrk="1" latinLnBrk="0" hangingPunct="1">
                        <a:spcAft>
                          <a:spcPts val="0"/>
                        </a:spcAft>
                      </a:pPr>
                      <a:endParaRPr lang="zh-CN" sz="1800" kern="1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3359">
                <a:tc>
                  <a:txBody>
                    <a:bodyPr/>
                    <a:lstStyle/>
                    <a:p>
                      <a:pPr marL="0" algn="just" defTabSz="914400" rtl="0" eaLnBrk="1" latinLnBrk="0" hangingPunct="1">
                        <a:spcAft>
                          <a:spcPts val="0"/>
                        </a:spcAft>
                      </a:pPr>
                      <a:r>
                        <a:rPr lang="en-US" altLang="zh-CN" sz="1800" kern="100" dirty="0" smtClean="0">
                          <a:solidFill>
                            <a:schemeClr val="tx1"/>
                          </a:solidFill>
                          <a:effectLst/>
                          <a:latin typeface="+mn-lt"/>
                          <a:ea typeface="+mn-ea"/>
                          <a:cs typeface="+mn-cs"/>
                        </a:rPr>
                        <a:t>E-commerce</a:t>
                      </a:r>
                      <a:endParaRPr lang="zh-CN" sz="1800" kern="1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marL="0" algn="just" defTabSz="914400" rtl="0" eaLnBrk="1" latinLnBrk="0" hangingPunct="1">
                        <a:spcAft>
                          <a:spcPts val="0"/>
                        </a:spcAft>
                      </a:pPr>
                      <a:endParaRPr lang="zh-CN" sz="1800" kern="1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marL="0" algn="just" defTabSz="914400" rtl="0" eaLnBrk="1" latinLnBrk="0" hangingPunct="1">
                        <a:spcAft>
                          <a:spcPts val="0"/>
                        </a:spcAft>
                      </a:pPr>
                      <a:endParaRPr lang="zh-CN" sz="1800" kern="1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3754">
                <a:tc>
                  <a:txBody>
                    <a:bodyPr/>
                    <a:lstStyle/>
                    <a:p>
                      <a:pPr marL="0" algn="just" defTabSz="914400" rtl="0" eaLnBrk="1" latinLnBrk="0" hangingPunct="1">
                        <a:spcAft>
                          <a:spcPts val="0"/>
                        </a:spcAft>
                      </a:pPr>
                      <a:r>
                        <a:rPr lang="en-US" sz="1800" kern="100" dirty="0">
                          <a:solidFill>
                            <a:schemeClr val="tx1"/>
                          </a:solidFill>
                          <a:effectLst/>
                          <a:latin typeface="+mn-lt"/>
                          <a:ea typeface="+mn-ea"/>
                          <a:cs typeface="+mn-cs"/>
                        </a:rPr>
                        <a:t>Radio Network Controller</a:t>
                      </a:r>
                      <a:endParaRPr lang="zh-CN" sz="1800" kern="1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marL="0" algn="just" defTabSz="914400" rtl="0" eaLnBrk="1" latinLnBrk="0" hangingPunct="1">
                        <a:spcAft>
                          <a:spcPts val="0"/>
                        </a:spcAft>
                      </a:pPr>
                      <a:r>
                        <a:rPr lang="zh-CN" sz="1800" kern="100" dirty="0">
                          <a:solidFill>
                            <a:schemeClr val="tx1"/>
                          </a:solidFill>
                          <a:effectLst/>
                          <a:latin typeface="+mn-lt"/>
                          <a:ea typeface="+mn-ea"/>
                          <a:cs typeface="+mn-cs"/>
                        </a:rPr>
                        <a:t>实时交互类</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marL="0" algn="just" defTabSz="914400" rtl="0" eaLnBrk="1" latinLnBrk="0" hangingPunct="1">
                        <a:spcAft>
                          <a:spcPts val="0"/>
                        </a:spcAft>
                      </a:pPr>
                      <a:r>
                        <a:rPr lang="zh-CN" sz="1800" kern="100" dirty="0">
                          <a:solidFill>
                            <a:schemeClr val="tx1"/>
                          </a:solidFill>
                          <a:effectLst/>
                          <a:latin typeface="+mn-lt"/>
                          <a:ea typeface="+mn-ea"/>
                          <a:cs typeface="+mn-cs"/>
                        </a:rPr>
                        <a:t>能够支持的同时在线的用户数</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3754">
                <a:tc>
                  <a:txBody>
                    <a:bodyPr/>
                    <a:lstStyle/>
                    <a:p>
                      <a:pPr marL="0" algn="just" defTabSz="914400" rtl="0" eaLnBrk="1" latinLnBrk="0" hangingPunct="1">
                        <a:spcAft>
                          <a:spcPts val="0"/>
                        </a:spcAft>
                      </a:pPr>
                      <a:r>
                        <a:rPr lang="en-US" altLang="zh-CN" sz="1800" kern="100" dirty="0" smtClean="0">
                          <a:solidFill>
                            <a:schemeClr val="tx1"/>
                          </a:solidFill>
                          <a:effectLst/>
                          <a:latin typeface="+mn-lt"/>
                          <a:ea typeface="+mn-ea"/>
                          <a:cs typeface="+mn-cs"/>
                        </a:rPr>
                        <a:t>Streaming Media</a:t>
                      </a:r>
                      <a:endParaRPr lang="zh-CN" sz="1800" kern="1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marL="0" algn="just" defTabSz="914400" rtl="0" eaLnBrk="1" latinLnBrk="0" hangingPunct="1">
                        <a:spcAft>
                          <a:spcPts val="0"/>
                        </a:spcAft>
                      </a:pPr>
                      <a:endParaRPr lang="zh-CN" sz="1800" kern="1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marL="0" algn="just" defTabSz="914400" rtl="0" eaLnBrk="1" latinLnBrk="0" hangingPunct="1">
                        <a:spcAft>
                          <a:spcPts val="0"/>
                        </a:spcAft>
                      </a:pPr>
                      <a:endParaRPr lang="zh-CN" sz="1800" kern="1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7" name="TextBox 6"/>
          <p:cNvSpPr txBox="1"/>
          <p:nvPr/>
        </p:nvSpPr>
        <p:spPr>
          <a:xfrm>
            <a:off x="539552" y="1700808"/>
            <a:ext cx="7992888" cy="1200329"/>
          </a:xfrm>
          <a:prstGeom prst="rect">
            <a:avLst/>
          </a:prstGeom>
          <a:noFill/>
        </p:spPr>
        <p:txBody>
          <a:bodyPr wrap="square" rtlCol="0">
            <a:spAutoFit/>
          </a:bodyPr>
          <a:lstStyle/>
          <a:p>
            <a:r>
              <a:rPr lang="en-US" altLang="zh-CN" sz="2400" dirty="0"/>
              <a:t>2</a:t>
            </a:r>
            <a:r>
              <a:rPr lang="en-US" altLang="zh-CN" sz="2400" dirty="0" smtClean="0"/>
              <a:t>.</a:t>
            </a:r>
            <a:r>
              <a:rPr lang="zh-CN" altLang="en-US" sz="2400" dirty="0"/>
              <a:t>根据</a:t>
            </a:r>
            <a:r>
              <a:rPr lang="zh-CN" altLang="en-US" sz="2400" dirty="0" smtClean="0"/>
              <a:t>对高通量应用的定义和分类的相关研究，</a:t>
            </a:r>
            <a:r>
              <a:rPr lang="zh-CN" altLang="en-US" sz="2400" dirty="0"/>
              <a:t>分析数据</a:t>
            </a:r>
            <a:r>
              <a:rPr lang="zh-CN" altLang="en-US" sz="2400" dirty="0" smtClean="0"/>
              <a:t>中心较为重要的应用，总结哪些是具有高通量需求的应用，并按分类模型进行分类。</a:t>
            </a:r>
            <a:endParaRPr lang="zh-CN" altLang="en-US" sz="2400" dirty="0"/>
          </a:p>
        </p:txBody>
      </p:sp>
    </p:spTree>
    <p:extLst>
      <p:ext uri="{BB962C8B-B14F-4D97-AF65-F5344CB8AC3E}">
        <p14:creationId xmlns:p14="http://schemas.microsoft.com/office/powerpoint/2010/main" val="11375709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高通量应用的分类与分析</a:t>
            </a:r>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2015/4/17</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14</a:t>
            </a:fld>
            <a:endParaRPr lang="zh-CN" altLang="en-US" dirty="0"/>
          </a:p>
        </p:txBody>
      </p:sp>
      <p:sp>
        <p:nvSpPr>
          <p:cNvPr id="6" name="TextBox 5"/>
          <p:cNvSpPr txBox="1"/>
          <p:nvPr/>
        </p:nvSpPr>
        <p:spPr>
          <a:xfrm>
            <a:off x="539552" y="1700808"/>
            <a:ext cx="7776864" cy="1569660"/>
          </a:xfrm>
          <a:prstGeom prst="rect">
            <a:avLst/>
          </a:prstGeom>
          <a:noFill/>
        </p:spPr>
        <p:txBody>
          <a:bodyPr wrap="square" rtlCol="0">
            <a:spAutoFit/>
          </a:bodyPr>
          <a:lstStyle/>
          <a:p>
            <a:r>
              <a:rPr lang="en-US" altLang="zh-CN" sz="2400" dirty="0"/>
              <a:t>3</a:t>
            </a:r>
            <a:r>
              <a:rPr lang="en-US" altLang="zh-CN" sz="2400" dirty="0" smtClean="0"/>
              <a:t>.</a:t>
            </a:r>
            <a:r>
              <a:rPr lang="zh-CN" altLang="en-US" sz="2400" dirty="0" smtClean="0"/>
              <a:t>提取每个应用中核心的</a:t>
            </a:r>
            <a:r>
              <a:rPr lang="en-US" altLang="zh-CN" sz="2400" dirty="0" smtClean="0"/>
              <a:t>workload</a:t>
            </a:r>
            <a:r>
              <a:rPr lang="zh-CN" altLang="en-US" sz="2400" dirty="0" smtClean="0"/>
              <a:t>（模块</a:t>
            </a:r>
            <a:r>
              <a:rPr lang="zh-CN" altLang="en-US" sz="2400" dirty="0"/>
              <a:t>或</a:t>
            </a:r>
            <a:r>
              <a:rPr lang="zh-CN" altLang="en-US" sz="2400" dirty="0" smtClean="0"/>
              <a:t>算法），能够反映出整个应用的性能需求。</a:t>
            </a:r>
            <a:endParaRPr lang="en-US" altLang="zh-CN" sz="2400" dirty="0" smtClean="0"/>
          </a:p>
          <a:p>
            <a:endParaRPr lang="en-US" altLang="zh-CN" sz="2400" dirty="0"/>
          </a:p>
          <a:p>
            <a:r>
              <a:rPr lang="zh-CN" altLang="en-US" sz="2400" dirty="0" smtClean="0"/>
              <a:t>例：</a:t>
            </a:r>
            <a:r>
              <a:rPr lang="en-US" altLang="zh-CN" sz="2400" dirty="0" smtClean="0"/>
              <a:t>Big Data Analytics </a:t>
            </a:r>
            <a:r>
              <a:rPr lang="zh-CN" altLang="en-US" sz="2400" dirty="0" smtClean="0"/>
              <a:t>应用</a:t>
            </a:r>
            <a:r>
              <a:rPr lang="en-US" altLang="zh-CN" sz="2400" dirty="0" smtClean="0"/>
              <a:t>workload</a:t>
            </a:r>
            <a:r>
              <a:rPr lang="zh-CN" altLang="en-US" sz="2400" dirty="0" smtClean="0"/>
              <a:t>提取：</a:t>
            </a:r>
            <a:endParaRPr lang="zh-CN" altLang="en-US" sz="2400" dirty="0"/>
          </a:p>
        </p:txBody>
      </p:sp>
      <p:graphicFrame>
        <p:nvGraphicFramePr>
          <p:cNvPr id="7" name="表格 6"/>
          <p:cNvGraphicFramePr>
            <a:graphicFrameLocks noGrp="1"/>
          </p:cNvGraphicFramePr>
          <p:nvPr>
            <p:extLst>
              <p:ext uri="{D42A27DB-BD31-4B8C-83A1-F6EECF244321}">
                <p14:modId xmlns:p14="http://schemas.microsoft.com/office/powerpoint/2010/main" val="972557703"/>
              </p:ext>
            </p:extLst>
          </p:nvPr>
        </p:nvGraphicFramePr>
        <p:xfrm>
          <a:off x="539552" y="3429000"/>
          <a:ext cx="8116888" cy="2468880"/>
        </p:xfrm>
        <a:graphic>
          <a:graphicData uri="http://schemas.openxmlformats.org/drawingml/2006/table">
            <a:tbl>
              <a:tblPr firstRow="1" firstCol="1" bandRow="1">
                <a:tableStyleId>{5C22544A-7EE6-4342-B048-85BDC9FD1C3A}</a:tableStyleId>
              </a:tblPr>
              <a:tblGrid>
                <a:gridCol w="4058444"/>
                <a:gridCol w="4058444"/>
              </a:tblGrid>
              <a:tr h="0">
                <a:tc rowSpan="3">
                  <a:txBody>
                    <a:bodyPr/>
                    <a:lstStyle/>
                    <a:p>
                      <a:pPr marL="0" algn="just" defTabSz="914400" rtl="0" eaLnBrk="1" latinLnBrk="0" hangingPunct="1">
                        <a:spcAft>
                          <a:spcPts val="0"/>
                        </a:spcAft>
                      </a:pPr>
                      <a:r>
                        <a:rPr lang="en-US" sz="1800" b="0" kern="100" dirty="0">
                          <a:solidFill>
                            <a:schemeClr val="tx1"/>
                          </a:solidFill>
                          <a:effectLst/>
                          <a:latin typeface="+mn-lt"/>
                          <a:ea typeface="+mn-ea"/>
                          <a:cs typeface="+mn-cs"/>
                        </a:rPr>
                        <a:t>Basic operation</a:t>
                      </a:r>
                      <a:endParaRPr lang="zh-CN" sz="1800" b="0" kern="1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just" defTabSz="914400" rtl="0" eaLnBrk="1" latinLnBrk="0" hangingPunct="1">
                        <a:spcAft>
                          <a:spcPts val="0"/>
                        </a:spcAft>
                      </a:pPr>
                      <a:r>
                        <a:rPr lang="en-US" sz="1800" b="0" kern="100">
                          <a:solidFill>
                            <a:schemeClr val="tx1"/>
                          </a:solidFill>
                          <a:effectLst/>
                          <a:latin typeface="+mn-lt"/>
                          <a:ea typeface="+mn-ea"/>
                          <a:cs typeface="+mn-cs"/>
                        </a:rPr>
                        <a:t>sort</a:t>
                      </a:r>
                      <a:endParaRPr lang="zh-CN" sz="1800" b="0" kern="10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vMerge="1">
                  <a:txBody>
                    <a:bodyPr/>
                    <a:lstStyle/>
                    <a:p>
                      <a:endParaRPr lang="zh-CN" altLang="en-US"/>
                    </a:p>
                  </a:txBody>
                  <a:tcPr/>
                </a:tc>
                <a:tc>
                  <a:txBody>
                    <a:bodyPr/>
                    <a:lstStyle/>
                    <a:p>
                      <a:pPr marL="0" algn="just" defTabSz="914400" rtl="0" eaLnBrk="1" latinLnBrk="0" hangingPunct="1">
                        <a:spcAft>
                          <a:spcPts val="0"/>
                        </a:spcAft>
                      </a:pPr>
                      <a:r>
                        <a:rPr lang="en-US" sz="1800" b="0" kern="100">
                          <a:solidFill>
                            <a:schemeClr val="tx1"/>
                          </a:solidFill>
                          <a:effectLst/>
                          <a:latin typeface="+mn-lt"/>
                          <a:ea typeface="+mn-ea"/>
                          <a:cs typeface="+mn-cs"/>
                        </a:rPr>
                        <a:t>grep</a:t>
                      </a:r>
                      <a:endParaRPr lang="zh-CN" sz="1800" b="0" kern="10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vMerge="1">
                  <a:txBody>
                    <a:bodyPr/>
                    <a:lstStyle/>
                    <a:p>
                      <a:endParaRPr lang="zh-CN" altLang="en-US"/>
                    </a:p>
                  </a:txBody>
                  <a:tcPr/>
                </a:tc>
                <a:tc>
                  <a:txBody>
                    <a:bodyPr/>
                    <a:lstStyle/>
                    <a:p>
                      <a:pPr marL="0" algn="just" defTabSz="914400" rtl="0" eaLnBrk="1" latinLnBrk="0" hangingPunct="1">
                        <a:spcAft>
                          <a:spcPts val="0"/>
                        </a:spcAft>
                      </a:pPr>
                      <a:r>
                        <a:rPr lang="en-US" sz="1800" b="0" kern="100">
                          <a:solidFill>
                            <a:schemeClr val="tx1"/>
                          </a:solidFill>
                          <a:effectLst/>
                          <a:latin typeface="+mn-lt"/>
                          <a:ea typeface="+mn-ea"/>
                          <a:cs typeface="+mn-cs"/>
                        </a:rPr>
                        <a:t>wordcount</a:t>
                      </a:r>
                      <a:endParaRPr lang="zh-CN" sz="1800" b="0" kern="10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rowSpan="2">
                  <a:txBody>
                    <a:bodyPr/>
                    <a:lstStyle/>
                    <a:p>
                      <a:pPr marL="0" algn="just" defTabSz="914400" rtl="0" eaLnBrk="1" latinLnBrk="0" hangingPunct="1">
                        <a:spcAft>
                          <a:spcPts val="0"/>
                        </a:spcAft>
                      </a:pPr>
                      <a:r>
                        <a:rPr lang="en-US" sz="1800" b="0" kern="100" dirty="0">
                          <a:solidFill>
                            <a:schemeClr val="tx1"/>
                          </a:solidFill>
                          <a:effectLst/>
                          <a:latin typeface="+mn-lt"/>
                          <a:ea typeface="+mn-ea"/>
                          <a:cs typeface="+mn-cs"/>
                        </a:rPr>
                        <a:t>Classification</a:t>
                      </a:r>
                      <a:endParaRPr lang="zh-CN" sz="1800" b="0" kern="1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just" defTabSz="914400" rtl="0" eaLnBrk="1" latinLnBrk="0" hangingPunct="1">
                        <a:spcAft>
                          <a:spcPts val="0"/>
                        </a:spcAft>
                      </a:pPr>
                      <a:r>
                        <a:rPr lang="en-US" sz="1800" b="0" kern="100">
                          <a:solidFill>
                            <a:schemeClr val="tx1"/>
                          </a:solidFill>
                          <a:effectLst/>
                          <a:latin typeface="+mn-lt"/>
                          <a:ea typeface="+mn-ea"/>
                          <a:cs typeface="+mn-cs"/>
                        </a:rPr>
                        <a:t>Naïve Bayes</a:t>
                      </a:r>
                      <a:endParaRPr lang="zh-CN" sz="1800" b="0" kern="10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vMerge="1">
                  <a:txBody>
                    <a:bodyPr/>
                    <a:lstStyle/>
                    <a:p>
                      <a:endParaRPr lang="zh-CN" altLang="en-US"/>
                    </a:p>
                  </a:txBody>
                  <a:tcPr/>
                </a:tc>
                <a:tc>
                  <a:txBody>
                    <a:bodyPr/>
                    <a:lstStyle/>
                    <a:p>
                      <a:pPr marL="0" algn="just" defTabSz="914400" rtl="0" eaLnBrk="1" latinLnBrk="0" hangingPunct="1">
                        <a:spcAft>
                          <a:spcPts val="0"/>
                        </a:spcAft>
                      </a:pPr>
                      <a:r>
                        <a:rPr lang="en-US" sz="1800" b="0" kern="100" dirty="0">
                          <a:solidFill>
                            <a:schemeClr val="tx1"/>
                          </a:solidFill>
                          <a:effectLst/>
                          <a:latin typeface="+mn-lt"/>
                          <a:ea typeface="+mn-ea"/>
                          <a:cs typeface="+mn-cs"/>
                        </a:rPr>
                        <a:t>SVM</a:t>
                      </a:r>
                      <a:endParaRPr lang="zh-CN" sz="1800" b="0" kern="1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rowSpan="2">
                  <a:txBody>
                    <a:bodyPr/>
                    <a:lstStyle/>
                    <a:p>
                      <a:pPr marL="0" algn="just" defTabSz="914400" rtl="0" eaLnBrk="1" latinLnBrk="0" hangingPunct="1">
                        <a:spcAft>
                          <a:spcPts val="0"/>
                        </a:spcAft>
                      </a:pPr>
                      <a:r>
                        <a:rPr lang="en-US" sz="1800" b="0" kern="100" dirty="0">
                          <a:solidFill>
                            <a:schemeClr val="tx1"/>
                          </a:solidFill>
                          <a:effectLst/>
                          <a:latin typeface="+mn-lt"/>
                          <a:ea typeface="+mn-ea"/>
                          <a:cs typeface="+mn-cs"/>
                        </a:rPr>
                        <a:t>Cluster</a:t>
                      </a:r>
                      <a:endParaRPr lang="zh-CN" sz="1800" b="0" kern="1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just" defTabSz="914400" rtl="0" eaLnBrk="1" latinLnBrk="0" hangingPunct="1">
                        <a:spcAft>
                          <a:spcPts val="0"/>
                        </a:spcAft>
                      </a:pPr>
                      <a:r>
                        <a:rPr lang="en-US" sz="1800" b="0" kern="100" dirty="0">
                          <a:solidFill>
                            <a:schemeClr val="tx1"/>
                          </a:solidFill>
                          <a:effectLst/>
                          <a:latin typeface="+mn-lt"/>
                          <a:ea typeface="+mn-ea"/>
                          <a:cs typeface="+mn-cs"/>
                        </a:rPr>
                        <a:t>K-means</a:t>
                      </a:r>
                      <a:endParaRPr lang="zh-CN" sz="1800" b="0" kern="1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vMerge="1">
                  <a:txBody>
                    <a:bodyPr/>
                    <a:lstStyle/>
                    <a:p>
                      <a:endParaRPr lang="zh-CN" altLang="en-US"/>
                    </a:p>
                  </a:txBody>
                  <a:tcPr/>
                </a:tc>
                <a:tc>
                  <a:txBody>
                    <a:bodyPr/>
                    <a:lstStyle/>
                    <a:p>
                      <a:pPr marL="0" algn="just" defTabSz="914400" rtl="0" eaLnBrk="1" latinLnBrk="0" hangingPunct="1">
                        <a:spcAft>
                          <a:spcPts val="0"/>
                        </a:spcAft>
                      </a:pPr>
                      <a:r>
                        <a:rPr lang="en-US" sz="1800" b="0" kern="100" dirty="0">
                          <a:solidFill>
                            <a:schemeClr val="tx1"/>
                          </a:solidFill>
                          <a:effectLst/>
                          <a:latin typeface="+mn-lt"/>
                          <a:ea typeface="+mn-ea"/>
                          <a:cs typeface="+mn-cs"/>
                        </a:rPr>
                        <a:t>Fuzzy k-means</a:t>
                      </a:r>
                      <a:endParaRPr lang="zh-CN" sz="1800" b="0" kern="1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marL="0" algn="just" defTabSz="914400" rtl="0" eaLnBrk="1" latinLnBrk="0" hangingPunct="1">
                        <a:spcAft>
                          <a:spcPts val="0"/>
                        </a:spcAft>
                      </a:pPr>
                      <a:r>
                        <a:rPr lang="en-US" sz="1800" b="0" kern="100">
                          <a:solidFill>
                            <a:schemeClr val="tx1"/>
                          </a:solidFill>
                          <a:effectLst/>
                          <a:latin typeface="+mn-lt"/>
                          <a:ea typeface="+mn-ea"/>
                          <a:cs typeface="+mn-cs"/>
                        </a:rPr>
                        <a:t>Segmentation</a:t>
                      </a:r>
                      <a:endParaRPr lang="zh-CN" sz="1800" b="0" kern="10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just" defTabSz="914400" rtl="0" eaLnBrk="1" latinLnBrk="0" hangingPunct="1">
                        <a:spcAft>
                          <a:spcPts val="0"/>
                        </a:spcAft>
                      </a:pPr>
                      <a:r>
                        <a:rPr lang="en-US" sz="1800" b="0" kern="100" dirty="0">
                          <a:solidFill>
                            <a:schemeClr val="tx1"/>
                          </a:solidFill>
                          <a:effectLst/>
                          <a:latin typeface="+mn-lt"/>
                          <a:ea typeface="+mn-ea"/>
                          <a:cs typeface="+mn-cs"/>
                        </a:rPr>
                        <a:t>HMM</a:t>
                      </a:r>
                      <a:endParaRPr lang="zh-CN" sz="1800" b="0" kern="1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marL="0" algn="just" defTabSz="914400" rtl="0" eaLnBrk="1" latinLnBrk="0" hangingPunct="1">
                        <a:spcAft>
                          <a:spcPts val="0"/>
                        </a:spcAft>
                      </a:pPr>
                      <a:r>
                        <a:rPr lang="en-US" sz="1800" b="0" kern="100">
                          <a:solidFill>
                            <a:schemeClr val="tx1"/>
                          </a:solidFill>
                          <a:effectLst/>
                          <a:latin typeface="+mn-lt"/>
                          <a:ea typeface="+mn-ea"/>
                          <a:cs typeface="+mn-cs"/>
                        </a:rPr>
                        <a:t>regression analysis</a:t>
                      </a:r>
                      <a:endParaRPr lang="zh-CN" sz="1800" b="0" kern="10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just" defTabSz="914400" rtl="0" eaLnBrk="1" latinLnBrk="0" hangingPunct="1">
                        <a:spcAft>
                          <a:spcPts val="0"/>
                        </a:spcAft>
                      </a:pPr>
                      <a:r>
                        <a:rPr lang="en-US" sz="1800" b="0" kern="100" dirty="0">
                          <a:solidFill>
                            <a:schemeClr val="tx1"/>
                          </a:solidFill>
                          <a:effectLst/>
                          <a:latin typeface="+mn-lt"/>
                          <a:ea typeface="+mn-ea"/>
                          <a:cs typeface="+mn-cs"/>
                        </a:rPr>
                        <a:t>regression analysis</a:t>
                      </a:r>
                      <a:endParaRPr lang="zh-CN" sz="1800" b="0" kern="1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4404881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高通量应用的分类与分析</a:t>
            </a:r>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2015/4/17</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15</a:t>
            </a:fld>
            <a:endParaRPr lang="zh-CN" altLang="en-US" dirty="0"/>
          </a:p>
        </p:txBody>
      </p:sp>
      <p:sp>
        <p:nvSpPr>
          <p:cNvPr id="6" name="内容占位符 2"/>
          <p:cNvSpPr>
            <a:spLocks noGrp="1"/>
          </p:cNvSpPr>
          <p:nvPr>
            <p:ph idx="1"/>
          </p:nvPr>
        </p:nvSpPr>
        <p:spPr>
          <a:xfrm>
            <a:off x="760580" y="2708920"/>
            <a:ext cx="7406816" cy="2736304"/>
          </a:xfrm>
        </p:spPr>
        <p:txBody>
          <a:bodyPr/>
          <a:lstStyle/>
          <a:p>
            <a:endParaRPr lang="en-US" altLang="zh-CN" sz="1800" b="1" dirty="0" smtClean="0"/>
          </a:p>
          <a:p>
            <a:pPr marL="0" indent="0">
              <a:buNone/>
            </a:pPr>
            <a:r>
              <a:rPr lang="zh-CN" altLang="zh-CN" sz="2400" dirty="0" smtClean="0"/>
              <a:t>作业</a:t>
            </a:r>
            <a:r>
              <a:rPr lang="zh-CN" altLang="en-US" sz="2400" dirty="0" smtClean="0"/>
              <a:t>具有较高的</a:t>
            </a:r>
            <a:r>
              <a:rPr lang="zh-CN" altLang="zh-CN" sz="2400" dirty="0" smtClean="0"/>
              <a:t>并发</a:t>
            </a:r>
            <a:r>
              <a:rPr lang="zh-CN" altLang="zh-CN" sz="2400" dirty="0"/>
              <a:t>性</a:t>
            </a:r>
            <a:r>
              <a:rPr lang="zh-CN" altLang="zh-CN" sz="2400" dirty="0" smtClean="0"/>
              <a:t>。</a:t>
            </a:r>
            <a:endParaRPr lang="en-US" altLang="zh-CN" sz="2400" dirty="0" smtClean="0"/>
          </a:p>
          <a:p>
            <a:pPr marL="0" indent="0">
              <a:buNone/>
            </a:pPr>
            <a:r>
              <a:rPr lang="zh-CN" altLang="zh-CN" sz="2400" dirty="0" smtClean="0"/>
              <a:t>作业</a:t>
            </a:r>
            <a:r>
              <a:rPr lang="zh-CN" altLang="zh-CN" sz="2400" dirty="0"/>
              <a:t>之间耦合</a:t>
            </a:r>
            <a:r>
              <a:rPr lang="zh-CN" altLang="zh-CN" sz="2400" dirty="0" smtClean="0"/>
              <a:t>性</a:t>
            </a:r>
            <a:r>
              <a:rPr lang="zh-CN" altLang="en-US" sz="2400" dirty="0" smtClean="0"/>
              <a:t>较低</a:t>
            </a:r>
            <a:r>
              <a:rPr lang="zh-CN" altLang="zh-CN" sz="2400" dirty="0" smtClean="0"/>
              <a:t>。</a:t>
            </a:r>
            <a:endParaRPr lang="zh-CN" altLang="zh-CN" sz="2400" dirty="0"/>
          </a:p>
          <a:p>
            <a:pPr marL="0" indent="0">
              <a:buNone/>
            </a:pPr>
            <a:r>
              <a:rPr lang="zh-CN" altLang="en-US" sz="2400" dirty="0" smtClean="0"/>
              <a:t>具有较高的访存需求</a:t>
            </a:r>
            <a:r>
              <a:rPr lang="zh-CN" altLang="zh-CN" sz="2400" dirty="0" smtClean="0"/>
              <a:t>。</a:t>
            </a:r>
            <a:endParaRPr lang="zh-CN" altLang="zh-CN" sz="2400" dirty="0"/>
          </a:p>
          <a:p>
            <a:pPr marL="0" indent="0">
              <a:buNone/>
            </a:pPr>
            <a:r>
              <a:rPr lang="zh-CN" altLang="en-US" sz="2400" dirty="0" smtClean="0"/>
              <a:t>访存不规则，</a:t>
            </a:r>
            <a:r>
              <a:rPr lang="zh-CN" altLang="zh-CN" sz="2400" dirty="0" smtClean="0"/>
              <a:t>较高的</a:t>
            </a:r>
            <a:r>
              <a:rPr lang="x-none" altLang="zh-CN" sz="2400" dirty="0" smtClean="0"/>
              <a:t>Cache</a:t>
            </a:r>
            <a:r>
              <a:rPr lang="zh-CN" altLang="zh-CN" sz="2400" dirty="0" smtClean="0"/>
              <a:t>失效率。</a:t>
            </a:r>
            <a:endParaRPr lang="en-US" altLang="zh-CN" sz="2400" dirty="0" smtClean="0"/>
          </a:p>
          <a:p>
            <a:pPr marL="0" indent="0">
              <a:buNone/>
            </a:pPr>
            <a:r>
              <a:rPr lang="zh-CN" altLang="zh-CN" sz="2400" dirty="0"/>
              <a:t>访</a:t>
            </a:r>
            <a:r>
              <a:rPr lang="zh-CN" altLang="zh-CN" sz="2400" dirty="0" smtClean="0"/>
              <a:t>存</a:t>
            </a:r>
            <a:r>
              <a:rPr lang="zh-CN" altLang="en-US" sz="2400" dirty="0" smtClean="0"/>
              <a:t>位宽不规则，与传统高性能应用相比偏</a:t>
            </a:r>
            <a:r>
              <a:rPr lang="zh-CN" altLang="zh-CN" sz="2400" dirty="0" smtClean="0"/>
              <a:t>小。</a:t>
            </a:r>
            <a:endParaRPr lang="zh-CN" altLang="zh-CN" sz="2400" dirty="0"/>
          </a:p>
          <a:p>
            <a:endParaRPr lang="zh-CN" altLang="en-US" dirty="0"/>
          </a:p>
        </p:txBody>
      </p:sp>
      <p:sp>
        <p:nvSpPr>
          <p:cNvPr id="7" name="TextBox 6"/>
          <p:cNvSpPr txBox="1"/>
          <p:nvPr/>
        </p:nvSpPr>
        <p:spPr>
          <a:xfrm>
            <a:off x="539552" y="1700808"/>
            <a:ext cx="7704856" cy="830997"/>
          </a:xfrm>
          <a:prstGeom prst="rect">
            <a:avLst/>
          </a:prstGeom>
          <a:noFill/>
        </p:spPr>
        <p:txBody>
          <a:bodyPr wrap="square" rtlCol="0">
            <a:spAutoFit/>
          </a:bodyPr>
          <a:lstStyle/>
          <a:p>
            <a:r>
              <a:rPr lang="en-US" altLang="zh-CN" sz="2400" dirty="0"/>
              <a:t>4</a:t>
            </a:r>
            <a:r>
              <a:rPr lang="en-US" altLang="zh-CN" sz="2400" dirty="0" smtClean="0"/>
              <a:t>.</a:t>
            </a:r>
            <a:r>
              <a:rPr lang="zh-CN" altLang="en-US" sz="2400" dirty="0" smtClean="0"/>
              <a:t>完成了高通量应用程序特征的分析。所实现的</a:t>
            </a:r>
            <a:r>
              <a:rPr lang="en-US" altLang="zh-CN" sz="2400" dirty="0" smtClean="0"/>
              <a:t>Benchmark</a:t>
            </a:r>
            <a:r>
              <a:rPr lang="zh-CN" altLang="en-US" sz="2400" dirty="0" smtClean="0"/>
              <a:t>需要能够反映出这些特征。</a:t>
            </a:r>
            <a:endParaRPr lang="zh-CN" altLang="en-US" sz="2400" dirty="0"/>
          </a:p>
        </p:txBody>
      </p:sp>
    </p:spTree>
    <p:extLst>
      <p:ext uri="{BB962C8B-B14F-4D97-AF65-F5344CB8AC3E}">
        <p14:creationId xmlns:p14="http://schemas.microsoft.com/office/powerpoint/2010/main" val="33427702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内容提纲</a:t>
            </a:r>
            <a:endParaRPr lang="zh-CN" altLang="en-US" dirty="0"/>
          </a:p>
        </p:txBody>
      </p:sp>
      <p:sp>
        <p:nvSpPr>
          <p:cNvPr id="3" name="内容占位符 2"/>
          <p:cNvSpPr>
            <a:spLocks noGrp="1"/>
          </p:cNvSpPr>
          <p:nvPr>
            <p:ph idx="1"/>
          </p:nvPr>
        </p:nvSpPr>
        <p:spPr>
          <a:xfrm>
            <a:off x="683568" y="1988840"/>
            <a:ext cx="8116888" cy="3600400"/>
          </a:xfrm>
        </p:spPr>
        <p:txBody>
          <a:bodyPr/>
          <a:lstStyle/>
          <a:p>
            <a:r>
              <a:rPr lang="zh-CN" altLang="en-US" dirty="0">
                <a:solidFill>
                  <a:schemeClr val="bg1">
                    <a:lumMod val="65000"/>
                  </a:schemeClr>
                </a:solidFill>
              </a:rPr>
              <a:t>研究背景和意义</a:t>
            </a:r>
            <a:endParaRPr lang="en-US" altLang="zh-CN" dirty="0">
              <a:solidFill>
                <a:schemeClr val="bg1">
                  <a:lumMod val="65000"/>
                </a:schemeClr>
              </a:solidFill>
            </a:endParaRPr>
          </a:p>
          <a:p>
            <a:r>
              <a:rPr lang="zh-CN" altLang="en-US" dirty="0">
                <a:solidFill>
                  <a:schemeClr val="bg1">
                    <a:lumMod val="65000"/>
                  </a:schemeClr>
                </a:solidFill>
              </a:rPr>
              <a:t>相关研究</a:t>
            </a:r>
            <a:endParaRPr lang="en-US" altLang="zh-CN" dirty="0">
              <a:solidFill>
                <a:schemeClr val="bg1">
                  <a:lumMod val="65000"/>
                </a:schemeClr>
              </a:solidFill>
            </a:endParaRPr>
          </a:p>
          <a:p>
            <a:r>
              <a:rPr lang="zh-CN" altLang="en-US" dirty="0">
                <a:solidFill>
                  <a:schemeClr val="bg1">
                    <a:lumMod val="65000"/>
                  </a:schemeClr>
                </a:solidFill>
              </a:rPr>
              <a:t>高通量应用的分类与分析</a:t>
            </a:r>
            <a:endParaRPr lang="en-US" altLang="zh-CN" dirty="0">
              <a:solidFill>
                <a:schemeClr val="bg1">
                  <a:lumMod val="65000"/>
                </a:schemeClr>
              </a:solidFill>
            </a:endParaRPr>
          </a:p>
          <a:p>
            <a:r>
              <a:rPr lang="zh-CN" altLang="en-US" dirty="0"/>
              <a:t>面向高通量处理器的</a:t>
            </a:r>
            <a:r>
              <a:rPr lang="en-US" altLang="zh-CN" dirty="0"/>
              <a:t>Benchmark</a:t>
            </a:r>
            <a:r>
              <a:rPr lang="zh-CN" altLang="en-US" dirty="0"/>
              <a:t>设计</a:t>
            </a:r>
            <a:endParaRPr lang="en-US" altLang="zh-CN" dirty="0"/>
          </a:p>
          <a:p>
            <a:r>
              <a:rPr lang="zh-CN" altLang="en-US" dirty="0">
                <a:solidFill>
                  <a:schemeClr val="bg1">
                    <a:lumMod val="65000"/>
                  </a:schemeClr>
                </a:solidFill>
              </a:rPr>
              <a:t>高通量</a:t>
            </a:r>
            <a:r>
              <a:rPr lang="en-US" altLang="zh-CN" dirty="0">
                <a:solidFill>
                  <a:schemeClr val="bg1">
                    <a:lumMod val="65000"/>
                  </a:schemeClr>
                </a:solidFill>
              </a:rPr>
              <a:t>Benchmark</a:t>
            </a:r>
            <a:r>
              <a:rPr lang="zh-CN" altLang="en-US" dirty="0">
                <a:solidFill>
                  <a:schemeClr val="bg1">
                    <a:lumMod val="65000"/>
                  </a:schemeClr>
                </a:solidFill>
              </a:rPr>
              <a:t>的实验评估</a:t>
            </a:r>
            <a:endParaRPr lang="en-US" altLang="zh-CN" dirty="0">
              <a:solidFill>
                <a:schemeClr val="bg1">
                  <a:lumMod val="65000"/>
                </a:schemeClr>
              </a:solidFill>
            </a:endParaRPr>
          </a:p>
          <a:p>
            <a:r>
              <a:rPr lang="zh-CN" altLang="en-US" dirty="0" smtClean="0">
                <a:solidFill>
                  <a:schemeClr val="bg1">
                    <a:lumMod val="65000"/>
                  </a:schemeClr>
                </a:solidFill>
              </a:rPr>
              <a:t>总结</a:t>
            </a:r>
            <a:endParaRPr lang="en-US" altLang="zh-CN" dirty="0">
              <a:solidFill>
                <a:schemeClr val="bg1">
                  <a:lumMod val="65000"/>
                </a:schemeClr>
              </a:solidFill>
            </a:endParaRPr>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2015/4/17</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16</a:t>
            </a:fld>
            <a:endParaRPr lang="zh-CN" altLang="en-US" dirty="0"/>
          </a:p>
        </p:txBody>
      </p:sp>
    </p:spTree>
    <p:extLst>
      <p:ext uri="{BB962C8B-B14F-4D97-AF65-F5344CB8AC3E}">
        <p14:creationId xmlns:p14="http://schemas.microsoft.com/office/powerpoint/2010/main" val="5416538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smtClean="0"/>
              <a:t>面向高通量处理器的</a:t>
            </a:r>
            <a:r>
              <a:rPr lang="en-US" altLang="zh-CN" sz="2800" dirty="0" smtClean="0"/>
              <a:t>Benchmark</a:t>
            </a:r>
            <a:r>
              <a:rPr lang="zh-CN" altLang="en-US" sz="2800" dirty="0" smtClean="0"/>
              <a:t>的设计</a:t>
            </a:r>
            <a:endParaRPr lang="zh-CN" altLang="en-US" sz="2800"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2015/4/17</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17</a:t>
            </a:fld>
            <a:endParaRPr lang="zh-CN" altLang="en-US" dirty="0"/>
          </a:p>
        </p:txBody>
      </p:sp>
      <p:sp>
        <p:nvSpPr>
          <p:cNvPr id="6" name="TextBox 5"/>
          <p:cNvSpPr txBox="1"/>
          <p:nvPr/>
        </p:nvSpPr>
        <p:spPr>
          <a:xfrm>
            <a:off x="467544" y="1772816"/>
            <a:ext cx="8136904" cy="1938992"/>
          </a:xfrm>
          <a:prstGeom prst="rect">
            <a:avLst/>
          </a:prstGeom>
          <a:noFill/>
        </p:spPr>
        <p:txBody>
          <a:bodyPr wrap="square" rtlCol="0">
            <a:spAutoFit/>
          </a:bodyPr>
          <a:lstStyle/>
          <a:p>
            <a:r>
              <a:rPr lang="en-US" altLang="zh-CN" sz="2400" dirty="0"/>
              <a:t>1.</a:t>
            </a:r>
            <a:r>
              <a:rPr lang="zh-CN" altLang="en-US" sz="2400" dirty="0"/>
              <a:t>提出了一种针对高通量处理器的</a:t>
            </a:r>
            <a:r>
              <a:rPr lang="en-US" altLang="zh-CN" sz="2400" dirty="0"/>
              <a:t>Benchmark</a:t>
            </a:r>
            <a:r>
              <a:rPr lang="zh-CN" altLang="en-US" sz="2400" dirty="0"/>
              <a:t>的并行化模型思想：</a:t>
            </a:r>
            <a:r>
              <a:rPr lang="zh-CN" altLang="en-US" sz="2400" b="1" dirty="0"/>
              <a:t>基于线程的作业处理节点并行化模型</a:t>
            </a:r>
            <a:r>
              <a:rPr lang="zh-CN" altLang="en-US" sz="2400" dirty="0"/>
              <a:t>。对于三类不同类型的高通量应用，由于行为特征不同，具有不同的具体实现方式。基于对三类高通量应用行为特征的分析，本文提出了三类高通量应用的具体模型结构。</a:t>
            </a:r>
            <a:endParaRPr lang="en-US" altLang="zh-CN" sz="2400" dirty="0"/>
          </a:p>
        </p:txBody>
      </p:sp>
      <p:sp>
        <p:nvSpPr>
          <p:cNvPr id="7" name="TextBox 6"/>
          <p:cNvSpPr txBox="1"/>
          <p:nvPr/>
        </p:nvSpPr>
        <p:spPr>
          <a:xfrm>
            <a:off x="501123" y="3933056"/>
            <a:ext cx="7992888" cy="1754326"/>
          </a:xfrm>
          <a:prstGeom prst="rect">
            <a:avLst/>
          </a:prstGeom>
          <a:noFill/>
        </p:spPr>
        <p:txBody>
          <a:bodyPr wrap="square" rtlCol="0">
            <a:spAutoFit/>
          </a:bodyPr>
          <a:lstStyle/>
          <a:p>
            <a:r>
              <a:rPr lang="en-US" altLang="zh-CN" dirty="0" smtClean="0"/>
              <a:t>        </a:t>
            </a:r>
            <a:r>
              <a:rPr lang="zh-CN" altLang="zh-CN" dirty="0" smtClean="0"/>
              <a:t>高</a:t>
            </a:r>
            <a:r>
              <a:rPr lang="zh-CN" altLang="zh-CN" dirty="0"/>
              <a:t>通量处理器最重要的目标是尽量提高单片处理器的吞吐效率。为了达到此目的，高通量处理器需要能够支持尽量多的作业同时运行。而在处理器级别能够并行工作的载体是线程，因此，要实现用于高通量处理器的高通量应用的</a:t>
            </a:r>
            <a:r>
              <a:rPr lang="en-US" altLang="zh-CN" dirty="0"/>
              <a:t>Benchmark</a:t>
            </a:r>
            <a:r>
              <a:rPr lang="zh-CN" altLang="zh-CN" dirty="0"/>
              <a:t>，需要将不同的</a:t>
            </a:r>
            <a:r>
              <a:rPr lang="zh-CN" altLang="zh-CN" dirty="0" smtClean="0"/>
              <a:t>作业</a:t>
            </a:r>
            <a:r>
              <a:rPr lang="zh-CN" altLang="en-US" dirty="0" smtClean="0"/>
              <a:t>处理节点</a:t>
            </a:r>
            <a:r>
              <a:rPr lang="zh-CN" altLang="zh-CN" dirty="0" smtClean="0"/>
              <a:t>用</a:t>
            </a:r>
            <a:r>
              <a:rPr lang="zh-CN" altLang="zh-CN" dirty="0"/>
              <a:t>线程来实现</a:t>
            </a:r>
            <a:r>
              <a:rPr lang="zh-CN" altLang="zh-CN" dirty="0" smtClean="0"/>
              <a:t>。</a:t>
            </a:r>
            <a:endParaRPr lang="en-US" altLang="zh-CN" dirty="0" smtClean="0"/>
          </a:p>
          <a:p>
            <a:r>
              <a:rPr lang="en-US" altLang="zh-CN" dirty="0"/>
              <a:t> </a:t>
            </a:r>
            <a:r>
              <a:rPr lang="en-US" altLang="zh-CN" dirty="0" smtClean="0"/>
              <a:t>       </a:t>
            </a:r>
            <a:r>
              <a:rPr lang="zh-CN" altLang="zh-CN" dirty="0" smtClean="0"/>
              <a:t>线程</a:t>
            </a:r>
            <a:r>
              <a:rPr lang="zh-CN" altLang="zh-CN" dirty="0"/>
              <a:t>在高通量处理器上的调度，由</a:t>
            </a:r>
            <a:r>
              <a:rPr lang="zh-CN" altLang="zh-CN" dirty="0" smtClean="0"/>
              <a:t>对应</a:t>
            </a:r>
            <a:r>
              <a:rPr lang="zh-CN" altLang="en-US" dirty="0" smtClean="0"/>
              <a:t>于</a:t>
            </a:r>
            <a:r>
              <a:rPr lang="zh-CN" altLang="zh-CN" dirty="0" smtClean="0"/>
              <a:t>高</a:t>
            </a:r>
            <a:r>
              <a:rPr lang="zh-CN" altLang="zh-CN" dirty="0"/>
              <a:t>通量处理器结构的</a:t>
            </a:r>
            <a:r>
              <a:rPr lang="en-US" altLang="zh-CN" dirty="0"/>
              <a:t>Runtime</a:t>
            </a:r>
            <a:r>
              <a:rPr lang="zh-CN" altLang="zh-CN" dirty="0"/>
              <a:t>来负责，而在应用层面（</a:t>
            </a:r>
            <a:r>
              <a:rPr lang="en-US" altLang="zh-CN" dirty="0"/>
              <a:t>Benchmark</a:t>
            </a:r>
            <a:r>
              <a:rPr lang="zh-CN" altLang="zh-CN" dirty="0"/>
              <a:t>），只需要保证不同作业的节点是线程即可</a:t>
            </a:r>
            <a:r>
              <a:rPr lang="zh-CN" altLang="zh-CN" dirty="0" smtClean="0"/>
              <a:t>。</a:t>
            </a:r>
            <a:endParaRPr lang="en-US" altLang="zh-CN" dirty="0" smtClean="0"/>
          </a:p>
        </p:txBody>
      </p:sp>
    </p:spTree>
    <p:extLst>
      <p:ext uri="{BB962C8B-B14F-4D97-AF65-F5344CB8AC3E}">
        <p14:creationId xmlns:p14="http://schemas.microsoft.com/office/powerpoint/2010/main" val="33959184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smtClean="0"/>
              <a:t>面向</a:t>
            </a:r>
            <a:r>
              <a:rPr lang="zh-CN" altLang="en-US" sz="2800" dirty="0"/>
              <a:t>高通量处理器的</a:t>
            </a:r>
            <a:r>
              <a:rPr lang="en-US" altLang="zh-CN" sz="2800" dirty="0"/>
              <a:t>Benchmark</a:t>
            </a:r>
            <a:r>
              <a:rPr lang="zh-CN" altLang="en-US" sz="2800" dirty="0"/>
              <a:t>的设计</a:t>
            </a:r>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2015/4/17</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18</a:t>
            </a:fld>
            <a:endParaRPr lang="zh-CN" altLang="en-US" dirty="0"/>
          </a:p>
        </p:txBody>
      </p:sp>
      <p:sp>
        <p:nvSpPr>
          <p:cNvPr id="8" name="内容占位符 2"/>
          <p:cNvSpPr>
            <a:spLocks noGrp="1"/>
          </p:cNvSpPr>
          <p:nvPr>
            <p:ph idx="1"/>
          </p:nvPr>
        </p:nvSpPr>
        <p:spPr>
          <a:xfrm>
            <a:off x="467544" y="1700808"/>
            <a:ext cx="8116888" cy="4456113"/>
          </a:xfrm>
        </p:spPr>
        <p:txBody>
          <a:bodyPr/>
          <a:lstStyle/>
          <a:p>
            <a:pPr>
              <a:buNone/>
            </a:pPr>
            <a:r>
              <a:rPr lang="zh-CN" altLang="en-US" sz="2400" b="1" dirty="0" smtClean="0"/>
              <a:t>数据处理类，基于线程的作业处理节点并行化模型具体实现</a:t>
            </a:r>
            <a:endParaRPr lang="en-US" altLang="zh-CN" sz="2400" b="1" dirty="0" smtClean="0"/>
          </a:p>
          <a:p>
            <a:endParaRPr lang="en-US" altLang="zh-CN" sz="2000" dirty="0" smtClean="0"/>
          </a:p>
          <a:p>
            <a:r>
              <a:rPr lang="zh-CN" altLang="en-US" sz="2000" dirty="0" smtClean="0"/>
              <a:t>基本行为特征：对数据进行分块，数据块并行。</a:t>
            </a:r>
            <a:endParaRPr lang="en-US" altLang="zh-CN" sz="2000" dirty="0" smtClean="0"/>
          </a:p>
          <a:p>
            <a:r>
              <a:rPr lang="zh-CN" altLang="en-US" sz="2000" dirty="0" smtClean="0"/>
              <a:t>多采用</a:t>
            </a:r>
            <a:r>
              <a:rPr lang="en-US" altLang="zh-CN" sz="2000" dirty="0" err="1" smtClean="0"/>
              <a:t>MapReduce</a:t>
            </a:r>
            <a:r>
              <a:rPr lang="zh-CN" altLang="en-US" sz="2000" dirty="0" smtClean="0"/>
              <a:t>框架。</a:t>
            </a:r>
            <a:endParaRPr lang="en-US" altLang="zh-CN" sz="2000" dirty="0" smtClean="0"/>
          </a:p>
          <a:p>
            <a:r>
              <a:rPr lang="en-US" altLang="zh-CN" sz="2000" dirty="0" err="1" smtClean="0"/>
              <a:t>MapReduce</a:t>
            </a:r>
            <a:r>
              <a:rPr lang="zh-CN" altLang="en-US" sz="2000" dirty="0" smtClean="0"/>
              <a:t>框架是通过对数据进行切分，每个数据块作为一个作业交给</a:t>
            </a:r>
            <a:r>
              <a:rPr lang="en-US" altLang="zh-CN" sz="2000" dirty="0" smtClean="0"/>
              <a:t>Map</a:t>
            </a:r>
            <a:r>
              <a:rPr lang="zh-CN" altLang="en-US" sz="2000" dirty="0"/>
              <a:t>或</a:t>
            </a:r>
            <a:r>
              <a:rPr lang="en-US" altLang="zh-CN" sz="2000" dirty="0" smtClean="0"/>
              <a:t>Reduce</a:t>
            </a:r>
            <a:r>
              <a:rPr lang="zh-CN" altLang="en-US" sz="2000" dirty="0" smtClean="0"/>
              <a:t>两个数据处理过程来处理。</a:t>
            </a:r>
            <a:endParaRPr lang="en-US" altLang="zh-CN" sz="2000" dirty="0" smtClean="0"/>
          </a:p>
          <a:p>
            <a:r>
              <a:rPr lang="zh-CN" altLang="en-US" sz="2000" b="1" dirty="0" smtClean="0"/>
              <a:t>模型结构</a:t>
            </a:r>
            <a:r>
              <a:rPr lang="zh-CN" altLang="en-US" sz="2000" dirty="0" smtClean="0"/>
              <a:t>就是实现一个线程池，作为</a:t>
            </a:r>
            <a:r>
              <a:rPr lang="en-US" altLang="zh-CN" sz="2000" dirty="0" smtClean="0"/>
              <a:t>Map</a:t>
            </a:r>
            <a:r>
              <a:rPr lang="zh-CN" altLang="en-US" sz="2000" dirty="0" smtClean="0"/>
              <a:t>和</a:t>
            </a:r>
            <a:r>
              <a:rPr lang="en-US" altLang="zh-CN" sz="2000" dirty="0" smtClean="0"/>
              <a:t>Reduce</a:t>
            </a:r>
            <a:r>
              <a:rPr lang="zh-CN" altLang="en-US" sz="2000" dirty="0" smtClean="0"/>
              <a:t>作业的处理节点。</a:t>
            </a:r>
            <a:endParaRPr lang="en-US" altLang="zh-CN" sz="2000" dirty="0" smtClean="0"/>
          </a:p>
          <a:p>
            <a:endParaRPr lang="en-US" altLang="zh-CN" sz="2000" dirty="0" smtClean="0"/>
          </a:p>
          <a:p>
            <a:r>
              <a:rPr lang="zh-CN" altLang="en-US" sz="2000" dirty="0" smtClean="0"/>
              <a:t>模型结构如下：</a:t>
            </a:r>
            <a:endParaRPr lang="zh-CN" altLang="en-US" sz="2000" dirty="0"/>
          </a:p>
        </p:txBody>
      </p:sp>
    </p:spTree>
    <p:extLst>
      <p:ext uri="{BB962C8B-B14F-4D97-AF65-F5344CB8AC3E}">
        <p14:creationId xmlns:p14="http://schemas.microsoft.com/office/powerpoint/2010/main" val="35553289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smtClean="0"/>
              <a:t>面向</a:t>
            </a:r>
            <a:r>
              <a:rPr lang="zh-CN" altLang="en-US" sz="2800" dirty="0"/>
              <a:t>高通量处理器的</a:t>
            </a:r>
            <a:r>
              <a:rPr lang="en-US" altLang="zh-CN" sz="2800" dirty="0"/>
              <a:t>Benchmark</a:t>
            </a:r>
            <a:r>
              <a:rPr lang="zh-CN" altLang="en-US" sz="2800" dirty="0"/>
              <a:t>的设计</a:t>
            </a:r>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2015/4/17</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19</a:t>
            </a:fld>
            <a:endParaRPr lang="zh-CN" altLang="en-US" dirty="0"/>
          </a:p>
        </p:txBody>
      </p:sp>
      <p:graphicFrame>
        <p:nvGraphicFramePr>
          <p:cNvPr id="6" name="对象 5"/>
          <p:cNvGraphicFramePr>
            <a:graphicFrameLocks noChangeAspect="1"/>
          </p:cNvGraphicFramePr>
          <p:nvPr/>
        </p:nvGraphicFramePr>
        <p:xfrm>
          <a:off x="1181100" y="1473200"/>
          <a:ext cx="6223000" cy="5892800"/>
        </p:xfrm>
        <a:graphic>
          <a:graphicData uri="http://schemas.openxmlformats.org/presentationml/2006/ole">
            <mc:AlternateContent xmlns:mc="http://schemas.openxmlformats.org/markup-compatibility/2006">
              <mc:Choice xmlns:v="urn:schemas-microsoft-com:vml" Requires="v">
                <p:oleObj spid="_x0000_s24589" name="Visio" r:id="rId4" imgW="6262650" imgH="5941983" progId="Visio.Drawing.11">
                  <p:embed/>
                </p:oleObj>
              </mc:Choice>
              <mc:Fallback>
                <p:oleObj name="Visio" r:id="rId4" imgW="6262650" imgH="5941983"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1100" y="1473200"/>
                        <a:ext cx="6223000" cy="589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8132267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内容提纲</a:t>
            </a:r>
            <a:endParaRPr lang="zh-CN" altLang="en-US" dirty="0"/>
          </a:p>
        </p:txBody>
      </p:sp>
      <p:sp>
        <p:nvSpPr>
          <p:cNvPr id="3" name="内容占位符 2"/>
          <p:cNvSpPr>
            <a:spLocks noGrp="1"/>
          </p:cNvSpPr>
          <p:nvPr>
            <p:ph idx="1"/>
          </p:nvPr>
        </p:nvSpPr>
        <p:spPr>
          <a:xfrm>
            <a:off x="683568" y="1988840"/>
            <a:ext cx="8116888" cy="3600400"/>
          </a:xfrm>
        </p:spPr>
        <p:txBody>
          <a:bodyPr/>
          <a:lstStyle/>
          <a:p>
            <a:r>
              <a:rPr lang="zh-CN" altLang="en-US" dirty="0" smtClean="0"/>
              <a:t>研究背景和意义</a:t>
            </a:r>
            <a:endParaRPr lang="en-US" altLang="zh-CN" dirty="0" smtClean="0"/>
          </a:p>
          <a:p>
            <a:r>
              <a:rPr lang="zh-CN" altLang="en-US" dirty="0" smtClean="0"/>
              <a:t>相关研究</a:t>
            </a:r>
            <a:endParaRPr lang="en-US" altLang="zh-CN" dirty="0" smtClean="0"/>
          </a:p>
          <a:p>
            <a:r>
              <a:rPr lang="zh-CN" altLang="en-US" dirty="0"/>
              <a:t>高</a:t>
            </a:r>
            <a:r>
              <a:rPr lang="zh-CN" altLang="en-US" dirty="0" smtClean="0"/>
              <a:t>通量应用的分类与分析</a:t>
            </a:r>
            <a:endParaRPr lang="en-US" altLang="zh-CN" dirty="0" smtClean="0"/>
          </a:p>
          <a:p>
            <a:r>
              <a:rPr lang="zh-CN" altLang="en-US" dirty="0" smtClean="0"/>
              <a:t>面向高通量处理器的</a:t>
            </a:r>
            <a:r>
              <a:rPr lang="en-US" altLang="zh-CN" dirty="0" smtClean="0"/>
              <a:t>Benchmark</a:t>
            </a:r>
            <a:r>
              <a:rPr lang="zh-CN" altLang="en-US" dirty="0" smtClean="0"/>
              <a:t>设计</a:t>
            </a:r>
            <a:endParaRPr lang="en-US" altLang="zh-CN" dirty="0" smtClean="0"/>
          </a:p>
          <a:p>
            <a:r>
              <a:rPr lang="zh-CN" altLang="en-US" dirty="0"/>
              <a:t>高</a:t>
            </a:r>
            <a:r>
              <a:rPr lang="zh-CN" altLang="en-US" dirty="0" smtClean="0"/>
              <a:t>通量</a:t>
            </a:r>
            <a:r>
              <a:rPr lang="en-US" altLang="zh-CN" dirty="0" smtClean="0"/>
              <a:t>Benchmark</a:t>
            </a:r>
            <a:r>
              <a:rPr lang="zh-CN" altLang="en-US" dirty="0" smtClean="0"/>
              <a:t>的实验评估</a:t>
            </a:r>
            <a:endParaRPr lang="en-US" altLang="zh-CN" dirty="0" smtClean="0"/>
          </a:p>
          <a:p>
            <a:r>
              <a:rPr lang="zh-CN" altLang="en-US" dirty="0" smtClean="0"/>
              <a:t>总结</a:t>
            </a:r>
            <a:endParaRPr lang="en-US" altLang="zh-CN" dirty="0" smtClean="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2015/4/17</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2</a:t>
            </a:fld>
            <a:endParaRPr lang="zh-CN" altLang="en-US" dirty="0"/>
          </a:p>
        </p:txBody>
      </p:sp>
    </p:spTree>
    <p:extLst>
      <p:ext uri="{BB962C8B-B14F-4D97-AF65-F5344CB8AC3E}">
        <p14:creationId xmlns:p14="http://schemas.microsoft.com/office/powerpoint/2010/main" val="27469036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smtClean="0"/>
              <a:t>面向</a:t>
            </a:r>
            <a:r>
              <a:rPr lang="zh-CN" altLang="en-US" sz="2800" dirty="0"/>
              <a:t>高通量处理器的</a:t>
            </a:r>
            <a:r>
              <a:rPr lang="en-US" altLang="zh-CN" sz="2800" dirty="0"/>
              <a:t>Benchmark</a:t>
            </a:r>
            <a:r>
              <a:rPr lang="zh-CN" altLang="en-US" sz="2800" dirty="0"/>
              <a:t>的设计</a:t>
            </a:r>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2015/4/17</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20</a:t>
            </a:fld>
            <a:endParaRPr lang="zh-CN" altLang="en-US" dirty="0"/>
          </a:p>
        </p:txBody>
      </p:sp>
      <p:sp>
        <p:nvSpPr>
          <p:cNvPr id="7" name="内容占位符 2"/>
          <p:cNvSpPr>
            <a:spLocks noGrp="1"/>
          </p:cNvSpPr>
          <p:nvPr>
            <p:ph idx="1"/>
          </p:nvPr>
        </p:nvSpPr>
        <p:spPr>
          <a:xfrm>
            <a:off x="539552" y="1700808"/>
            <a:ext cx="8116888" cy="4456113"/>
          </a:xfrm>
        </p:spPr>
        <p:txBody>
          <a:bodyPr/>
          <a:lstStyle/>
          <a:p>
            <a:pPr>
              <a:buNone/>
            </a:pPr>
            <a:r>
              <a:rPr lang="zh-CN" altLang="en-US" sz="2400" b="1" dirty="0" smtClean="0"/>
              <a:t>数据服务类，基于线程的作业处理节点并行化模型具体实现</a:t>
            </a:r>
            <a:endParaRPr lang="en-US" altLang="zh-CN" sz="2400" b="1" dirty="0" smtClean="0"/>
          </a:p>
          <a:p>
            <a:endParaRPr lang="en-US" altLang="zh-CN" sz="2000" dirty="0" smtClean="0"/>
          </a:p>
          <a:p>
            <a:r>
              <a:rPr lang="zh-CN" altLang="en-US" sz="2000" dirty="0" smtClean="0"/>
              <a:t>基本行为特征：大量的访问请求并行。</a:t>
            </a:r>
            <a:endParaRPr lang="en-US" altLang="zh-CN" sz="2000" dirty="0" smtClean="0"/>
          </a:p>
          <a:p>
            <a:r>
              <a:rPr lang="zh-CN" altLang="en-US" sz="2000" dirty="0" smtClean="0"/>
              <a:t>数据服务类应用多为</a:t>
            </a:r>
            <a:r>
              <a:rPr lang="en-US" altLang="zh-CN" sz="2000" dirty="0" smtClean="0"/>
              <a:t>C/S</a:t>
            </a:r>
            <a:r>
              <a:rPr lang="zh-CN" altLang="en-US" sz="2000" dirty="0" smtClean="0"/>
              <a:t>或</a:t>
            </a:r>
            <a:r>
              <a:rPr lang="en-US" altLang="zh-CN" sz="2000" dirty="0" smtClean="0"/>
              <a:t>B/S</a:t>
            </a:r>
            <a:r>
              <a:rPr lang="zh-CN" altLang="en-US" sz="2000" dirty="0" smtClean="0"/>
              <a:t>结构中的服务器端程序。</a:t>
            </a:r>
            <a:endParaRPr lang="en-US" altLang="zh-CN" sz="2000" dirty="0" smtClean="0"/>
          </a:p>
          <a:p>
            <a:r>
              <a:rPr lang="zh-CN" altLang="en-US" sz="2000" b="1" dirty="0" smtClean="0"/>
              <a:t>模型结构</a:t>
            </a:r>
            <a:endParaRPr lang="en-US" altLang="zh-CN" sz="2000" dirty="0" smtClean="0"/>
          </a:p>
          <a:p>
            <a:pPr lvl="1"/>
            <a:r>
              <a:rPr lang="zh-CN" altLang="en-US" sz="1800" dirty="0" smtClean="0"/>
              <a:t>一个</a:t>
            </a:r>
            <a:r>
              <a:rPr lang="en-US" altLang="zh-CN" sz="1800" dirty="0" smtClean="0"/>
              <a:t>Listen Thread</a:t>
            </a:r>
            <a:r>
              <a:rPr lang="zh-CN" altLang="en-US" sz="1800" dirty="0" smtClean="0"/>
              <a:t>用于监听请求</a:t>
            </a:r>
            <a:endParaRPr lang="en-US" altLang="zh-CN" sz="1800" dirty="0" smtClean="0"/>
          </a:p>
          <a:p>
            <a:pPr lvl="1"/>
            <a:r>
              <a:rPr lang="zh-CN" altLang="en-US" sz="1800" dirty="0" smtClean="0"/>
              <a:t>线程池，大量线程作为作业处理节点</a:t>
            </a:r>
            <a:endParaRPr lang="en-US" altLang="zh-CN" sz="1800" dirty="0" smtClean="0"/>
          </a:p>
          <a:p>
            <a:pPr lvl="1"/>
            <a:r>
              <a:rPr lang="zh-CN" altLang="en-US" sz="1800" dirty="0" smtClean="0"/>
              <a:t>每个线程对应一个</a:t>
            </a:r>
            <a:r>
              <a:rPr lang="en-US" altLang="zh-CN" sz="1800" dirty="0" smtClean="0"/>
              <a:t>Job Queue</a:t>
            </a:r>
            <a:r>
              <a:rPr lang="zh-CN" altLang="en-US" sz="1800" dirty="0" smtClean="0"/>
              <a:t>，用于缓存</a:t>
            </a:r>
            <a:r>
              <a:rPr lang="en-US" altLang="zh-CN" sz="1800" dirty="0" smtClean="0"/>
              <a:t>Listen Thread</a:t>
            </a:r>
            <a:r>
              <a:rPr lang="zh-CN" altLang="en-US" sz="1800" dirty="0" smtClean="0"/>
              <a:t>接收到的用户请求</a:t>
            </a:r>
            <a:endParaRPr lang="en-US" altLang="zh-CN" sz="1800" dirty="0" smtClean="0"/>
          </a:p>
          <a:p>
            <a:endParaRPr lang="en-US" altLang="zh-CN" sz="2000" dirty="0" smtClean="0"/>
          </a:p>
          <a:p>
            <a:r>
              <a:rPr lang="zh-CN" altLang="en-US" sz="2000" dirty="0" smtClean="0"/>
              <a:t>模型结构图如下：</a:t>
            </a:r>
            <a:endParaRPr lang="zh-CN" altLang="en-US" sz="2000" dirty="0"/>
          </a:p>
        </p:txBody>
      </p:sp>
    </p:spTree>
    <p:extLst>
      <p:ext uri="{BB962C8B-B14F-4D97-AF65-F5344CB8AC3E}">
        <p14:creationId xmlns:p14="http://schemas.microsoft.com/office/powerpoint/2010/main" val="38071154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smtClean="0"/>
              <a:t>面向</a:t>
            </a:r>
            <a:r>
              <a:rPr lang="zh-CN" altLang="en-US" sz="2800" dirty="0"/>
              <a:t>高通量处理器的</a:t>
            </a:r>
            <a:r>
              <a:rPr lang="en-US" altLang="zh-CN" sz="2800" dirty="0"/>
              <a:t>Benchmark</a:t>
            </a:r>
            <a:r>
              <a:rPr lang="zh-CN" altLang="en-US" sz="2800" dirty="0"/>
              <a:t>的设计</a:t>
            </a:r>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2015/4/17</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21</a:t>
            </a:fld>
            <a:endParaRPr lang="zh-CN" altLang="en-US" dirty="0"/>
          </a:p>
        </p:txBody>
      </p:sp>
      <p:pic>
        <p:nvPicPr>
          <p:cNvPr id="6" name="Picture 1"/>
          <p:cNvPicPr>
            <a:picLocks noChangeAspect="1" noChangeArrowheads="1"/>
          </p:cNvPicPr>
          <p:nvPr/>
        </p:nvPicPr>
        <p:blipFill>
          <a:blip r:embed="rId3"/>
          <a:srcRect/>
          <a:stretch>
            <a:fillRect/>
          </a:stretch>
        </p:blipFill>
        <p:spPr bwMode="auto">
          <a:xfrm>
            <a:off x="1643042" y="1500174"/>
            <a:ext cx="5695950" cy="5000625"/>
          </a:xfrm>
          <a:prstGeom prst="rect">
            <a:avLst/>
          </a:prstGeom>
          <a:noFill/>
          <a:ln w="9525">
            <a:noFill/>
            <a:miter lim="800000"/>
            <a:headEnd/>
            <a:tailEnd/>
          </a:ln>
          <a:effectLst/>
        </p:spPr>
      </p:pic>
    </p:spTree>
    <p:extLst>
      <p:ext uri="{BB962C8B-B14F-4D97-AF65-F5344CB8AC3E}">
        <p14:creationId xmlns:p14="http://schemas.microsoft.com/office/powerpoint/2010/main" val="38653609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smtClean="0"/>
              <a:t>面向</a:t>
            </a:r>
            <a:r>
              <a:rPr lang="zh-CN" altLang="en-US" sz="2800" dirty="0"/>
              <a:t>高通量处理器的</a:t>
            </a:r>
            <a:r>
              <a:rPr lang="en-US" altLang="zh-CN" sz="2800" dirty="0"/>
              <a:t>Benchmark</a:t>
            </a:r>
            <a:r>
              <a:rPr lang="zh-CN" altLang="en-US" sz="2800" dirty="0"/>
              <a:t>的设计</a:t>
            </a:r>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2015/4/17</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22</a:t>
            </a:fld>
            <a:endParaRPr lang="zh-CN" altLang="en-US" dirty="0"/>
          </a:p>
        </p:txBody>
      </p:sp>
      <p:sp>
        <p:nvSpPr>
          <p:cNvPr id="7" name="内容占位符 2"/>
          <p:cNvSpPr>
            <a:spLocks noGrp="1"/>
          </p:cNvSpPr>
          <p:nvPr>
            <p:ph idx="1"/>
          </p:nvPr>
        </p:nvSpPr>
        <p:spPr>
          <a:xfrm>
            <a:off x="685800" y="1600200"/>
            <a:ext cx="8116888" cy="4456113"/>
          </a:xfrm>
        </p:spPr>
        <p:txBody>
          <a:bodyPr/>
          <a:lstStyle/>
          <a:p>
            <a:pPr>
              <a:buNone/>
            </a:pPr>
            <a:r>
              <a:rPr lang="zh-CN" altLang="en-US" sz="2400" b="1" dirty="0"/>
              <a:t>实时交互</a:t>
            </a:r>
            <a:r>
              <a:rPr lang="zh-CN" altLang="en-US" sz="2400" b="1" dirty="0" smtClean="0"/>
              <a:t>类，基于线程的作业处理节点</a:t>
            </a:r>
            <a:r>
              <a:rPr lang="zh-CN" altLang="en-US" sz="2400" b="1" dirty="0"/>
              <a:t>并行化</a:t>
            </a:r>
            <a:r>
              <a:rPr lang="zh-CN" altLang="en-US" sz="2400" b="1" dirty="0" smtClean="0"/>
              <a:t>模型具体实现</a:t>
            </a:r>
            <a:endParaRPr lang="en-US" altLang="zh-CN" sz="2400" b="1" dirty="0" smtClean="0"/>
          </a:p>
          <a:p>
            <a:endParaRPr lang="en-US" altLang="zh-CN" sz="2000" dirty="0" smtClean="0"/>
          </a:p>
          <a:p>
            <a:r>
              <a:rPr lang="zh-CN" altLang="en-US" sz="2000" dirty="0" smtClean="0"/>
              <a:t>基本行为特征：用户在线状态并行。</a:t>
            </a:r>
            <a:endParaRPr lang="en-US" altLang="zh-CN" sz="2000" dirty="0" smtClean="0"/>
          </a:p>
          <a:p>
            <a:r>
              <a:rPr lang="zh-CN" altLang="en-US" sz="2000" dirty="0" smtClean="0"/>
              <a:t>实时交互类应用每个作业的主要工作是按照协议处理用户数据。</a:t>
            </a:r>
            <a:endParaRPr lang="en-US" altLang="zh-CN" sz="2000" dirty="0" smtClean="0"/>
          </a:p>
          <a:p>
            <a:r>
              <a:rPr lang="zh-CN" altLang="en-US" sz="2000" b="1" dirty="0" smtClean="0"/>
              <a:t>模型</a:t>
            </a:r>
            <a:r>
              <a:rPr lang="zh-CN" altLang="en-US" sz="2000" dirty="0" smtClean="0"/>
              <a:t>结构如图所示</a:t>
            </a:r>
            <a:endParaRPr lang="en-US" altLang="zh-CN" sz="2000" dirty="0" smtClean="0"/>
          </a:p>
          <a:p>
            <a:pPr lvl="1"/>
            <a:r>
              <a:rPr lang="zh-CN" altLang="en-US" sz="1600" dirty="0" smtClean="0"/>
              <a:t>每个用户注册之后都会有与具体协议相关的实例表，处理数据时需要查询</a:t>
            </a:r>
            <a:endParaRPr lang="en-US" altLang="zh-CN" sz="1600" dirty="0" smtClean="0"/>
          </a:p>
          <a:p>
            <a:pPr lvl="1"/>
            <a:r>
              <a:rPr lang="zh-CN" altLang="en-US" sz="1600" dirty="0" smtClean="0"/>
              <a:t>线程池，大量线程作为作业处理节点</a:t>
            </a:r>
            <a:endParaRPr lang="en-US" altLang="zh-CN" sz="1600" dirty="0" smtClean="0"/>
          </a:p>
          <a:p>
            <a:pPr lvl="1"/>
            <a:r>
              <a:rPr lang="zh-CN" altLang="en-US" sz="1600" dirty="0" smtClean="0"/>
              <a:t>每个线程节点对应多个用户，轮询处理每个用户的数据包</a:t>
            </a:r>
            <a:r>
              <a:rPr lang="en-US" altLang="zh-CN" sz="1600" dirty="0" smtClean="0"/>
              <a:t>buffer</a:t>
            </a:r>
            <a:r>
              <a:rPr lang="zh-CN" altLang="en-US" sz="1600" dirty="0" smtClean="0"/>
              <a:t>，处理时需要查询相应的实例表</a:t>
            </a:r>
            <a:endParaRPr lang="en-US" altLang="zh-CN" sz="1600" dirty="0" smtClean="0"/>
          </a:p>
          <a:p>
            <a:endParaRPr lang="en-US" altLang="zh-CN" sz="2000" dirty="0" smtClean="0"/>
          </a:p>
          <a:p>
            <a:r>
              <a:rPr lang="zh-CN" altLang="en-US" sz="2000" dirty="0" smtClean="0"/>
              <a:t>模型结构如下：</a:t>
            </a:r>
            <a:endParaRPr lang="zh-CN" altLang="en-US" sz="2000" dirty="0"/>
          </a:p>
        </p:txBody>
      </p:sp>
    </p:spTree>
    <p:extLst>
      <p:ext uri="{BB962C8B-B14F-4D97-AF65-F5344CB8AC3E}">
        <p14:creationId xmlns:p14="http://schemas.microsoft.com/office/powerpoint/2010/main" val="1918417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smtClean="0"/>
              <a:t>面向</a:t>
            </a:r>
            <a:r>
              <a:rPr lang="zh-CN" altLang="en-US" sz="2800" dirty="0"/>
              <a:t>高通量处理器的</a:t>
            </a:r>
            <a:r>
              <a:rPr lang="en-US" altLang="zh-CN" sz="2800" dirty="0"/>
              <a:t>Benchmark</a:t>
            </a:r>
            <a:r>
              <a:rPr lang="zh-CN" altLang="en-US" sz="2800" dirty="0"/>
              <a:t>的设计</a:t>
            </a:r>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2015/4/17</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23</a:t>
            </a:fld>
            <a:endParaRPr lang="zh-CN" altLang="en-US"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856" y="1700808"/>
            <a:ext cx="8373290" cy="4536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665449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smtClean="0"/>
              <a:t>面向</a:t>
            </a:r>
            <a:r>
              <a:rPr lang="zh-CN" altLang="en-US" sz="2800" dirty="0"/>
              <a:t>高通量处理器的</a:t>
            </a:r>
            <a:r>
              <a:rPr lang="en-US" altLang="zh-CN" sz="2800" dirty="0"/>
              <a:t>Benchmark</a:t>
            </a:r>
            <a:r>
              <a:rPr lang="zh-CN" altLang="en-US" sz="2800" dirty="0"/>
              <a:t>的设计</a:t>
            </a:r>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2015/4/17</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24</a:t>
            </a:fld>
            <a:endParaRPr lang="zh-CN" altLang="en-US" dirty="0"/>
          </a:p>
        </p:txBody>
      </p:sp>
      <p:sp>
        <p:nvSpPr>
          <p:cNvPr id="7" name="TextBox 6"/>
          <p:cNvSpPr txBox="1"/>
          <p:nvPr/>
        </p:nvSpPr>
        <p:spPr>
          <a:xfrm>
            <a:off x="531014" y="1789365"/>
            <a:ext cx="7920880" cy="1569660"/>
          </a:xfrm>
          <a:prstGeom prst="rect">
            <a:avLst/>
          </a:prstGeom>
          <a:noFill/>
        </p:spPr>
        <p:txBody>
          <a:bodyPr wrap="square" rtlCol="0">
            <a:spAutoFit/>
          </a:bodyPr>
          <a:lstStyle/>
          <a:p>
            <a:r>
              <a:rPr lang="en-US" altLang="zh-CN" sz="2400" dirty="0"/>
              <a:t>2</a:t>
            </a:r>
            <a:r>
              <a:rPr lang="en-US" altLang="zh-CN" sz="2400" dirty="0" smtClean="0"/>
              <a:t>.</a:t>
            </a:r>
            <a:r>
              <a:rPr lang="zh-CN" altLang="en-US" sz="2400" dirty="0" smtClean="0"/>
              <a:t>选取用来实现</a:t>
            </a:r>
            <a:r>
              <a:rPr lang="en-US" altLang="zh-CN" sz="2400" dirty="0" smtClean="0"/>
              <a:t>Benchmark</a:t>
            </a:r>
            <a:r>
              <a:rPr lang="zh-CN" altLang="en-US" sz="2400" dirty="0" smtClean="0"/>
              <a:t>的</a:t>
            </a:r>
            <a:r>
              <a:rPr lang="zh-CN" altLang="en-US" sz="2400" dirty="0" smtClean="0"/>
              <a:t>应用</a:t>
            </a:r>
            <a:r>
              <a:rPr lang="zh-CN" altLang="en-US" sz="2400" dirty="0"/>
              <a:t>和</a:t>
            </a:r>
            <a:r>
              <a:rPr lang="en-US" altLang="zh-CN" sz="2400" dirty="0" smtClean="0"/>
              <a:t>Workload</a:t>
            </a:r>
            <a:r>
              <a:rPr lang="zh-CN" altLang="en-US" sz="2400" dirty="0" smtClean="0"/>
              <a:t>。</a:t>
            </a:r>
            <a:endParaRPr lang="en-US" altLang="zh-CN" sz="2400" dirty="0" smtClean="0"/>
          </a:p>
          <a:p>
            <a:r>
              <a:rPr lang="en-US" altLang="zh-CN" sz="2400" dirty="0"/>
              <a:t> </a:t>
            </a:r>
            <a:r>
              <a:rPr lang="en-US" altLang="zh-CN" sz="2400" dirty="0" smtClean="0"/>
              <a:t>       </a:t>
            </a:r>
            <a:r>
              <a:rPr lang="en-US" altLang="zh-CN" sz="2400" dirty="0" smtClean="0"/>
              <a:t>1</a:t>
            </a:r>
            <a:r>
              <a:rPr lang="zh-CN" altLang="en-US" sz="2400" dirty="0" smtClean="0"/>
              <a:t>）三类中各选取代表性应用和</a:t>
            </a:r>
            <a:r>
              <a:rPr lang="en-US" altLang="zh-CN" sz="2400" dirty="0" smtClean="0"/>
              <a:t>Workload</a:t>
            </a:r>
            <a:r>
              <a:rPr lang="zh-CN" altLang="en-US" sz="2400" dirty="0" smtClean="0"/>
              <a:t>。由于应用特征和性能指标是相似的。</a:t>
            </a:r>
            <a:endParaRPr lang="en-US" altLang="zh-CN" sz="2400" dirty="0" smtClean="0"/>
          </a:p>
          <a:p>
            <a:r>
              <a:rPr lang="en-US" altLang="zh-CN" sz="2400" dirty="0" smtClean="0"/>
              <a:t>        2</a:t>
            </a:r>
            <a:r>
              <a:rPr lang="zh-CN" altLang="en-US" sz="2400" dirty="0" smtClean="0"/>
              <a:t>）选取使用量较大的。</a:t>
            </a:r>
            <a:endParaRPr lang="en-US" altLang="zh-CN" sz="2400" dirty="0" smtClean="0"/>
          </a:p>
        </p:txBody>
      </p:sp>
      <p:sp>
        <p:nvSpPr>
          <p:cNvPr id="9" name="TextBox 8"/>
          <p:cNvSpPr txBox="1"/>
          <p:nvPr/>
        </p:nvSpPr>
        <p:spPr>
          <a:xfrm>
            <a:off x="531014" y="4149080"/>
            <a:ext cx="7920880" cy="830997"/>
          </a:xfrm>
          <a:prstGeom prst="rect">
            <a:avLst/>
          </a:prstGeom>
          <a:noFill/>
        </p:spPr>
        <p:txBody>
          <a:bodyPr wrap="square" rtlCol="0">
            <a:spAutoFit/>
          </a:bodyPr>
          <a:lstStyle/>
          <a:p>
            <a:r>
              <a:rPr lang="en-US" altLang="zh-CN" sz="2400" dirty="0" smtClean="0"/>
              <a:t>3.</a:t>
            </a:r>
            <a:r>
              <a:rPr lang="zh-CN" altLang="en-US" sz="2400" dirty="0" smtClean="0"/>
              <a:t>采用相应的多节点并行化模型，实现了所选取的应用和</a:t>
            </a:r>
            <a:r>
              <a:rPr lang="en-US" altLang="zh-CN" sz="2400" dirty="0" smtClean="0"/>
              <a:t>Workload</a:t>
            </a:r>
            <a:r>
              <a:rPr lang="zh-CN" altLang="en-US" sz="2400" dirty="0" smtClean="0"/>
              <a:t>，作为</a:t>
            </a:r>
            <a:r>
              <a:rPr lang="en-US" altLang="zh-CN" sz="2400" dirty="0" smtClean="0"/>
              <a:t>Benchmark</a:t>
            </a:r>
            <a:r>
              <a:rPr lang="zh-CN" altLang="en-US" sz="2400" dirty="0" smtClean="0"/>
              <a:t>。</a:t>
            </a:r>
            <a:endParaRPr lang="zh-CN" altLang="en-US" sz="2400" dirty="0"/>
          </a:p>
        </p:txBody>
      </p:sp>
    </p:spTree>
    <p:extLst>
      <p:ext uri="{BB962C8B-B14F-4D97-AF65-F5344CB8AC3E}">
        <p14:creationId xmlns:p14="http://schemas.microsoft.com/office/powerpoint/2010/main" val="23664248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smtClean="0"/>
              <a:t>面向</a:t>
            </a:r>
            <a:r>
              <a:rPr lang="zh-CN" altLang="en-US" sz="2800" dirty="0"/>
              <a:t>高通量处理器的</a:t>
            </a:r>
            <a:r>
              <a:rPr lang="en-US" altLang="zh-CN" sz="2800" dirty="0"/>
              <a:t>Benchmark</a:t>
            </a:r>
            <a:r>
              <a:rPr lang="zh-CN" altLang="en-US" sz="2800" dirty="0"/>
              <a:t>的设计</a:t>
            </a:r>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2015/4/17</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25</a:t>
            </a:fld>
            <a:endParaRPr lang="zh-CN" altLang="en-US" dirty="0"/>
          </a:p>
        </p:txBody>
      </p:sp>
      <p:graphicFrame>
        <p:nvGraphicFramePr>
          <p:cNvPr id="7" name="内容占位符 5"/>
          <p:cNvGraphicFramePr>
            <a:graphicFrameLocks noGrp="1"/>
          </p:cNvGraphicFramePr>
          <p:nvPr>
            <p:ph idx="1"/>
            <p:extLst>
              <p:ext uri="{D42A27DB-BD31-4B8C-83A1-F6EECF244321}">
                <p14:modId xmlns:p14="http://schemas.microsoft.com/office/powerpoint/2010/main" val="2444472595"/>
              </p:ext>
            </p:extLst>
          </p:nvPr>
        </p:nvGraphicFramePr>
        <p:xfrm>
          <a:off x="395536" y="1628800"/>
          <a:ext cx="8352927" cy="4641900"/>
        </p:xfrm>
        <a:graphic>
          <a:graphicData uri="http://schemas.openxmlformats.org/drawingml/2006/table">
            <a:tbl>
              <a:tblPr>
                <a:tableStyleId>{5C22544A-7EE6-4342-B048-85BDC9FD1C3A}</a:tableStyleId>
              </a:tblPr>
              <a:tblGrid>
                <a:gridCol w="2263643"/>
                <a:gridCol w="2263643"/>
                <a:gridCol w="1455080"/>
                <a:gridCol w="2370561"/>
              </a:tblGrid>
              <a:tr h="257820">
                <a:tc>
                  <a:txBody>
                    <a:bodyPr/>
                    <a:lstStyle/>
                    <a:p>
                      <a:pPr algn="just">
                        <a:spcAft>
                          <a:spcPts val="0"/>
                        </a:spcAft>
                      </a:pPr>
                      <a:r>
                        <a:rPr lang="zh-CN" sz="1600" kern="100" dirty="0">
                          <a:effectLst/>
                        </a:rPr>
                        <a:t>应用</a:t>
                      </a:r>
                      <a:endParaRPr lang="zh-CN" sz="16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zh-CN" sz="1600" kern="100">
                          <a:effectLst/>
                        </a:rPr>
                        <a:t>核心</a:t>
                      </a:r>
                      <a:r>
                        <a:rPr lang="en-US" sz="1600" kern="100">
                          <a:effectLst/>
                        </a:rPr>
                        <a:t>Workloads</a:t>
                      </a:r>
                      <a:endParaRPr lang="zh-CN" sz="160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zh-CN" sz="1600" kern="100">
                          <a:effectLst/>
                        </a:rPr>
                        <a:t>类型</a:t>
                      </a:r>
                      <a:endParaRPr lang="zh-CN" sz="160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zh-CN" sz="1600" kern="100">
                          <a:effectLst/>
                        </a:rPr>
                        <a:t>高通量需求指标</a:t>
                      </a:r>
                      <a:endParaRPr lang="zh-CN" sz="160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57820">
                <a:tc rowSpan="4">
                  <a:txBody>
                    <a:bodyPr/>
                    <a:lstStyle/>
                    <a:p>
                      <a:pPr algn="just">
                        <a:spcAft>
                          <a:spcPts val="0"/>
                        </a:spcAft>
                      </a:pPr>
                      <a:r>
                        <a:rPr lang="en-US" sz="1600" kern="100" dirty="0">
                          <a:effectLst/>
                        </a:rPr>
                        <a:t>Big Data Analytics</a:t>
                      </a:r>
                      <a:endParaRPr lang="zh-CN" sz="16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US" sz="1600" kern="100" dirty="0" err="1">
                          <a:effectLst/>
                        </a:rPr>
                        <a:t>Wordcount</a:t>
                      </a:r>
                      <a:endParaRPr lang="zh-CN" sz="16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4">
                  <a:txBody>
                    <a:bodyPr/>
                    <a:lstStyle/>
                    <a:p>
                      <a:pPr algn="just">
                        <a:spcAft>
                          <a:spcPts val="0"/>
                        </a:spcAft>
                      </a:pPr>
                      <a:r>
                        <a:rPr lang="zh-CN" sz="1600" kern="100" dirty="0">
                          <a:effectLst/>
                        </a:rPr>
                        <a:t>数据处理类</a:t>
                      </a:r>
                      <a:endParaRPr lang="zh-CN" sz="16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4">
                  <a:txBody>
                    <a:bodyPr/>
                    <a:lstStyle/>
                    <a:p>
                      <a:pPr algn="just">
                        <a:spcAft>
                          <a:spcPts val="0"/>
                        </a:spcAft>
                      </a:pPr>
                      <a:r>
                        <a:rPr lang="zh-CN" sz="1600" kern="100" dirty="0">
                          <a:effectLst/>
                        </a:rPr>
                        <a:t>单位时间内能够处理的数据量</a:t>
                      </a:r>
                      <a:endParaRPr lang="zh-CN" sz="16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57820">
                <a:tc vMerge="1">
                  <a:txBody>
                    <a:bodyPr/>
                    <a:lstStyle/>
                    <a:p>
                      <a:endParaRPr lang="zh-CN" altLang="en-US"/>
                    </a:p>
                  </a:txBody>
                  <a:tcPr/>
                </a:tc>
                <a:tc>
                  <a:txBody>
                    <a:bodyPr/>
                    <a:lstStyle/>
                    <a:p>
                      <a:pPr algn="just">
                        <a:spcAft>
                          <a:spcPts val="0"/>
                        </a:spcAft>
                      </a:pPr>
                      <a:r>
                        <a:rPr lang="en-US" sz="1600" kern="100" dirty="0" err="1">
                          <a:effectLst/>
                        </a:rPr>
                        <a:t>Grep</a:t>
                      </a:r>
                      <a:endParaRPr lang="zh-CN" sz="16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zh-CN" altLang="en-US"/>
                    </a:p>
                  </a:txBody>
                  <a:tcPr/>
                </a:tc>
                <a:tc vMerge="1">
                  <a:txBody>
                    <a:bodyPr/>
                    <a:lstStyle/>
                    <a:p>
                      <a:endParaRPr lang="zh-CN" altLang="en-US"/>
                    </a:p>
                  </a:txBody>
                  <a:tcPr/>
                </a:tc>
              </a:tr>
              <a:tr h="257820">
                <a:tc vMerge="1">
                  <a:txBody>
                    <a:bodyPr/>
                    <a:lstStyle/>
                    <a:p>
                      <a:endParaRPr lang="zh-CN" altLang="en-US"/>
                    </a:p>
                  </a:txBody>
                  <a:tcPr/>
                </a:tc>
                <a:tc>
                  <a:txBody>
                    <a:bodyPr/>
                    <a:lstStyle/>
                    <a:p>
                      <a:pPr algn="just">
                        <a:spcAft>
                          <a:spcPts val="0"/>
                        </a:spcAft>
                      </a:pPr>
                      <a:r>
                        <a:rPr lang="en-US" sz="1600" kern="100" dirty="0" err="1">
                          <a:effectLst/>
                        </a:rPr>
                        <a:t>Terasort</a:t>
                      </a:r>
                      <a:endParaRPr lang="zh-CN" sz="16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zh-CN" altLang="en-US"/>
                    </a:p>
                  </a:txBody>
                  <a:tcPr/>
                </a:tc>
                <a:tc vMerge="1">
                  <a:txBody>
                    <a:bodyPr/>
                    <a:lstStyle/>
                    <a:p>
                      <a:endParaRPr lang="zh-CN" altLang="en-US"/>
                    </a:p>
                  </a:txBody>
                  <a:tcPr/>
                </a:tc>
              </a:tr>
              <a:tr h="257820">
                <a:tc vMerge="1">
                  <a:txBody>
                    <a:bodyPr/>
                    <a:lstStyle/>
                    <a:p>
                      <a:endParaRPr lang="zh-CN" altLang="en-US"/>
                    </a:p>
                  </a:txBody>
                  <a:tcPr/>
                </a:tc>
                <a:tc>
                  <a:txBody>
                    <a:bodyPr/>
                    <a:lstStyle/>
                    <a:p>
                      <a:pPr algn="just">
                        <a:spcAft>
                          <a:spcPts val="0"/>
                        </a:spcAft>
                      </a:pPr>
                      <a:r>
                        <a:rPr lang="en-US" sz="1600" kern="100" dirty="0">
                          <a:effectLst/>
                        </a:rPr>
                        <a:t>K-means</a:t>
                      </a:r>
                      <a:endParaRPr lang="zh-CN" sz="16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zh-CN" altLang="en-US"/>
                    </a:p>
                  </a:txBody>
                  <a:tcPr/>
                </a:tc>
                <a:tc vMerge="1">
                  <a:txBody>
                    <a:bodyPr/>
                    <a:lstStyle/>
                    <a:p>
                      <a:endParaRPr lang="zh-CN" altLang="en-US"/>
                    </a:p>
                  </a:txBody>
                  <a:tcPr/>
                </a:tc>
              </a:tr>
              <a:tr h="298403">
                <a:tc rowSpan="6">
                  <a:txBody>
                    <a:bodyPr/>
                    <a:lstStyle/>
                    <a:p>
                      <a:pPr algn="just">
                        <a:spcAft>
                          <a:spcPts val="0"/>
                        </a:spcAft>
                      </a:pPr>
                      <a:r>
                        <a:rPr lang="en-US" sz="1600" kern="100" dirty="0">
                          <a:effectLst/>
                        </a:rPr>
                        <a:t>Web Search</a:t>
                      </a:r>
                      <a:endParaRPr lang="zh-CN" sz="16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just" defTabSz="914400" rtl="0" eaLnBrk="1" latinLnBrk="0" hangingPunct="1">
                        <a:lnSpc>
                          <a:spcPct val="125000"/>
                        </a:lnSpc>
                        <a:spcAft>
                          <a:spcPts val="0"/>
                        </a:spcAft>
                      </a:pPr>
                      <a:r>
                        <a:rPr lang="en-US" sz="1600" kern="100" dirty="0">
                          <a:solidFill>
                            <a:schemeClr val="dk1"/>
                          </a:solidFill>
                          <a:effectLst/>
                          <a:latin typeface="+mn-lt"/>
                          <a:ea typeface="+mn-ea"/>
                          <a:cs typeface="+mn-cs"/>
                        </a:rPr>
                        <a:t>Query Parse</a:t>
                      </a:r>
                      <a:endParaRPr lang="zh-CN" sz="1600" kern="100" dirty="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6">
                  <a:txBody>
                    <a:bodyPr/>
                    <a:lstStyle/>
                    <a:p>
                      <a:pPr algn="just">
                        <a:spcAft>
                          <a:spcPts val="0"/>
                        </a:spcAft>
                      </a:pPr>
                      <a:r>
                        <a:rPr lang="zh-CN" sz="1600" kern="100" dirty="0">
                          <a:effectLst/>
                        </a:rPr>
                        <a:t>数据服务类</a:t>
                      </a:r>
                      <a:endParaRPr lang="zh-CN" sz="16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6">
                  <a:txBody>
                    <a:bodyPr/>
                    <a:lstStyle/>
                    <a:p>
                      <a:pPr algn="just">
                        <a:spcAft>
                          <a:spcPts val="0"/>
                        </a:spcAft>
                      </a:pPr>
                      <a:r>
                        <a:rPr lang="zh-CN" sz="1600" kern="100" dirty="0">
                          <a:effectLst/>
                        </a:rPr>
                        <a:t>单位时间内能够响应的请求数</a:t>
                      </a:r>
                      <a:endParaRPr lang="zh-CN" sz="16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8403">
                <a:tc vMerge="1">
                  <a:txBody>
                    <a:bodyPr/>
                    <a:lstStyle/>
                    <a:p>
                      <a:endParaRPr lang="zh-CN" altLang="en-US"/>
                    </a:p>
                  </a:txBody>
                  <a:tcPr/>
                </a:tc>
                <a:tc>
                  <a:txBody>
                    <a:bodyPr/>
                    <a:lstStyle/>
                    <a:p>
                      <a:pPr marL="0" indent="0" algn="just" defTabSz="914400" rtl="0" eaLnBrk="1" latinLnBrk="0" hangingPunct="1">
                        <a:lnSpc>
                          <a:spcPct val="125000"/>
                        </a:lnSpc>
                        <a:spcAft>
                          <a:spcPts val="0"/>
                        </a:spcAft>
                      </a:pPr>
                      <a:r>
                        <a:rPr lang="en-US" sz="1600" kern="100" dirty="0">
                          <a:solidFill>
                            <a:schemeClr val="dk1"/>
                          </a:solidFill>
                          <a:effectLst/>
                          <a:latin typeface="+mn-lt"/>
                          <a:ea typeface="+mn-ea"/>
                          <a:cs typeface="+mn-cs"/>
                        </a:rPr>
                        <a:t>Database Query</a:t>
                      </a:r>
                      <a:endParaRPr lang="zh-CN" sz="1600" kern="100" dirty="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zh-CN" altLang="en-US"/>
                    </a:p>
                  </a:txBody>
                  <a:tcPr/>
                </a:tc>
                <a:tc vMerge="1">
                  <a:txBody>
                    <a:bodyPr/>
                    <a:lstStyle/>
                    <a:p>
                      <a:endParaRPr lang="zh-CN" altLang="en-US"/>
                    </a:p>
                  </a:txBody>
                  <a:tcPr/>
                </a:tc>
              </a:tr>
              <a:tr h="298403">
                <a:tc vMerge="1">
                  <a:txBody>
                    <a:bodyPr/>
                    <a:lstStyle/>
                    <a:p>
                      <a:endParaRPr lang="zh-CN" altLang="en-US"/>
                    </a:p>
                  </a:txBody>
                  <a:tcPr/>
                </a:tc>
                <a:tc>
                  <a:txBody>
                    <a:bodyPr/>
                    <a:lstStyle/>
                    <a:p>
                      <a:pPr marL="0" indent="0" algn="just" defTabSz="914400" rtl="0" eaLnBrk="1" latinLnBrk="0" hangingPunct="1">
                        <a:lnSpc>
                          <a:spcPct val="125000"/>
                        </a:lnSpc>
                        <a:spcAft>
                          <a:spcPts val="0"/>
                        </a:spcAft>
                      </a:pPr>
                      <a:r>
                        <a:rPr lang="en-US" sz="1600" kern="100" dirty="0" err="1">
                          <a:solidFill>
                            <a:schemeClr val="dk1"/>
                          </a:solidFill>
                          <a:effectLst/>
                          <a:latin typeface="+mn-lt"/>
                          <a:ea typeface="+mn-ea"/>
                          <a:cs typeface="+mn-cs"/>
                        </a:rPr>
                        <a:t>Bool</a:t>
                      </a:r>
                      <a:r>
                        <a:rPr lang="en-US" sz="1600" kern="100" dirty="0">
                          <a:solidFill>
                            <a:schemeClr val="dk1"/>
                          </a:solidFill>
                          <a:effectLst/>
                          <a:latin typeface="+mn-lt"/>
                          <a:ea typeface="+mn-ea"/>
                          <a:cs typeface="+mn-cs"/>
                        </a:rPr>
                        <a:t> Operation</a:t>
                      </a:r>
                      <a:endParaRPr lang="zh-CN" sz="1600" kern="100" dirty="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zh-CN" altLang="en-US"/>
                    </a:p>
                  </a:txBody>
                  <a:tcPr/>
                </a:tc>
                <a:tc vMerge="1">
                  <a:txBody>
                    <a:bodyPr/>
                    <a:lstStyle/>
                    <a:p>
                      <a:endParaRPr lang="zh-CN" altLang="en-US"/>
                    </a:p>
                  </a:txBody>
                  <a:tcPr/>
                </a:tc>
              </a:tr>
              <a:tr h="298403">
                <a:tc vMerge="1">
                  <a:txBody>
                    <a:bodyPr/>
                    <a:lstStyle/>
                    <a:p>
                      <a:endParaRPr lang="zh-CN" altLang="en-US"/>
                    </a:p>
                  </a:txBody>
                  <a:tcPr/>
                </a:tc>
                <a:tc>
                  <a:txBody>
                    <a:bodyPr/>
                    <a:lstStyle/>
                    <a:p>
                      <a:pPr marL="0" indent="0" algn="just" defTabSz="914400" rtl="0" eaLnBrk="1" latinLnBrk="0" hangingPunct="1">
                        <a:lnSpc>
                          <a:spcPct val="125000"/>
                        </a:lnSpc>
                        <a:spcAft>
                          <a:spcPts val="0"/>
                        </a:spcAft>
                      </a:pPr>
                      <a:r>
                        <a:rPr lang="en-US" sz="1600" kern="100" dirty="0">
                          <a:solidFill>
                            <a:schemeClr val="dk1"/>
                          </a:solidFill>
                          <a:effectLst/>
                          <a:latin typeface="+mn-lt"/>
                          <a:ea typeface="+mn-ea"/>
                          <a:cs typeface="+mn-cs"/>
                        </a:rPr>
                        <a:t>Term Weight</a:t>
                      </a:r>
                      <a:endParaRPr lang="zh-CN" sz="1600" kern="100" dirty="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zh-CN" altLang="en-US"/>
                    </a:p>
                  </a:txBody>
                  <a:tcPr/>
                </a:tc>
                <a:tc vMerge="1">
                  <a:txBody>
                    <a:bodyPr/>
                    <a:lstStyle/>
                    <a:p>
                      <a:endParaRPr lang="zh-CN" altLang="en-US"/>
                    </a:p>
                  </a:txBody>
                  <a:tcPr/>
                </a:tc>
              </a:tr>
              <a:tr h="298403">
                <a:tc vMerge="1">
                  <a:txBody>
                    <a:bodyPr/>
                    <a:lstStyle/>
                    <a:p>
                      <a:endParaRPr lang="zh-CN" altLang="en-US"/>
                    </a:p>
                  </a:txBody>
                  <a:tcPr/>
                </a:tc>
                <a:tc>
                  <a:txBody>
                    <a:bodyPr/>
                    <a:lstStyle/>
                    <a:p>
                      <a:pPr marL="0" indent="0" algn="just" defTabSz="914400" rtl="0" eaLnBrk="1" latinLnBrk="0" hangingPunct="1">
                        <a:lnSpc>
                          <a:spcPct val="125000"/>
                        </a:lnSpc>
                        <a:spcAft>
                          <a:spcPts val="0"/>
                        </a:spcAft>
                      </a:pPr>
                      <a:r>
                        <a:rPr lang="en-US" sz="1600" kern="100" dirty="0">
                          <a:solidFill>
                            <a:schemeClr val="dk1"/>
                          </a:solidFill>
                          <a:effectLst/>
                          <a:latin typeface="+mn-lt"/>
                          <a:ea typeface="+mn-ea"/>
                          <a:cs typeface="+mn-cs"/>
                        </a:rPr>
                        <a:t>Document Weight</a:t>
                      </a:r>
                      <a:endParaRPr lang="zh-CN" sz="1600" kern="100" dirty="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zh-CN" altLang="en-US"/>
                    </a:p>
                  </a:txBody>
                  <a:tcPr/>
                </a:tc>
                <a:tc vMerge="1">
                  <a:txBody>
                    <a:bodyPr/>
                    <a:lstStyle/>
                    <a:p>
                      <a:endParaRPr lang="zh-CN" altLang="en-US"/>
                    </a:p>
                  </a:txBody>
                  <a:tcPr/>
                </a:tc>
              </a:tr>
              <a:tr h="298403">
                <a:tc vMerge="1">
                  <a:txBody>
                    <a:bodyPr/>
                    <a:lstStyle/>
                    <a:p>
                      <a:endParaRPr lang="zh-CN" altLang="en-US"/>
                    </a:p>
                  </a:txBody>
                  <a:tcPr/>
                </a:tc>
                <a:tc>
                  <a:txBody>
                    <a:bodyPr/>
                    <a:lstStyle/>
                    <a:p>
                      <a:pPr marL="0" indent="0" algn="just" defTabSz="914400" rtl="0" eaLnBrk="1" latinLnBrk="0" hangingPunct="1">
                        <a:lnSpc>
                          <a:spcPct val="125000"/>
                        </a:lnSpc>
                        <a:spcAft>
                          <a:spcPts val="0"/>
                        </a:spcAft>
                      </a:pPr>
                      <a:r>
                        <a:rPr lang="en-US" sz="1600" kern="100" dirty="0" err="1">
                          <a:solidFill>
                            <a:schemeClr val="dk1"/>
                          </a:solidFill>
                          <a:effectLst/>
                          <a:latin typeface="+mn-lt"/>
                          <a:ea typeface="+mn-ea"/>
                          <a:cs typeface="+mn-cs"/>
                        </a:rPr>
                        <a:t>MSet</a:t>
                      </a:r>
                      <a:endParaRPr lang="zh-CN" sz="1600" kern="100" dirty="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zh-CN" altLang="en-US"/>
                    </a:p>
                  </a:txBody>
                  <a:tcPr/>
                </a:tc>
                <a:tc vMerge="1">
                  <a:txBody>
                    <a:bodyPr/>
                    <a:lstStyle/>
                    <a:p>
                      <a:endParaRPr lang="zh-CN" altLang="en-US"/>
                    </a:p>
                  </a:txBody>
                  <a:tcPr/>
                </a:tc>
              </a:tr>
              <a:tr h="298403">
                <a:tc rowSpan="5">
                  <a:txBody>
                    <a:bodyPr/>
                    <a:lstStyle/>
                    <a:p>
                      <a:pPr algn="just">
                        <a:spcAft>
                          <a:spcPts val="0"/>
                        </a:spcAft>
                      </a:pPr>
                      <a:r>
                        <a:rPr lang="en-US" sz="1600" kern="100" dirty="0">
                          <a:effectLst/>
                        </a:rPr>
                        <a:t>Radio Network Controller</a:t>
                      </a:r>
                      <a:endParaRPr lang="zh-CN" sz="16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just" defTabSz="914400" rtl="0" eaLnBrk="1" latinLnBrk="0" hangingPunct="1">
                        <a:lnSpc>
                          <a:spcPct val="125000"/>
                        </a:lnSpc>
                        <a:spcAft>
                          <a:spcPts val="0"/>
                        </a:spcAft>
                      </a:pPr>
                      <a:r>
                        <a:rPr lang="en-US" sz="1600" kern="100" dirty="0">
                          <a:solidFill>
                            <a:schemeClr val="dk1"/>
                          </a:solidFill>
                          <a:effectLst/>
                          <a:latin typeface="+mn-lt"/>
                          <a:ea typeface="+mn-ea"/>
                          <a:cs typeface="+mn-cs"/>
                        </a:rPr>
                        <a:t>SDU Receive</a:t>
                      </a:r>
                      <a:endParaRPr lang="zh-CN" sz="1600" kern="100" dirty="0">
                        <a:solidFill>
                          <a:schemeClr val="dk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5">
                  <a:txBody>
                    <a:bodyPr/>
                    <a:lstStyle/>
                    <a:p>
                      <a:pPr algn="just">
                        <a:spcAft>
                          <a:spcPts val="0"/>
                        </a:spcAft>
                      </a:pPr>
                      <a:r>
                        <a:rPr lang="zh-CN" sz="1600" kern="100" dirty="0">
                          <a:effectLst/>
                        </a:rPr>
                        <a:t>实时交互类</a:t>
                      </a:r>
                      <a:endParaRPr lang="zh-CN" sz="16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5">
                  <a:txBody>
                    <a:bodyPr/>
                    <a:lstStyle/>
                    <a:p>
                      <a:pPr algn="just">
                        <a:spcAft>
                          <a:spcPts val="0"/>
                        </a:spcAft>
                      </a:pPr>
                      <a:r>
                        <a:rPr lang="zh-CN" sz="1600" kern="100" dirty="0">
                          <a:effectLst/>
                        </a:rPr>
                        <a:t>能够支持的同时在线的用户数</a:t>
                      </a:r>
                      <a:endParaRPr lang="zh-CN" sz="16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8403">
                <a:tc vMerge="1">
                  <a:txBody>
                    <a:bodyPr/>
                    <a:lstStyle/>
                    <a:p>
                      <a:endParaRPr lang="zh-CN" altLang="en-US"/>
                    </a:p>
                  </a:txBody>
                  <a:tcPr/>
                </a:tc>
                <a:tc>
                  <a:txBody>
                    <a:bodyPr/>
                    <a:lstStyle/>
                    <a:p>
                      <a:pPr marL="0" indent="0" algn="just" defTabSz="914400" rtl="0" eaLnBrk="1" latinLnBrk="0" hangingPunct="1">
                        <a:lnSpc>
                          <a:spcPct val="125000"/>
                        </a:lnSpc>
                        <a:spcAft>
                          <a:spcPts val="0"/>
                        </a:spcAft>
                      </a:pPr>
                      <a:r>
                        <a:rPr lang="en-US" sz="1600" kern="100" dirty="0">
                          <a:solidFill>
                            <a:schemeClr val="dk1"/>
                          </a:solidFill>
                          <a:effectLst/>
                          <a:latin typeface="+mn-lt"/>
                          <a:ea typeface="+mn-ea"/>
                          <a:cs typeface="+mn-cs"/>
                        </a:rPr>
                        <a:t>MACD Schedule</a:t>
                      </a:r>
                      <a:endParaRPr lang="zh-CN" sz="1600" kern="100" dirty="0">
                        <a:solidFill>
                          <a:schemeClr val="dk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zh-CN" altLang="en-US"/>
                    </a:p>
                  </a:txBody>
                  <a:tcPr/>
                </a:tc>
                <a:tc vMerge="1">
                  <a:txBody>
                    <a:bodyPr/>
                    <a:lstStyle/>
                    <a:p>
                      <a:endParaRPr lang="zh-CN" altLang="en-US"/>
                    </a:p>
                  </a:txBody>
                  <a:tcPr/>
                </a:tc>
              </a:tr>
              <a:tr h="298403">
                <a:tc vMerge="1">
                  <a:txBody>
                    <a:bodyPr/>
                    <a:lstStyle/>
                    <a:p>
                      <a:endParaRPr lang="zh-CN" altLang="en-US"/>
                    </a:p>
                  </a:txBody>
                  <a:tcPr/>
                </a:tc>
                <a:tc>
                  <a:txBody>
                    <a:bodyPr/>
                    <a:lstStyle/>
                    <a:p>
                      <a:pPr marL="0" indent="0" algn="just" defTabSz="914400" rtl="0" eaLnBrk="1" latinLnBrk="0" hangingPunct="1">
                        <a:lnSpc>
                          <a:spcPct val="125000"/>
                        </a:lnSpc>
                        <a:spcAft>
                          <a:spcPts val="0"/>
                        </a:spcAft>
                      </a:pPr>
                      <a:r>
                        <a:rPr lang="en-US" sz="1600" kern="100" dirty="0">
                          <a:solidFill>
                            <a:schemeClr val="dk1"/>
                          </a:solidFill>
                          <a:effectLst/>
                          <a:latin typeface="+mn-lt"/>
                          <a:ea typeface="+mn-ea"/>
                          <a:cs typeface="+mn-cs"/>
                        </a:rPr>
                        <a:t>Entity Query</a:t>
                      </a:r>
                      <a:endParaRPr lang="zh-CN" sz="1600" kern="100" dirty="0">
                        <a:solidFill>
                          <a:schemeClr val="dk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zh-CN" altLang="en-US"/>
                    </a:p>
                  </a:txBody>
                  <a:tcPr/>
                </a:tc>
                <a:tc vMerge="1">
                  <a:txBody>
                    <a:bodyPr/>
                    <a:lstStyle/>
                    <a:p>
                      <a:endParaRPr lang="zh-CN" altLang="en-US"/>
                    </a:p>
                  </a:txBody>
                  <a:tcPr/>
                </a:tc>
              </a:tr>
              <a:tr h="298403">
                <a:tc vMerge="1">
                  <a:txBody>
                    <a:bodyPr/>
                    <a:lstStyle/>
                    <a:p>
                      <a:endParaRPr lang="zh-CN" altLang="en-US"/>
                    </a:p>
                  </a:txBody>
                  <a:tcPr/>
                </a:tc>
                <a:tc>
                  <a:txBody>
                    <a:bodyPr/>
                    <a:lstStyle/>
                    <a:p>
                      <a:pPr marL="0" indent="0" algn="just" defTabSz="914400" rtl="0" eaLnBrk="1" latinLnBrk="0" hangingPunct="1">
                        <a:lnSpc>
                          <a:spcPct val="125000"/>
                        </a:lnSpc>
                        <a:spcAft>
                          <a:spcPts val="0"/>
                        </a:spcAft>
                      </a:pPr>
                      <a:r>
                        <a:rPr lang="en-US" sz="1600" kern="100" dirty="0">
                          <a:solidFill>
                            <a:schemeClr val="dk1"/>
                          </a:solidFill>
                          <a:effectLst/>
                          <a:latin typeface="+mn-lt"/>
                          <a:ea typeface="+mn-ea"/>
                          <a:cs typeface="+mn-cs"/>
                        </a:rPr>
                        <a:t>Segment</a:t>
                      </a:r>
                      <a:endParaRPr lang="zh-CN" sz="1600" kern="100" dirty="0">
                        <a:solidFill>
                          <a:schemeClr val="dk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zh-CN" altLang="en-US"/>
                    </a:p>
                  </a:txBody>
                  <a:tcPr/>
                </a:tc>
                <a:tc vMerge="1">
                  <a:txBody>
                    <a:bodyPr/>
                    <a:lstStyle/>
                    <a:p>
                      <a:endParaRPr lang="zh-CN" altLang="en-US"/>
                    </a:p>
                  </a:txBody>
                  <a:tcPr/>
                </a:tc>
              </a:tr>
              <a:tr h="298403">
                <a:tc vMerge="1">
                  <a:txBody>
                    <a:bodyPr/>
                    <a:lstStyle/>
                    <a:p>
                      <a:endParaRPr lang="zh-CN" altLang="en-US"/>
                    </a:p>
                  </a:txBody>
                  <a:tcPr/>
                </a:tc>
                <a:tc>
                  <a:txBody>
                    <a:bodyPr/>
                    <a:lstStyle/>
                    <a:p>
                      <a:pPr marL="0" indent="0" algn="just" defTabSz="914400" rtl="0" eaLnBrk="1" latinLnBrk="0" hangingPunct="1">
                        <a:lnSpc>
                          <a:spcPct val="125000"/>
                        </a:lnSpc>
                        <a:spcAft>
                          <a:spcPts val="0"/>
                        </a:spcAft>
                      </a:pPr>
                      <a:r>
                        <a:rPr lang="en-US" sz="1600" kern="100" dirty="0">
                          <a:solidFill>
                            <a:schemeClr val="dk1"/>
                          </a:solidFill>
                          <a:effectLst/>
                          <a:latin typeface="+mn-lt"/>
                          <a:ea typeface="+mn-ea"/>
                          <a:cs typeface="+mn-cs"/>
                        </a:rPr>
                        <a:t>PDU Send</a:t>
                      </a:r>
                      <a:endParaRPr lang="zh-CN" sz="1600" kern="100" dirty="0">
                        <a:solidFill>
                          <a:schemeClr val="dk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zh-CN" altLang="en-US"/>
                    </a:p>
                  </a:txBody>
                  <a:tcPr/>
                </a:tc>
                <a:tc vMerge="1">
                  <a:txBody>
                    <a:bodyPr/>
                    <a:lstStyle/>
                    <a:p>
                      <a:endParaRPr lang="zh-CN" altLang="en-US"/>
                    </a:p>
                  </a:txBody>
                  <a:tcPr/>
                </a:tc>
              </a:tr>
            </a:tbl>
          </a:graphicData>
        </a:graphic>
      </p:graphicFrame>
    </p:spTree>
    <p:extLst>
      <p:ext uri="{BB962C8B-B14F-4D97-AF65-F5344CB8AC3E}">
        <p14:creationId xmlns:p14="http://schemas.microsoft.com/office/powerpoint/2010/main" val="14253937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smtClean="0"/>
              <a:t>面向</a:t>
            </a:r>
            <a:r>
              <a:rPr lang="zh-CN" altLang="en-US" sz="2800" dirty="0"/>
              <a:t>高通量处理器的</a:t>
            </a:r>
            <a:r>
              <a:rPr lang="en-US" altLang="zh-CN" sz="2800" dirty="0"/>
              <a:t>Benchmark</a:t>
            </a:r>
            <a:r>
              <a:rPr lang="zh-CN" altLang="en-US" sz="2800" dirty="0"/>
              <a:t>的设计</a:t>
            </a:r>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2015/4/17</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26</a:t>
            </a:fld>
            <a:endParaRPr lang="zh-CN" altLang="en-US" dirty="0"/>
          </a:p>
        </p:txBody>
      </p:sp>
      <p:sp>
        <p:nvSpPr>
          <p:cNvPr id="8" name="内容占位符 1"/>
          <p:cNvSpPr>
            <a:spLocks noGrp="1"/>
          </p:cNvSpPr>
          <p:nvPr>
            <p:ph idx="1"/>
          </p:nvPr>
        </p:nvSpPr>
        <p:spPr>
          <a:xfrm>
            <a:off x="685800" y="1600200"/>
            <a:ext cx="8116888" cy="4456113"/>
          </a:xfrm>
        </p:spPr>
        <p:txBody>
          <a:bodyPr/>
          <a:lstStyle/>
          <a:p>
            <a:r>
              <a:rPr lang="zh-CN" altLang="en-US" dirty="0" smtClean="0"/>
              <a:t>六个测试程序</a:t>
            </a:r>
            <a:endParaRPr lang="en-US" altLang="zh-CN" dirty="0" smtClean="0"/>
          </a:p>
          <a:p>
            <a:pPr lvl="1"/>
            <a:r>
              <a:rPr lang="en-US" altLang="zh-CN" dirty="0" err="1" smtClean="0"/>
              <a:t>Wordcount</a:t>
            </a:r>
            <a:endParaRPr lang="en-US" altLang="zh-CN" dirty="0" smtClean="0"/>
          </a:p>
          <a:p>
            <a:pPr lvl="1"/>
            <a:r>
              <a:rPr lang="en-US" altLang="zh-CN" dirty="0" err="1" smtClean="0"/>
              <a:t>Terasort</a:t>
            </a:r>
            <a:endParaRPr lang="en-US" altLang="zh-CN" dirty="0" smtClean="0"/>
          </a:p>
          <a:p>
            <a:pPr lvl="1"/>
            <a:r>
              <a:rPr lang="en-US" altLang="zh-CN" dirty="0" err="1" smtClean="0"/>
              <a:t>Kmeans</a:t>
            </a:r>
            <a:endParaRPr lang="en-US" altLang="zh-CN" dirty="0" smtClean="0"/>
          </a:p>
          <a:p>
            <a:pPr lvl="1"/>
            <a:r>
              <a:rPr lang="en-US" altLang="zh-CN" dirty="0" err="1" smtClean="0"/>
              <a:t>Grep</a:t>
            </a:r>
            <a:endParaRPr lang="en-US" altLang="zh-CN" dirty="0" smtClean="0"/>
          </a:p>
          <a:p>
            <a:pPr lvl="1"/>
            <a:r>
              <a:rPr lang="en-US" altLang="zh-CN" dirty="0" smtClean="0"/>
              <a:t>Search</a:t>
            </a:r>
          </a:p>
          <a:p>
            <a:pPr lvl="1"/>
            <a:r>
              <a:rPr lang="en-US" altLang="zh-CN" dirty="0" smtClean="0"/>
              <a:t>RNC</a:t>
            </a:r>
            <a:endParaRPr lang="zh-CN" altLang="en-US" dirty="0" smtClean="0"/>
          </a:p>
        </p:txBody>
      </p:sp>
    </p:spTree>
    <p:extLst>
      <p:ext uri="{BB962C8B-B14F-4D97-AF65-F5344CB8AC3E}">
        <p14:creationId xmlns:p14="http://schemas.microsoft.com/office/powerpoint/2010/main" val="10861411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内容提纲</a:t>
            </a:r>
            <a:endParaRPr lang="zh-CN" altLang="en-US" dirty="0"/>
          </a:p>
        </p:txBody>
      </p:sp>
      <p:sp>
        <p:nvSpPr>
          <p:cNvPr id="3" name="内容占位符 2"/>
          <p:cNvSpPr>
            <a:spLocks noGrp="1"/>
          </p:cNvSpPr>
          <p:nvPr>
            <p:ph idx="1"/>
          </p:nvPr>
        </p:nvSpPr>
        <p:spPr>
          <a:xfrm>
            <a:off x="683568" y="1988840"/>
            <a:ext cx="8116888" cy="3600400"/>
          </a:xfrm>
        </p:spPr>
        <p:txBody>
          <a:bodyPr/>
          <a:lstStyle/>
          <a:p>
            <a:r>
              <a:rPr lang="zh-CN" altLang="en-US" dirty="0">
                <a:solidFill>
                  <a:schemeClr val="bg1">
                    <a:lumMod val="65000"/>
                  </a:schemeClr>
                </a:solidFill>
              </a:rPr>
              <a:t>研究背景和意义</a:t>
            </a:r>
            <a:endParaRPr lang="en-US" altLang="zh-CN" dirty="0">
              <a:solidFill>
                <a:schemeClr val="bg1">
                  <a:lumMod val="65000"/>
                </a:schemeClr>
              </a:solidFill>
            </a:endParaRPr>
          </a:p>
          <a:p>
            <a:r>
              <a:rPr lang="zh-CN" altLang="en-US" dirty="0">
                <a:solidFill>
                  <a:schemeClr val="bg1">
                    <a:lumMod val="65000"/>
                  </a:schemeClr>
                </a:solidFill>
              </a:rPr>
              <a:t>相关研究</a:t>
            </a:r>
            <a:endParaRPr lang="en-US" altLang="zh-CN" dirty="0">
              <a:solidFill>
                <a:schemeClr val="bg1">
                  <a:lumMod val="65000"/>
                </a:schemeClr>
              </a:solidFill>
            </a:endParaRPr>
          </a:p>
          <a:p>
            <a:r>
              <a:rPr lang="zh-CN" altLang="en-US" dirty="0">
                <a:solidFill>
                  <a:schemeClr val="bg1">
                    <a:lumMod val="65000"/>
                  </a:schemeClr>
                </a:solidFill>
              </a:rPr>
              <a:t>高通量应用的分类与分析</a:t>
            </a:r>
            <a:endParaRPr lang="en-US" altLang="zh-CN" dirty="0">
              <a:solidFill>
                <a:schemeClr val="bg1">
                  <a:lumMod val="65000"/>
                </a:schemeClr>
              </a:solidFill>
            </a:endParaRPr>
          </a:p>
          <a:p>
            <a:r>
              <a:rPr lang="zh-CN" altLang="en-US" dirty="0">
                <a:solidFill>
                  <a:schemeClr val="bg1">
                    <a:lumMod val="65000"/>
                  </a:schemeClr>
                </a:solidFill>
              </a:rPr>
              <a:t>面向高通量处理器的</a:t>
            </a:r>
            <a:r>
              <a:rPr lang="en-US" altLang="zh-CN" dirty="0">
                <a:solidFill>
                  <a:schemeClr val="bg1">
                    <a:lumMod val="65000"/>
                  </a:schemeClr>
                </a:solidFill>
              </a:rPr>
              <a:t>Benchmark</a:t>
            </a:r>
            <a:r>
              <a:rPr lang="zh-CN" altLang="en-US" dirty="0">
                <a:solidFill>
                  <a:schemeClr val="bg1">
                    <a:lumMod val="65000"/>
                  </a:schemeClr>
                </a:solidFill>
              </a:rPr>
              <a:t>设计</a:t>
            </a:r>
            <a:endParaRPr lang="en-US" altLang="zh-CN" dirty="0">
              <a:solidFill>
                <a:schemeClr val="bg1">
                  <a:lumMod val="65000"/>
                </a:schemeClr>
              </a:solidFill>
            </a:endParaRPr>
          </a:p>
          <a:p>
            <a:r>
              <a:rPr lang="zh-CN" altLang="en-US" dirty="0"/>
              <a:t>高通量</a:t>
            </a:r>
            <a:r>
              <a:rPr lang="en-US" altLang="zh-CN" dirty="0"/>
              <a:t>Benchmark</a:t>
            </a:r>
            <a:r>
              <a:rPr lang="zh-CN" altLang="en-US" dirty="0"/>
              <a:t>的实验评估</a:t>
            </a:r>
            <a:endParaRPr lang="en-US" altLang="zh-CN" dirty="0"/>
          </a:p>
          <a:p>
            <a:r>
              <a:rPr lang="zh-CN" altLang="en-US" dirty="0" smtClean="0">
                <a:solidFill>
                  <a:schemeClr val="bg1">
                    <a:lumMod val="65000"/>
                  </a:schemeClr>
                </a:solidFill>
              </a:rPr>
              <a:t>总结</a:t>
            </a:r>
            <a:endParaRPr lang="en-US" altLang="zh-CN" dirty="0">
              <a:solidFill>
                <a:schemeClr val="bg1">
                  <a:lumMod val="65000"/>
                </a:schemeClr>
              </a:solidFill>
            </a:endParaRPr>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2015/4/17</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27</a:t>
            </a:fld>
            <a:endParaRPr lang="zh-CN" altLang="en-US" dirty="0"/>
          </a:p>
        </p:txBody>
      </p:sp>
    </p:spTree>
    <p:extLst>
      <p:ext uri="{BB962C8B-B14F-4D97-AF65-F5344CB8AC3E}">
        <p14:creationId xmlns:p14="http://schemas.microsoft.com/office/powerpoint/2010/main" val="31591692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t>高通量</a:t>
            </a:r>
            <a:r>
              <a:rPr lang="en-US" altLang="zh-CN" sz="3200" dirty="0"/>
              <a:t>Benchmark</a:t>
            </a:r>
            <a:r>
              <a:rPr lang="zh-CN" altLang="en-US" sz="3200" dirty="0"/>
              <a:t>的实验评估</a:t>
            </a:r>
            <a:endParaRPr lang="en-US" altLang="zh-CN" sz="3200"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2015/4/17</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28</a:t>
            </a:fld>
            <a:endParaRPr lang="zh-CN" altLang="en-US" dirty="0"/>
          </a:p>
        </p:txBody>
      </p:sp>
      <p:sp>
        <p:nvSpPr>
          <p:cNvPr id="8" name="TextBox 7"/>
          <p:cNvSpPr txBox="1"/>
          <p:nvPr/>
        </p:nvSpPr>
        <p:spPr>
          <a:xfrm>
            <a:off x="611560" y="1988840"/>
            <a:ext cx="7992888" cy="3046988"/>
          </a:xfrm>
          <a:prstGeom prst="rect">
            <a:avLst/>
          </a:prstGeom>
          <a:noFill/>
        </p:spPr>
        <p:txBody>
          <a:bodyPr wrap="square" rtlCol="0">
            <a:spAutoFit/>
          </a:bodyPr>
          <a:lstStyle/>
          <a:p>
            <a:r>
              <a:rPr lang="zh-CN" altLang="en-US" sz="2400" b="1" dirty="0" smtClean="0"/>
              <a:t>第一部分实验，</a:t>
            </a:r>
            <a:r>
              <a:rPr lang="zh-CN" altLang="zh-CN" sz="2400" b="1" dirty="0" smtClean="0"/>
              <a:t>用于</a:t>
            </a:r>
            <a:r>
              <a:rPr lang="zh-CN" altLang="zh-CN" sz="2400" b="1" dirty="0"/>
              <a:t>验证所设计的</a:t>
            </a:r>
            <a:r>
              <a:rPr lang="en-US" altLang="zh-CN" sz="2400" b="1" dirty="0" smtClean="0"/>
              <a:t>Benchmark</a:t>
            </a:r>
            <a:r>
              <a:rPr lang="zh-CN" altLang="zh-CN" sz="2400" b="1" dirty="0" smtClean="0"/>
              <a:t>正确</a:t>
            </a:r>
            <a:r>
              <a:rPr lang="zh-CN" altLang="zh-CN" sz="2400" b="1" dirty="0"/>
              <a:t>反映出高通量应用</a:t>
            </a:r>
            <a:r>
              <a:rPr lang="zh-CN" altLang="zh-CN" sz="2400" b="1" dirty="0" smtClean="0"/>
              <a:t>的特征</a:t>
            </a:r>
            <a:endParaRPr lang="en-US" altLang="zh-CN" sz="2400" b="1" dirty="0" smtClean="0"/>
          </a:p>
          <a:p>
            <a:endParaRPr lang="en-US" altLang="zh-CN" sz="2400" b="1" dirty="0"/>
          </a:p>
          <a:p>
            <a:pPr marL="342900" indent="-342900">
              <a:buAutoNum type="arabicPeriod"/>
            </a:pPr>
            <a:r>
              <a:rPr lang="zh-CN" altLang="en-US" sz="2400" dirty="0" smtClean="0"/>
              <a:t>作业具有高并发性。</a:t>
            </a:r>
            <a:endParaRPr lang="en-US" altLang="zh-CN" sz="2400" dirty="0" smtClean="0"/>
          </a:p>
          <a:p>
            <a:pPr marL="342900" indent="-342900">
              <a:buAutoNum type="arabicPeriod"/>
            </a:pPr>
            <a:r>
              <a:rPr lang="zh-CN" altLang="en-US" sz="2400" dirty="0" smtClean="0"/>
              <a:t>作业之间耦合性较低。</a:t>
            </a:r>
            <a:endParaRPr lang="en-US" altLang="zh-CN" sz="2400" dirty="0" smtClean="0"/>
          </a:p>
          <a:p>
            <a:pPr marL="342900" indent="-342900">
              <a:buAutoNum type="arabicPeriod"/>
            </a:pPr>
            <a:r>
              <a:rPr lang="zh-CN" altLang="en-US" sz="2400" dirty="0" smtClean="0"/>
              <a:t>具有较高的访存需求。</a:t>
            </a:r>
            <a:endParaRPr lang="en-US" altLang="zh-CN" sz="2400" dirty="0" smtClean="0"/>
          </a:p>
          <a:p>
            <a:pPr marL="342900" indent="-342900">
              <a:buAutoNum type="arabicPeriod"/>
            </a:pPr>
            <a:r>
              <a:rPr lang="en-US" altLang="zh-CN" sz="2400" dirty="0" smtClean="0"/>
              <a:t>Cache</a:t>
            </a:r>
            <a:r>
              <a:rPr lang="zh-CN" altLang="en-US" sz="2400" dirty="0" smtClean="0"/>
              <a:t>失效率较大。</a:t>
            </a:r>
            <a:endParaRPr lang="en-US" altLang="zh-CN" sz="2400" dirty="0" smtClean="0"/>
          </a:p>
          <a:p>
            <a:pPr marL="342900" indent="-342900">
              <a:buAutoNum type="arabicPeriod"/>
            </a:pPr>
            <a:r>
              <a:rPr lang="zh-CN" altLang="zh-CN" sz="2400" dirty="0"/>
              <a:t>访存</a:t>
            </a:r>
            <a:r>
              <a:rPr lang="zh-CN" altLang="en-US" sz="2400" dirty="0"/>
              <a:t>位宽</a:t>
            </a:r>
            <a:r>
              <a:rPr lang="zh-CN" altLang="en-US" sz="2400" dirty="0" smtClean="0"/>
              <a:t>不规则，与传统高性能应用相比偏小。</a:t>
            </a:r>
            <a:endParaRPr lang="en-US" altLang="zh-CN" sz="2400" dirty="0" smtClean="0"/>
          </a:p>
        </p:txBody>
      </p:sp>
    </p:spTree>
    <p:extLst>
      <p:ext uri="{BB962C8B-B14F-4D97-AF65-F5344CB8AC3E}">
        <p14:creationId xmlns:p14="http://schemas.microsoft.com/office/powerpoint/2010/main" val="27093007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t>高通量</a:t>
            </a:r>
            <a:r>
              <a:rPr lang="en-US" altLang="zh-CN" sz="3200" dirty="0"/>
              <a:t>Benchmark</a:t>
            </a:r>
            <a:r>
              <a:rPr lang="zh-CN" altLang="en-US" sz="3200" dirty="0"/>
              <a:t>的实验评估</a:t>
            </a:r>
            <a:endParaRPr lang="zh-CN" altLang="en-US" sz="2400"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2015/4/17</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29</a:t>
            </a:fld>
            <a:endParaRPr lang="zh-CN" altLang="en-US" dirty="0"/>
          </a:p>
        </p:txBody>
      </p:sp>
      <p:sp>
        <p:nvSpPr>
          <p:cNvPr id="6" name="内容占位符 2"/>
          <p:cNvSpPr>
            <a:spLocks noGrp="1"/>
          </p:cNvSpPr>
          <p:nvPr>
            <p:ph idx="1"/>
          </p:nvPr>
        </p:nvSpPr>
        <p:spPr>
          <a:xfrm>
            <a:off x="467544" y="1627097"/>
            <a:ext cx="8116888" cy="577767"/>
          </a:xfrm>
        </p:spPr>
        <p:txBody>
          <a:bodyPr/>
          <a:lstStyle/>
          <a:p>
            <a:r>
              <a:rPr lang="zh-CN" altLang="en-US" dirty="0"/>
              <a:t>并发</a:t>
            </a:r>
            <a:r>
              <a:rPr lang="zh-CN" altLang="en-US" dirty="0" smtClean="0"/>
              <a:t>性实验结果</a:t>
            </a:r>
            <a:endParaRPr lang="zh-CN" altLang="en-US" dirty="0"/>
          </a:p>
        </p:txBody>
      </p:sp>
      <p:graphicFrame>
        <p:nvGraphicFramePr>
          <p:cNvPr id="11" name="图表 10"/>
          <p:cNvGraphicFramePr>
            <a:graphicFrameLocks/>
          </p:cNvGraphicFramePr>
          <p:nvPr>
            <p:extLst>
              <p:ext uri="{D42A27DB-BD31-4B8C-83A1-F6EECF244321}">
                <p14:modId xmlns:p14="http://schemas.microsoft.com/office/powerpoint/2010/main" val="3902583401"/>
              </p:ext>
            </p:extLst>
          </p:nvPr>
        </p:nvGraphicFramePr>
        <p:xfrm>
          <a:off x="0" y="2636912"/>
          <a:ext cx="4494165" cy="403244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图表 12"/>
          <p:cNvGraphicFramePr/>
          <p:nvPr>
            <p:extLst>
              <p:ext uri="{D42A27DB-BD31-4B8C-83A1-F6EECF244321}">
                <p14:modId xmlns:p14="http://schemas.microsoft.com/office/powerpoint/2010/main" val="4180556744"/>
              </p:ext>
            </p:extLst>
          </p:nvPr>
        </p:nvGraphicFramePr>
        <p:xfrm>
          <a:off x="4644008" y="908720"/>
          <a:ext cx="4176464" cy="295232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图表 14"/>
          <p:cNvGraphicFramePr>
            <a:graphicFrameLocks/>
          </p:cNvGraphicFramePr>
          <p:nvPr>
            <p:extLst>
              <p:ext uri="{D42A27DB-BD31-4B8C-83A1-F6EECF244321}">
                <p14:modId xmlns:p14="http://schemas.microsoft.com/office/powerpoint/2010/main" val="2319451862"/>
              </p:ext>
            </p:extLst>
          </p:nvPr>
        </p:nvGraphicFramePr>
        <p:xfrm>
          <a:off x="4860032" y="3717032"/>
          <a:ext cx="4040649" cy="2952328"/>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465574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内容提纲</a:t>
            </a:r>
            <a:endParaRPr lang="zh-CN" altLang="en-US" dirty="0"/>
          </a:p>
        </p:txBody>
      </p:sp>
      <p:sp>
        <p:nvSpPr>
          <p:cNvPr id="3" name="内容占位符 2"/>
          <p:cNvSpPr>
            <a:spLocks noGrp="1"/>
          </p:cNvSpPr>
          <p:nvPr>
            <p:ph idx="1"/>
          </p:nvPr>
        </p:nvSpPr>
        <p:spPr>
          <a:xfrm>
            <a:off x="683568" y="1988840"/>
            <a:ext cx="8116888" cy="3600400"/>
          </a:xfrm>
        </p:spPr>
        <p:txBody>
          <a:bodyPr/>
          <a:lstStyle/>
          <a:p>
            <a:r>
              <a:rPr lang="zh-CN" altLang="en-US" dirty="0" smtClean="0"/>
              <a:t>研究背景和意义</a:t>
            </a:r>
            <a:endParaRPr lang="en-US" altLang="zh-CN" dirty="0" smtClean="0"/>
          </a:p>
          <a:p>
            <a:r>
              <a:rPr lang="zh-CN" altLang="en-US" dirty="0">
                <a:solidFill>
                  <a:schemeClr val="bg1">
                    <a:lumMod val="65000"/>
                  </a:schemeClr>
                </a:solidFill>
              </a:rPr>
              <a:t>相关研究</a:t>
            </a:r>
            <a:endParaRPr lang="en-US" altLang="zh-CN" dirty="0">
              <a:solidFill>
                <a:schemeClr val="bg1">
                  <a:lumMod val="65000"/>
                </a:schemeClr>
              </a:solidFill>
            </a:endParaRPr>
          </a:p>
          <a:p>
            <a:r>
              <a:rPr lang="zh-CN" altLang="en-US" dirty="0">
                <a:solidFill>
                  <a:schemeClr val="bg1">
                    <a:lumMod val="65000"/>
                  </a:schemeClr>
                </a:solidFill>
              </a:rPr>
              <a:t>高通量应用的分类与分析</a:t>
            </a:r>
            <a:endParaRPr lang="en-US" altLang="zh-CN" dirty="0">
              <a:solidFill>
                <a:schemeClr val="bg1">
                  <a:lumMod val="65000"/>
                </a:schemeClr>
              </a:solidFill>
            </a:endParaRPr>
          </a:p>
          <a:p>
            <a:r>
              <a:rPr lang="zh-CN" altLang="en-US" dirty="0">
                <a:solidFill>
                  <a:schemeClr val="bg1">
                    <a:lumMod val="65000"/>
                  </a:schemeClr>
                </a:solidFill>
              </a:rPr>
              <a:t>面向高通量处理器的</a:t>
            </a:r>
            <a:r>
              <a:rPr lang="en-US" altLang="zh-CN" dirty="0">
                <a:solidFill>
                  <a:schemeClr val="bg1">
                    <a:lumMod val="65000"/>
                  </a:schemeClr>
                </a:solidFill>
              </a:rPr>
              <a:t>Benchmark</a:t>
            </a:r>
            <a:r>
              <a:rPr lang="zh-CN" altLang="en-US" dirty="0">
                <a:solidFill>
                  <a:schemeClr val="bg1">
                    <a:lumMod val="65000"/>
                  </a:schemeClr>
                </a:solidFill>
              </a:rPr>
              <a:t>设计</a:t>
            </a:r>
            <a:endParaRPr lang="en-US" altLang="zh-CN" dirty="0">
              <a:solidFill>
                <a:schemeClr val="bg1">
                  <a:lumMod val="65000"/>
                </a:schemeClr>
              </a:solidFill>
            </a:endParaRPr>
          </a:p>
          <a:p>
            <a:r>
              <a:rPr lang="zh-CN" altLang="en-US" dirty="0" smtClean="0">
                <a:solidFill>
                  <a:schemeClr val="bg1">
                    <a:lumMod val="65000"/>
                  </a:schemeClr>
                </a:solidFill>
              </a:rPr>
              <a:t>高通量</a:t>
            </a:r>
            <a:r>
              <a:rPr lang="en-US" altLang="zh-CN" dirty="0" smtClean="0">
                <a:solidFill>
                  <a:schemeClr val="bg1">
                    <a:lumMod val="65000"/>
                  </a:schemeClr>
                </a:solidFill>
              </a:rPr>
              <a:t>Benchmark</a:t>
            </a:r>
            <a:r>
              <a:rPr lang="zh-CN" altLang="en-US" dirty="0" smtClean="0">
                <a:solidFill>
                  <a:schemeClr val="bg1">
                    <a:lumMod val="65000"/>
                  </a:schemeClr>
                </a:solidFill>
              </a:rPr>
              <a:t>的实验</a:t>
            </a:r>
            <a:r>
              <a:rPr lang="zh-CN" altLang="en-US" dirty="0">
                <a:solidFill>
                  <a:schemeClr val="bg1">
                    <a:lumMod val="65000"/>
                  </a:schemeClr>
                </a:solidFill>
              </a:rPr>
              <a:t>评估</a:t>
            </a:r>
            <a:endParaRPr lang="en-US" altLang="zh-CN" dirty="0">
              <a:solidFill>
                <a:schemeClr val="bg1">
                  <a:lumMod val="65000"/>
                </a:schemeClr>
              </a:solidFill>
            </a:endParaRPr>
          </a:p>
          <a:p>
            <a:r>
              <a:rPr lang="zh-CN" altLang="en-US" dirty="0" smtClean="0">
                <a:solidFill>
                  <a:schemeClr val="bg1">
                    <a:lumMod val="65000"/>
                  </a:schemeClr>
                </a:solidFill>
              </a:rPr>
              <a:t>总结</a:t>
            </a:r>
            <a:endParaRPr lang="en-US" altLang="zh-CN" dirty="0">
              <a:solidFill>
                <a:schemeClr val="bg1">
                  <a:lumMod val="65000"/>
                </a:schemeClr>
              </a:solidFill>
            </a:endParaRPr>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2015/4/17</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3</a:t>
            </a:fld>
            <a:endParaRPr lang="zh-CN" altLang="en-US" dirty="0"/>
          </a:p>
        </p:txBody>
      </p:sp>
    </p:spTree>
    <p:extLst>
      <p:ext uri="{BB962C8B-B14F-4D97-AF65-F5344CB8AC3E}">
        <p14:creationId xmlns:p14="http://schemas.microsoft.com/office/powerpoint/2010/main" val="40168297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t>高通量</a:t>
            </a:r>
            <a:r>
              <a:rPr lang="en-US" altLang="zh-CN" sz="3200" dirty="0"/>
              <a:t>Benchmark</a:t>
            </a:r>
            <a:r>
              <a:rPr lang="zh-CN" altLang="en-US" sz="3200" dirty="0"/>
              <a:t>的实验评估</a:t>
            </a:r>
            <a:endParaRPr lang="zh-CN" altLang="en-US" sz="2400"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2015/4/17</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30</a:t>
            </a:fld>
            <a:endParaRPr lang="zh-CN" altLang="en-US" dirty="0"/>
          </a:p>
        </p:txBody>
      </p:sp>
      <p:sp>
        <p:nvSpPr>
          <p:cNvPr id="6" name="内容占位符 2"/>
          <p:cNvSpPr>
            <a:spLocks noGrp="1"/>
          </p:cNvSpPr>
          <p:nvPr>
            <p:ph idx="1"/>
          </p:nvPr>
        </p:nvSpPr>
        <p:spPr>
          <a:xfrm>
            <a:off x="467544" y="1627097"/>
            <a:ext cx="8116888" cy="577767"/>
          </a:xfrm>
        </p:spPr>
        <p:txBody>
          <a:bodyPr/>
          <a:lstStyle/>
          <a:p>
            <a:r>
              <a:rPr lang="zh-CN" altLang="en-US" dirty="0" smtClean="0"/>
              <a:t>作业之间耦合性实验结果</a:t>
            </a:r>
            <a:endParaRPr lang="zh-CN" altLang="en-US" dirty="0"/>
          </a:p>
        </p:txBody>
      </p:sp>
      <p:graphicFrame>
        <p:nvGraphicFramePr>
          <p:cNvPr id="11" name="图表 10"/>
          <p:cNvGraphicFramePr>
            <a:graphicFrameLocks/>
          </p:cNvGraphicFramePr>
          <p:nvPr>
            <p:extLst>
              <p:ext uri="{D42A27DB-BD31-4B8C-83A1-F6EECF244321}">
                <p14:modId xmlns:p14="http://schemas.microsoft.com/office/powerpoint/2010/main" val="2333686030"/>
              </p:ext>
            </p:extLst>
          </p:nvPr>
        </p:nvGraphicFramePr>
        <p:xfrm>
          <a:off x="755576" y="2348880"/>
          <a:ext cx="7488832" cy="36004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082231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t>高通量</a:t>
            </a:r>
            <a:r>
              <a:rPr lang="en-US" altLang="zh-CN" sz="3200" dirty="0"/>
              <a:t>Benchmark</a:t>
            </a:r>
            <a:r>
              <a:rPr lang="zh-CN" altLang="en-US" sz="3200" dirty="0"/>
              <a:t>的实验评估</a:t>
            </a:r>
            <a:endParaRPr lang="zh-CN" altLang="en-US" sz="2400"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2015/4/17</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31</a:t>
            </a:fld>
            <a:endParaRPr lang="zh-CN" altLang="en-US" dirty="0"/>
          </a:p>
        </p:txBody>
      </p:sp>
      <p:sp>
        <p:nvSpPr>
          <p:cNvPr id="6" name="内容占位符 2"/>
          <p:cNvSpPr>
            <a:spLocks noGrp="1"/>
          </p:cNvSpPr>
          <p:nvPr>
            <p:ph idx="1"/>
          </p:nvPr>
        </p:nvSpPr>
        <p:spPr>
          <a:xfrm>
            <a:off x="467544" y="1627097"/>
            <a:ext cx="8116888" cy="577767"/>
          </a:xfrm>
        </p:spPr>
        <p:txBody>
          <a:bodyPr/>
          <a:lstStyle/>
          <a:p>
            <a:r>
              <a:rPr lang="zh-CN" altLang="en-US" dirty="0" smtClean="0"/>
              <a:t>访存需求评估</a:t>
            </a:r>
            <a:endParaRPr lang="zh-CN" altLang="en-US" dirty="0"/>
          </a:p>
        </p:txBody>
      </p:sp>
      <p:graphicFrame>
        <p:nvGraphicFramePr>
          <p:cNvPr id="7" name="表格 6"/>
          <p:cNvGraphicFramePr>
            <a:graphicFrameLocks noGrp="1"/>
          </p:cNvGraphicFramePr>
          <p:nvPr>
            <p:extLst>
              <p:ext uri="{D42A27DB-BD31-4B8C-83A1-F6EECF244321}">
                <p14:modId xmlns:p14="http://schemas.microsoft.com/office/powerpoint/2010/main" val="72728585"/>
              </p:ext>
            </p:extLst>
          </p:nvPr>
        </p:nvGraphicFramePr>
        <p:xfrm>
          <a:off x="3635896" y="1700808"/>
          <a:ext cx="5400600" cy="4824539"/>
        </p:xfrm>
        <a:graphic>
          <a:graphicData uri="http://schemas.openxmlformats.org/drawingml/2006/table">
            <a:tbl>
              <a:tblPr firstRow="1" firstCol="1" bandRow="1"/>
              <a:tblGrid>
                <a:gridCol w="1800200"/>
                <a:gridCol w="1800200"/>
                <a:gridCol w="1800200"/>
              </a:tblGrid>
              <a:tr h="689219">
                <a:tc>
                  <a:txBody>
                    <a:bodyPr/>
                    <a:lstStyle/>
                    <a:p>
                      <a:pPr indent="127000" algn="just">
                        <a:lnSpc>
                          <a:spcPct val="125000"/>
                        </a:lnSpc>
                        <a:spcAft>
                          <a:spcPts val="0"/>
                        </a:spcAft>
                      </a:pPr>
                      <a:r>
                        <a:rPr lang="zh-CN" sz="1800" kern="100" dirty="0">
                          <a:effectLst/>
                          <a:latin typeface="Times New Roman"/>
                          <a:ea typeface="宋体"/>
                          <a:cs typeface="Times New Roman"/>
                        </a:rPr>
                        <a:t>测试程序</a:t>
                      </a:r>
                    </a:p>
                  </a:txBody>
                  <a:tcPr marL="66842" marR="668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25000"/>
                        </a:lnSpc>
                        <a:spcAft>
                          <a:spcPts val="0"/>
                        </a:spcAft>
                      </a:pPr>
                      <a:r>
                        <a:rPr lang="zh-CN" sz="1800" kern="100">
                          <a:effectLst/>
                          <a:latin typeface="Times New Roman"/>
                          <a:ea typeface="宋体"/>
                          <a:cs typeface="Times New Roman"/>
                        </a:rPr>
                        <a:t>线程数</a:t>
                      </a:r>
                    </a:p>
                  </a:txBody>
                  <a:tcPr marL="66842" marR="668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25000"/>
                        </a:lnSpc>
                        <a:spcAft>
                          <a:spcPts val="0"/>
                        </a:spcAft>
                      </a:pPr>
                      <a:r>
                        <a:rPr lang="zh-CN" sz="1800" kern="100">
                          <a:effectLst/>
                          <a:latin typeface="Times New Roman"/>
                          <a:ea typeface="宋体"/>
                          <a:cs typeface="Times New Roman"/>
                        </a:rPr>
                        <a:t>访存指令数所占比例（</a:t>
                      </a:r>
                      <a:r>
                        <a:rPr lang="en-US" sz="1800" kern="100">
                          <a:effectLst/>
                          <a:latin typeface="Times New Roman"/>
                          <a:ea typeface="宋体"/>
                          <a:cs typeface="Times New Roman"/>
                        </a:rPr>
                        <a:t>%</a:t>
                      </a:r>
                      <a:r>
                        <a:rPr lang="zh-CN" sz="1800" kern="100">
                          <a:effectLst/>
                          <a:latin typeface="Times New Roman"/>
                          <a:ea typeface="宋体"/>
                          <a:cs typeface="Times New Roman"/>
                        </a:rPr>
                        <a:t>）</a:t>
                      </a:r>
                    </a:p>
                  </a:txBody>
                  <a:tcPr marL="66842" marR="668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4610">
                <a:tc rowSpan="2">
                  <a:txBody>
                    <a:bodyPr/>
                    <a:lstStyle/>
                    <a:p>
                      <a:pPr indent="127000" algn="just">
                        <a:lnSpc>
                          <a:spcPct val="125000"/>
                        </a:lnSpc>
                        <a:spcAft>
                          <a:spcPts val="0"/>
                        </a:spcAft>
                      </a:pPr>
                      <a:r>
                        <a:rPr lang="en-US" sz="1800" kern="100" dirty="0" err="1">
                          <a:effectLst/>
                          <a:latin typeface="Times New Roman"/>
                          <a:ea typeface="宋体"/>
                          <a:cs typeface="Times New Roman"/>
                        </a:rPr>
                        <a:t>Wordcount</a:t>
                      </a:r>
                      <a:endParaRPr lang="zh-CN" sz="1800" kern="100" dirty="0">
                        <a:effectLst/>
                        <a:latin typeface="Times New Roman"/>
                        <a:ea typeface="宋体"/>
                        <a:cs typeface="Times New Roman"/>
                      </a:endParaRPr>
                    </a:p>
                  </a:txBody>
                  <a:tcPr marL="66842" marR="668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25000"/>
                        </a:lnSpc>
                        <a:spcAft>
                          <a:spcPts val="0"/>
                        </a:spcAft>
                      </a:pPr>
                      <a:r>
                        <a:rPr lang="en-US" sz="1800" kern="100">
                          <a:effectLst/>
                          <a:latin typeface="Times New Roman"/>
                          <a:ea typeface="宋体"/>
                          <a:cs typeface="Times New Roman"/>
                        </a:rPr>
                        <a:t>4</a:t>
                      </a:r>
                      <a:endParaRPr lang="zh-CN" sz="1800" kern="100">
                        <a:effectLst/>
                        <a:latin typeface="Times New Roman"/>
                        <a:ea typeface="宋体"/>
                        <a:cs typeface="Times New Roman"/>
                      </a:endParaRPr>
                    </a:p>
                  </a:txBody>
                  <a:tcPr marL="66842" marR="668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25000"/>
                        </a:lnSpc>
                        <a:spcAft>
                          <a:spcPts val="0"/>
                        </a:spcAft>
                      </a:pPr>
                      <a:r>
                        <a:rPr lang="en-US" sz="1800" kern="100">
                          <a:effectLst/>
                          <a:latin typeface="Times New Roman"/>
                          <a:ea typeface="宋体"/>
                          <a:cs typeface="Times New Roman"/>
                        </a:rPr>
                        <a:t>73.34</a:t>
                      </a:r>
                      <a:endParaRPr lang="zh-CN" sz="1800" kern="100">
                        <a:effectLst/>
                        <a:latin typeface="Times New Roman"/>
                        <a:ea typeface="宋体"/>
                        <a:cs typeface="Times New Roman"/>
                      </a:endParaRPr>
                    </a:p>
                  </a:txBody>
                  <a:tcPr marL="66842" marR="668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4610">
                <a:tc vMerge="1">
                  <a:txBody>
                    <a:bodyPr/>
                    <a:lstStyle/>
                    <a:p>
                      <a:endParaRPr lang="zh-CN" altLang="en-US"/>
                    </a:p>
                  </a:txBody>
                  <a:tcPr/>
                </a:tc>
                <a:tc>
                  <a:txBody>
                    <a:bodyPr/>
                    <a:lstStyle/>
                    <a:p>
                      <a:pPr indent="127000" algn="just">
                        <a:lnSpc>
                          <a:spcPct val="125000"/>
                        </a:lnSpc>
                        <a:spcAft>
                          <a:spcPts val="0"/>
                        </a:spcAft>
                      </a:pPr>
                      <a:r>
                        <a:rPr lang="en-US" sz="1800" kern="100">
                          <a:effectLst/>
                          <a:latin typeface="Times New Roman"/>
                          <a:ea typeface="宋体"/>
                          <a:cs typeface="Times New Roman"/>
                        </a:rPr>
                        <a:t>8</a:t>
                      </a:r>
                      <a:endParaRPr lang="zh-CN" sz="1800" kern="100">
                        <a:effectLst/>
                        <a:latin typeface="Times New Roman"/>
                        <a:ea typeface="宋体"/>
                        <a:cs typeface="Times New Roman"/>
                      </a:endParaRPr>
                    </a:p>
                  </a:txBody>
                  <a:tcPr marL="66842" marR="668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25000"/>
                        </a:lnSpc>
                        <a:spcAft>
                          <a:spcPts val="0"/>
                        </a:spcAft>
                      </a:pPr>
                      <a:r>
                        <a:rPr lang="en-US" sz="1800" kern="100">
                          <a:effectLst/>
                          <a:latin typeface="Times New Roman"/>
                          <a:ea typeface="宋体"/>
                          <a:cs typeface="Times New Roman"/>
                        </a:rPr>
                        <a:t>89.62</a:t>
                      </a:r>
                      <a:endParaRPr lang="zh-CN" sz="1800" kern="100">
                        <a:effectLst/>
                        <a:latin typeface="Times New Roman"/>
                        <a:ea typeface="宋体"/>
                        <a:cs typeface="Times New Roman"/>
                      </a:endParaRPr>
                    </a:p>
                  </a:txBody>
                  <a:tcPr marL="66842" marR="668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4610">
                <a:tc rowSpan="2">
                  <a:txBody>
                    <a:bodyPr/>
                    <a:lstStyle/>
                    <a:p>
                      <a:pPr indent="127000" algn="just">
                        <a:lnSpc>
                          <a:spcPct val="125000"/>
                        </a:lnSpc>
                        <a:spcAft>
                          <a:spcPts val="0"/>
                        </a:spcAft>
                      </a:pPr>
                      <a:r>
                        <a:rPr lang="en-US" sz="1800" kern="100" dirty="0" err="1">
                          <a:effectLst/>
                          <a:latin typeface="Times New Roman"/>
                          <a:ea typeface="宋体"/>
                          <a:cs typeface="Times New Roman"/>
                        </a:rPr>
                        <a:t>Terasort</a:t>
                      </a:r>
                      <a:endParaRPr lang="zh-CN" sz="1800" kern="100" dirty="0">
                        <a:effectLst/>
                        <a:latin typeface="Times New Roman"/>
                        <a:ea typeface="宋体"/>
                        <a:cs typeface="Times New Roman"/>
                      </a:endParaRPr>
                    </a:p>
                  </a:txBody>
                  <a:tcPr marL="66842" marR="668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25000"/>
                        </a:lnSpc>
                        <a:spcAft>
                          <a:spcPts val="0"/>
                        </a:spcAft>
                      </a:pPr>
                      <a:r>
                        <a:rPr lang="en-US" sz="1800" kern="100">
                          <a:effectLst/>
                          <a:latin typeface="Times New Roman"/>
                          <a:ea typeface="宋体"/>
                          <a:cs typeface="Times New Roman"/>
                        </a:rPr>
                        <a:t>4</a:t>
                      </a:r>
                      <a:endParaRPr lang="zh-CN" sz="1800" kern="100">
                        <a:effectLst/>
                        <a:latin typeface="Times New Roman"/>
                        <a:ea typeface="宋体"/>
                        <a:cs typeface="Times New Roman"/>
                      </a:endParaRPr>
                    </a:p>
                  </a:txBody>
                  <a:tcPr marL="66842" marR="668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25000"/>
                        </a:lnSpc>
                        <a:spcAft>
                          <a:spcPts val="0"/>
                        </a:spcAft>
                      </a:pPr>
                      <a:r>
                        <a:rPr lang="en-US" sz="1800" kern="100">
                          <a:effectLst/>
                          <a:latin typeface="Times New Roman"/>
                          <a:ea typeface="宋体"/>
                          <a:cs typeface="Times New Roman"/>
                        </a:rPr>
                        <a:t>69.95</a:t>
                      </a:r>
                      <a:endParaRPr lang="zh-CN" sz="1800" kern="100">
                        <a:effectLst/>
                        <a:latin typeface="Times New Roman"/>
                        <a:ea typeface="宋体"/>
                        <a:cs typeface="Times New Roman"/>
                      </a:endParaRPr>
                    </a:p>
                  </a:txBody>
                  <a:tcPr marL="66842" marR="668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4610">
                <a:tc vMerge="1">
                  <a:txBody>
                    <a:bodyPr/>
                    <a:lstStyle/>
                    <a:p>
                      <a:endParaRPr lang="zh-CN" altLang="en-US"/>
                    </a:p>
                  </a:txBody>
                  <a:tcPr/>
                </a:tc>
                <a:tc>
                  <a:txBody>
                    <a:bodyPr/>
                    <a:lstStyle/>
                    <a:p>
                      <a:pPr indent="127000" algn="just">
                        <a:lnSpc>
                          <a:spcPct val="125000"/>
                        </a:lnSpc>
                        <a:spcAft>
                          <a:spcPts val="0"/>
                        </a:spcAft>
                      </a:pPr>
                      <a:r>
                        <a:rPr lang="en-US" sz="1800" kern="100" dirty="0">
                          <a:effectLst/>
                          <a:latin typeface="Times New Roman"/>
                          <a:ea typeface="宋体"/>
                          <a:cs typeface="Times New Roman"/>
                        </a:rPr>
                        <a:t>8</a:t>
                      </a:r>
                      <a:endParaRPr lang="zh-CN" sz="1800" kern="100" dirty="0">
                        <a:effectLst/>
                        <a:latin typeface="Times New Roman"/>
                        <a:ea typeface="宋体"/>
                        <a:cs typeface="Times New Roman"/>
                      </a:endParaRPr>
                    </a:p>
                  </a:txBody>
                  <a:tcPr marL="66842" marR="668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25000"/>
                        </a:lnSpc>
                        <a:spcAft>
                          <a:spcPts val="0"/>
                        </a:spcAft>
                      </a:pPr>
                      <a:r>
                        <a:rPr lang="en-US" sz="1800" kern="100">
                          <a:effectLst/>
                          <a:latin typeface="Times New Roman"/>
                          <a:ea typeface="宋体"/>
                          <a:cs typeface="Times New Roman"/>
                        </a:rPr>
                        <a:t>76.64</a:t>
                      </a:r>
                      <a:endParaRPr lang="zh-CN" sz="1800" kern="100">
                        <a:effectLst/>
                        <a:latin typeface="Times New Roman"/>
                        <a:ea typeface="宋体"/>
                        <a:cs typeface="Times New Roman"/>
                      </a:endParaRPr>
                    </a:p>
                  </a:txBody>
                  <a:tcPr marL="66842" marR="668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4610">
                <a:tc rowSpan="2">
                  <a:txBody>
                    <a:bodyPr/>
                    <a:lstStyle/>
                    <a:p>
                      <a:pPr indent="127000" algn="just">
                        <a:lnSpc>
                          <a:spcPct val="125000"/>
                        </a:lnSpc>
                        <a:spcAft>
                          <a:spcPts val="0"/>
                        </a:spcAft>
                      </a:pPr>
                      <a:r>
                        <a:rPr lang="en-US" sz="1800" kern="100" dirty="0" err="1">
                          <a:effectLst/>
                          <a:latin typeface="Times New Roman"/>
                          <a:ea typeface="宋体"/>
                          <a:cs typeface="Times New Roman"/>
                        </a:rPr>
                        <a:t>Kmeans</a:t>
                      </a:r>
                      <a:endParaRPr lang="zh-CN" sz="1800" kern="100" dirty="0">
                        <a:effectLst/>
                        <a:latin typeface="Times New Roman"/>
                        <a:ea typeface="宋体"/>
                        <a:cs typeface="Times New Roman"/>
                      </a:endParaRPr>
                    </a:p>
                  </a:txBody>
                  <a:tcPr marL="66842" marR="668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25000"/>
                        </a:lnSpc>
                        <a:spcAft>
                          <a:spcPts val="0"/>
                        </a:spcAft>
                      </a:pPr>
                      <a:r>
                        <a:rPr lang="en-US" sz="1800" kern="100" dirty="0">
                          <a:effectLst/>
                          <a:latin typeface="Times New Roman"/>
                          <a:ea typeface="宋体"/>
                          <a:cs typeface="Times New Roman"/>
                        </a:rPr>
                        <a:t>4</a:t>
                      </a:r>
                      <a:endParaRPr lang="zh-CN" sz="1800" kern="100" dirty="0">
                        <a:effectLst/>
                        <a:latin typeface="Times New Roman"/>
                        <a:ea typeface="宋体"/>
                        <a:cs typeface="Times New Roman"/>
                      </a:endParaRPr>
                    </a:p>
                  </a:txBody>
                  <a:tcPr marL="66842" marR="668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25000"/>
                        </a:lnSpc>
                        <a:spcAft>
                          <a:spcPts val="0"/>
                        </a:spcAft>
                      </a:pPr>
                      <a:r>
                        <a:rPr lang="en-US" sz="1800" kern="100">
                          <a:effectLst/>
                          <a:latin typeface="Times New Roman"/>
                          <a:ea typeface="宋体"/>
                          <a:cs typeface="Times New Roman"/>
                        </a:rPr>
                        <a:t>47.86</a:t>
                      </a:r>
                      <a:endParaRPr lang="zh-CN" sz="1800" kern="100">
                        <a:effectLst/>
                        <a:latin typeface="Times New Roman"/>
                        <a:ea typeface="宋体"/>
                        <a:cs typeface="Times New Roman"/>
                      </a:endParaRPr>
                    </a:p>
                  </a:txBody>
                  <a:tcPr marL="66842" marR="668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4610">
                <a:tc vMerge="1">
                  <a:txBody>
                    <a:bodyPr/>
                    <a:lstStyle/>
                    <a:p>
                      <a:endParaRPr lang="zh-CN" altLang="en-US"/>
                    </a:p>
                  </a:txBody>
                  <a:tcPr/>
                </a:tc>
                <a:tc>
                  <a:txBody>
                    <a:bodyPr/>
                    <a:lstStyle/>
                    <a:p>
                      <a:pPr indent="127000" algn="just">
                        <a:lnSpc>
                          <a:spcPct val="125000"/>
                        </a:lnSpc>
                        <a:spcAft>
                          <a:spcPts val="0"/>
                        </a:spcAft>
                      </a:pPr>
                      <a:r>
                        <a:rPr lang="en-US" sz="1800" kern="100" dirty="0">
                          <a:effectLst/>
                          <a:latin typeface="Times New Roman"/>
                          <a:ea typeface="宋体"/>
                          <a:cs typeface="Times New Roman"/>
                        </a:rPr>
                        <a:t>8</a:t>
                      </a:r>
                      <a:endParaRPr lang="zh-CN" sz="1800" kern="100" dirty="0">
                        <a:effectLst/>
                        <a:latin typeface="Times New Roman"/>
                        <a:ea typeface="宋体"/>
                        <a:cs typeface="Times New Roman"/>
                      </a:endParaRPr>
                    </a:p>
                  </a:txBody>
                  <a:tcPr marL="66842" marR="668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25000"/>
                        </a:lnSpc>
                        <a:spcAft>
                          <a:spcPts val="0"/>
                        </a:spcAft>
                      </a:pPr>
                      <a:r>
                        <a:rPr lang="en-US" sz="1800" kern="100">
                          <a:effectLst/>
                          <a:latin typeface="Times New Roman"/>
                          <a:ea typeface="宋体"/>
                          <a:cs typeface="Times New Roman"/>
                        </a:rPr>
                        <a:t>59.70</a:t>
                      </a:r>
                      <a:endParaRPr lang="zh-CN" sz="1800" kern="100">
                        <a:effectLst/>
                        <a:latin typeface="Times New Roman"/>
                        <a:ea typeface="宋体"/>
                        <a:cs typeface="Times New Roman"/>
                      </a:endParaRPr>
                    </a:p>
                  </a:txBody>
                  <a:tcPr marL="66842" marR="668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4610">
                <a:tc rowSpan="2">
                  <a:txBody>
                    <a:bodyPr/>
                    <a:lstStyle/>
                    <a:p>
                      <a:pPr indent="127000" algn="just">
                        <a:lnSpc>
                          <a:spcPct val="125000"/>
                        </a:lnSpc>
                        <a:spcAft>
                          <a:spcPts val="0"/>
                        </a:spcAft>
                      </a:pPr>
                      <a:r>
                        <a:rPr lang="en-US" sz="1800" kern="100" dirty="0" err="1">
                          <a:effectLst/>
                          <a:latin typeface="Times New Roman"/>
                          <a:ea typeface="宋体"/>
                          <a:cs typeface="Times New Roman"/>
                        </a:rPr>
                        <a:t>Grep</a:t>
                      </a:r>
                      <a:endParaRPr lang="zh-CN" sz="1800" kern="100" dirty="0">
                        <a:effectLst/>
                        <a:latin typeface="Times New Roman"/>
                        <a:ea typeface="宋体"/>
                        <a:cs typeface="Times New Roman"/>
                      </a:endParaRPr>
                    </a:p>
                  </a:txBody>
                  <a:tcPr marL="66842" marR="668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25000"/>
                        </a:lnSpc>
                        <a:spcAft>
                          <a:spcPts val="0"/>
                        </a:spcAft>
                      </a:pPr>
                      <a:r>
                        <a:rPr lang="en-US" sz="1800" kern="100" dirty="0">
                          <a:effectLst/>
                          <a:latin typeface="Times New Roman"/>
                          <a:ea typeface="宋体"/>
                          <a:cs typeface="Times New Roman"/>
                        </a:rPr>
                        <a:t>4</a:t>
                      </a:r>
                      <a:endParaRPr lang="zh-CN" sz="1800" kern="100" dirty="0">
                        <a:effectLst/>
                        <a:latin typeface="Times New Roman"/>
                        <a:ea typeface="宋体"/>
                        <a:cs typeface="Times New Roman"/>
                      </a:endParaRPr>
                    </a:p>
                  </a:txBody>
                  <a:tcPr marL="66842" marR="668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25000"/>
                        </a:lnSpc>
                        <a:spcAft>
                          <a:spcPts val="0"/>
                        </a:spcAft>
                      </a:pPr>
                      <a:r>
                        <a:rPr lang="en-US" sz="1800" kern="100">
                          <a:effectLst/>
                          <a:latin typeface="Times New Roman"/>
                          <a:ea typeface="宋体"/>
                          <a:cs typeface="Times New Roman"/>
                        </a:rPr>
                        <a:t>41.03</a:t>
                      </a:r>
                      <a:endParaRPr lang="zh-CN" sz="1800" kern="100">
                        <a:effectLst/>
                        <a:latin typeface="Times New Roman"/>
                        <a:ea typeface="宋体"/>
                        <a:cs typeface="Times New Roman"/>
                      </a:endParaRPr>
                    </a:p>
                  </a:txBody>
                  <a:tcPr marL="66842" marR="668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4610">
                <a:tc vMerge="1">
                  <a:txBody>
                    <a:bodyPr/>
                    <a:lstStyle/>
                    <a:p>
                      <a:endParaRPr lang="zh-CN" altLang="en-US"/>
                    </a:p>
                  </a:txBody>
                  <a:tcPr/>
                </a:tc>
                <a:tc>
                  <a:txBody>
                    <a:bodyPr/>
                    <a:lstStyle/>
                    <a:p>
                      <a:pPr indent="127000" algn="just">
                        <a:lnSpc>
                          <a:spcPct val="125000"/>
                        </a:lnSpc>
                        <a:spcAft>
                          <a:spcPts val="0"/>
                        </a:spcAft>
                      </a:pPr>
                      <a:r>
                        <a:rPr lang="en-US" sz="1800" kern="100" dirty="0">
                          <a:effectLst/>
                          <a:latin typeface="Times New Roman"/>
                          <a:ea typeface="宋体"/>
                          <a:cs typeface="Times New Roman"/>
                        </a:rPr>
                        <a:t>8</a:t>
                      </a:r>
                      <a:endParaRPr lang="zh-CN" sz="1800" kern="100" dirty="0">
                        <a:effectLst/>
                        <a:latin typeface="Times New Roman"/>
                        <a:ea typeface="宋体"/>
                        <a:cs typeface="Times New Roman"/>
                      </a:endParaRPr>
                    </a:p>
                  </a:txBody>
                  <a:tcPr marL="66842" marR="668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25000"/>
                        </a:lnSpc>
                        <a:spcAft>
                          <a:spcPts val="0"/>
                        </a:spcAft>
                      </a:pPr>
                      <a:r>
                        <a:rPr lang="en-US" sz="1800" kern="100" dirty="0">
                          <a:effectLst/>
                          <a:latin typeface="Times New Roman"/>
                          <a:ea typeface="宋体"/>
                          <a:cs typeface="Times New Roman"/>
                        </a:rPr>
                        <a:t>51.85</a:t>
                      </a:r>
                      <a:endParaRPr lang="zh-CN" sz="1800" kern="100" dirty="0">
                        <a:effectLst/>
                        <a:latin typeface="Times New Roman"/>
                        <a:ea typeface="宋体"/>
                        <a:cs typeface="Times New Roman"/>
                      </a:endParaRPr>
                    </a:p>
                  </a:txBody>
                  <a:tcPr marL="66842" marR="668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4610">
                <a:tc rowSpan="2">
                  <a:txBody>
                    <a:bodyPr/>
                    <a:lstStyle/>
                    <a:p>
                      <a:pPr indent="127000" algn="just">
                        <a:lnSpc>
                          <a:spcPct val="125000"/>
                        </a:lnSpc>
                        <a:spcAft>
                          <a:spcPts val="0"/>
                        </a:spcAft>
                      </a:pPr>
                      <a:r>
                        <a:rPr lang="en-US" sz="1800" kern="100" dirty="0">
                          <a:effectLst/>
                          <a:latin typeface="Times New Roman"/>
                          <a:ea typeface="宋体"/>
                          <a:cs typeface="Times New Roman"/>
                        </a:rPr>
                        <a:t>Search</a:t>
                      </a:r>
                      <a:endParaRPr lang="zh-CN" sz="1800" kern="100" dirty="0">
                        <a:effectLst/>
                        <a:latin typeface="Times New Roman"/>
                        <a:ea typeface="宋体"/>
                        <a:cs typeface="Times New Roman"/>
                      </a:endParaRPr>
                    </a:p>
                  </a:txBody>
                  <a:tcPr marL="66842" marR="668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25000"/>
                        </a:lnSpc>
                        <a:spcAft>
                          <a:spcPts val="0"/>
                        </a:spcAft>
                      </a:pPr>
                      <a:r>
                        <a:rPr lang="en-US" sz="1800" kern="100">
                          <a:effectLst/>
                          <a:latin typeface="Times New Roman"/>
                          <a:ea typeface="宋体"/>
                          <a:cs typeface="Times New Roman"/>
                        </a:rPr>
                        <a:t>4</a:t>
                      </a:r>
                      <a:endParaRPr lang="zh-CN" sz="1800" kern="100">
                        <a:effectLst/>
                        <a:latin typeface="Times New Roman"/>
                        <a:ea typeface="宋体"/>
                        <a:cs typeface="Times New Roman"/>
                      </a:endParaRPr>
                    </a:p>
                  </a:txBody>
                  <a:tcPr marL="66842" marR="668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25000"/>
                        </a:lnSpc>
                        <a:spcAft>
                          <a:spcPts val="0"/>
                        </a:spcAft>
                      </a:pPr>
                      <a:r>
                        <a:rPr lang="en-US" sz="1800" kern="100" dirty="0">
                          <a:effectLst/>
                          <a:latin typeface="Times New Roman"/>
                          <a:ea typeface="宋体"/>
                          <a:cs typeface="Times New Roman"/>
                        </a:rPr>
                        <a:t>65.63</a:t>
                      </a:r>
                      <a:endParaRPr lang="zh-CN" sz="1800" kern="100" dirty="0">
                        <a:effectLst/>
                        <a:latin typeface="Times New Roman"/>
                        <a:ea typeface="宋体"/>
                        <a:cs typeface="Times New Roman"/>
                      </a:endParaRPr>
                    </a:p>
                  </a:txBody>
                  <a:tcPr marL="66842" marR="668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4610">
                <a:tc vMerge="1">
                  <a:txBody>
                    <a:bodyPr/>
                    <a:lstStyle/>
                    <a:p>
                      <a:endParaRPr lang="zh-CN" altLang="en-US"/>
                    </a:p>
                  </a:txBody>
                  <a:tcPr/>
                </a:tc>
                <a:tc>
                  <a:txBody>
                    <a:bodyPr/>
                    <a:lstStyle/>
                    <a:p>
                      <a:pPr indent="127000" algn="just">
                        <a:lnSpc>
                          <a:spcPct val="125000"/>
                        </a:lnSpc>
                        <a:spcAft>
                          <a:spcPts val="0"/>
                        </a:spcAft>
                      </a:pPr>
                      <a:r>
                        <a:rPr lang="en-US" sz="1800" kern="100">
                          <a:effectLst/>
                          <a:latin typeface="Times New Roman"/>
                          <a:ea typeface="宋体"/>
                          <a:cs typeface="Times New Roman"/>
                        </a:rPr>
                        <a:t>8</a:t>
                      </a:r>
                      <a:endParaRPr lang="zh-CN" sz="1800" kern="100">
                        <a:effectLst/>
                        <a:latin typeface="Times New Roman"/>
                        <a:ea typeface="宋体"/>
                        <a:cs typeface="Times New Roman"/>
                      </a:endParaRPr>
                    </a:p>
                  </a:txBody>
                  <a:tcPr marL="66842" marR="668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25000"/>
                        </a:lnSpc>
                        <a:spcAft>
                          <a:spcPts val="0"/>
                        </a:spcAft>
                      </a:pPr>
                      <a:r>
                        <a:rPr lang="en-US" sz="1800" kern="100" dirty="0">
                          <a:effectLst/>
                          <a:latin typeface="Times New Roman"/>
                          <a:ea typeface="宋体"/>
                          <a:cs typeface="Times New Roman"/>
                        </a:rPr>
                        <a:t>74.99</a:t>
                      </a:r>
                      <a:endParaRPr lang="zh-CN" sz="1800" kern="100" dirty="0">
                        <a:effectLst/>
                        <a:latin typeface="Times New Roman"/>
                        <a:ea typeface="宋体"/>
                        <a:cs typeface="Times New Roman"/>
                      </a:endParaRPr>
                    </a:p>
                  </a:txBody>
                  <a:tcPr marL="66842" marR="668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4610">
                <a:tc rowSpan="2">
                  <a:txBody>
                    <a:bodyPr/>
                    <a:lstStyle/>
                    <a:p>
                      <a:pPr indent="127000" algn="just">
                        <a:lnSpc>
                          <a:spcPct val="125000"/>
                        </a:lnSpc>
                        <a:spcAft>
                          <a:spcPts val="0"/>
                        </a:spcAft>
                      </a:pPr>
                      <a:r>
                        <a:rPr lang="en-US" sz="1800" kern="100" dirty="0">
                          <a:effectLst/>
                          <a:latin typeface="Times New Roman"/>
                          <a:ea typeface="宋体"/>
                          <a:cs typeface="Times New Roman"/>
                        </a:rPr>
                        <a:t>RNC</a:t>
                      </a:r>
                      <a:endParaRPr lang="zh-CN" sz="1800" kern="100" dirty="0">
                        <a:effectLst/>
                        <a:latin typeface="Times New Roman"/>
                        <a:ea typeface="宋体"/>
                        <a:cs typeface="Times New Roman"/>
                      </a:endParaRPr>
                    </a:p>
                  </a:txBody>
                  <a:tcPr marL="66842" marR="668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25000"/>
                        </a:lnSpc>
                        <a:spcAft>
                          <a:spcPts val="0"/>
                        </a:spcAft>
                      </a:pPr>
                      <a:r>
                        <a:rPr lang="en-US" sz="1800" kern="100">
                          <a:effectLst/>
                          <a:latin typeface="Times New Roman"/>
                          <a:ea typeface="宋体"/>
                          <a:cs typeface="Times New Roman"/>
                        </a:rPr>
                        <a:t>4</a:t>
                      </a:r>
                      <a:endParaRPr lang="zh-CN" sz="1800" kern="100">
                        <a:effectLst/>
                        <a:latin typeface="Times New Roman"/>
                        <a:ea typeface="宋体"/>
                        <a:cs typeface="Times New Roman"/>
                      </a:endParaRPr>
                    </a:p>
                  </a:txBody>
                  <a:tcPr marL="66842" marR="668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25000"/>
                        </a:lnSpc>
                        <a:spcAft>
                          <a:spcPts val="0"/>
                        </a:spcAft>
                      </a:pPr>
                      <a:r>
                        <a:rPr lang="en-US" sz="1800" kern="100" dirty="0">
                          <a:effectLst/>
                          <a:latin typeface="Times New Roman"/>
                          <a:ea typeface="宋体"/>
                          <a:cs typeface="Times New Roman"/>
                        </a:rPr>
                        <a:t>53.03</a:t>
                      </a:r>
                      <a:endParaRPr lang="zh-CN" sz="1800" kern="100" dirty="0">
                        <a:effectLst/>
                        <a:latin typeface="Times New Roman"/>
                        <a:ea typeface="宋体"/>
                        <a:cs typeface="Times New Roman"/>
                      </a:endParaRPr>
                    </a:p>
                  </a:txBody>
                  <a:tcPr marL="66842" marR="668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4610">
                <a:tc vMerge="1">
                  <a:txBody>
                    <a:bodyPr/>
                    <a:lstStyle/>
                    <a:p>
                      <a:endParaRPr lang="zh-CN" altLang="en-US"/>
                    </a:p>
                  </a:txBody>
                  <a:tcPr/>
                </a:tc>
                <a:tc>
                  <a:txBody>
                    <a:bodyPr/>
                    <a:lstStyle/>
                    <a:p>
                      <a:pPr indent="127000" algn="just">
                        <a:lnSpc>
                          <a:spcPct val="125000"/>
                        </a:lnSpc>
                        <a:spcAft>
                          <a:spcPts val="0"/>
                        </a:spcAft>
                      </a:pPr>
                      <a:r>
                        <a:rPr lang="en-US" sz="1800" kern="100">
                          <a:effectLst/>
                          <a:latin typeface="Times New Roman"/>
                          <a:ea typeface="宋体"/>
                          <a:cs typeface="Times New Roman"/>
                        </a:rPr>
                        <a:t>8</a:t>
                      </a:r>
                      <a:endParaRPr lang="zh-CN" sz="1800" kern="100">
                        <a:effectLst/>
                        <a:latin typeface="Times New Roman"/>
                        <a:ea typeface="宋体"/>
                        <a:cs typeface="Times New Roman"/>
                      </a:endParaRPr>
                    </a:p>
                  </a:txBody>
                  <a:tcPr marL="66842" marR="668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25000"/>
                        </a:lnSpc>
                        <a:spcAft>
                          <a:spcPts val="0"/>
                        </a:spcAft>
                      </a:pPr>
                      <a:r>
                        <a:rPr lang="en-US" sz="1800" kern="100" dirty="0">
                          <a:effectLst/>
                          <a:latin typeface="Times New Roman"/>
                          <a:ea typeface="宋体"/>
                          <a:cs typeface="Times New Roman"/>
                        </a:rPr>
                        <a:t>52.46</a:t>
                      </a:r>
                      <a:endParaRPr lang="zh-CN" sz="1800" kern="100" dirty="0">
                        <a:effectLst/>
                        <a:latin typeface="Times New Roman"/>
                        <a:ea typeface="宋体"/>
                        <a:cs typeface="Times New Roman"/>
                      </a:endParaRPr>
                    </a:p>
                  </a:txBody>
                  <a:tcPr marL="66842" marR="668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 name="TextBox 7"/>
          <p:cNvSpPr txBox="1"/>
          <p:nvPr/>
        </p:nvSpPr>
        <p:spPr>
          <a:xfrm>
            <a:off x="467544" y="2636912"/>
            <a:ext cx="2736304" cy="1200329"/>
          </a:xfrm>
          <a:prstGeom prst="rect">
            <a:avLst/>
          </a:prstGeom>
          <a:noFill/>
        </p:spPr>
        <p:txBody>
          <a:bodyPr wrap="square" rtlCol="0">
            <a:spAutoFit/>
          </a:bodyPr>
          <a:lstStyle/>
          <a:p>
            <a:r>
              <a:rPr lang="zh-CN" altLang="en-US" dirty="0" smtClean="0"/>
              <a:t>对</a:t>
            </a:r>
            <a:r>
              <a:rPr lang="en-US" altLang="zh-CN" dirty="0" err="1" smtClean="0"/>
              <a:t>Linpack</a:t>
            </a:r>
            <a:r>
              <a:rPr lang="zh-CN" altLang="en-US" dirty="0" smtClean="0"/>
              <a:t>访存指令数所占比例进行测试：</a:t>
            </a:r>
            <a:endParaRPr lang="en-US" altLang="zh-CN" dirty="0" smtClean="0"/>
          </a:p>
          <a:p>
            <a:r>
              <a:rPr lang="zh-CN" altLang="en-US" dirty="0" smtClean="0"/>
              <a:t>四线程：</a:t>
            </a:r>
            <a:r>
              <a:rPr lang="en-US" altLang="zh-CN" dirty="0" smtClean="0"/>
              <a:t>35%</a:t>
            </a:r>
          </a:p>
          <a:p>
            <a:r>
              <a:rPr lang="zh-CN" altLang="en-US" dirty="0" smtClean="0"/>
              <a:t>八线程</a:t>
            </a:r>
            <a:r>
              <a:rPr lang="zh-CN" altLang="en-US" dirty="0" smtClean="0"/>
              <a:t>：</a:t>
            </a:r>
            <a:r>
              <a:rPr lang="en-US" altLang="zh-CN" dirty="0" smtClean="0"/>
              <a:t>36%</a:t>
            </a:r>
            <a:endParaRPr lang="zh-CN" altLang="en-US" dirty="0"/>
          </a:p>
        </p:txBody>
      </p:sp>
    </p:spTree>
    <p:extLst>
      <p:ext uri="{BB962C8B-B14F-4D97-AF65-F5344CB8AC3E}">
        <p14:creationId xmlns:p14="http://schemas.microsoft.com/office/powerpoint/2010/main" val="6948656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t>高通量</a:t>
            </a:r>
            <a:r>
              <a:rPr lang="en-US" altLang="zh-CN" sz="3200" dirty="0"/>
              <a:t>Benchmark</a:t>
            </a:r>
            <a:r>
              <a:rPr lang="zh-CN" altLang="en-US" sz="3200" dirty="0"/>
              <a:t>的实验评估</a:t>
            </a:r>
            <a:endParaRPr lang="zh-CN" altLang="en-US" sz="2400"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2015/4/17</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32</a:t>
            </a:fld>
            <a:endParaRPr lang="zh-CN" altLang="en-US" dirty="0"/>
          </a:p>
        </p:txBody>
      </p:sp>
      <p:sp>
        <p:nvSpPr>
          <p:cNvPr id="6" name="内容占位符 2"/>
          <p:cNvSpPr>
            <a:spLocks noGrp="1"/>
          </p:cNvSpPr>
          <p:nvPr>
            <p:ph idx="1"/>
          </p:nvPr>
        </p:nvSpPr>
        <p:spPr>
          <a:xfrm>
            <a:off x="467544" y="1627097"/>
            <a:ext cx="8116888" cy="577767"/>
          </a:xfrm>
        </p:spPr>
        <p:txBody>
          <a:bodyPr/>
          <a:lstStyle/>
          <a:p>
            <a:r>
              <a:rPr lang="en-US" altLang="zh-CN" dirty="0" smtClean="0"/>
              <a:t>Cache</a:t>
            </a:r>
            <a:r>
              <a:rPr lang="zh-CN" altLang="en-US" dirty="0" smtClean="0"/>
              <a:t>效率的评估</a:t>
            </a:r>
            <a:endParaRPr lang="zh-CN" altLang="en-US" dirty="0"/>
          </a:p>
        </p:txBody>
      </p:sp>
      <p:graphicFrame>
        <p:nvGraphicFramePr>
          <p:cNvPr id="8" name="图表 7"/>
          <p:cNvGraphicFramePr/>
          <p:nvPr>
            <p:extLst>
              <p:ext uri="{D42A27DB-BD31-4B8C-83A1-F6EECF244321}">
                <p14:modId xmlns:p14="http://schemas.microsoft.com/office/powerpoint/2010/main" val="294581042"/>
              </p:ext>
            </p:extLst>
          </p:nvPr>
        </p:nvGraphicFramePr>
        <p:xfrm>
          <a:off x="28600" y="3212976"/>
          <a:ext cx="4327376" cy="302433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图表 9"/>
          <p:cNvGraphicFramePr/>
          <p:nvPr>
            <p:extLst>
              <p:ext uri="{D42A27DB-BD31-4B8C-83A1-F6EECF244321}">
                <p14:modId xmlns:p14="http://schemas.microsoft.com/office/powerpoint/2010/main" val="2865728727"/>
              </p:ext>
            </p:extLst>
          </p:nvPr>
        </p:nvGraphicFramePr>
        <p:xfrm>
          <a:off x="4139952" y="1124744"/>
          <a:ext cx="4896544" cy="273630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图表 12"/>
          <p:cNvGraphicFramePr/>
          <p:nvPr>
            <p:extLst>
              <p:ext uri="{D42A27DB-BD31-4B8C-83A1-F6EECF244321}">
                <p14:modId xmlns:p14="http://schemas.microsoft.com/office/powerpoint/2010/main" val="3276306107"/>
              </p:ext>
            </p:extLst>
          </p:nvPr>
        </p:nvGraphicFramePr>
        <p:xfrm>
          <a:off x="4283968" y="3789040"/>
          <a:ext cx="4752528" cy="288032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5827489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t>高通量</a:t>
            </a:r>
            <a:r>
              <a:rPr lang="en-US" altLang="zh-CN" sz="3200" dirty="0"/>
              <a:t>Benchmark</a:t>
            </a:r>
            <a:r>
              <a:rPr lang="zh-CN" altLang="en-US" sz="3200" dirty="0"/>
              <a:t>的实验评估</a:t>
            </a:r>
            <a:endParaRPr lang="zh-CN" altLang="en-US" sz="2400"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2015/4/17</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33</a:t>
            </a:fld>
            <a:endParaRPr lang="zh-CN" altLang="en-US" dirty="0"/>
          </a:p>
        </p:txBody>
      </p:sp>
      <p:sp>
        <p:nvSpPr>
          <p:cNvPr id="6" name="内容占位符 2"/>
          <p:cNvSpPr>
            <a:spLocks noGrp="1"/>
          </p:cNvSpPr>
          <p:nvPr>
            <p:ph idx="1"/>
          </p:nvPr>
        </p:nvSpPr>
        <p:spPr>
          <a:xfrm>
            <a:off x="467544" y="1627097"/>
            <a:ext cx="8116888" cy="577767"/>
          </a:xfrm>
        </p:spPr>
        <p:txBody>
          <a:bodyPr/>
          <a:lstStyle/>
          <a:p>
            <a:r>
              <a:rPr lang="zh-CN" altLang="en-US" dirty="0" smtClean="0"/>
              <a:t>访存宽度评估</a:t>
            </a:r>
            <a:endParaRPr lang="zh-CN" altLang="en-US" dirty="0"/>
          </a:p>
        </p:txBody>
      </p:sp>
      <p:graphicFrame>
        <p:nvGraphicFramePr>
          <p:cNvPr id="9" name="图表 8"/>
          <p:cNvGraphicFramePr>
            <a:graphicFrameLocks/>
          </p:cNvGraphicFramePr>
          <p:nvPr>
            <p:extLst>
              <p:ext uri="{D42A27DB-BD31-4B8C-83A1-F6EECF244321}">
                <p14:modId xmlns:p14="http://schemas.microsoft.com/office/powerpoint/2010/main" val="552437716"/>
              </p:ext>
            </p:extLst>
          </p:nvPr>
        </p:nvGraphicFramePr>
        <p:xfrm>
          <a:off x="755576" y="2492896"/>
          <a:ext cx="7920880" cy="324036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549650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t>高通量</a:t>
            </a:r>
            <a:r>
              <a:rPr lang="en-US" altLang="zh-CN" sz="3200" dirty="0"/>
              <a:t>Benchmark</a:t>
            </a:r>
            <a:r>
              <a:rPr lang="zh-CN" altLang="en-US" sz="3200" dirty="0"/>
              <a:t>的实验评估</a:t>
            </a:r>
            <a:endParaRPr lang="zh-CN" altLang="en-US" sz="2400"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2015/4/17</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34</a:t>
            </a:fld>
            <a:endParaRPr lang="zh-CN" altLang="en-US" dirty="0"/>
          </a:p>
        </p:txBody>
      </p:sp>
      <p:sp>
        <p:nvSpPr>
          <p:cNvPr id="6" name="内容占位符 2"/>
          <p:cNvSpPr>
            <a:spLocks noGrp="1"/>
          </p:cNvSpPr>
          <p:nvPr>
            <p:ph idx="1"/>
          </p:nvPr>
        </p:nvSpPr>
        <p:spPr>
          <a:xfrm>
            <a:off x="467544" y="2780928"/>
            <a:ext cx="8116888" cy="577767"/>
          </a:xfrm>
        </p:spPr>
        <p:txBody>
          <a:bodyPr/>
          <a:lstStyle/>
          <a:p>
            <a:r>
              <a:rPr lang="zh-CN" altLang="en-US" dirty="0" smtClean="0"/>
              <a:t>数据处理类</a:t>
            </a:r>
            <a:endParaRPr lang="zh-CN" altLang="en-US" dirty="0"/>
          </a:p>
        </p:txBody>
      </p:sp>
      <p:graphicFrame>
        <p:nvGraphicFramePr>
          <p:cNvPr id="8" name="图表 7"/>
          <p:cNvGraphicFramePr/>
          <p:nvPr>
            <p:extLst>
              <p:ext uri="{D42A27DB-BD31-4B8C-83A1-F6EECF244321}">
                <p14:modId xmlns:p14="http://schemas.microsoft.com/office/powerpoint/2010/main" val="1538192343"/>
              </p:ext>
            </p:extLst>
          </p:nvPr>
        </p:nvGraphicFramePr>
        <p:xfrm>
          <a:off x="107504" y="3501008"/>
          <a:ext cx="4248472" cy="316835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图表 9"/>
          <p:cNvGraphicFramePr/>
          <p:nvPr>
            <p:extLst>
              <p:ext uri="{D42A27DB-BD31-4B8C-83A1-F6EECF244321}">
                <p14:modId xmlns:p14="http://schemas.microsoft.com/office/powerpoint/2010/main" val="2607738677"/>
              </p:ext>
            </p:extLst>
          </p:nvPr>
        </p:nvGraphicFramePr>
        <p:xfrm>
          <a:off x="4427984" y="3501008"/>
          <a:ext cx="4608512" cy="3168352"/>
        </p:xfrm>
        <a:graphic>
          <a:graphicData uri="http://schemas.openxmlformats.org/drawingml/2006/chart">
            <c:chart xmlns:c="http://schemas.openxmlformats.org/drawingml/2006/chart" xmlns:r="http://schemas.openxmlformats.org/officeDocument/2006/relationships" r:id="rId4"/>
          </a:graphicData>
        </a:graphic>
      </p:graphicFrame>
      <p:sp>
        <p:nvSpPr>
          <p:cNvPr id="9" name="TextBox 8"/>
          <p:cNvSpPr txBox="1"/>
          <p:nvPr/>
        </p:nvSpPr>
        <p:spPr>
          <a:xfrm>
            <a:off x="539552" y="1628800"/>
            <a:ext cx="7704856" cy="830997"/>
          </a:xfrm>
          <a:prstGeom prst="rect">
            <a:avLst/>
          </a:prstGeom>
          <a:noFill/>
        </p:spPr>
        <p:txBody>
          <a:bodyPr wrap="square" rtlCol="0">
            <a:spAutoFit/>
          </a:bodyPr>
          <a:lstStyle/>
          <a:p>
            <a:r>
              <a:rPr lang="zh-CN" altLang="en-US" sz="2400" b="1" dirty="0" smtClean="0"/>
              <a:t>第二部分</a:t>
            </a:r>
            <a:r>
              <a:rPr lang="zh-CN" altLang="en-US" sz="2400" b="1" dirty="0"/>
              <a:t>实验</a:t>
            </a:r>
            <a:r>
              <a:rPr lang="zh-CN" altLang="en-US" sz="2400" b="1" dirty="0" smtClean="0"/>
              <a:t>，使用本文所实现的</a:t>
            </a:r>
            <a:r>
              <a:rPr lang="en-US" altLang="zh-CN" sz="2400" b="1" dirty="0" smtClean="0"/>
              <a:t>Benchmark</a:t>
            </a:r>
            <a:r>
              <a:rPr lang="zh-CN" altLang="en-US" sz="2400" b="1" dirty="0" smtClean="0"/>
              <a:t>对</a:t>
            </a:r>
            <a:r>
              <a:rPr lang="en-US" altLang="zh-CN" sz="2400" b="1" dirty="0" smtClean="0"/>
              <a:t>TILE-</a:t>
            </a:r>
            <a:r>
              <a:rPr lang="en-US" altLang="zh-CN" sz="2400" b="1" dirty="0" err="1" smtClean="0"/>
              <a:t>Gx</a:t>
            </a:r>
            <a:r>
              <a:rPr lang="zh-CN" altLang="en-US" sz="2400" b="1" dirty="0" smtClean="0"/>
              <a:t>和</a:t>
            </a:r>
            <a:r>
              <a:rPr lang="en-US" altLang="zh-CN" sz="2400" b="1" dirty="0" smtClean="0"/>
              <a:t>Xeon</a:t>
            </a:r>
            <a:r>
              <a:rPr lang="zh-CN" altLang="en-US" sz="2400" b="1" dirty="0" smtClean="0"/>
              <a:t>两种处理器的并行加速能力进行评估和比较</a:t>
            </a:r>
            <a:endParaRPr lang="en-US" altLang="zh-CN" sz="2400" b="1" dirty="0"/>
          </a:p>
        </p:txBody>
      </p:sp>
    </p:spTree>
    <p:extLst>
      <p:ext uri="{BB962C8B-B14F-4D97-AF65-F5344CB8AC3E}">
        <p14:creationId xmlns:p14="http://schemas.microsoft.com/office/powerpoint/2010/main" val="6910157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t>高通量</a:t>
            </a:r>
            <a:r>
              <a:rPr lang="en-US" altLang="zh-CN" sz="3200" dirty="0"/>
              <a:t>Benchmark</a:t>
            </a:r>
            <a:r>
              <a:rPr lang="zh-CN" altLang="en-US" sz="3200" dirty="0"/>
              <a:t>的实验评估</a:t>
            </a:r>
            <a:endParaRPr lang="zh-CN" altLang="en-US" sz="2400"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2015/4/17</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35</a:t>
            </a:fld>
            <a:endParaRPr lang="zh-CN" altLang="en-US" dirty="0"/>
          </a:p>
        </p:txBody>
      </p:sp>
      <p:sp>
        <p:nvSpPr>
          <p:cNvPr id="6" name="内容占位符 2"/>
          <p:cNvSpPr>
            <a:spLocks noGrp="1"/>
          </p:cNvSpPr>
          <p:nvPr>
            <p:ph idx="1"/>
          </p:nvPr>
        </p:nvSpPr>
        <p:spPr>
          <a:xfrm>
            <a:off x="467544" y="1627097"/>
            <a:ext cx="3312368" cy="577767"/>
          </a:xfrm>
        </p:spPr>
        <p:txBody>
          <a:bodyPr/>
          <a:lstStyle/>
          <a:p>
            <a:r>
              <a:rPr lang="zh-CN" altLang="en-US" dirty="0" smtClean="0"/>
              <a:t>数据服务类</a:t>
            </a:r>
            <a:endParaRPr lang="zh-CN" altLang="en-US" dirty="0"/>
          </a:p>
        </p:txBody>
      </p:sp>
      <p:sp>
        <p:nvSpPr>
          <p:cNvPr id="7" name="内容占位符 2"/>
          <p:cNvSpPr txBox="1">
            <a:spLocks/>
          </p:cNvSpPr>
          <p:nvPr/>
        </p:nvSpPr>
        <p:spPr bwMode="auto">
          <a:xfrm>
            <a:off x="4788024" y="1628800"/>
            <a:ext cx="3312368" cy="577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Calibri" pitchFamily="34" charset="0"/>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Calibri" pitchFamily="34" charset="0"/>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Calibri" pitchFamily="34" charset="0"/>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Calibri" pitchFamily="34" charset="0"/>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Calibri" pitchFamily="34" charset="0"/>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r>
              <a:rPr lang="zh-CN" altLang="en-US" kern="0" dirty="0" smtClean="0"/>
              <a:t>实时交互类</a:t>
            </a:r>
            <a:endParaRPr lang="zh-CN" altLang="en-US" kern="0" dirty="0"/>
          </a:p>
        </p:txBody>
      </p:sp>
      <p:graphicFrame>
        <p:nvGraphicFramePr>
          <p:cNvPr id="9" name="图表 8"/>
          <p:cNvGraphicFramePr/>
          <p:nvPr>
            <p:extLst>
              <p:ext uri="{D42A27DB-BD31-4B8C-83A1-F6EECF244321}">
                <p14:modId xmlns:p14="http://schemas.microsoft.com/office/powerpoint/2010/main" val="4158548419"/>
              </p:ext>
            </p:extLst>
          </p:nvPr>
        </p:nvGraphicFramePr>
        <p:xfrm>
          <a:off x="179512" y="2636912"/>
          <a:ext cx="4248472" cy="331236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图表 10"/>
          <p:cNvGraphicFramePr/>
          <p:nvPr>
            <p:extLst>
              <p:ext uri="{D42A27DB-BD31-4B8C-83A1-F6EECF244321}">
                <p14:modId xmlns:p14="http://schemas.microsoft.com/office/powerpoint/2010/main" val="186234526"/>
              </p:ext>
            </p:extLst>
          </p:nvPr>
        </p:nvGraphicFramePr>
        <p:xfrm>
          <a:off x="4499992" y="2636912"/>
          <a:ext cx="4410214" cy="335757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57817279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内容提纲</a:t>
            </a:r>
            <a:endParaRPr lang="zh-CN" altLang="en-US" dirty="0"/>
          </a:p>
        </p:txBody>
      </p:sp>
      <p:sp>
        <p:nvSpPr>
          <p:cNvPr id="3" name="内容占位符 2"/>
          <p:cNvSpPr>
            <a:spLocks noGrp="1"/>
          </p:cNvSpPr>
          <p:nvPr>
            <p:ph idx="1"/>
          </p:nvPr>
        </p:nvSpPr>
        <p:spPr>
          <a:xfrm>
            <a:off x="683568" y="1988840"/>
            <a:ext cx="8116888" cy="3600400"/>
          </a:xfrm>
        </p:spPr>
        <p:txBody>
          <a:bodyPr/>
          <a:lstStyle/>
          <a:p>
            <a:r>
              <a:rPr lang="zh-CN" altLang="en-US" dirty="0">
                <a:solidFill>
                  <a:schemeClr val="bg1">
                    <a:lumMod val="65000"/>
                  </a:schemeClr>
                </a:solidFill>
              </a:rPr>
              <a:t>研究背景和意义</a:t>
            </a:r>
            <a:endParaRPr lang="en-US" altLang="zh-CN" dirty="0">
              <a:solidFill>
                <a:schemeClr val="bg1">
                  <a:lumMod val="65000"/>
                </a:schemeClr>
              </a:solidFill>
            </a:endParaRPr>
          </a:p>
          <a:p>
            <a:r>
              <a:rPr lang="zh-CN" altLang="en-US" dirty="0">
                <a:solidFill>
                  <a:schemeClr val="bg1">
                    <a:lumMod val="65000"/>
                  </a:schemeClr>
                </a:solidFill>
              </a:rPr>
              <a:t>相关研究</a:t>
            </a:r>
            <a:endParaRPr lang="en-US" altLang="zh-CN" dirty="0">
              <a:solidFill>
                <a:schemeClr val="bg1">
                  <a:lumMod val="65000"/>
                </a:schemeClr>
              </a:solidFill>
            </a:endParaRPr>
          </a:p>
          <a:p>
            <a:r>
              <a:rPr lang="zh-CN" altLang="en-US" dirty="0">
                <a:solidFill>
                  <a:schemeClr val="bg1">
                    <a:lumMod val="65000"/>
                  </a:schemeClr>
                </a:solidFill>
              </a:rPr>
              <a:t>高通量应用的分类与分析</a:t>
            </a:r>
            <a:endParaRPr lang="en-US" altLang="zh-CN" dirty="0">
              <a:solidFill>
                <a:schemeClr val="bg1">
                  <a:lumMod val="65000"/>
                </a:schemeClr>
              </a:solidFill>
            </a:endParaRPr>
          </a:p>
          <a:p>
            <a:r>
              <a:rPr lang="zh-CN" altLang="en-US" dirty="0">
                <a:solidFill>
                  <a:schemeClr val="bg1">
                    <a:lumMod val="65000"/>
                  </a:schemeClr>
                </a:solidFill>
              </a:rPr>
              <a:t>面向高通量处理器的</a:t>
            </a:r>
            <a:r>
              <a:rPr lang="en-US" altLang="zh-CN" dirty="0">
                <a:solidFill>
                  <a:schemeClr val="bg1">
                    <a:lumMod val="65000"/>
                  </a:schemeClr>
                </a:solidFill>
              </a:rPr>
              <a:t>Benchmark</a:t>
            </a:r>
            <a:r>
              <a:rPr lang="zh-CN" altLang="en-US" dirty="0">
                <a:solidFill>
                  <a:schemeClr val="bg1">
                    <a:lumMod val="65000"/>
                  </a:schemeClr>
                </a:solidFill>
              </a:rPr>
              <a:t>设计</a:t>
            </a:r>
            <a:endParaRPr lang="en-US" altLang="zh-CN" dirty="0">
              <a:solidFill>
                <a:schemeClr val="bg1">
                  <a:lumMod val="65000"/>
                </a:schemeClr>
              </a:solidFill>
            </a:endParaRPr>
          </a:p>
          <a:p>
            <a:r>
              <a:rPr lang="zh-CN" altLang="en-US" dirty="0">
                <a:solidFill>
                  <a:schemeClr val="bg1">
                    <a:lumMod val="65000"/>
                  </a:schemeClr>
                </a:solidFill>
              </a:rPr>
              <a:t>高通量</a:t>
            </a:r>
            <a:r>
              <a:rPr lang="en-US" altLang="zh-CN" dirty="0">
                <a:solidFill>
                  <a:schemeClr val="bg1">
                    <a:lumMod val="65000"/>
                  </a:schemeClr>
                </a:solidFill>
              </a:rPr>
              <a:t>Benchmark</a:t>
            </a:r>
            <a:r>
              <a:rPr lang="zh-CN" altLang="en-US" dirty="0">
                <a:solidFill>
                  <a:schemeClr val="bg1">
                    <a:lumMod val="65000"/>
                  </a:schemeClr>
                </a:solidFill>
              </a:rPr>
              <a:t>的实验评估</a:t>
            </a:r>
            <a:endParaRPr lang="en-US" altLang="zh-CN" dirty="0">
              <a:solidFill>
                <a:schemeClr val="bg1">
                  <a:lumMod val="65000"/>
                </a:schemeClr>
              </a:solidFill>
            </a:endParaRPr>
          </a:p>
          <a:p>
            <a:r>
              <a:rPr lang="zh-CN" altLang="en-US" dirty="0" smtClean="0"/>
              <a:t>总结</a:t>
            </a:r>
            <a:endParaRPr lang="en-US" altLang="zh-CN"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2015/4/17</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36</a:t>
            </a:fld>
            <a:endParaRPr lang="zh-CN" altLang="en-US" dirty="0"/>
          </a:p>
        </p:txBody>
      </p:sp>
    </p:spTree>
    <p:extLst>
      <p:ext uri="{BB962C8B-B14F-4D97-AF65-F5344CB8AC3E}">
        <p14:creationId xmlns:p14="http://schemas.microsoft.com/office/powerpoint/2010/main" val="419302087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altLang="en-US"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2015/4/17</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37</a:t>
            </a:fld>
            <a:endParaRPr lang="zh-CN" altLang="en-US" dirty="0"/>
          </a:p>
        </p:txBody>
      </p:sp>
      <p:sp>
        <p:nvSpPr>
          <p:cNvPr id="7" name="内容占位符 2"/>
          <p:cNvSpPr>
            <a:spLocks noGrp="1"/>
          </p:cNvSpPr>
          <p:nvPr>
            <p:ph idx="1"/>
          </p:nvPr>
        </p:nvSpPr>
        <p:spPr>
          <a:xfrm>
            <a:off x="539552" y="1700808"/>
            <a:ext cx="8116888" cy="4456113"/>
          </a:xfrm>
        </p:spPr>
        <p:txBody>
          <a:bodyPr/>
          <a:lstStyle/>
          <a:p>
            <a:r>
              <a:rPr lang="zh-CN" altLang="en-US" sz="2400" dirty="0" smtClean="0"/>
              <a:t>提出了一种基于高通量需求特点的高通量应用分类模型</a:t>
            </a:r>
            <a:endParaRPr lang="en-US" altLang="zh-CN" sz="2400" dirty="0" smtClean="0"/>
          </a:p>
          <a:p>
            <a:r>
              <a:rPr lang="zh-CN" altLang="en-US" sz="2400" dirty="0" smtClean="0"/>
              <a:t>提取了各个高通量应用的核心</a:t>
            </a:r>
            <a:r>
              <a:rPr lang="en-US" altLang="zh-CN" sz="2400" dirty="0" smtClean="0"/>
              <a:t>Workload</a:t>
            </a:r>
            <a:r>
              <a:rPr lang="zh-CN" altLang="en-US" sz="2400" dirty="0" smtClean="0"/>
              <a:t>，并对高通量应用的程序特点进行了分析</a:t>
            </a:r>
            <a:endParaRPr lang="en-US" altLang="zh-CN" sz="2400" dirty="0" smtClean="0"/>
          </a:p>
          <a:p>
            <a:r>
              <a:rPr lang="zh-CN" altLang="en-US" sz="2400" dirty="0" smtClean="0"/>
              <a:t>提出了一种适用于高通量处理器的基于线程的作业处理节点并行化模型思想，并根据三类高通量应用各自的特点，提出了此模型的具体</a:t>
            </a:r>
            <a:r>
              <a:rPr lang="zh-CN" altLang="en-US" sz="2400" dirty="0"/>
              <a:t>框架</a:t>
            </a:r>
            <a:endParaRPr lang="en-US" altLang="zh-CN" sz="2400" dirty="0" smtClean="0"/>
          </a:p>
          <a:p>
            <a:r>
              <a:rPr lang="zh-CN" altLang="en-US" sz="2400" dirty="0" smtClean="0"/>
              <a:t>选取了典型</a:t>
            </a:r>
            <a:r>
              <a:rPr lang="en-US" altLang="zh-CN" sz="2400" dirty="0" smtClean="0"/>
              <a:t>Workload</a:t>
            </a:r>
            <a:r>
              <a:rPr lang="zh-CN" altLang="en-US" sz="2400" dirty="0" smtClean="0"/>
              <a:t>，实现了基于上述模型的面向高通量处理器的</a:t>
            </a:r>
            <a:r>
              <a:rPr lang="en-US" altLang="zh-CN" sz="2400" dirty="0" smtClean="0"/>
              <a:t>Benchmark</a:t>
            </a:r>
          </a:p>
          <a:p>
            <a:r>
              <a:rPr lang="zh-CN" altLang="en-US" sz="2400" dirty="0" smtClean="0"/>
              <a:t>实验验证了所实现的</a:t>
            </a:r>
            <a:r>
              <a:rPr lang="en-US" altLang="zh-CN" sz="2400" dirty="0" smtClean="0"/>
              <a:t>Benchmark</a:t>
            </a:r>
            <a:r>
              <a:rPr lang="zh-CN" altLang="en-US" sz="2400" dirty="0" smtClean="0"/>
              <a:t>反映出了高通量应用应有的程序特征，并使用此</a:t>
            </a:r>
            <a:r>
              <a:rPr lang="en-US" altLang="zh-CN" sz="2400" dirty="0" smtClean="0"/>
              <a:t>Benchmark</a:t>
            </a:r>
            <a:r>
              <a:rPr lang="zh-CN" altLang="en-US" sz="2400" dirty="0" smtClean="0"/>
              <a:t>对不同处理器的并行加速能力进行了测评</a:t>
            </a:r>
            <a:endParaRPr lang="en-US" altLang="zh-CN" sz="2400" dirty="0"/>
          </a:p>
        </p:txBody>
      </p:sp>
    </p:spTree>
    <p:extLst>
      <p:ext uri="{BB962C8B-B14F-4D97-AF65-F5344CB8AC3E}">
        <p14:creationId xmlns:p14="http://schemas.microsoft.com/office/powerpoint/2010/main" val="62476260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2015/4/17</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38</a:t>
            </a:fld>
            <a:endParaRPr lang="zh-CN" altLang="en-US" dirty="0"/>
          </a:p>
        </p:txBody>
      </p:sp>
      <p:sp>
        <p:nvSpPr>
          <p:cNvPr id="7" name="矩形 6"/>
          <p:cNvSpPr/>
          <p:nvPr/>
        </p:nvSpPr>
        <p:spPr>
          <a:xfrm>
            <a:off x="3131840" y="2996952"/>
            <a:ext cx="2441015" cy="1323439"/>
          </a:xfrm>
          <a:prstGeom prst="rect">
            <a:avLst/>
          </a:prstGeom>
          <a:noFill/>
        </p:spPr>
        <p:txBody>
          <a:bodyPr wrap="square" lIns="91440" tIns="45720" rIns="91440" bIns="45720">
            <a:spAutoFit/>
          </a:bodyPr>
          <a:lstStyle/>
          <a:p>
            <a:pPr algn="ctr"/>
            <a:r>
              <a:rPr lang="zh-CN" altLang="en-US" sz="8000" b="1"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谢谢</a:t>
            </a:r>
            <a:endParaRPr lang="zh-CN" altLang="en-US" sz="80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Tree>
    <p:extLst>
      <p:ext uri="{BB962C8B-B14F-4D97-AF65-F5344CB8AC3E}">
        <p14:creationId xmlns:p14="http://schemas.microsoft.com/office/powerpoint/2010/main" val="16462385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研究背景和意义</a:t>
            </a:r>
            <a:endParaRPr lang="zh-CN" altLang="en-US"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2015/4/17</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4</a:t>
            </a:fld>
            <a:endParaRPr lang="zh-CN" altLang="en-US" dirty="0"/>
          </a:p>
        </p:txBody>
      </p:sp>
      <p:sp>
        <p:nvSpPr>
          <p:cNvPr id="7" name="内容占位符 2"/>
          <p:cNvSpPr>
            <a:spLocks noGrp="1"/>
          </p:cNvSpPr>
          <p:nvPr>
            <p:ph idx="1"/>
          </p:nvPr>
        </p:nvSpPr>
        <p:spPr>
          <a:xfrm>
            <a:off x="467544" y="1628800"/>
            <a:ext cx="8116888" cy="4752528"/>
          </a:xfrm>
        </p:spPr>
        <p:txBody>
          <a:bodyPr/>
          <a:lstStyle/>
          <a:p>
            <a:r>
              <a:rPr lang="zh-CN" altLang="zh-CN" sz="2400" dirty="0" smtClean="0"/>
              <a:t>高通量应用</a:t>
            </a:r>
            <a:r>
              <a:rPr lang="zh-CN" altLang="en-US" sz="2400" dirty="0" smtClean="0"/>
              <a:t>：</a:t>
            </a:r>
            <a:endParaRPr lang="en-US" altLang="zh-CN" sz="2400" dirty="0" smtClean="0"/>
          </a:p>
          <a:p>
            <a:pPr>
              <a:buNone/>
            </a:pPr>
            <a:r>
              <a:rPr lang="en-US" altLang="zh-CN" sz="2400" dirty="0" smtClean="0"/>
              <a:t>	</a:t>
            </a:r>
            <a:r>
              <a:rPr lang="zh-CN" altLang="en-US" sz="2000" dirty="0" smtClean="0"/>
              <a:t>通常包含大量松耦合的小规模作业</a:t>
            </a:r>
            <a:r>
              <a:rPr lang="en-US" altLang="zh-CN" sz="2000" dirty="0" smtClean="0"/>
              <a:t>[1]</a:t>
            </a:r>
            <a:r>
              <a:rPr lang="zh-CN" altLang="en-US" sz="2000" dirty="0" smtClean="0"/>
              <a:t>，是数据中心的典型应用。</a:t>
            </a:r>
            <a:endParaRPr lang="en-US" altLang="zh-CN" sz="2000" dirty="0" smtClean="0"/>
          </a:p>
          <a:p>
            <a:pPr>
              <a:buNone/>
            </a:pPr>
            <a:endParaRPr lang="en-US" altLang="zh-CN" sz="2400" dirty="0" smtClean="0"/>
          </a:p>
          <a:p>
            <a:r>
              <a:rPr lang="zh-CN" altLang="en-US" sz="2400" dirty="0" smtClean="0"/>
              <a:t>高通量处理器：</a:t>
            </a:r>
            <a:endParaRPr lang="en-US" altLang="zh-CN" sz="2400" dirty="0" smtClean="0"/>
          </a:p>
          <a:p>
            <a:pPr lvl="1"/>
            <a:r>
              <a:rPr lang="zh-CN" altLang="en-US" sz="2000" dirty="0" smtClean="0"/>
              <a:t>应用于数据中心，适用于高通量应用的处理器</a:t>
            </a:r>
            <a:endParaRPr lang="en-US" altLang="zh-CN" sz="2000" dirty="0" smtClean="0"/>
          </a:p>
          <a:p>
            <a:pPr lvl="1"/>
            <a:r>
              <a:rPr lang="zh-CN" altLang="en-US" sz="2000" dirty="0" smtClean="0"/>
              <a:t>主要目的是提高单片处理器的吞吐效率</a:t>
            </a:r>
            <a:endParaRPr lang="en-US" altLang="zh-CN" sz="2000" dirty="0" smtClean="0"/>
          </a:p>
          <a:p>
            <a:pPr lvl="1"/>
            <a:endParaRPr lang="en-US" altLang="zh-CN" sz="2400" dirty="0" smtClean="0"/>
          </a:p>
          <a:p>
            <a:r>
              <a:rPr lang="zh-CN" altLang="zh-CN" sz="2400" dirty="0" smtClean="0"/>
              <a:t>面向</a:t>
            </a:r>
            <a:r>
              <a:rPr lang="zh-CN" altLang="en-US" sz="2400" dirty="0" smtClean="0"/>
              <a:t>高通量处理器</a:t>
            </a:r>
            <a:r>
              <a:rPr lang="zh-CN" altLang="zh-CN" sz="2400" dirty="0" smtClean="0"/>
              <a:t>的</a:t>
            </a:r>
            <a:r>
              <a:rPr lang="en-US" altLang="zh-CN" sz="2400" dirty="0" smtClean="0"/>
              <a:t>Benchmark</a:t>
            </a:r>
            <a:r>
              <a:rPr lang="zh-CN" altLang="zh-CN" sz="2400" dirty="0" smtClean="0"/>
              <a:t>研究主要有两方面意义：</a:t>
            </a:r>
            <a:endParaRPr lang="en-US" altLang="zh-CN" sz="2400" dirty="0" smtClean="0"/>
          </a:p>
          <a:p>
            <a:pPr lvl="1"/>
            <a:r>
              <a:rPr lang="en-US" altLang="zh-CN" sz="2000" dirty="0" smtClean="0"/>
              <a:t>1. </a:t>
            </a:r>
            <a:r>
              <a:rPr lang="zh-CN" altLang="zh-CN" sz="2000" dirty="0" smtClean="0"/>
              <a:t>指导</a:t>
            </a:r>
            <a:r>
              <a:rPr lang="zh-CN" altLang="en-US" sz="2000" dirty="0" smtClean="0"/>
              <a:t>高通量处理器</a:t>
            </a:r>
            <a:r>
              <a:rPr lang="zh-CN" altLang="zh-CN" sz="2000" dirty="0" smtClean="0"/>
              <a:t>的设计</a:t>
            </a:r>
            <a:endParaRPr lang="en-US" altLang="zh-CN" sz="2000" dirty="0" smtClean="0"/>
          </a:p>
          <a:p>
            <a:pPr lvl="1"/>
            <a:r>
              <a:rPr lang="en-US" altLang="zh-CN" sz="2000" dirty="0" smtClean="0"/>
              <a:t>2. </a:t>
            </a:r>
            <a:r>
              <a:rPr lang="zh-CN" altLang="zh-CN" sz="2000" dirty="0" smtClean="0"/>
              <a:t>对</a:t>
            </a:r>
            <a:r>
              <a:rPr lang="zh-CN" altLang="en-US" sz="2000" dirty="0" smtClean="0"/>
              <a:t>高通量处理器</a:t>
            </a:r>
            <a:r>
              <a:rPr lang="zh-CN" altLang="zh-CN" sz="2000" dirty="0" smtClean="0"/>
              <a:t>性能进行测试</a:t>
            </a:r>
            <a:r>
              <a:rPr lang="zh-CN" altLang="en-US" sz="2000" dirty="0" smtClean="0"/>
              <a:t>评价</a:t>
            </a:r>
            <a:endParaRPr lang="zh-CN" altLang="en-US" sz="2000" dirty="0"/>
          </a:p>
        </p:txBody>
      </p:sp>
    </p:spTree>
    <p:extLst>
      <p:ext uri="{BB962C8B-B14F-4D97-AF65-F5344CB8AC3E}">
        <p14:creationId xmlns:p14="http://schemas.microsoft.com/office/powerpoint/2010/main" val="39210051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内容提纲</a:t>
            </a:r>
            <a:endParaRPr lang="zh-CN" altLang="en-US" dirty="0"/>
          </a:p>
        </p:txBody>
      </p:sp>
      <p:sp>
        <p:nvSpPr>
          <p:cNvPr id="3" name="内容占位符 2"/>
          <p:cNvSpPr>
            <a:spLocks noGrp="1"/>
          </p:cNvSpPr>
          <p:nvPr>
            <p:ph idx="1"/>
          </p:nvPr>
        </p:nvSpPr>
        <p:spPr>
          <a:xfrm>
            <a:off x="683568" y="1988840"/>
            <a:ext cx="8116888" cy="3600400"/>
          </a:xfrm>
        </p:spPr>
        <p:txBody>
          <a:bodyPr/>
          <a:lstStyle/>
          <a:p>
            <a:r>
              <a:rPr lang="zh-CN" altLang="en-US" dirty="0">
                <a:solidFill>
                  <a:schemeClr val="bg1">
                    <a:lumMod val="65000"/>
                  </a:schemeClr>
                </a:solidFill>
              </a:rPr>
              <a:t>研究背景和意义</a:t>
            </a:r>
            <a:endParaRPr lang="en-US" altLang="zh-CN" dirty="0">
              <a:solidFill>
                <a:schemeClr val="bg1">
                  <a:lumMod val="65000"/>
                </a:schemeClr>
              </a:solidFill>
            </a:endParaRPr>
          </a:p>
          <a:p>
            <a:r>
              <a:rPr lang="zh-CN" altLang="en-US" dirty="0"/>
              <a:t>相关研究</a:t>
            </a:r>
            <a:endParaRPr lang="en-US" altLang="zh-CN" dirty="0"/>
          </a:p>
          <a:p>
            <a:r>
              <a:rPr lang="zh-CN" altLang="en-US" dirty="0">
                <a:solidFill>
                  <a:schemeClr val="bg1">
                    <a:lumMod val="65000"/>
                  </a:schemeClr>
                </a:solidFill>
              </a:rPr>
              <a:t>高通量应用的分类与分析</a:t>
            </a:r>
            <a:endParaRPr lang="en-US" altLang="zh-CN" dirty="0">
              <a:solidFill>
                <a:schemeClr val="bg1">
                  <a:lumMod val="65000"/>
                </a:schemeClr>
              </a:solidFill>
            </a:endParaRPr>
          </a:p>
          <a:p>
            <a:r>
              <a:rPr lang="zh-CN" altLang="en-US" dirty="0">
                <a:solidFill>
                  <a:schemeClr val="bg1">
                    <a:lumMod val="65000"/>
                  </a:schemeClr>
                </a:solidFill>
              </a:rPr>
              <a:t>面向高通量处理器的</a:t>
            </a:r>
            <a:r>
              <a:rPr lang="en-US" altLang="zh-CN" dirty="0">
                <a:solidFill>
                  <a:schemeClr val="bg1">
                    <a:lumMod val="65000"/>
                  </a:schemeClr>
                </a:solidFill>
              </a:rPr>
              <a:t>Benchmark</a:t>
            </a:r>
            <a:r>
              <a:rPr lang="zh-CN" altLang="en-US" dirty="0">
                <a:solidFill>
                  <a:schemeClr val="bg1">
                    <a:lumMod val="65000"/>
                  </a:schemeClr>
                </a:solidFill>
              </a:rPr>
              <a:t>设计</a:t>
            </a:r>
            <a:endParaRPr lang="en-US" altLang="zh-CN" dirty="0">
              <a:solidFill>
                <a:schemeClr val="bg1">
                  <a:lumMod val="65000"/>
                </a:schemeClr>
              </a:solidFill>
            </a:endParaRPr>
          </a:p>
          <a:p>
            <a:r>
              <a:rPr lang="zh-CN" altLang="en-US" dirty="0">
                <a:solidFill>
                  <a:schemeClr val="bg1">
                    <a:lumMod val="65000"/>
                  </a:schemeClr>
                </a:solidFill>
              </a:rPr>
              <a:t>高通量</a:t>
            </a:r>
            <a:r>
              <a:rPr lang="en-US" altLang="zh-CN" dirty="0">
                <a:solidFill>
                  <a:schemeClr val="bg1">
                    <a:lumMod val="65000"/>
                  </a:schemeClr>
                </a:solidFill>
              </a:rPr>
              <a:t>Benchmark</a:t>
            </a:r>
            <a:r>
              <a:rPr lang="zh-CN" altLang="en-US" dirty="0">
                <a:solidFill>
                  <a:schemeClr val="bg1">
                    <a:lumMod val="65000"/>
                  </a:schemeClr>
                </a:solidFill>
              </a:rPr>
              <a:t>的实验评估</a:t>
            </a:r>
            <a:endParaRPr lang="en-US" altLang="zh-CN" dirty="0">
              <a:solidFill>
                <a:schemeClr val="bg1">
                  <a:lumMod val="65000"/>
                </a:schemeClr>
              </a:solidFill>
            </a:endParaRPr>
          </a:p>
          <a:p>
            <a:r>
              <a:rPr lang="zh-CN" altLang="en-US" dirty="0" smtClean="0">
                <a:solidFill>
                  <a:schemeClr val="bg1">
                    <a:lumMod val="65000"/>
                  </a:schemeClr>
                </a:solidFill>
              </a:rPr>
              <a:t>总结</a:t>
            </a:r>
            <a:endParaRPr lang="en-US" altLang="zh-CN" dirty="0">
              <a:solidFill>
                <a:schemeClr val="bg1">
                  <a:lumMod val="65000"/>
                </a:schemeClr>
              </a:solidFill>
            </a:endParaRPr>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2015/4/17</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5</a:t>
            </a:fld>
            <a:endParaRPr lang="zh-CN" altLang="en-US" dirty="0"/>
          </a:p>
        </p:txBody>
      </p:sp>
    </p:spTree>
    <p:extLst>
      <p:ext uri="{BB962C8B-B14F-4D97-AF65-F5344CB8AC3E}">
        <p14:creationId xmlns:p14="http://schemas.microsoft.com/office/powerpoint/2010/main" val="12295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相关研究</a:t>
            </a:r>
            <a:endParaRPr lang="zh-CN" altLang="en-US" dirty="0"/>
          </a:p>
        </p:txBody>
      </p:sp>
      <p:sp>
        <p:nvSpPr>
          <p:cNvPr id="3" name="内容占位符 2"/>
          <p:cNvSpPr>
            <a:spLocks noGrp="1"/>
          </p:cNvSpPr>
          <p:nvPr>
            <p:ph idx="1"/>
          </p:nvPr>
        </p:nvSpPr>
        <p:spPr>
          <a:xfrm>
            <a:off x="467544" y="1628800"/>
            <a:ext cx="8116888" cy="4752528"/>
          </a:xfrm>
        </p:spPr>
        <p:txBody>
          <a:bodyPr/>
          <a:lstStyle/>
          <a:p>
            <a:r>
              <a:rPr lang="zh-CN" altLang="en-US" sz="2800" dirty="0"/>
              <a:t>高性能领域</a:t>
            </a:r>
            <a:r>
              <a:rPr lang="en-US" altLang="zh-CN" sz="2800" dirty="0"/>
              <a:t>Benchmark</a:t>
            </a:r>
          </a:p>
          <a:p>
            <a:pPr lvl="1"/>
            <a:r>
              <a:rPr lang="en-US" altLang="zh-CN" sz="2400" dirty="0"/>
              <a:t>SPEC</a:t>
            </a:r>
            <a:r>
              <a:rPr lang="zh-CN" altLang="en-US" sz="2400" dirty="0"/>
              <a:t>基准体系</a:t>
            </a:r>
            <a:r>
              <a:rPr lang="en-US" altLang="zh-CN" sz="2400" dirty="0"/>
              <a:t>[2]</a:t>
            </a:r>
          </a:p>
          <a:p>
            <a:pPr lvl="2"/>
            <a:r>
              <a:rPr lang="zh-CN" altLang="en-US" sz="1800" dirty="0"/>
              <a:t>针对桌面系统、服务器、数据库等</a:t>
            </a:r>
            <a:endParaRPr lang="en-US" altLang="zh-CN" sz="1800" dirty="0"/>
          </a:p>
          <a:p>
            <a:pPr lvl="1"/>
            <a:r>
              <a:rPr lang="en-US" altLang="zh-CN" sz="2400" dirty="0"/>
              <a:t>HPCC</a:t>
            </a:r>
            <a:r>
              <a:rPr lang="zh-CN" altLang="en-US" sz="2400" dirty="0"/>
              <a:t>基准测试集</a:t>
            </a:r>
            <a:r>
              <a:rPr lang="en-US" altLang="zh-CN" sz="2400" dirty="0"/>
              <a:t>[3]</a:t>
            </a:r>
          </a:p>
          <a:p>
            <a:pPr lvl="2"/>
            <a:r>
              <a:rPr lang="zh-CN" altLang="en-US" sz="1800" dirty="0"/>
              <a:t>高性能（</a:t>
            </a:r>
            <a:r>
              <a:rPr lang="en-US" altLang="zh-CN" sz="1800" dirty="0"/>
              <a:t>HPC</a:t>
            </a:r>
            <a:r>
              <a:rPr lang="zh-CN" altLang="en-US" sz="1800" dirty="0"/>
              <a:t>）领域</a:t>
            </a:r>
            <a:endParaRPr lang="en-US" altLang="zh-CN" sz="1800" dirty="0"/>
          </a:p>
          <a:p>
            <a:pPr lvl="1"/>
            <a:r>
              <a:rPr lang="en-US" altLang="zh-CN" sz="2400" dirty="0"/>
              <a:t>PARSEC</a:t>
            </a:r>
            <a:r>
              <a:rPr lang="zh-CN" altLang="en-US" sz="2400" dirty="0"/>
              <a:t>基准测试集</a:t>
            </a:r>
            <a:r>
              <a:rPr lang="en-US" altLang="zh-CN" sz="2400" dirty="0"/>
              <a:t>[4]</a:t>
            </a:r>
          </a:p>
          <a:p>
            <a:pPr lvl="2"/>
            <a:r>
              <a:rPr lang="zh-CN" altLang="zh-CN" sz="2000" dirty="0"/>
              <a:t>多线程应用程序组成的测试程序集</a:t>
            </a:r>
            <a:endParaRPr lang="en-US" altLang="zh-CN" sz="2000" dirty="0"/>
          </a:p>
          <a:p>
            <a:pPr lvl="2"/>
            <a:r>
              <a:rPr lang="zh-CN" altLang="en-US" sz="2000" dirty="0"/>
              <a:t>用于对在片上多核系统中运行共享内存应用程序的测试</a:t>
            </a:r>
            <a:endParaRPr lang="en-US" altLang="zh-CN" sz="2000" dirty="0"/>
          </a:p>
          <a:p>
            <a:pPr marL="342900" lvl="2" indent="-342900">
              <a:buSzPct val="60000"/>
            </a:pPr>
            <a:r>
              <a:rPr lang="zh-CN" altLang="en-US" sz="2800" dirty="0" smtClean="0"/>
              <a:t>目标应用不是数据中心高通量应用，不具有</a:t>
            </a:r>
            <a:r>
              <a:rPr lang="zh-CN" altLang="en-US" sz="2800" dirty="0"/>
              <a:t>数据中心高通量应用的特点</a:t>
            </a:r>
            <a:endParaRPr lang="en-US" altLang="zh-CN" sz="2800" dirty="0"/>
          </a:p>
          <a:p>
            <a:endParaRPr lang="zh-CN" altLang="en-US" sz="1800"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2015/4/17</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6</a:t>
            </a:fld>
            <a:endParaRPr lang="zh-CN" altLang="en-US" dirty="0"/>
          </a:p>
        </p:txBody>
      </p:sp>
    </p:spTree>
    <p:extLst>
      <p:ext uri="{BB962C8B-B14F-4D97-AF65-F5344CB8AC3E}">
        <p14:creationId xmlns:p14="http://schemas.microsoft.com/office/powerpoint/2010/main" val="31321201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相关研究</a:t>
            </a:r>
            <a:endParaRPr lang="zh-CN" altLang="en-US" dirty="0"/>
          </a:p>
        </p:txBody>
      </p:sp>
      <p:sp>
        <p:nvSpPr>
          <p:cNvPr id="3" name="内容占位符 2"/>
          <p:cNvSpPr>
            <a:spLocks noGrp="1"/>
          </p:cNvSpPr>
          <p:nvPr>
            <p:ph idx="1"/>
          </p:nvPr>
        </p:nvSpPr>
        <p:spPr>
          <a:xfrm>
            <a:off x="467544" y="1628800"/>
            <a:ext cx="8116888" cy="4752528"/>
          </a:xfrm>
        </p:spPr>
        <p:txBody>
          <a:bodyPr/>
          <a:lstStyle/>
          <a:p>
            <a:r>
              <a:rPr lang="zh-CN" altLang="en-US" dirty="0"/>
              <a:t>大数据相关各应用领域的</a:t>
            </a:r>
            <a:r>
              <a:rPr lang="en-US" altLang="zh-CN" dirty="0"/>
              <a:t>Benchmark</a:t>
            </a:r>
            <a:r>
              <a:rPr lang="zh-CN" altLang="en-US" dirty="0"/>
              <a:t>研究</a:t>
            </a:r>
            <a:endParaRPr lang="en-US" altLang="zh-CN" dirty="0"/>
          </a:p>
          <a:p>
            <a:pPr lvl="1"/>
            <a:r>
              <a:rPr lang="en-US" altLang="zh-CN" sz="2400" dirty="0" err="1"/>
              <a:t>HiBench</a:t>
            </a:r>
            <a:endParaRPr lang="en-US" altLang="zh-CN" sz="2400" dirty="0"/>
          </a:p>
          <a:p>
            <a:pPr lvl="2"/>
            <a:r>
              <a:rPr lang="zh-CN" altLang="zh-CN" sz="2000" dirty="0"/>
              <a:t>用于测评运行</a:t>
            </a:r>
            <a:r>
              <a:rPr lang="en-US" altLang="zh-CN" sz="2000" dirty="0"/>
              <a:t>Hadoop</a:t>
            </a:r>
            <a:r>
              <a:rPr lang="zh-CN" altLang="zh-CN" sz="2000" dirty="0"/>
              <a:t>的集群的性能</a:t>
            </a:r>
            <a:endParaRPr lang="en-US" altLang="zh-CN" sz="2000" dirty="0"/>
          </a:p>
          <a:p>
            <a:pPr lvl="1"/>
            <a:r>
              <a:rPr lang="en-US" altLang="zh-CN" sz="2400" dirty="0" err="1"/>
              <a:t>LinkBench</a:t>
            </a:r>
            <a:r>
              <a:rPr lang="en-US" altLang="zh-CN" sz="2400" dirty="0"/>
              <a:t>[7]</a:t>
            </a:r>
          </a:p>
          <a:p>
            <a:pPr lvl="2"/>
            <a:r>
              <a:rPr lang="zh-CN" altLang="zh-CN" sz="2000" dirty="0"/>
              <a:t>用于对社交图谱的数据库进行性能测试的</a:t>
            </a:r>
            <a:r>
              <a:rPr lang="en-US" altLang="zh-CN" sz="2000" dirty="0"/>
              <a:t>benchmark</a:t>
            </a:r>
            <a:r>
              <a:rPr lang="zh-CN" altLang="zh-CN" sz="2000" dirty="0"/>
              <a:t>工具集</a:t>
            </a:r>
            <a:endParaRPr lang="en-US" altLang="zh-CN" sz="2000" dirty="0"/>
          </a:p>
          <a:p>
            <a:pPr lvl="1"/>
            <a:r>
              <a:rPr lang="en-US" altLang="zh-CN" sz="2400" dirty="0" err="1"/>
              <a:t>CloudSuite</a:t>
            </a:r>
            <a:r>
              <a:rPr lang="en-US" altLang="zh-CN" sz="2400" dirty="0"/>
              <a:t>[8]</a:t>
            </a:r>
          </a:p>
          <a:p>
            <a:pPr lvl="2"/>
            <a:r>
              <a:rPr lang="zh-CN" altLang="en-US" sz="2000" dirty="0"/>
              <a:t>云计算典型应用的</a:t>
            </a:r>
            <a:r>
              <a:rPr lang="en-US" altLang="zh-CN" sz="2000" dirty="0"/>
              <a:t>Benchmark</a:t>
            </a:r>
          </a:p>
          <a:p>
            <a:pPr lvl="1"/>
            <a:r>
              <a:rPr lang="en-US" altLang="zh-CN" sz="2400" dirty="0" err="1"/>
              <a:t>BigDataBench</a:t>
            </a:r>
            <a:r>
              <a:rPr lang="en-US" altLang="zh-CN" sz="2400" dirty="0"/>
              <a:t>[5]</a:t>
            </a:r>
          </a:p>
          <a:p>
            <a:pPr lvl="2"/>
            <a:r>
              <a:rPr lang="zh-CN" altLang="zh-CN" sz="2000" dirty="0"/>
              <a:t>抽取</a:t>
            </a:r>
            <a:r>
              <a:rPr lang="en-US" altLang="zh-CN" sz="2000" dirty="0"/>
              <a:t>Internet</a:t>
            </a:r>
            <a:r>
              <a:rPr lang="zh-CN" altLang="zh-CN" sz="2000" dirty="0"/>
              <a:t>典型服务而构建的大数据基准测试程序集</a:t>
            </a:r>
            <a:endParaRPr lang="en-US" altLang="zh-CN" sz="2000" dirty="0"/>
          </a:p>
          <a:p>
            <a:pPr lvl="1"/>
            <a:r>
              <a:rPr lang="en-US" altLang="zh-CN" sz="2400" dirty="0" err="1"/>
              <a:t>DCBench</a:t>
            </a:r>
            <a:endParaRPr lang="en-US" altLang="zh-CN" sz="2400" dirty="0"/>
          </a:p>
          <a:p>
            <a:pPr lvl="2"/>
            <a:r>
              <a:rPr lang="zh-CN" altLang="en-US" sz="2000" dirty="0"/>
              <a:t>数据中心应用的</a:t>
            </a:r>
            <a:r>
              <a:rPr lang="en-US" altLang="zh-CN" sz="2000" dirty="0"/>
              <a:t>Benchmark</a:t>
            </a:r>
            <a:endParaRPr lang="zh-CN" altLang="en-US" sz="2000" dirty="0"/>
          </a:p>
          <a:p>
            <a:endParaRPr lang="zh-CN" altLang="en-US" sz="1800"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2015/4/17</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7</a:t>
            </a:fld>
            <a:endParaRPr lang="zh-CN" altLang="en-US" dirty="0"/>
          </a:p>
        </p:txBody>
      </p:sp>
    </p:spTree>
    <p:extLst>
      <p:ext uri="{BB962C8B-B14F-4D97-AF65-F5344CB8AC3E}">
        <p14:creationId xmlns:p14="http://schemas.microsoft.com/office/powerpoint/2010/main" val="19251014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相关研究</a:t>
            </a:r>
            <a:endParaRPr lang="zh-CN" altLang="en-US" dirty="0"/>
          </a:p>
        </p:txBody>
      </p:sp>
      <p:sp>
        <p:nvSpPr>
          <p:cNvPr id="3" name="内容占位符 2"/>
          <p:cNvSpPr>
            <a:spLocks noGrp="1"/>
          </p:cNvSpPr>
          <p:nvPr>
            <p:ph idx="1"/>
          </p:nvPr>
        </p:nvSpPr>
        <p:spPr>
          <a:xfrm>
            <a:off x="467544" y="1628800"/>
            <a:ext cx="8116888" cy="4752528"/>
          </a:xfrm>
        </p:spPr>
        <p:txBody>
          <a:bodyPr/>
          <a:lstStyle/>
          <a:p>
            <a:r>
              <a:rPr lang="zh-CN" altLang="zh-CN" dirty="0"/>
              <a:t>这些</a:t>
            </a:r>
            <a:r>
              <a:rPr lang="en-US" altLang="zh-CN" dirty="0"/>
              <a:t>Benchmark</a:t>
            </a:r>
            <a:r>
              <a:rPr lang="zh-CN" altLang="zh-CN" dirty="0"/>
              <a:t>主要是用于对系统级进行性能测试和评价的，而不是对</a:t>
            </a:r>
            <a:r>
              <a:rPr lang="zh-CN" altLang="en-US" dirty="0"/>
              <a:t>处理器</a:t>
            </a:r>
            <a:r>
              <a:rPr lang="zh-CN" altLang="zh-CN" dirty="0"/>
              <a:t>级的测试和评价。</a:t>
            </a:r>
            <a:endParaRPr lang="en-US" altLang="zh-CN" dirty="0"/>
          </a:p>
          <a:p>
            <a:endParaRPr lang="en-US" altLang="zh-CN" dirty="0"/>
          </a:p>
          <a:p>
            <a:pPr lvl="1"/>
            <a:r>
              <a:rPr lang="en-US" altLang="zh-CN" sz="2400" dirty="0" err="1"/>
              <a:t>HiBench</a:t>
            </a:r>
            <a:r>
              <a:rPr lang="zh-CN" altLang="zh-CN" sz="2400" dirty="0"/>
              <a:t>用于对</a:t>
            </a:r>
            <a:r>
              <a:rPr lang="en-US" altLang="zh-CN" sz="2400" dirty="0"/>
              <a:t>Hadoop</a:t>
            </a:r>
            <a:r>
              <a:rPr lang="zh-CN" altLang="zh-CN" sz="2400" dirty="0"/>
              <a:t>集群性能的测试</a:t>
            </a:r>
            <a:endParaRPr lang="en-US" altLang="zh-CN" sz="2400" dirty="0"/>
          </a:p>
          <a:p>
            <a:pPr lvl="1"/>
            <a:r>
              <a:rPr lang="en-US" altLang="zh-CN" sz="2400" dirty="0" err="1"/>
              <a:t>LinkBench</a:t>
            </a:r>
            <a:r>
              <a:rPr lang="zh-CN" altLang="zh-CN" sz="2400" dirty="0"/>
              <a:t>用于对社交图谱数据库的测试</a:t>
            </a:r>
            <a:endParaRPr lang="en-US" altLang="zh-CN" sz="2400" dirty="0"/>
          </a:p>
          <a:p>
            <a:pPr lvl="1"/>
            <a:r>
              <a:rPr lang="en-US" altLang="zh-CN" sz="2400" dirty="0" err="1"/>
              <a:t>BigDataBench</a:t>
            </a:r>
            <a:r>
              <a:rPr lang="zh-CN" altLang="en-US" sz="2400" dirty="0"/>
              <a:t>用于</a:t>
            </a:r>
            <a:r>
              <a:rPr lang="en-US" altLang="zh-CN" sz="2400" dirty="0"/>
              <a:t>Internet</a:t>
            </a:r>
            <a:r>
              <a:rPr lang="zh-CN" altLang="en-US" sz="2400" dirty="0"/>
              <a:t>服务系统性能的测试</a:t>
            </a:r>
            <a:endParaRPr lang="en-US" altLang="zh-CN" sz="2400" dirty="0"/>
          </a:p>
          <a:p>
            <a:endParaRPr lang="zh-CN" altLang="en-US" sz="1800"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2015/4/17</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8</a:t>
            </a:fld>
            <a:endParaRPr lang="zh-CN" altLang="en-US" dirty="0"/>
          </a:p>
        </p:txBody>
      </p:sp>
    </p:spTree>
    <p:extLst>
      <p:ext uri="{BB962C8B-B14F-4D97-AF65-F5344CB8AC3E}">
        <p14:creationId xmlns:p14="http://schemas.microsoft.com/office/powerpoint/2010/main" val="30899169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相关研究</a:t>
            </a:r>
            <a:endParaRPr lang="zh-CN" altLang="en-US" dirty="0"/>
          </a:p>
        </p:txBody>
      </p:sp>
      <p:sp>
        <p:nvSpPr>
          <p:cNvPr id="3" name="内容占位符 2"/>
          <p:cNvSpPr>
            <a:spLocks noGrp="1"/>
          </p:cNvSpPr>
          <p:nvPr>
            <p:ph idx="1"/>
          </p:nvPr>
        </p:nvSpPr>
        <p:spPr>
          <a:xfrm>
            <a:off x="467544" y="1628800"/>
            <a:ext cx="8116888" cy="4752528"/>
          </a:xfrm>
        </p:spPr>
        <p:txBody>
          <a:bodyPr/>
          <a:lstStyle/>
          <a:p>
            <a:r>
              <a:rPr lang="zh-CN" altLang="en-US" sz="2400" dirty="0"/>
              <a:t>高通量应用相关研究</a:t>
            </a:r>
            <a:endParaRPr lang="en-US" altLang="zh-CN" sz="2400" dirty="0"/>
          </a:p>
          <a:p>
            <a:pPr lvl="1"/>
            <a:r>
              <a:rPr lang="zh-CN" altLang="en-US" sz="2000" dirty="0"/>
              <a:t>高通量应用的定义</a:t>
            </a:r>
            <a:endParaRPr lang="en-US" altLang="zh-CN" sz="2000" dirty="0"/>
          </a:p>
          <a:p>
            <a:pPr lvl="2"/>
            <a:r>
              <a:rPr lang="zh-CN" altLang="zh-CN" sz="1800" dirty="0"/>
              <a:t>高通量应用即具有高通量需求的应用，数据中心高通量应用所处理的作业是大量规模较小、耦合性较低的作业的集合，而不是单个作业规模很大的应用</a:t>
            </a:r>
            <a:r>
              <a:rPr lang="en-US" altLang="zh-CN" sz="1800" dirty="0"/>
              <a:t>[22]</a:t>
            </a:r>
          </a:p>
          <a:p>
            <a:pPr lvl="2"/>
            <a:r>
              <a:rPr lang="zh-CN" altLang="zh-CN" sz="1800" dirty="0"/>
              <a:t>数据中心高通量应用所关注的指标是一定时间间隔内所能完成的作业量，而不是针对某一作业，完成所需要的时间长度</a:t>
            </a:r>
            <a:r>
              <a:rPr lang="en-US" altLang="zh-CN" sz="1800" dirty="0"/>
              <a:t>[20</a:t>
            </a:r>
            <a:r>
              <a:rPr lang="en-US" altLang="zh-CN" sz="1800" dirty="0" smtClean="0"/>
              <a:t>]</a:t>
            </a:r>
          </a:p>
          <a:p>
            <a:pPr lvl="2"/>
            <a:endParaRPr lang="zh-CN" altLang="en-US" sz="1800" dirty="0"/>
          </a:p>
          <a:p>
            <a:r>
              <a:rPr lang="zh-CN" altLang="zh-CN" sz="2400" dirty="0"/>
              <a:t>一个</a:t>
            </a:r>
            <a:r>
              <a:rPr lang="en-US" altLang="zh-CN" sz="2400" dirty="0"/>
              <a:t>Benchmark</a:t>
            </a:r>
            <a:r>
              <a:rPr lang="zh-CN" altLang="zh-CN" sz="2400" dirty="0"/>
              <a:t>集必须有特定的目标系统和特定的目标应用类型</a:t>
            </a:r>
            <a:r>
              <a:rPr lang="en-US" altLang="zh-CN" sz="2400" dirty="0"/>
              <a:t>[21]</a:t>
            </a:r>
            <a:r>
              <a:rPr lang="zh-CN" altLang="zh-CN" sz="2400" dirty="0"/>
              <a:t>。</a:t>
            </a:r>
            <a:r>
              <a:rPr lang="zh-CN" altLang="en-US" sz="2400" dirty="0" smtClean="0"/>
              <a:t>面向</a:t>
            </a:r>
            <a:r>
              <a:rPr lang="zh-CN" altLang="en-US" sz="2400" dirty="0"/>
              <a:t>高通量处理器的</a:t>
            </a:r>
            <a:r>
              <a:rPr lang="en-US" altLang="zh-CN" sz="2400" dirty="0" smtClean="0"/>
              <a:t>Benchmark</a:t>
            </a:r>
            <a:r>
              <a:rPr lang="zh-CN" altLang="en-US" sz="2400" dirty="0"/>
              <a:t>：</a:t>
            </a:r>
            <a:endParaRPr lang="en-US" altLang="zh-CN" sz="2400" dirty="0" smtClean="0"/>
          </a:p>
          <a:p>
            <a:pPr lvl="1"/>
            <a:r>
              <a:rPr lang="zh-CN" altLang="en-US" sz="2000" dirty="0" smtClean="0"/>
              <a:t>目标系统：高通量处理器</a:t>
            </a:r>
            <a:endParaRPr lang="en-US" altLang="zh-CN" sz="2000" dirty="0" smtClean="0"/>
          </a:p>
          <a:p>
            <a:pPr lvl="1"/>
            <a:r>
              <a:rPr lang="zh-CN" altLang="en-US" sz="2000" dirty="0" smtClean="0"/>
              <a:t>目标应用：数据中心高通量应用</a:t>
            </a:r>
            <a:endParaRPr lang="zh-CN" altLang="en-US" sz="2000"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2015/4/17</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9</a:t>
            </a:fld>
            <a:endParaRPr lang="zh-CN" altLang="en-US" dirty="0"/>
          </a:p>
        </p:txBody>
      </p:sp>
    </p:spTree>
    <p:extLst>
      <p:ext uri="{BB962C8B-B14F-4D97-AF65-F5344CB8AC3E}">
        <p14:creationId xmlns:p14="http://schemas.microsoft.com/office/powerpoint/2010/main" val="121607978"/>
      </p:ext>
    </p:extLst>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Moonlight">
      <a:majorFont>
        <a:latin typeface="Candara"/>
        <a:ea typeface="华文楷体"/>
        <a:cs typeface=""/>
      </a:majorFont>
      <a:minorFont>
        <a:latin typeface="Calibri"/>
        <a:ea typeface="华文楷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4403</TotalTime>
  <Words>2884</Words>
  <Application>Microsoft Office PowerPoint</Application>
  <PresentationFormat>全屏显示(4:3)</PresentationFormat>
  <Paragraphs>495</Paragraphs>
  <Slides>38</Slides>
  <Notes>37</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38</vt:i4>
      </vt:variant>
    </vt:vector>
  </HeadingPairs>
  <TitlesOfParts>
    <vt:vector size="40" baseType="lpstr">
      <vt:lpstr>Blends</vt:lpstr>
      <vt:lpstr>Visio</vt:lpstr>
      <vt:lpstr>面向高通量处理器的Benchmark研究</vt:lpstr>
      <vt:lpstr>内容提纲</vt:lpstr>
      <vt:lpstr>内容提纲</vt:lpstr>
      <vt:lpstr>研究背景和意义</vt:lpstr>
      <vt:lpstr>内容提纲</vt:lpstr>
      <vt:lpstr>相关研究</vt:lpstr>
      <vt:lpstr>相关研究</vt:lpstr>
      <vt:lpstr>相关研究</vt:lpstr>
      <vt:lpstr>相关研究</vt:lpstr>
      <vt:lpstr>内容提纲</vt:lpstr>
      <vt:lpstr>高通量应用的分类与分析</vt:lpstr>
      <vt:lpstr>高通量应用的分类与分析</vt:lpstr>
      <vt:lpstr>高通量应用的分类与分析</vt:lpstr>
      <vt:lpstr>高通量应用的分类与分析</vt:lpstr>
      <vt:lpstr>高通量应用的分类与分析</vt:lpstr>
      <vt:lpstr>内容提纲</vt:lpstr>
      <vt:lpstr>面向高通量处理器的Benchmark的设计</vt:lpstr>
      <vt:lpstr>面向高通量处理器的Benchmark的设计</vt:lpstr>
      <vt:lpstr>面向高通量处理器的Benchmark的设计</vt:lpstr>
      <vt:lpstr>面向高通量处理器的Benchmark的设计</vt:lpstr>
      <vt:lpstr>面向高通量处理器的Benchmark的设计</vt:lpstr>
      <vt:lpstr>面向高通量处理器的Benchmark的设计</vt:lpstr>
      <vt:lpstr>面向高通量处理器的Benchmark的设计</vt:lpstr>
      <vt:lpstr>面向高通量处理器的Benchmark的设计</vt:lpstr>
      <vt:lpstr>面向高通量处理器的Benchmark的设计</vt:lpstr>
      <vt:lpstr>面向高通量处理器的Benchmark的设计</vt:lpstr>
      <vt:lpstr>内容提纲</vt:lpstr>
      <vt:lpstr>高通量Benchmark的实验评估</vt:lpstr>
      <vt:lpstr>高通量Benchmark的实验评估</vt:lpstr>
      <vt:lpstr>高通量Benchmark的实验评估</vt:lpstr>
      <vt:lpstr>高通量Benchmark的实验评估</vt:lpstr>
      <vt:lpstr>高通量Benchmark的实验评估</vt:lpstr>
      <vt:lpstr>高通量Benchmark的实验评估</vt:lpstr>
      <vt:lpstr>高通量Benchmark的实验评估</vt:lpstr>
      <vt:lpstr>高通量Benchmark的实验评估</vt:lpstr>
      <vt:lpstr>内容提纲</vt:lpstr>
      <vt:lpstr>总结</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Tony</dc:creator>
  <cp:lastModifiedBy>ams</cp:lastModifiedBy>
  <cp:revision>321</cp:revision>
  <dcterms:created xsi:type="dcterms:W3CDTF">2014-07-14T03:30:20Z</dcterms:created>
  <dcterms:modified xsi:type="dcterms:W3CDTF">2015-04-17T03:18:41Z</dcterms:modified>
</cp:coreProperties>
</file>