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4"/>
  </p:notesMasterIdLst>
  <p:handoutMasterIdLst>
    <p:handoutMasterId r:id="rId35"/>
  </p:handoutMasterIdLst>
  <p:sldIdLst>
    <p:sldId id="639" r:id="rId3"/>
    <p:sldId id="631" r:id="rId4"/>
    <p:sldId id="643" r:id="rId5"/>
    <p:sldId id="644" r:id="rId6"/>
    <p:sldId id="645" r:id="rId7"/>
    <p:sldId id="646" r:id="rId8"/>
    <p:sldId id="634" r:id="rId9"/>
    <p:sldId id="647" r:id="rId10"/>
    <p:sldId id="648" r:id="rId11"/>
    <p:sldId id="649" r:id="rId12"/>
    <p:sldId id="650" r:id="rId13"/>
    <p:sldId id="640" r:id="rId14"/>
    <p:sldId id="635" r:id="rId15"/>
    <p:sldId id="656" r:id="rId16"/>
    <p:sldId id="657" r:id="rId17"/>
    <p:sldId id="658" r:id="rId18"/>
    <p:sldId id="659" r:id="rId19"/>
    <p:sldId id="651" r:id="rId20"/>
    <p:sldId id="652" r:id="rId21"/>
    <p:sldId id="660" r:id="rId22"/>
    <p:sldId id="661" r:id="rId23"/>
    <p:sldId id="662" r:id="rId24"/>
    <p:sldId id="653" r:id="rId25"/>
    <p:sldId id="663" r:id="rId26"/>
    <p:sldId id="664" r:id="rId27"/>
    <p:sldId id="636" r:id="rId28"/>
    <p:sldId id="637" r:id="rId29"/>
    <p:sldId id="666" r:id="rId30"/>
    <p:sldId id="638" r:id="rId31"/>
    <p:sldId id="665" r:id="rId32"/>
    <p:sldId id="617" r:id="rId33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010"/>
    <a:srgbClr val="EF8B34"/>
    <a:srgbClr val="2E819B"/>
    <a:srgbClr val="FDD300"/>
    <a:srgbClr val="FAFAFA"/>
    <a:srgbClr val="B12D23"/>
    <a:srgbClr val="FFFFFF"/>
    <a:srgbClr val="58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>
      <p:cViewPr varScale="1">
        <p:scale>
          <a:sx n="86" d="100"/>
          <a:sy n="86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62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1E48-1BF9-4C9E-8F55-22119B35AF25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5A850-8D95-486B-A5E9-8A580CB29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A055B1-66CB-41F6-B8D4-DAE89B02BF2B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94D43292-47B7-43F3-B8B1-2778A6BAA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多伦多非营利性环境组织</a:t>
            </a:r>
            <a:r>
              <a:rPr lang="en-US" altLang="zh-CN" dirty="0" smtClean="0"/>
              <a:t>GGT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Greening Greater Toronto</a:t>
            </a:r>
            <a:r>
              <a:rPr lang="zh-CN" altLang="en-US" dirty="0" smtClean="0"/>
              <a:t>）的关于绿色</a:t>
            </a:r>
            <a:r>
              <a:rPr lang="en-US" altLang="zh-CN" dirty="0" smtClean="0"/>
              <a:t>IT</a:t>
            </a:r>
            <a:r>
              <a:rPr lang="zh-CN" altLang="en-US" dirty="0" smtClean="0"/>
              <a:t>的报告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系统级的测评：</a:t>
            </a:r>
          </a:p>
          <a:p>
            <a:r>
              <a:rPr lang="zh-CN" altLang="en-US" dirty="0" smtClean="0"/>
              <a:t>主要关注系统运行的整体性能，如集群内部协同工作的效率，板间互连和通信的效率，系统软件栈的性能等。</a:t>
            </a:r>
          </a:p>
          <a:p>
            <a:r>
              <a:rPr lang="zh-CN" altLang="en-US" dirty="0" smtClean="0"/>
              <a:t>芯片级的测评：</a:t>
            </a:r>
          </a:p>
          <a:p>
            <a:r>
              <a:rPr lang="zh-CN" altLang="en-US" dirty="0" smtClean="0"/>
              <a:t>主要关注芯片内部的工作情况，如众核处理器中多个核的并发处理能力，核间通信的效率，线程在处理器中的调度效率，共享存储的利用效率，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的命中率，数据通路的使用效率等。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CryptoManiac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0.25um</a:t>
            </a:r>
            <a:r>
              <a:rPr lang="zh-CN" altLang="en-US" dirty="0" smtClean="0"/>
              <a:t>工艺的物理设计下能够得到比</a:t>
            </a:r>
            <a:r>
              <a:rPr lang="en-US" altLang="zh-CN" dirty="0" smtClean="0"/>
              <a:t>600MHz Alpha 21264</a:t>
            </a:r>
            <a:r>
              <a:rPr lang="zh-CN" altLang="en-US" dirty="0" smtClean="0"/>
              <a:t>处理器</a:t>
            </a:r>
            <a:r>
              <a:rPr lang="en-US" altLang="zh-CN" dirty="0" smtClean="0"/>
              <a:t>2.25</a:t>
            </a:r>
            <a:r>
              <a:rPr lang="zh-CN" altLang="en-US" dirty="0" smtClean="0"/>
              <a:t>倍的加速，同时，在相同工艺下面积却只有其</a:t>
            </a:r>
            <a:r>
              <a:rPr lang="en-US" altLang="zh-CN" dirty="0" smtClean="0"/>
              <a:t>1/100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DianNao</a:t>
            </a:r>
            <a:r>
              <a:rPr lang="zh-CN" altLang="en-US" dirty="0" smtClean="0"/>
              <a:t>中强调了存储对加速器设计、性能和功耗的重要影响，实现了在</a:t>
            </a:r>
            <a:r>
              <a:rPr lang="en-US" altLang="zh-CN" dirty="0" smtClean="0"/>
              <a:t>3.02mm2 </a:t>
            </a:r>
            <a:r>
              <a:rPr lang="zh-CN" altLang="en-US" dirty="0" smtClean="0"/>
              <a:t>小面积、</a:t>
            </a:r>
            <a:r>
              <a:rPr lang="en-US" altLang="zh-CN" dirty="0" smtClean="0"/>
              <a:t>485mW</a:t>
            </a:r>
            <a:r>
              <a:rPr lang="zh-CN" altLang="en-US" dirty="0" smtClean="0"/>
              <a:t>超低功耗下得到</a:t>
            </a:r>
            <a:r>
              <a:rPr lang="en-US" altLang="zh-CN" dirty="0" smtClean="0"/>
              <a:t>452GOP/s</a:t>
            </a:r>
            <a:r>
              <a:rPr lang="zh-CN" altLang="en-US" dirty="0" smtClean="0"/>
              <a:t>的带宽。与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处理器相比得到</a:t>
            </a:r>
            <a:r>
              <a:rPr lang="en-US" altLang="zh-CN" dirty="0" smtClean="0"/>
              <a:t>117</a:t>
            </a:r>
            <a:r>
              <a:rPr lang="zh-CN" altLang="en-US" dirty="0" smtClean="0"/>
              <a:t>倍的加速，同时功耗仅是其</a:t>
            </a:r>
            <a:r>
              <a:rPr lang="en-US" altLang="zh-CN" dirty="0" smtClean="0"/>
              <a:t>1/21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HPC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Genomics</a:t>
            </a:r>
            <a:r>
              <a:rPr lang="zh-CN" altLang="en-US" dirty="0" smtClean="0"/>
              <a:t>属于高性能计算领域，</a:t>
            </a:r>
            <a:r>
              <a:rPr lang="en-US" altLang="zh-CN" dirty="0" smtClean="0"/>
              <a:t>Web Search, Social Network, Data Base, Big Data Analytics, Big Data Multimedia, Advertising, Finance, Visualization</a:t>
            </a:r>
            <a:r>
              <a:rPr lang="zh-CN" altLang="en-US" dirty="0" smtClean="0"/>
              <a:t>等为大数据相关的应用内容。</a:t>
            </a:r>
            <a:endParaRPr lang="en-US" altLang="zh-CN" dirty="0" smtClean="0"/>
          </a:p>
          <a:p>
            <a:r>
              <a:rPr lang="zh-CN" altLang="en-US" dirty="0" smtClean="0"/>
              <a:t>而根据对应应用的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组成进行分析，我们将可穿戴与可视化合并为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Finance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Advertising</a:t>
            </a:r>
            <a:r>
              <a:rPr lang="zh-CN" altLang="en-US" dirty="0" smtClean="0"/>
              <a:t>合并为</a:t>
            </a:r>
            <a:r>
              <a:rPr lang="en-US" altLang="zh-CN" dirty="0" smtClean="0"/>
              <a:t>E-commerce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9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9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由于本部分工作尚在进行中，还没有得到最终结论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7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根据目前不完全分析发现，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算法在大数据分析、数据库、社交网络、大数据多媒体等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个应用方向均属于重要算法，且面对</a:t>
            </a:r>
            <a:r>
              <a:rPr lang="en-US" altLang="zh-CN" dirty="0" smtClean="0"/>
              <a:t>TB</a:t>
            </a:r>
            <a:r>
              <a:rPr lang="zh-CN" altLang="en-US" dirty="0" smtClean="0"/>
              <a:t>数量级的数据排序，排序算法的执行效率直接影响到相关应用的效率和服务质量。因此，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运算占比大是大数据应用领域的一个重要特征，后面将以此特征为例，设计硬件加速。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将特定加速部件与通用处理器有效融合的一种解决方案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EEA69-E09B-4B53-A13F-0AC3F20C1E3E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CBB97-E353-4AE0-B9B7-124DEA7B0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AD0-EA24-4FAC-904B-97726C0C3486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B794A-4933-47B6-840C-CAC9E468D2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57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29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1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FAFA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50825" cy="765175"/>
          </a:xfrm>
          <a:prstGeom prst="rect">
            <a:avLst/>
          </a:prstGeom>
          <a:solidFill>
            <a:srgbClr val="BD201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4" y="71958"/>
            <a:ext cx="8435975" cy="706090"/>
          </a:xfrm>
        </p:spPr>
        <p:txBody>
          <a:bodyPr/>
          <a:lstStyle>
            <a:lvl1pPr algn="l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9F41-7925-4C41-B8DB-8A7A1640AD78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CC53C-9B07-4A69-85C5-D5137EF315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47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6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220" y="7985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84DE-7CB6-4251-87D6-DFB8CB251CEF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D9D3-AF31-448B-BDC6-CCA32EFDA3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A328-E07E-45F2-A9B6-2F2835AE8AB6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FB747-B182-4EAB-A236-1C03FCA9FC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BB050-ACA2-42F4-8D1B-72BBFEADD802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32DBA-560A-4612-B1ED-CC72FEA68AA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7ECF-91D6-4925-870A-2E700EABCA05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FB8F0-4C00-474B-89DB-EF3A6BB206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D68AA-D652-4767-9759-BEBF3BBEFD3F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3B9F8-F9EF-42E5-80B3-DE8EAF180A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BEA1-2983-4729-940E-563B32ED318A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DCB30-64D9-4025-B3F5-D2320182E6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B2747-B101-42F5-920B-72A54097F537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ACE53-315C-4FF0-BD59-45910BC304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D98BC0-57C1-43FA-A2C2-9F0DEE39FAF8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E5974D0-D878-48DE-90B5-74606F641C5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2" name="Picture 3" descr="E:\课题\专利分析项目\SIPO.jpg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313" y="46038"/>
            <a:ext cx="468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3122383" y="138927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中科院专利分析实战班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4" name="组合 12"/>
          <p:cNvGrpSpPr>
            <a:grpSpLocks/>
          </p:cNvGrpSpPr>
          <p:nvPr userDrawn="1"/>
        </p:nvGrpSpPr>
        <p:grpSpPr bwMode="auto">
          <a:xfrm>
            <a:off x="0" y="2214554"/>
            <a:ext cx="2720975" cy="1295400"/>
            <a:chOff x="266323" y="2348880"/>
            <a:chExt cx="2721501" cy="1296144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487665" y="3232037"/>
              <a:ext cx="500159" cy="0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2344763" y="2925473"/>
              <a:ext cx="142903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200272" y="2925473"/>
              <a:ext cx="144491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1984330" y="2348880"/>
              <a:ext cx="215942" cy="88315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839840" y="2348880"/>
              <a:ext cx="158781" cy="88315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1696938" y="2925473"/>
              <a:ext cx="142903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531806" y="2925473"/>
              <a:ext cx="142903" cy="719551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1387315" y="3232037"/>
              <a:ext cx="136551" cy="41298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66323" y="3232037"/>
              <a:ext cx="1095587" cy="0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组合 22"/>
          <p:cNvGrpSpPr>
            <a:grpSpLocks/>
          </p:cNvGrpSpPr>
          <p:nvPr userDrawn="1"/>
        </p:nvGrpSpPr>
        <p:grpSpPr bwMode="auto">
          <a:xfrm flipH="1">
            <a:off x="6418263" y="2214554"/>
            <a:ext cx="2725737" cy="1296988"/>
            <a:chOff x="266323" y="2348880"/>
            <a:chExt cx="2721501" cy="1296144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2488539" y="3230956"/>
              <a:ext cx="499285" cy="0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2344301" y="2924768"/>
              <a:ext cx="144238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200063" y="2924768"/>
              <a:ext cx="144237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1984499" y="2348880"/>
              <a:ext cx="215564" cy="88207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840260" y="2348880"/>
              <a:ext cx="158503" cy="88207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696023" y="2924768"/>
              <a:ext cx="144237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531179" y="2924768"/>
              <a:ext cx="144237" cy="72025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1386941" y="3230956"/>
              <a:ext cx="136313" cy="41406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66323" y="3230956"/>
              <a:ext cx="1096843" cy="0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2015/12/2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292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毕设开题报告</a:t>
            </a:r>
            <a:endParaRPr lang="zh-CN" altLang="en-US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115616" y="4082296"/>
            <a:ext cx="66437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高性能计算中心处理器实验室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导师：范东睿研究员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姓名：马丽娜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115616" y="1340768"/>
            <a:ext cx="603242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面向大数据应用的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       硬件加速结构研究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29969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开题报告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8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硬件加速结构研究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专用加速器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CryptoManiac</a:t>
            </a:r>
            <a:r>
              <a:rPr lang="en-US" altLang="zh-CN" dirty="0"/>
              <a:t>[15</a:t>
            </a:r>
            <a:r>
              <a:rPr lang="en-US" altLang="zh-CN" dirty="0" smtClean="0"/>
              <a:t>]</a:t>
            </a:r>
            <a:r>
              <a:rPr lang="zh-CN" altLang="en-US" dirty="0"/>
              <a:t>针对</a:t>
            </a:r>
            <a:r>
              <a:rPr lang="en-US" altLang="zh-CN" dirty="0"/>
              <a:t>Cryptographic Services</a:t>
            </a:r>
            <a:r>
              <a:rPr lang="zh-CN" altLang="en-US" dirty="0" smtClean="0"/>
              <a:t>的加解密协处理器（</a:t>
            </a:r>
            <a:r>
              <a:rPr lang="en-US" altLang="zh-CN" dirty="0" smtClean="0"/>
              <a:t>2.25</a:t>
            </a:r>
            <a:r>
              <a:rPr lang="zh-CN" altLang="en-US" dirty="0" smtClean="0"/>
              <a:t>加速，</a:t>
            </a:r>
            <a:r>
              <a:rPr lang="en-US" altLang="zh-CN" dirty="0" smtClean="0"/>
              <a:t>1/100</a:t>
            </a:r>
            <a:r>
              <a:rPr lang="zh-CN" altLang="en-US" dirty="0" smtClean="0"/>
              <a:t>面积）</a:t>
            </a:r>
            <a:endParaRPr lang="en-US" altLang="zh-CN" dirty="0" smtClean="0"/>
          </a:p>
          <a:p>
            <a:pPr lvl="1"/>
            <a:r>
              <a:rPr lang="en-US" altLang="zh-CN" dirty="0" err="1"/>
              <a:t>DianNao</a:t>
            </a:r>
            <a:r>
              <a:rPr lang="en-US" altLang="zh-CN" dirty="0"/>
              <a:t>[16</a:t>
            </a:r>
            <a:r>
              <a:rPr lang="en-US" altLang="zh-CN" dirty="0" smtClean="0"/>
              <a:t>]</a:t>
            </a:r>
            <a:r>
              <a:rPr lang="zh-CN" altLang="en-US" dirty="0"/>
              <a:t>针对机器学习领域的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算法的专用加速器（</a:t>
            </a:r>
            <a:r>
              <a:rPr lang="en-US" altLang="zh-CN" dirty="0" smtClean="0"/>
              <a:t>117</a:t>
            </a:r>
            <a:r>
              <a:rPr lang="zh-CN" altLang="en-US" dirty="0" smtClean="0"/>
              <a:t>倍加速，</a:t>
            </a:r>
            <a:r>
              <a:rPr lang="en-US" altLang="zh-CN" dirty="0" smtClean="0"/>
              <a:t>1/21</a:t>
            </a:r>
            <a:r>
              <a:rPr lang="zh-CN" altLang="en-US" dirty="0" smtClean="0"/>
              <a:t>功耗）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针对流媒体处理、图形计算、向量流处理等其他专用加速器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硬件加速结构研究</a:t>
            </a:r>
            <a:r>
              <a:rPr lang="en-US" altLang="zh-CN" dirty="0"/>
              <a:t>——</a:t>
            </a:r>
            <a:r>
              <a:rPr lang="zh-CN" altLang="en-US" dirty="0"/>
              <a:t>专用</a:t>
            </a:r>
            <a:r>
              <a:rPr lang="zh-CN" altLang="en-US" dirty="0" smtClean="0"/>
              <a:t>加速器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最近</a:t>
            </a:r>
            <a:r>
              <a:rPr lang="zh-CN" altLang="en-US" dirty="0"/>
              <a:t>的研究表明，</a:t>
            </a:r>
            <a:r>
              <a:rPr lang="zh-CN" altLang="en-US" b="1" dirty="0"/>
              <a:t>专用加速器</a:t>
            </a:r>
            <a:r>
              <a:rPr lang="zh-CN" altLang="en-US" dirty="0"/>
              <a:t>能够得到主流通用处理器</a:t>
            </a:r>
            <a:r>
              <a:rPr lang="en-US" altLang="zh-CN" b="1" dirty="0"/>
              <a:t>1000~10000</a:t>
            </a:r>
            <a:r>
              <a:rPr lang="zh-CN" altLang="en-US" b="1" dirty="0"/>
              <a:t>倍</a:t>
            </a:r>
            <a:r>
              <a:rPr lang="zh-CN" altLang="en-US" dirty="0"/>
              <a:t>的效率</a:t>
            </a:r>
            <a:r>
              <a:rPr lang="en-US" altLang="zh-CN" dirty="0"/>
              <a:t>[14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有的这些加速器</a:t>
            </a:r>
            <a:r>
              <a:rPr lang="zh-CN" altLang="en-US" b="1" dirty="0" smtClean="0"/>
              <a:t>大都针对特定算法或特定问题</a:t>
            </a:r>
            <a:r>
              <a:rPr lang="zh-CN" altLang="en-US" dirty="0" smtClean="0"/>
              <a:t>，应用范围有限</a:t>
            </a:r>
            <a:endParaRPr lang="en-US" altLang="zh-CN" dirty="0"/>
          </a:p>
          <a:p>
            <a:pPr lvl="1"/>
            <a:r>
              <a:rPr lang="zh-CN" altLang="en-US" b="1" dirty="0" smtClean="0"/>
              <a:t>尚无针对大数据应用的</a:t>
            </a:r>
            <a:r>
              <a:rPr lang="zh-CN" altLang="en-US" dirty="0" smtClean="0"/>
              <a:t>专用加速器研究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研究内容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主要研究内容：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大数据应用</a:t>
            </a:r>
            <a:r>
              <a:rPr lang="en-US" altLang="zh-CN" sz="2400" dirty="0" smtClean="0"/>
              <a:t>Benchmark</a:t>
            </a:r>
            <a:r>
              <a:rPr lang="zh-CN" altLang="en-US" sz="2400" dirty="0"/>
              <a:t>分析及特征提取；</a:t>
            </a:r>
          </a:p>
          <a:p>
            <a:pPr lvl="1"/>
            <a:r>
              <a:rPr lang="zh-CN" altLang="en-US" sz="2400" dirty="0" smtClean="0"/>
              <a:t>基于</a:t>
            </a:r>
            <a:r>
              <a:rPr lang="zh-CN" altLang="en-US" sz="2400" dirty="0"/>
              <a:t>特征提取从指令级、核内、核间和片间四个层面上归纳设计，提出适合面向大数据应用的硬件加速方案；</a:t>
            </a:r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硬件加速方案进行试验验证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预期目标：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得到</a:t>
            </a:r>
            <a:r>
              <a:rPr lang="zh-CN" altLang="en-US" sz="2400" dirty="0"/>
              <a:t>大数据应用映射到芯片层面的特征和设计需求</a:t>
            </a:r>
          </a:p>
          <a:p>
            <a:pPr lvl="1"/>
            <a:r>
              <a:rPr lang="zh-CN" altLang="en-US" sz="2400" dirty="0" smtClean="0"/>
              <a:t>设计</a:t>
            </a:r>
            <a:r>
              <a:rPr lang="zh-CN" altLang="en-US" sz="2400" dirty="0"/>
              <a:t>面向大数据应用的硬件加速器</a:t>
            </a:r>
          </a:p>
          <a:p>
            <a:pPr lvl="1"/>
            <a:r>
              <a:rPr lang="zh-CN" altLang="en-US" sz="2400" dirty="0" smtClean="0"/>
              <a:t>实验</a:t>
            </a:r>
            <a:r>
              <a:rPr lang="zh-CN" altLang="en-US" sz="2400" dirty="0"/>
              <a:t>分析，得到理想的加速结果和分析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362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、定义研究范围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2026568" cy="34563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经典大</a:t>
            </a:r>
            <a:r>
              <a:rPr lang="zh-CN" altLang="en-US" sz="2000" dirty="0" smtClean="0"/>
              <a:t>数据测试集内容总结：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532859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8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、定义研究范围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5229200"/>
            <a:ext cx="8003232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Big Data Analytics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Database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Machine Learning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SocialNetworks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E-Commerce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Web search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Media Streaming</a:t>
            </a:r>
            <a:r>
              <a:rPr lang="zh-CN" altLang="en-US" sz="2000" dirty="0"/>
              <a:t>等</a:t>
            </a:r>
            <a:r>
              <a:rPr lang="en-US" altLang="zh-CN" sz="2000" dirty="0"/>
              <a:t>7</a:t>
            </a:r>
            <a:r>
              <a:rPr lang="zh-CN" altLang="en-US" sz="2000" dirty="0"/>
              <a:t>个当前火热的应用方向占据了当前已有的大数据测试集合的</a:t>
            </a:r>
            <a:r>
              <a:rPr lang="zh-CN" altLang="en-US" sz="2000" dirty="0" smtClean="0"/>
              <a:t>大部分，</a:t>
            </a:r>
            <a:r>
              <a:rPr lang="zh-CN" altLang="en-US" sz="2000" b="1" dirty="0" smtClean="0"/>
              <a:t>占比超过</a:t>
            </a:r>
            <a:r>
              <a:rPr lang="en-US" altLang="zh-CN" sz="2000" b="1" dirty="0" smtClean="0"/>
              <a:t>96%</a:t>
            </a:r>
            <a:endParaRPr lang="zh-CN" altLang="en-US" sz="2000" b="1" dirty="0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r="18867"/>
          <a:stretch>
            <a:fillRect/>
          </a:stretch>
        </p:blipFill>
        <p:spPr bwMode="auto">
          <a:xfrm>
            <a:off x="2195736" y="1268760"/>
            <a:ext cx="4629174" cy="38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34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、定义研究范围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352" y="5301208"/>
            <a:ext cx="8075240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UC Berkeley</a:t>
            </a:r>
            <a:r>
              <a:rPr lang="zh-CN" altLang="en-US" sz="2000" dirty="0"/>
              <a:t>针对大数据和高性能应用</a:t>
            </a:r>
            <a:r>
              <a:rPr lang="zh-CN" altLang="en-US" sz="2000" dirty="0" smtClean="0"/>
              <a:t>的报告</a:t>
            </a:r>
            <a:r>
              <a:rPr lang="en-US" altLang="zh-CN" sz="2000" dirty="0"/>
              <a:t>[18]</a:t>
            </a:r>
            <a:endParaRPr lang="zh-CN" altLang="en-US" sz="2000" dirty="0"/>
          </a:p>
        </p:txBody>
      </p:sp>
      <p:pic>
        <p:nvPicPr>
          <p:cNvPr id="3074" name="图片 1" descr="说明: E:\2 Micro-Benchmarks\2015-7月中旬准备\image001(10-27-1(07-23-16-13-5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"/>
          <a:stretch>
            <a:fillRect/>
          </a:stretch>
        </p:blipFill>
        <p:spPr bwMode="auto">
          <a:xfrm>
            <a:off x="971600" y="1489132"/>
            <a:ext cx="736544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34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、定义研究范围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/>
          <a:lstStyle/>
          <a:p>
            <a:r>
              <a:rPr lang="zh-CN" altLang="en-US" sz="2800" dirty="0"/>
              <a:t>将可穿戴与可视化合并为</a:t>
            </a:r>
            <a:r>
              <a:rPr lang="en-US" altLang="zh-CN" sz="2800" dirty="0" smtClean="0"/>
              <a:t>Visualization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/>
              <a:t>Finance</a:t>
            </a:r>
            <a:r>
              <a:rPr lang="zh-CN" altLang="en-US" sz="2800" dirty="0"/>
              <a:t>和</a:t>
            </a:r>
            <a:r>
              <a:rPr lang="en-US" altLang="zh-CN" sz="2800" dirty="0"/>
              <a:t>Advertising</a:t>
            </a:r>
            <a:r>
              <a:rPr lang="zh-CN" altLang="en-US" sz="2800" dirty="0"/>
              <a:t>合并为</a:t>
            </a:r>
            <a:r>
              <a:rPr lang="en-US" altLang="zh-CN" sz="2800" dirty="0"/>
              <a:t>E-commerce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考虑</a:t>
            </a:r>
            <a:r>
              <a:rPr lang="zh-CN" altLang="en-US" sz="2800" dirty="0"/>
              <a:t>到新兴的热门应用如</a:t>
            </a:r>
            <a:r>
              <a:rPr lang="zh-CN" altLang="en-US" sz="2800" dirty="0" smtClean="0"/>
              <a:t>“数据挖掘”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b="1" dirty="0" smtClean="0"/>
              <a:t>96%</a:t>
            </a:r>
            <a:r>
              <a:rPr lang="zh-CN" altLang="en-US" sz="2800" b="1" dirty="0" smtClean="0"/>
              <a:t>以上的经典</a:t>
            </a:r>
            <a:r>
              <a:rPr lang="en-US" altLang="zh-CN" sz="2800" b="1" dirty="0" smtClean="0"/>
              <a:t>Benchmark</a:t>
            </a:r>
            <a:r>
              <a:rPr lang="zh-CN" altLang="en-US" sz="2800" b="1" dirty="0" smtClean="0"/>
              <a:t>覆盖率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确定了</a:t>
            </a: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个应用分类</a:t>
            </a:r>
            <a:endParaRPr lang="en-US" altLang="zh-CN" sz="28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349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624736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240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——2</a:t>
            </a:r>
            <a:r>
              <a:rPr lang="zh-CN" altLang="en-US" b="1" dirty="0" smtClean="0"/>
              <a:t>、特征提取方法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653136"/>
            <a:ext cx="8640960" cy="1440160"/>
          </a:xfrm>
        </p:spPr>
        <p:txBody>
          <a:bodyPr/>
          <a:lstStyle/>
          <a:p>
            <a:r>
              <a:rPr lang="zh-CN" altLang="en-US" sz="2000" dirty="0"/>
              <a:t>根据每一个应用分类，根据其需要解决的问题和真实应用，进行具体的应用</a:t>
            </a:r>
            <a:r>
              <a:rPr lang="zh-CN" altLang="en-US" sz="2000" dirty="0" smtClean="0"/>
              <a:t>分类</a:t>
            </a:r>
            <a:endParaRPr lang="en-US" altLang="zh-CN" sz="2000" dirty="0" smtClean="0"/>
          </a:p>
          <a:p>
            <a:r>
              <a:rPr lang="zh-CN" altLang="en-US" sz="2000" dirty="0" smtClean="0"/>
              <a:t>并且</a:t>
            </a:r>
            <a:r>
              <a:rPr lang="zh-CN" altLang="en-US" sz="2000" dirty="0"/>
              <a:t>针对每一个应用分类抽取</a:t>
            </a:r>
            <a:r>
              <a:rPr lang="en-US" altLang="zh-CN" sz="2000" dirty="0" smtClean="0"/>
              <a:t>workload</a:t>
            </a:r>
          </a:p>
          <a:p>
            <a:r>
              <a:rPr lang="zh-CN" altLang="en-US" sz="2000" dirty="0" smtClean="0"/>
              <a:t>根据</a:t>
            </a:r>
            <a:r>
              <a:rPr lang="zh-CN" altLang="en-US" sz="2000" dirty="0"/>
              <a:t>每个</a:t>
            </a:r>
            <a:r>
              <a:rPr lang="en-US" altLang="zh-CN" sz="2000" dirty="0"/>
              <a:t>workload</a:t>
            </a:r>
            <a:r>
              <a:rPr lang="zh-CN" altLang="en-US" sz="2000" dirty="0"/>
              <a:t>在所对应的应用分类中使用量的多少</a:t>
            </a:r>
            <a:r>
              <a:rPr lang="zh-CN" altLang="en-US" sz="2000" dirty="0" smtClean="0"/>
              <a:t>进行排序</a:t>
            </a:r>
            <a:r>
              <a:rPr lang="zh-CN" altLang="en-US" sz="2000" dirty="0"/>
              <a:t>，最后得到需要分析的具体算法。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77507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258288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smtClean="0"/>
              <a:t>Big Data Analysis</a:t>
            </a:r>
            <a:r>
              <a:rPr lang="zh-CN" altLang="en-US" sz="1400" b="1" dirty="0" smtClean="0"/>
              <a:t>分类</a:t>
            </a:r>
            <a:endParaRPr lang="en-US" altLang="zh-CN" sz="1400" b="1" dirty="0" smtClean="0"/>
          </a:p>
          <a:p>
            <a:pPr algn="r"/>
            <a:endParaRPr lang="en-US" altLang="zh-CN" sz="1400" b="1" dirty="0" smtClean="0"/>
          </a:p>
          <a:p>
            <a:pPr algn="r"/>
            <a:r>
              <a:rPr lang="en-US" altLang="zh-CN" sz="1400" b="1" dirty="0" smtClean="0"/>
              <a:t>Workload</a:t>
            </a:r>
            <a:r>
              <a:rPr lang="zh-CN" altLang="en-US" sz="1400" b="1" dirty="0" smtClean="0"/>
              <a:t>抽取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894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/>
              <a:t>、特征提取方法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接下来</a:t>
            </a:r>
            <a:r>
              <a:rPr lang="zh-CN" altLang="zh-CN" sz="2800" dirty="0" smtClean="0"/>
              <a:t>，对</a:t>
            </a:r>
            <a:r>
              <a:rPr lang="zh-CN" altLang="zh-CN" sz="2800" dirty="0"/>
              <a:t>表中所抽取的每一应用分类对应的所有算法进行详细分析：</a:t>
            </a:r>
          </a:p>
          <a:p>
            <a:r>
              <a:rPr lang="zh-CN" altLang="zh-CN" sz="2400" dirty="0"/>
              <a:t>分析算法，得到算法流程图，并估计出重要操作步骤所占比重；</a:t>
            </a:r>
          </a:p>
          <a:p>
            <a:r>
              <a:rPr lang="zh-CN" altLang="zh-CN" sz="2400" dirty="0"/>
              <a:t>分解算法特征；</a:t>
            </a:r>
          </a:p>
          <a:p>
            <a:r>
              <a:rPr lang="zh-CN" altLang="zh-CN" sz="2400" dirty="0"/>
              <a:t>将算法关键步骤分解对应到原子函数和指令操作；</a:t>
            </a:r>
          </a:p>
          <a:p>
            <a:r>
              <a:rPr lang="zh-CN" altLang="zh-CN" sz="2400" dirty="0"/>
              <a:t>得到算法分解</a:t>
            </a:r>
            <a:r>
              <a:rPr lang="en-US" altLang="zh-CN" sz="2400" dirty="0"/>
              <a:t>tree</a:t>
            </a:r>
            <a:r>
              <a:rPr lang="zh-CN" altLang="zh-CN" sz="2400" dirty="0"/>
              <a:t>图；</a:t>
            </a:r>
          </a:p>
          <a:p>
            <a:r>
              <a:rPr lang="zh-CN" altLang="zh-CN" sz="2400" dirty="0"/>
              <a:t>分别从</a:t>
            </a:r>
            <a:r>
              <a:rPr lang="zh-CN" altLang="zh-CN" sz="2400" b="1" dirty="0"/>
              <a:t>计算特征、访存特征、并行性、线程间关系和</a:t>
            </a:r>
            <a:r>
              <a:rPr lang="en-US" altLang="zh-CN" sz="2400" b="1" dirty="0"/>
              <a:t>I/O</a:t>
            </a:r>
            <a:r>
              <a:rPr lang="zh-CN" altLang="zh-CN" sz="2400" b="1" dirty="0"/>
              <a:t>操作</a:t>
            </a:r>
            <a:r>
              <a:rPr lang="zh-CN" altLang="zh-CN" sz="2400" dirty="0"/>
              <a:t>等五个方面进行特征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  <a:p>
            <a:r>
              <a:rPr lang="zh-CN" altLang="zh-CN" sz="2400" dirty="0" smtClean="0"/>
              <a:t>并</a:t>
            </a:r>
            <a:r>
              <a:rPr lang="zh-CN" altLang="zh-CN" sz="2400" dirty="0"/>
              <a:t>得到算法对体系结构设计从</a:t>
            </a:r>
            <a:r>
              <a:rPr lang="zh-CN" altLang="zh-CN" sz="2400" b="1" dirty="0"/>
              <a:t>指令级、协处理器级、内部高速总线级和外部高速</a:t>
            </a:r>
            <a:r>
              <a:rPr lang="zh-CN" altLang="zh-CN" sz="2400" b="1" dirty="0" smtClean="0"/>
              <a:t>总线</a:t>
            </a:r>
            <a:r>
              <a:rPr lang="zh-CN" altLang="zh-CN" sz="2400" dirty="0" smtClean="0"/>
              <a:t>四</a:t>
            </a:r>
            <a:r>
              <a:rPr lang="zh-CN" altLang="zh-CN" sz="2400" dirty="0"/>
              <a:t>个不同层次的设计需求。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894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内容提纲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35663" y="908720"/>
            <a:ext cx="51475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选题背景和意义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国内外本领域的发展现状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主要研究内容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拟采用的研究方法和技术路线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已有的科研基础和所需的科研条件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研究工作与进度安排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908720"/>
            <a:ext cx="0" cy="518457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/>
              <a:t>、特征提取方法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——Sort</a:t>
            </a:r>
            <a:r>
              <a:rPr lang="zh-CN" altLang="en-US" dirty="0" smtClean="0"/>
              <a:t>算法特征分析：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02122"/>
              </p:ext>
            </p:extLst>
          </p:nvPr>
        </p:nvGraphicFramePr>
        <p:xfrm>
          <a:off x="755577" y="1625600"/>
          <a:ext cx="7822248" cy="520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文档" r:id="rId3" imgW="5422900" imgH="3606800" progId="Word.Document.12">
                  <p:embed/>
                </p:oleObj>
              </mc:Choice>
              <mc:Fallback>
                <p:oleObj name="文档" r:id="rId3" imgW="5422900" imgH="360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7" y="1625600"/>
                        <a:ext cx="7822248" cy="520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48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/>
              <a:t>、特征提取方法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——Sort</a:t>
            </a:r>
            <a:r>
              <a:rPr lang="zh-CN" altLang="en-US" dirty="0" smtClean="0"/>
              <a:t>算法对体系结构设计的需求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41424"/>
              </p:ext>
            </p:extLst>
          </p:nvPr>
        </p:nvGraphicFramePr>
        <p:xfrm>
          <a:off x="1043608" y="1475060"/>
          <a:ext cx="7272808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文档" r:id="rId3" imgW="5422900" imgH="5194300" progId="Word.Document.12">
                  <p:embed/>
                </p:oleObj>
              </mc:Choice>
              <mc:Fallback>
                <p:oleObj name="文档" r:id="rId3" imgW="5422900" imgH="519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475060"/>
                        <a:ext cx="7272808" cy="519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48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/>
              <a:t>、特征提取方法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40560"/>
          </a:xfrm>
        </p:spPr>
        <p:txBody>
          <a:bodyPr/>
          <a:lstStyle/>
          <a:p>
            <a:r>
              <a:rPr lang="zh-CN" altLang="en-US" sz="2800" dirty="0" smtClean="0"/>
              <a:t>最后，针对四个不同层次的需求，对前面提出的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个应用分类的所有</a:t>
            </a:r>
            <a:r>
              <a:rPr lang="en-US" altLang="zh-CN" sz="2800" dirty="0" smtClean="0"/>
              <a:t>workload</a:t>
            </a:r>
            <a:r>
              <a:rPr lang="zh-CN" altLang="en-US" sz="2800" dirty="0" smtClean="0"/>
              <a:t>进行</a:t>
            </a:r>
            <a:r>
              <a:rPr lang="zh-CN" altLang="en-US" sz="2800" b="1" dirty="0" smtClean="0"/>
              <a:t>统计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归纳总结得到大数据应用领域最显著重要的几个特征。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以下是一个示例性统计表：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12480"/>
            <a:ext cx="7035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8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——3</a:t>
            </a:r>
            <a:r>
              <a:rPr lang="zh-CN" altLang="en-US" b="1" dirty="0" smtClean="0"/>
              <a:t>、硬件加速结构设计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zh-CN" altLang="en-US" sz="2800" dirty="0" smtClean="0"/>
              <a:t>以特征提取的结论</a:t>
            </a:r>
            <a:r>
              <a:rPr lang="zh-CN" altLang="zh-CN" sz="2800" dirty="0" smtClean="0"/>
              <a:t>为指导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从</a:t>
            </a:r>
            <a:r>
              <a:rPr lang="zh-CN" altLang="en-US" sz="2800" b="1" dirty="0"/>
              <a:t>指令级、核内、核间和片间</a:t>
            </a:r>
            <a:r>
              <a:rPr lang="zh-CN" altLang="zh-CN" sz="2800" dirty="0" smtClean="0"/>
              <a:t>四</a:t>
            </a:r>
            <a:r>
              <a:rPr lang="zh-CN" altLang="zh-CN" sz="2800" dirty="0"/>
              <a:t>个层面分析</a:t>
            </a:r>
            <a:r>
              <a:rPr lang="zh-CN" altLang="zh-CN" sz="2800" dirty="0" smtClean="0"/>
              <a:t>设计</a:t>
            </a:r>
            <a:r>
              <a:rPr lang="zh-CN" altLang="en-US" sz="2800" dirty="0" smtClean="0"/>
              <a:t>硬件</a:t>
            </a:r>
            <a:r>
              <a:rPr lang="zh-CN" altLang="zh-CN" sz="2800" dirty="0" smtClean="0"/>
              <a:t>加速</a:t>
            </a:r>
            <a:r>
              <a:rPr lang="zh-CN" altLang="en-US" sz="2800" dirty="0" smtClean="0"/>
              <a:t>结构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比如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sort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显著的特征就是“取数</a:t>
            </a:r>
            <a:r>
              <a:rPr lang="en-US" altLang="zh-CN" sz="2400" dirty="0"/>
              <a:t>-</a:t>
            </a:r>
            <a:r>
              <a:rPr lang="zh-CN" altLang="en-US" sz="2400" dirty="0"/>
              <a:t>比较</a:t>
            </a:r>
            <a:r>
              <a:rPr lang="en-US" altLang="zh-CN" sz="2400" dirty="0"/>
              <a:t>-</a:t>
            </a:r>
            <a:r>
              <a:rPr lang="zh-CN" altLang="en-US" sz="2400" dirty="0"/>
              <a:t>交换写回”的固定操作</a:t>
            </a:r>
            <a:r>
              <a:rPr lang="zh-CN" altLang="en-US" sz="2400" dirty="0" smtClean="0"/>
              <a:t>模式，设计复合指令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将二路归并算法封装成功能部件，作为一个函数指令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94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——3</a:t>
            </a:r>
            <a:r>
              <a:rPr lang="zh-CN" altLang="en-US" b="1" dirty="0" smtClean="0"/>
              <a:t>、硬件加速结构设计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792088"/>
          </a:xfrm>
        </p:spPr>
        <p:txBody>
          <a:bodyPr/>
          <a:lstStyle/>
          <a:p>
            <a:pPr algn="ctr"/>
            <a:r>
              <a:rPr lang="en-US" altLang="zh-CN" sz="1800" dirty="0" smtClean="0"/>
              <a:t>FISC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F</a:t>
            </a:r>
            <a:r>
              <a:rPr lang="en-US" altLang="zh-CN" sz="1800" dirty="0" smtClean="0"/>
              <a:t>unction Instruction Set Computer</a:t>
            </a:r>
            <a:r>
              <a:rPr lang="zh-CN" altLang="en-US" sz="1800" dirty="0" smtClean="0"/>
              <a:t>）结构示意</a:t>
            </a:r>
            <a:r>
              <a:rPr lang="en-US" altLang="zh-CN" sz="1800" dirty="0" smtClean="0"/>
              <a:t>[19]</a:t>
            </a:r>
          </a:p>
          <a:p>
            <a:pPr marL="0" indent="0" algn="ctr">
              <a:buNone/>
            </a:pPr>
            <a:r>
              <a:rPr lang="zh-CN" altLang="en-US" sz="1800" b="1" dirty="0"/>
              <a:t>将特定加速部件与通用处理器有效融合的一种解决方案</a:t>
            </a:r>
          </a:p>
          <a:p>
            <a:pPr algn="ctr"/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04495"/>
              </p:ext>
            </p:extLst>
          </p:nvPr>
        </p:nvGraphicFramePr>
        <p:xfrm>
          <a:off x="1887438" y="1187549"/>
          <a:ext cx="5276850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4" imgW="12010921" imgH="9698670" progId="Visio.Drawing.11">
                  <p:embed/>
                </p:oleObj>
              </mc:Choice>
              <mc:Fallback>
                <p:oleObj name="Visio" r:id="rId4" imgW="12010921" imgH="96986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38" y="1187549"/>
                        <a:ext cx="5276850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5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——3</a:t>
            </a:r>
            <a:r>
              <a:rPr lang="zh-CN" altLang="en-US" b="1" dirty="0" smtClean="0"/>
              <a:t>、硬件加速结构设计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zh-CN" altLang="en-US" sz="2400" dirty="0" smtClean="0"/>
              <a:t>实验平台：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本</a:t>
            </a:r>
            <a:r>
              <a:rPr lang="zh-CN" altLang="zh-CN" sz="2000" dirty="0"/>
              <a:t>研究题目提出的所有硬件加速设计方案，都将会在支持千核的</a:t>
            </a:r>
            <a:r>
              <a:rPr lang="en-US" altLang="zh-CN" sz="2000" dirty="0"/>
              <a:t>DPU</a:t>
            </a:r>
            <a:r>
              <a:rPr lang="zh-CN" altLang="zh-CN" sz="2000" dirty="0"/>
              <a:t>模拟实验平台上进行验证，得到对应设计的优化效果，以证明结构设计的</a:t>
            </a:r>
            <a:r>
              <a:rPr lang="zh-CN" altLang="zh-CN" sz="2000" dirty="0" smtClean="0"/>
              <a:t>有效性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DPU</a:t>
            </a:r>
            <a:r>
              <a:rPr lang="zh-CN" altLang="en-US" sz="2000" dirty="0" smtClean="0"/>
              <a:t>模拟器支持</a:t>
            </a:r>
            <a:r>
              <a:rPr lang="en-US" altLang="zh-CN" sz="2000" dirty="0"/>
              <a:t>ARMv6</a:t>
            </a:r>
            <a:r>
              <a:rPr lang="zh-CN" altLang="en-US" sz="2000" dirty="0"/>
              <a:t>指令集并支持</a:t>
            </a:r>
            <a:r>
              <a:rPr lang="en-US" altLang="zh-CN" sz="2000" dirty="0"/>
              <a:t>SMT</a:t>
            </a:r>
            <a:r>
              <a:rPr lang="zh-CN" altLang="en-US" sz="2000" dirty="0"/>
              <a:t>、可配置片上互联组件（例如：</a:t>
            </a:r>
            <a:r>
              <a:rPr lang="en-US" altLang="zh-CN" sz="2000" dirty="0"/>
              <a:t>Mesh</a:t>
            </a:r>
            <a:r>
              <a:rPr lang="zh-CN" altLang="en-US" sz="2000" dirty="0"/>
              <a:t>，双环，多级总线）、</a:t>
            </a:r>
            <a:r>
              <a:rPr lang="en-US" altLang="zh-CN" sz="2000" dirty="0"/>
              <a:t>Cache</a:t>
            </a:r>
            <a:r>
              <a:rPr lang="zh-CN" altLang="en-US" sz="2000" dirty="0"/>
              <a:t>组件、</a:t>
            </a:r>
            <a:r>
              <a:rPr lang="en-US" altLang="zh-CN" sz="2000" dirty="0"/>
              <a:t>MCU</a:t>
            </a:r>
            <a:r>
              <a:rPr lang="zh-CN" altLang="en-US" sz="2000" dirty="0"/>
              <a:t>组件、</a:t>
            </a:r>
            <a:r>
              <a:rPr lang="en-US" altLang="zh-CN" sz="2000" dirty="0"/>
              <a:t>Memory</a:t>
            </a:r>
            <a:r>
              <a:rPr lang="zh-CN" altLang="en-US" sz="2000" dirty="0"/>
              <a:t>组件，支持各种性能数据统计和功耗数据统计及结构化</a:t>
            </a:r>
            <a:r>
              <a:rPr lang="zh-CN" altLang="en-US" sz="2000" dirty="0" smtClean="0"/>
              <a:t>输出；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用户可以使用</a:t>
            </a:r>
            <a:r>
              <a:rPr lang="en-US" altLang="zh-CN" sz="2000" dirty="0"/>
              <a:t>Core</a:t>
            </a:r>
            <a:r>
              <a:rPr lang="zh-CN" altLang="en-US" sz="2000" dirty="0"/>
              <a:t>、片上网络、</a:t>
            </a:r>
            <a:r>
              <a:rPr lang="en-US" altLang="zh-CN" sz="2000" dirty="0"/>
              <a:t>Cache</a:t>
            </a:r>
            <a:r>
              <a:rPr lang="zh-CN" altLang="en-US" sz="2000" dirty="0"/>
              <a:t>、</a:t>
            </a:r>
            <a:r>
              <a:rPr lang="en-US" altLang="zh-CN" sz="2000" dirty="0"/>
              <a:t>Memory</a:t>
            </a:r>
            <a:r>
              <a:rPr lang="zh-CN" altLang="en-US" sz="2000" dirty="0"/>
              <a:t>、</a:t>
            </a:r>
            <a:r>
              <a:rPr lang="en-US" altLang="zh-CN" sz="2000" dirty="0"/>
              <a:t>SPM</a:t>
            </a:r>
            <a:r>
              <a:rPr lang="zh-CN" altLang="en-US" sz="2000" dirty="0"/>
              <a:t>等组件任意搭建</a:t>
            </a:r>
            <a:r>
              <a:rPr lang="zh-CN" altLang="en-US" sz="2000" dirty="0" smtClean="0"/>
              <a:t>目标系统。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algn="ctr"/>
            <a:r>
              <a:rPr lang="zh-CN" altLang="en-US" sz="2400" b="1" dirty="0" smtClean="0"/>
              <a:t>为本题目研究提供有力保障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375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科研</a:t>
            </a:r>
            <a:r>
              <a:rPr lang="zh-CN" altLang="en-US" b="1" dirty="0" smtClean="0"/>
              <a:t>基础条件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已有科研基础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已</a:t>
            </a:r>
            <a:r>
              <a:rPr lang="zh-CN" altLang="en-US" sz="2400" dirty="0"/>
              <a:t>完成大数据领域</a:t>
            </a:r>
            <a:r>
              <a:rPr lang="en-US" altLang="zh-CN" sz="2400" dirty="0"/>
              <a:t>Benchmarks</a:t>
            </a:r>
            <a:r>
              <a:rPr lang="zh-CN" altLang="en-US" sz="2400" dirty="0"/>
              <a:t>表</a:t>
            </a:r>
            <a:r>
              <a:rPr lang="en-US" altLang="zh-CN" sz="2400" dirty="0"/>
              <a:t>3</a:t>
            </a:r>
            <a:r>
              <a:rPr lang="zh-CN" altLang="en-US" sz="2400" dirty="0"/>
              <a:t>的调研分析；</a:t>
            </a:r>
          </a:p>
          <a:p>
            <a:pPr lvl="1"/>
            <a:r>
              <a:rPr lang="zh-CN" altLang="en-US" sz="2400" dirty="0" smtClean="0"/>
              <a:t>对</a:t>
            </a:r>
            <a:r>
              <a:rPr lang="en-US" altLang="zh-CN" sz="2400" dirty="0" err="1"/>
              <a:t>SimICT</a:t>
            </a:r>
            <a:r>
              <a:rPr lang="zh-CN" altLang="en-US" sz="2400" dirty="0"/>
              <a:t>框架使用的熟悉，</a:t>
            </a:r>
            <a:r>
              <a:rPr lang="zh-CN" altLang="en-US" sz="2400" dirty="0" smtClean="0"/>
              <a:t>能够快速搭建</a:t>
            </a:r>
            <a:r>
              <a:rPr lang="zh-CN" altLang="en-US" sz="2400" dirty="0"/>
              <a:t>模拟系统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需科研条件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多</a:t>
            </a:r>
            <a:r>
              <a:rPr lang="zh-CN" altLang="en-US" sz="2400" dirty="0"/>
              <a:t>核处理器服务器平台；</a:t>
            </a:r>
          </a:p>
          <a:p>
            <a:pPr lvl="1"/>
            <a:r>
              <a:rPr lang="en-US" altLang="zh-CN" sz="2400" dirty="0" smtClean="0"/>
              <a:t>DPU</a:t>
            </a:r>
            <a:r>
              <a:rPr lang="zh-CN" altLang="en-US" sz="2400" dirty="0"/>
              <a:t>模拟器。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0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进度计划安排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lvl="0"/>
            <a:r>
              <a:rPr lang="en-US" altLang="zh-CN" sz="2800" dirty="0"/>
              <a:t>2015/10~2015/12   </a:t>
            </a:r>
            <a:r>
              <a:rPr lang="zh-CN" altLang="zh-CN" sz="2800" dirty="0"/>
              <a:t>完成对大数据应用的分析工作，得到显著的大数据应用特点和结构需求，完成开题报告及开题</a:t>
            </a:r>
            <a:r>
              <a:rPr lang="zh-CN" altLang="zh-CN" sz="2800" dirty="0" smtClean="0"/>
              <a:t>答辩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/>
              <a:t>2015/12~2016/3    </a:t>
            </a:r>
            <a:r>
              <a:rPr lang="zh-CN" altLang="zh-CN" sz="2800" dirty="0"/>
              <a:t>完成硬件加速结构设计和所需实验，撰写毕业论文，并完成中期</a:t>
            </a:r>
            <a:r>
              <a:rPr lang="zh-CN" altLang="zh-CN" sz="2800" dirty="0" smtClean="0"/>
              <a:t>答辩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/>
              <a:t>2016/3~2016/5    </a:t>
            </a:r>
            <a:r>
              <a:rPr lang="zh-CN" altLang="zh-CN" sz="2800" dirty="0"/>
              <a:t>完成毕业论文和答辩工作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[1] </a:t>
            </a:r>
            <a:r>
              <a:rPr lang="zh-CN" altLang="zh-CN" sz="1600" kern="100" dirty="0">
                <a:latin typeface="Times New Roman"/>
                <a:ea typeface="宋体"/>
              </a:rPr>
              <a:t>张引</a:t>
            </a:r>
            <a:r>
              <a:rPr lang="en-US" altLang="zh-CN" sz="1600" kern="100" dirty="0">
                <a:latin typeface="Times New Roman"/>
                <a:ea typeface="宋体"/>
              </a:rPr>
              <a:t>,</a:t>
            </a:r>
            <a:r>
              <a:rPr lang="zh-CN" altLang="zh-CN" sz="1600" kern="100" dirty="0">
                <a:latin typeface="Times New Roman"/>
                <a:ea typeface="宋体"/>
              </a:rPr>
              <a:t>陈敏</a:t>
            </a:r>
            <a:r>
              <a:rPr lang="en-US" altLang="zh-CN" sz="1600" kern="100" dirty="0">
                <a:latin typeface="Times New Roman"/>
                <a:ea typeface="宋体"/>
              </a:rPr>
              <a:t>,</a:t>
            </a:r>
            <a:r>
              <a:rPr lang="zh-CN" altLang="zh-CN" sz="1600" kern="100" dirty="0">
                <a:latin typeface="Times New Roman"/>
                <a:ea typeface="宋体"/>
              </a:rPr>
              <a:t>廖小飞</a:t>
            </a:r>
            <a:r>
              <a:rPr lang="en-US" altLang="zh-CN" sz="1600" kern="100" dirty="0">
                <a:latin typeface="Times New Roman"/>
                <a:ea typeface="宋体"/>
              </a:rPr>
              <a:t>.</a:t>
            </a:r>
            <a:r>
              <a:rPr lang="zh-CN" altLang="zh-CN" sz="1600" kern="100" dirty="0">
                <a:latin typeface="Times New Roman"/>
                <a:ea typeface="宋体"/>
              </a:rPr>
              <a:t>大数据应用的现状与展望</a:t>
            </a:r>
            <a:r>
              <a:rPr lang="en-US" altLang="zh-CN" sz="1600" kern="100" dirty="0">
                <a:latin typeface="Times New Roman"/>
                <a:ea typeface="宋体"/>
              </a:rPr>
              <a:t>[J].</a:t>
            </a:r>
            <a:r>
              <a:rPr lang="zh-CN" altLang="zh-CN" sz="1600" kern="100" dirty="0">
                <a:latin typeface="Times New Roman"/>
                <a:ea typeface="宋体"/>
              </a:rPr>
              <a:t>计算机研究与发展</a:t>
            </a:r>
            <a:r>
              <a:rPr lang="en-US" altLang="zh-CN" sz="1600" kern="100" dirty="0">
                <a:latin typeface="Times New Roman"/>
                <a:ea typeface="宋体"/>
              </a:rPr>
              <a:t>,2013,50:216-233.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[2] High  Volume  Throughput  Computing:  Identifying  and  Characterizing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Throughput  Oriented  Workloads  in  Data  Centers[C]  //</a:t>
            </a:r>
            <a:r>
              <a:rPr lang="en-US" altLang="zh-CN" sz="1600" kern="100" dirty="0" err="1">
                <a:latin typeface="Times New Roman"/>
                <a:ea typeface="宋体"/>
              </a:rPr>
              <a:t>Proc</a:t>
            </a:r>
            <a:r>
              <a:rPr lang="en-US" altLang="zh-CN" sz="1600" kern="100" dirty="0">
                <a:latin typeface="Times New Roman"/>
                <a:ea typeface="宋体"/>
              </a:rPr>
              <a:t>  of  the  IEEE  26</a:t>
            </a:r>
            <a:r>
              <a:rPr lang="en-US" altLang="zh-CN" sz="1600" kern="100" baseline="30000" dirty="0">
                <a:latin typeface="Times New Roman"/>
                <a:ea typeface="宋体"/>
              </a:rPr>
              <a:t>th</a:t>
            </a:r>
            <a:r>
              <a:rPr lang="en-US" altLang="zh-CN" sz="1600" kern="100" dirty="0">
                <a:latin typeface="Times New Roman"/>
                <a:ea typeface="宋体"/>
              </a:rPr>
              <a:t> International Parallel and Distributed Processing Symposium Workshops &amp; PhD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Forum, 2012: 1712-1721.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[3] Characterization  of  Real  Workloads  of  Web  Search  Engines.  In  Proc.  IISWC 2011.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[4] Data centers only operating at 4% utilization. 2014. http://www.environmentalleader.com/2010/07/08/data-centers-only-operating-at-4-utilization/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[5] S. Huang, J. Huang, J. Dai, T. </a:t>
            </a:r>
            <a:r>
              <a:rPr lang="en-US" altLang="zh-CN" sz="1600" kern="100" dirty="0" err="1">
                <a:latin typeface="Times New Roman"/>
                <a:ea typeface="宋体"/>
              </a:rPr>
              <a:t>Xie</a:t>
            </a:r>
            <a:r>
              <a:rPr lang="en-US" altLang="zh-CN" sz="1600" kern="100" dirty="0">
                <a:latin typeface="Times New Roman"/>
                <a:ea typeface="宋体"/>
              </a:rPr>
              <a:t>, and B. Huang. The </a:t>
            </a:r>
            <a:r>
              <a:rPr lang="en-US" altLang="zh-CN" sz="1600" kern="100" dirty="0" err="1">
                <a:latin typeface="Times New Roman"/>
                <a:ea typeface="宋体"/>
              </a:rPr>
              <a:t>hibenchbenchmark</a:t>
            </a:r>
            <a:r>
              <a:rPr lang="en-US" altLang="zh-CN" sz="1600" kern="100" dirty="0">
                <a:latin typeface="Times New Roman"/>
                <a:ea typeface="宋体"/>
              </a:rPr>
              <a:t> suite: Characterization of the </a:t>
            </a:r>
            <a:r>
              <a:rPr lang="en-US" altLang="zh-CN" sz="1600" kern="100" dirty="0" err="1">
                <a:latin typeface="Times New Roman"/>
                <a:ea typeface="宋体"/>
              </a:rPr>
              <a:t>mapreducebaseddata</a:t>
            </a:r>
            <a:r>
              <a:rPr lang="en-US" altLang="zh-CN" sz="1600" kern="100" dirty="0">
                <a:latin typeface="Times New Roman"/>
                <a:ea typeface="宋体"/>
              </a:rPr>
              <a:t> analysis. In Data Engineering Workshops(ICDEW), 2010 IEEE 26th International Conference </a:t>
            </a:r>
            <a:r>
              <a:rPr lang="en-US" altLang="zh-CN" sz="1600" kern="100" dirty="0" err="1">
                <a:latin typeface="Times New Roman"/>
                <a:ea typeface="宋体"/>
              </a:rPr>
              <a:t>on,pages</a:t>
            </a:r>
            <a:r>
              <a:rPr lang="en-US" altLang="zh-CN" sz="1600" kern="100" dirty="0">
                <a:latin typeface="Times New Roman"/>
                <a:ea typeface="宋体"/>
              </a:rPr>
              <a:t> 41–51. IEEE, 2010.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[6] T. G. Armstrong, V. </a:t>
            </a:r>
            <a:r>
              <a:rPr lang="en-US" altLang="zh-CN" sz="1600" kern="100" dirty="0" err="1">
                <a:latin typeface="Times New Roman"/>
                <a:ea typeface="宋体"/>
              </a:rPr>
              <a:t>Ponnekanti</a:t>
            </a:r>
            <a:r>
              <a:rPr lang="en-US" altLang="zh-CN" sz="1600" kern="100" dirty="0">
                <a:latin typeface="Times New Roman"/>
                <a:ea typeface="宋体"/>
              </a:rPr>
              <a:t>, D. </a:t>
            </a:r>
            <a:r>
              <a:rPr lang="en-US" altLang="zh-CN" sz="1600" kern="100" dirty="0" err="1">
                <a:latin typeface="Times New Roman"/>
                <a:ea typeface="宋体"/>
              </a:rPr>
              <a:t>Borthakur</a:t>
            </a:r>
            <a:r>
              <a:rPr lang="en-US" altLang="zh-CN" sz="1600" kern="100" dirty="0">
                <a:latin typeface="Times New Roman"/>
                <a:ea typeface="宋体"/>
              </a:rPr>
              <a:t>, and M. </a:t>
            </a:r>
            <a:r>
              <a:rPr lang="en-US" altLang="zh-CN" sz="1600" kern="100" dirty="0" err="1">
                <a:latin typeface="Times New Roman"/>
                <a:ea typeface="宋体"/>
              </a:rPr>
              <a:t>Callaghan.Linkbench</a:t>
            </a:r>
            <a:r>
              <a:rPr lang="en-US" altLang="zh-CN" sz="1600" kern="100" dirty="0">
                <a:latin typeface="Times New Roman"/>
                <a:ea typeface="宋体"/>
              </a:rPr>
              <a:t>: a database benchmark based </a:t>
            </a:r>
            <a:r>
              <a:rPr lang="en-US" altLang="zh-CN" sz="1600" kern="100" dirty="0" err="1">
                <a:latin typeface="Times New Roman"/>
                <a:ea typeface="宋体"/>
              </a:rPr>
              <a:t>onthe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facebook</a:t>
            </a:r>
            <a:r>
              <a:rPr lang="en-US" altLang="zh-CN" sz="1600" kern="100" dirty="0">
                <a:latin typeface="Times New Roman"/>
                <a:ea typeface="宋体"/>
              </a:rPr>
              <a:t> social graph. 2013.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[7]B. F. Cooper, A. Silberstein, E. Tam, R. </a:t>
            </a:r>
            <a:r>
              <a:rPr lang="en-US" altLang="zh-CN" sz="1600" kern="100" dirty="0" err="1">
                <a:latin typeface="Times New Roman"/>
                <a:ea typeface="宋体"/>
              </a:rPr>
              <a:t>Ramakrishnan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andR</a:t>
            </a:r>
            <a:r>
              <a:rPr lang="en-US" altLang="zh-CN" sz="1600" kern="100" dirty="0">
                <a:latin typeface="Times New Roman"/>
                <a:ea typeface="宋体"/>
              </a:rPr>
              <a:t>. Sears. Benchmarking cloud serving systems with </a:t>
            </a:r>
            <a:r>
              <a:rPr lang="en-US" altLang="zh-CN" sz="1600" kern="100" dirty="0" err="1">
                <a:latin typeface="Times New Roman"/>
                <a:ea typeface="宋体"/>
              </a:rPr>
              <a:t>ycsb.In</a:t>
            </a:r>
            <a:r>
              <a:rPr lang="en-US" altLang="zh-CN" sz="1600" kern="100" dirty="0">
                <a:latin typeface="Times New Roman"/>
                <a:ea typeface="宋体"/>
              </a:rPr>
              <a:t> Proceedings of the 1st ACM symposium on Cloud computing, </a:t>
            </a:r>
            <a:r>
              <a:rPr lang="en-US" altLang="zh-CN" sz="1600" kern="100" dirty="0" err="1">
                <a:latin typeface="Times New Roman"/>
                <a:ea typeface="宋体"/>
              </a:rPr>
              <a:t>SoCC</a:t>
            </a:r>
            <a:r>
              <a:rPr lang="en-US" altLang="zh-CN" sz="1600" kern="100" dirty="0">
                <a:latin typeface="Times New Roman"/>
                <a:ea typeface="宋体"/>
              </a:rPr>
              <a:t> ’10, pages 143–154, 2010.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[8] M. </a:t>
            </a:r>
            <a:r>
              <a:rPr lang="en-US" altLang="zh-CN" sz="1600" kern="100" dirty="0" err="1">
                <a:latin typeface="Times New Roman"/>
                <a:ea typeface="宋体"/>
              </a:rPr>
              <a:t>Ferdman</a:t>
            </a:r>
            <a:r>
              <a:rPr lang="en-US" altLang="zh-CN" sz="1600" kern="100" dirty="0">
                <a:latin typeface="Times New Roman"/>
                <a:ea typeface="宋体"/>
              </a:rPr>
              <a:t>, A. </a:t>
            </a:r>
            <a:r>
              <a:rPr lang="en-US" altLang="zh-CN" sz="1600" kern="100" dirty="0" err="1">
                <a:latin typeface="Times New Roman"/>
                <a:ea typeface="宋体"/>
              </a:rPr>
              <a:t>Adileh</a:t>
            </a:r>
            <a:r>
              <a:rPr lang="en-US" altLang="zh-CN" sz="1600" kern="100" dirty="0">
                <a:latin typeface="Times New Roman"/>
                <a:ea typeface="宋体"/>
              </a:rPr>
              <a:t>, O. </a:t>
            </a:r>
            <a:r>
              <a:rPr lang="en-US" altLang="zh-CN" sz="1600" kern="100" dirty="0" err="1">
                <a:latin typeface="Times New Roman"/>
                <a:ea typeface="宋体"/>
              </a:rPr>
              <a:t>Kocberber</a:t>
            </a:r>
            <a:r>
              <a:rPr lang="en-US" altLang="zh-CN" sz="1600" kern="100" dirty="0">
                <a:latin typeface="Times New Roman"/>
                <a:ea typeface="宋体"/>
              </a:rPr>
              <a:t>, S. Volos, M. </a:t>
            </a:r>
            <a:r>
              <a:rPr lang="en-US" altLang="zh-CN" sz="1600" kern="100" dirty="0" err="1">
                <a:latin typeface="Times New Roman"/>
                <a:ea typeface="宋体"/>
              </a:rPr>
              <a:t>Alisafaee,D</a:t>
            </a:r>
            <a:r>
              <a:rPr lang="en-US" altLang="zh-CN" sz="1600" kern="100" dirty="0">
                <a:latin typeface="Times New Roman"/>
                <a:ea typeface="宋体"/>
              </a:rPr>
              <a:t>. </a:t>
            </a:r>
            <a:r>
              <a:rPr lang="en-US" altLang="zh-CN" sz="1600" kern="100" dirty="0" err="1">
                <a:latin typeface="Times New Roman"/>
                <a:ea typeface="宋体"/>
              </a:rPr>
              <a:t>Jevdjic</a:t>
            </a:r>
            <a:r>
              <a:rPr lang="en-US" altLang="zh-CN" sz="1600" kern="100" dirty="0">
                <a:latin typeface="Times New Roman"/>
                <a:ea typeface="宋体"/>
              </a:rPr>
              <a:t>, C. </a:t>
            </a:r>
            <a:r>
              <a:rPr lang="en-US" altLang="zh-CN" sz="1600" kern="100" dirty="0" err="1">
                <a:latin typeface="Times New Roman"/>
                <a:ea typeface="宋体"/>
              </a:rPr>
              <a:t>Kaynak</a:t>
            </a:r>
            <a:r>
              <a:rPr lang="en-US" altLang="zh-CN" sz="1600" kern="100" dirty="0">
                <a:latin typeface="Times New Roman"/>
                <a:ea typeface="宋体"/>
              </a:rPr>
              <a:t>, A. D. </a:t>
            </a:r>
            <a:r>
              <a:rPr lang="en-US" altLang="zh-CN" sz="1600" kern="100" dirty="0" err="1">
                <a:latin typeface="Times New Roman"/>
                <a:ea typeface="宋体"/>
              </a:rPr>
              <a:t>Popescu</a:t>
            </a:r>
            <a:r>
              <a:rPr lang="en-US" altLang="zh-CN" sz="1600" kern="100" dirty="0">
                <a:latin typeface="Times New Roman"/>
                <a:ea typeface="宋体"/>
              </a:rPr>
              <a:t>, A. </a:t>
            </a:r>
            <a:r>
              <a:rPr lang="en-US" altLang="zh-CN" sz="1600" kern="100" dirty="0" err="1">
                <a:latin typeface="Times New Roman"/>
                <a:ea typeface="宋体"/>
              </a:rPr>
              <a:t>Ailamaki,and</a:t>
            </a:r>
            <a:r>
              <a:rPr lang="en-US" altLang="zh-CN" sz="1600" kern="100" dirty="0">
                <a:latin typeface="Times New Roman"/>
                <a:ea typeface="宋体"/>
              </a:rPr>
              <a:t> B. </a:t>
            </a:r>
            <a:r>
              <a:rPr lang="en-US" altLang="zh-CN" sz="1600" kern="100" dirty="0" err="1">
                <a:latin typeface="Times New Roman"/>
                <a:ea typeface="宋体"/>
              </a:rPr>
              <a:t>Falsafi</a:t>
            </a:r>
            <a:r>
              <a:rPr lang="en-US" altLang="zh-CN" sz="1600" kern="100" dirty="0">
                <a:latin typeface="Times New Roman"/>
                <a:ea typeface="宋体"/>
              </a:rPr>
              <a:t>. Clearing the clouds: A study of </a:t>
            </a:r>
            <a:r>
              <a:rPr lang="en-US" altLang="zh-CN" sz="1600" kern="100" dirty="0" err="1">
                <a:latin typeface="Times New Roman"/>
                <a:ea typeface="宋体"/>
              </a:rPr>
              <a:t>emergingworkloads</a:t>
            </a:r>
            <a:r>
              <a:rPr lang="en-US" altLang="zh-CN" sz="1600" kern="100" dirty="0">
                <a:latin typeface="Times New Roman"/>
                <a:ea typeface="宋体"/>
              </a:rPr>
              <a:t> on modern </a:t>
            </a:r>
            <a:r>
              <a:rPr lang="en-US" altLang="zh-CN" sz="1600" kern="100" dirty="0" err="1">
                <a:latin typeface="Times New Roman"/>
                <a:ea typeface="宋体"/>
              </a:rPr>
              <a:t>hardware.Architectural</a:t>
            </a:r>
            <a:r>
              <a:rPr lang="en-US" altLang="zh-CN" sz="1600" kern="100" dirty="0">
                <a:latin typeface="Times New Roman"/>
                <a:ea typeface="宋体"/>
              </a:rPr>
              <a:t> Support for Programming Languages and Operating Systems, 2012</a:t>
            </a:r>
            <a:r>
              <a:rPr lang="en-US" altLang="zh-CN" sz="1600" kern="100" dirty="0" smtClean="0">
                <a:latin typeface="Times New Roman"/>
                <a:ea typeface="宋体"/>
              </a:rPr>
              <a:t>.</a:t>
            </a:r>
            <a:endParaRPr lang="zh-CN" altLang="zh-CN" sz="1600" kern="100" dirty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367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1600" kern="100" dirty="0" smtClean="0">
                <a:latin typeface="Times New Roman"/>
                <a:ea typeface="宋体"/>
              </a:rPr>
              <a:t>[</a:t>
            </a:r>
            <a:r>
              <a:rPr lang="en-US" altLang="zh-CN" sz="1600" kern="100" dirty="0">
                <a:latin typeface="Times New Roman"/>
                <a:ea typeface="宋体"/>
              </a:rPr>
              <a:t>9] W. </a:t>
            </a:r>
            <a:r>
              <a:rPr lang="en-US" altLang="zh-CN" sz="1600" kern="100" dirty="0" err="1">
                <a:latin typeface="Times New Roman"/>
                <a:ea typeface="宋体"/>
              </a:rPr>
              <a:t>Gao</a:t>
            </a:r>
            <a:r>
              <a:rPr lang="en-US" altLang="zh-CN" sz="1600" kern="100" dirty="0">
                <a:latin typeface="Times New Roman"/>
                <a:ea typeface="宋体"/>
              </a:rPr>
              <a:t>, Y. Zhu, Z.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, C.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L. Wang, J. Zhan, Y. He, S. Gong, X. Li, S. Zhang, and B. </a:t>
            </a:r>
            <a:r>
              <a:rPr lang="en-US" altLang="zh-CN" sz="1600" kern="100" dirty="0" err="1">
                <a:latin typeface="Times New Roman"/>
                <a:ea typeface="宋体"/>
              </a:rPr>
              <a:t>Qiu.Bigdatabench</a:t>
            </a:r>
            <a:r>
              <a:rPr lang="en-US" altLang="zh-CN" sz="1600" kern="100" dirty="0">
                <a:latin typeface="Times New Roman"/>
                <a:ea typeface="宋体"/>
              </a:rPr>
              <a:t>: a </a:t>
            </a:r>
            <a:r>
              <a:rPr lang="en-US" altLang="zh-CN" sz="1600" kern="100" dirty="0" err="1">
                <a:latin typeface="Times New Roman"/>
                <a:ea typeface="宋体"/>
              </a:rPr>
              <a:t>bigdata</a:t>
            </a:r>
            <a:r>
              <a:rPr lang="en-US" altLang="zh-CN" sz="1600" kern="100" dirty="0">
                <a:latin typeface="Times New Roman"/>
                <a:ea typeface="宋体"/>
              </a:rPr>
              <a:t> benchmark suite from web search engines. The Third Workshop on Architectures and Systems for Big Data (ASBD2013), in conjunction with ISCA 2013.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[10]http://prof.ict.ac.cn/DCBench/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[11]http://www.tpc.org/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[12]</a:t>
            </a:r>
            <a:r>
              <a:rPr lang="en-US" altLang="zh-CN" sz="1600" b="1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[13]</a:t>
            </a:r>
            <a:r>
              <a:rPr lang="en-US" altLang="zh-CN" sz="1600" kern="100" dirty="0" err="1">
                <a:latin typeface="Times New Roman"/>
                <a:ea typeface="宋体"/>
              </a:rPr>
              <a:t>D.Kanter</a:t>
            </a:r>
            <a:r>
              <a:rPr lang="en-US" altLang="zh-CN" sz="1600" kern="100" dirty="0">
                <a:latin typeface="Times New Roman"/>
                <a:ea typeface="宋体"/>
              </a:rPr>
              <a:t>. NVIDIA’s GT200:Inside a parallel processor[T].Real world technologies,2008.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[14]</a:t>
            </a:r>
            <a:r>
              <a:rPr lang="en-US" altLang="zh-CN" sz="1600" kern="100" dirty="0" err="1">
                <a:latin typeface="Times New Roman"/>
                <a:ea typeface="宋体"/>
              </a:rPr>
              <a:t>Guha</a:t>
            </a:r>
            <a:r>
              <a:rPr lang="en-US" altLang="zh-CN" sz="1600" kern="100" dirty="0">
                <a:latin typeface="Times New Roman"/>
                <a:ea typeface="宋体"/>
              </a:rPr>
              <a:t> A, Zhang Y, </a:t>
            </a:r>
            <a:r>
              <a:rPr lang="en-US" altLang="zh-CN" sz="1600" kern="100" dirty="0" err="1">
                <a:latin typeface="Times New Roman"/>
                <a:ea typeface="宋体"/>
              </a:rPr>
              <a:t>ur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Rasool</a:t>
            </a:r>
            <a:r>
              <a:rPr lang="en-US" altLang="zh-CN" sz="1600" kern="100" dirty="0">
                <a:latin typeface="Times New Roman"/>
                <a:ea typeface="宋体"/>
              </a:rPr>
              <a:t> R et al. Systematic evaluation of workload clustering for extremely energy-</a:t>
            </a:r>
            <a:r>
              <a:rPr lang="en-US" altLang="zh-CN" sz="1600" kern="100" dirty="0" err="1">
                <a:latin typeface="Times New Roman"/>
                <a:ea typeface="宋体"/>
              </a:rPr>
              <a:t>efcient</a:t>
            </a:r>
            <a:r>
              <a:rPr lang="en-US" altLang="zh-CN" sz="1600" kern="100" dirty="0">
                <a:latin typeface="Times New Roman"/>
                <a:ea typeface="宋体"/>
              </a:rPr>
              <a:t> architectures. ACM SIGARCH Computer Architecture News, 2013,41(2): 22-29.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[15] Wu L, Weaver C, Austin T. </a:t>
            </a:r>
            <a:r>
              <a:rPr lang="en-US" altLang="zh-CN" sz="1600" kern="100" dirty="0" err="1">
                <a:latin typeface="Times New Roman"/>
                <a:ea typeface="宋体"/>
              </a:rPr>
              <a:t>CryptoManiac</a:t>
            </a:r>
            <a:r>
              <a:rPr lang="en-US" altLang="zh-CN" sz="1600" kern="100" dirty="0">
                <a:latin typeface="Times New Roman"/>
                <a:ea typeface="宋体"/>
              </a:rPr>
              <a:t>: A fast flexible architecture for secure communication. In Proc. Int. </a:t>
            </a:r>
            <a:r>
              <a:rPr lang="en-US" altLang="zh-CN" sz="1600" kern="100" dirty="0" err="1">
                <a:latin typeface="Times New Roman"/>
                <a:ea typeface="宋体"/>
              </a:rPr>
              <a:t>Symp.Computer</a:t>
            </a:r>
            <a:r>
              <a:rPr lang="en-US" altLang="zh-CN" sz="1600" kern="100" dirty="0">
                <a:latin typeface="Times New Roman"/>
                <a:ea typeface="宋体"/>
              </a:rPr>
              <a:t> Architecture, June 30-July 4, 2001, pp.110-119.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[16]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475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背景和意义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zh-CN" altLang="en-US" dirty="0"/>
              <a:t>据统计，全球每天产生的数据以</a:t>
            </a:r>
            <a:r>
              <a:rPr lang="en-US" altLang="zh-CN" dirty="0"/>
              <a:t>2.5EB</a:t>
            </a:r>
            <a:r>
              <a:rPr lang="zh-CN" altLang="en-US" dirty="0"/>
              <a:t>的速度不断</a:t>
            </a:r>
            <a:r>
              <a:rPr lang="zh-CN" altLang="en-US" dirty="0" smtClean="0"/>
              <a:t>累积，</a:t>
            </a:r>
            <a:r>
              <a:rPr lang="en-US" altLang="zh-CN" dirty="0"/>
              <a:t>IDC</a:t>
            </a:r>
            <a:r>
              <a:rPr lang="zh-CN" altLang="en-US" dirty="0"/>
              <a:t>报告指出，全球数据总量正以每两年翻一番的速度持续增长，从</a:t>
            </a:r>
            <a:r>
              <a:rPr lang="en-US" altLang="zh-CN" dirty="0"/>
              <a:t>2013</a:t>
            </a:r>
            <a:r>
              <a:rPr lang="zh-CN" altLang="en-US" dirty="0"/>
              <a:t>年到</a:t>
            </a:r>
            <a:r>
              <a:rPr lang="en-US" altLang="zh-CN" dirty="0"/>
              <a:t>2020</a:t>
            </a:r>
            <a:r>
              <a:rPr lang="zh-CN" altLang="en-US" dirty="0"/>
              <a:t>年，全球数据总量将增长</a:t>
            </a:r>
            <a:r>
              <a:rPr lang="en-US" altLang="zh-CN" dirty="0"/>
              <a:t>10</a:t>
            </a:r>
            <a:r>
              <a:rPr lang="zh-CN" altLang="en-US" dirty="0"/>
              <a:t>倍，达到</a:t>
            </a:r>
            <a:r>
              <a:rPr lang="en-US" altLang="zh-CN" dirty="0"/>
              <a:t>44ZB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大</a:t>
            </a:r>
            <a:r>
              <a:rPr lang="zh-CN" altLang="en-US" b="1" dirty="0" smtClean="0"/>
              <a:t>数据时代到来，热门研究课题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113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/>
                <a:ea typeface="宋体"/>
              </a:rPr>
              <a:t>[</a:t>
            </a:r>
            <a:r>
              <a:rPr lang="en-US" altLang="zh-CN" sz="1600" kern="100" dirty="0">
                <a:latin typeface="Times New Roman"/>
                <a:ea typeface="宋体"/>
              </a:rPr>
              <a:t>16]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[17]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Zidong</a:t>
            </a:r>
            <a:r>
              <a:rPr lang="en-US" altLang="zh-CN" sz="1600" kern="100" dirty="0">
                <a:latin typeface="Times New Roman"/>
                <a:ea typeface="宋体"/>
              </a:rPr>
              <a:t> Du,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</a:t>
            </a:r>
            <a:r>
              <a:rPr lang="en-US" altLang="zh-CN" sz="1600" kern="100" dirty="0" err="1">
                <a:latin typeface="Times New Roman"/>
                <a:ea typeface="宋体"/>
              </a:rPr>
              <a:t>Chengyong</a:t>
            </a:r>
            <a:r>
              <a:rPr lang="en-US" altLang="zh-CN" sz="1600" kern="100" dirty="0">
                <a:latin typeface="Times New Roman"/>
                <a:ea typeface="宋体"/>
              </a:rPr>
              <a:t> Wu,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DianNao</a:t>
            </a:r>
            <a:r>
              <a:rPr lang="en-US" altLang="zh-CN" sz="1600" kern="100" dirty="0">
                <a:latin typeface="Times New Roman"/>
                <a:ea typeface="宋体"/>
              </a:rPr>
              <a:t>: A Small-Footprint High-Throughput Accelerator for Ubiquitous Machine-Learning",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19th ACM International Conference on Architectural Support for Programming Languages and Operating Systems (ASPLOS'14),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[18] </a:t>
            </a:r>
            <a:r>
              <a:rPr lang="en-US" altLang="zh-CN" sz="1600" kern="100" dirty="0" err="1">
                <a:latin typeface="Times New Roman"/>
                <a:ea typeface="宋体"/>
              </a:rPr>
              <a:t>Micheal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Anderson,Khalid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Ashraf,Gerald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Friedland,Forrest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landola</a:t>
            </a:r>
            <a:r>
              <a:rPr lang="en-US" altLang="zh-CN" sz="1600" kern="100" dirty="0">
                <a:latin typeface="Times New Roman"/>
                <a:ea typeface="宋体"/>
              </a:rPr>
              <a:t> .Application-Driven Research in the ASPIRE lab.[R]http://</a:t>
            </a:r>
            <a:r>
              <a:rPr lang="en-US" altLang="zh-CN" sz="1600" kern="100" dirty="0" smtClean="0">
                <a:latin typeface="Times New Roman"/>
                <a:ea typeface="宋体"/>
              </a:rPr>
              <a:t>librozilla.com/doc/447428/ucb-ace-lab</a:t>
            </a: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[19] P Chen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L Zhang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YH Han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YJ Chen. A General-Purpose Many-Accelerator Architecture Based on Dataflow Graph Clustering of Applications. </a:t>
            </a:r>
            <a:r>
              <a:rPr lang="zh-CN" altLang="en-US" sz="1600" kern="100" dirty="0">
                <a:latin typeface="Times New Roman"/>
                <a:ea typeface="宋体"/>
              </a:rPr>
              <a:t>计算机科学技术学报</a:t>
            </a:r>
            <a:r>
              <a:rPr lang="en-US" altLang="zh-CN" sz="1600" kern="100" dirty="0">
                <a:latin typeface="Times New Roman"/>
                <a:ea typeface="宋体"/>
              </a:rPr>
              <a:t>(</a:t>
            </a:r>
            <a:r>
              <a:rPr lang="zh-CN" altLang="en-US" sz="1600" kern="100" dirty="0">
                <a:latin typeface="Times New Roman"/>
                <a:ea typeface="宋体"/>
              </a:rPr>
              <a:t>英文版</a:t>
            </a:r>
            <a:r>
              <a:rPr lang="en-US" altLang="zh-CN" sz="1600" kern="100" dirty="0">
                <a:latin typeface="Times New Roman"/>
                <a:ea typeface="宋体"/>
              </a:rPr>
              <a:t>), 2014, 29(2):239-246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20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756264">
            <a:off x="4060825" y="2436813"/>
            <a:ext cx="215900" cy="1081087"/>
          </a:xfrm>
          <a:prstGeom prst="rect">
            <a:avLst/>
          </a:prstGeom>
          <a:solidFill>
            <a:srgbClr val="2E819B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756264">
            <a:off x="4387850" y="2436813"/>
            <a:ext cx="215900" cy="1081087"/>
          </a:xfrm>
          <a:prstGeom prst="rect">
            <a:avLst/>
          </a:prstGeom>
          <a:solidFill>
            <a:srgbClr val="FDD3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56264">
            <a:off x="4746312" y="2436814"/>
            <a:ext cx="215900" cy="1081087"/>
          </a:xfrm>
          <a:prstGeom prst="rect">
            <a:avLst/>
          </a:prstGeom>
          <a:solidFill>
            <a:srgbClr val="EF8B3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756264">
            <a:off x="5041900" y="2436813"/>
            <a:ext cx="215900" cy="1081087"/>
          </a:xfrm>
          <a:prstGeom prst="rect">
            <a:avLst/>
          </a:prstGeom>
          <a:solidFill>
            <a:srgbClr val="B12D2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5875" y="2997200"/>
            <a:ext cx="35337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27688" y="2997200"/>
            <a:ext cx="353218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42945" y="3369766"/>
            <a:ext cx="3057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Thanks~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大数据应用特性：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数据量，高通量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任务巨大且独立，实时性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数据依赖少，高并发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传统高性能计算机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追求浮点运算速度</a:t>
            </a:r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en-US" b="1" dirty="0" smtClean="0"/>
              <a:t>需求不匹配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背景和意义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402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业界研究重点：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</a:t>
            </a:r>
            <a:r>
              <a:rPr lang="zh-CN" altLang="en-US" dirty="0"/>
              <a:t>廉价的计算机集群为分布式</a:t>
            </a:r>
            <a:r>
              <a:rPr lang="zh-CN" altLang="en-US" dirty="0" smtClean="0"/>
              <a:t>载体</a:t>
            </a:r>
            <a:endParaRPr lang="en-US" altLang="zh-CN" dirty="0" smtClean="0"/>
          </a:p>
          <a:p>
            <a:pPr lvl="1"/>
            <a:r>
              <a:rPr lang="zh-CN" altLang="en-US" dirty="0"/>
              <a:t>从软件层面上对大数据处理进行优化和</a:t>
            </a:r>
            <a:r>
              <a:rPr lang="zh-CN" altLang="en-US" dirty="0" smtClean="0"/>
              <a:t>改进，分布式框架如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数据中心的大部分服务器的平均运行效率</a:t>
            </a:r>
            <a:r>
              <a:rPr lang="zh-CN" altLang="en-US" b="1" dirty="0"/>
              <a:t>仅有</a:t>
            </a:r>
            <a:r>
              <a:rPr lang="en-US" altLang="zh-CN" b="1" dirty="0"/>
              <a:t>4%</a:t>
            </a:r>
            <a:r>
              <a:rPr lang="en-US" altLang="zh-CN" dirty="0"/>
              <a:t>[4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pPr algn="ctr"/>
            <a:r>
              <a:rPr lang="zh-CN" altLang="en-US" b="1" dirty="0" smtClean="0"/>
              <a:t>硬件结构有待改善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能耗、资源浪费严重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51175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根据以上三点</a:t>
            </a:r>
            <a:endParaRPr lang="en-US" altLang="zh-CN" dirty="0" smtClean="0"/>
          </a:p>
          <a:p>
            <a:r>
              <a:rPr lang="zh-CN" altLang="en-US" dirty="0" smtClean="0"/>
              <a:t>设计适应于大</a:t>
            </a:r>
            <a:r>
              <a:rPr lang="zh-CN" altLang="en-US" dirty="0"/>
              <a:t>数据应用领域</a:t>
            </a:r>
            <a:r>
              <a:rPr lang="zh-CN" altLang="en-US" dirty="0" smtClean="0"/>
              <a:t>的系统</a:t>
            </a:r>
            <a:r>
              <a:rPr lang="zh-CN" altLang="en-US" dirty="0"/>
              <a:t>结构</a:t>
            </a:r>
            <a:r>
              <a:rPr lang="zh-CN" altLang="en-US" b="1" dirty="0"/>
              <a:t>势在必行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本文主要</a:t>
            </a:r>
            <a:r>
              <a:rPr lang="zh-CN" altLang="en-US" b="1" dirty="0" smtClean="0"/>
              <a:t>针对大数据应用</a:t>
            </a:r>
            <a:r>
              <a:rPr lang="zh-CN" altLang="en-US" dirty="0" smtClean="0"/>
              <a:t>，进行</a:t>
            </a:r>
            <a:r>
              <a:rPr lang="zh-CN" altLang="en-US" b="1" dirty="0" smtClean="0"/>
              <a:t>硬件加速结构的研究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372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大数据相关各应用领域的</a:t>
            </a:r>
            <a:r>
              <a:rPr lang="en-US" altLang="zh-CN" dirty="0"/>
              <a:t>Benchmark</a:t>
            </a:r>
            <a:r>
              <a:rPr lang="zh-CN" altLang="en-US" dirty="0"/>
              <a:t>研究</a:t>
            </a:r>
          </a:p>
          <a:p>
            <a:pPr lvl="1"/>
            <a:r>
              <a:rPr lang="en-US" altLang="zh-CN" sz="2400" dirty="0" err="1" smtClean="0"/>
              <a:t>HiBench</a:t>
            </a:r>
            <a:r>
              <a:rPr lang="en-US" altLang="zh-CN" sz="2400" dirty="0" smtClean="0"/>
              <a:t>[5]</a:t>
            </a:r>
            <a:endParaRPr lang="en-US" altLang="zh-CN" sz="2400" dirty="0"/>
          </a:p>
          <a:p>
            <a:pPr lvl="2"/>
            <a:r>
              <a:rPr lang="zh-CN" altLang="en-US" sz="2000" dirty="0"/>
              <a:t>用于测评运行</a:t>
            </a:r>
            <a:r>
              <a:rPr lang="en-US" altLang="zh-CN" sz="2000" dirty="0" err="1"/>
              <a:t>Hadoop</a:t>
            </a:r>
            <a:r>
              <a:rPr lang="zh-CN" altLang="en-US" sz="2000" dirty="0"/>
              <a:t>的集群的性能</a:t>
            </a:r>
          </a:p>
          <a:p>
            <a:pPr lvl="1"/>
            <a:r>
              <a:rPr lang="en-US" altLang="zh-CN" sz="2400" dirty="0" err="1" smtClean="0"/>
              <a:t>LinkBench</a:t>
            </a:r>
            <a:r>
              <a:rPr lang="en-US" altLang="zh-CN" sz="2400" dirty="0" smtClean="0"/>
              <a:t>[6]</a:t>
            </a:r>
            <a:endParaRPr lang="en-US" altLang="zh-CN" sz="2400" dirty="0"/>
          </a:p>
          <a:p>
            <a:pPr lvl="2"/>
            <a:r>
              <a:rPr lang="zh-CN" altLang="en-US" sz="2000" dirty="0"/>
              <a:t>用于对社交图谱的数据库进行性能测试的</a:t>
            </a:r>
            <a:r>
              <a:rPr lang="en-US" altLang="zh-CN" sz="2000" dirty="0"/>
              <a:t>benchmark</a:t>
            </a:r>
            <a:r>
              <a:rPr lang="zh-CN" altLang="en-US" sz="2000" dirty="0"/>
              <a:t>工具集</a:t>
            </a:r>
          </a:p>
          <a:p>
            <a:pPr lvl="1"/>
            <a:r>
              <a:rPr lang="en-US" altLang="zh-CN" sz="2400" dirty="0" err="1"/>
              <a:t>CloudSuite</a:t>
            </a:r>
            <a:r>
              <a:rPr lang="en-US" altLang="zh-CN" sz="2400" dirty="0"/>
              <a:t>[8]</a:t>
            </a:r>
          </a:p>
          <a:p>
            <a:pPr lvl="2"/>
            <a:r>
              <a:rPr lang="zh-CN" altLang="en-US" sz="2000" dirty="0"/>
              <a:t>云计算典型应用的</a:t>
            </a:r>
            <a:r>
              <a:rPr lang="en-US" altLang="zh-CN" sz="2000" dirty="0"/>
              <a:t>Benchmark</a:t>
            </a:r>
          </a:p>
          <a:p>
            <a:pPr lvl="1"/>
            <a:r>
              <a:rPr lang="en-US" altLang="zh-CN" sz="2400" dirty="0" err="1" smtClean="0"/>
              <a:t>BigDataBench</a:t>
            </a:r>
            <a:r>
              <a:rPr lang="en-US" altLang="zh-CN" sz="2400" dirty="0" smtClean="0"/>
              <a:t>[9]</a:t>
            </a:r>
            <a:endParaRPr lang="en-US" altLang="zh-CN" sz="2400" dirty="0"/>
          </a:p>
          <a:p>
            <a:pPr lvl="2"/>
            <a:r>
              <a:rPr lang="zh-CN" altLang="en-US" sz="2000" dirty="0"/>
              <a:t>抽取</a:t>
            </a:r>
            <a:r>
              <a:rPr lang="en-US" altLang="zh-CN" sz="2000" dirty="0"/>
              <a:t>Internet</a:t>
            </a:r>
            <a:r>
              <a:rPr lang="zh-CN" altLang="en-US" sz="2000" dirty="0"/>
              <a:t>典型服务而构建的大数据基准测试程序集</a:t>
            </a:r>
          </a:p>
          <a:p>
            <a:pPr lvl="1"/>
            <a:r>
              <a:rPr lang="en-US" altLang="zh-CN" sz="2400" dirty="0" err="1" smtClean="0"/>
              <a:t>DCBench</a:t>
            </a:r>
            <a:r>
              <a:rPr lang="en-US" altLang="zh-CN" sz="2400" dirty="0" smtClean="0"/>
              <a:t>[10]</a:t>
            </a:r>
            <a:endParaRPr lang="en-US" altLang="zh-CN" sz="2400" dirty="0"/>
          </a:p>
          <a:p>
            <a:pPr lvl="2"/>
            <a:r>
              <a:rPr lang="zh-CN" altLang="en-US" sz="2000" dirty="0"/>
              <a:t>数据中心应用的</a:t>
            </a:r>
            <a:r>
              <a:rPr lang="en-US" altLang="zh-CN" sz="2000" dirty="0"/>
              <a:t>Benchmark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22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这些</a:t>
            </a:r>
            <a:r>
              <a:rPr lang="en-US" altLang="zh-CN" dirty="0"/>
              <a:t>Benchmark</a:t>
            </a:r>
            <a:r>
              <a:rPr lang="zh-CN" altLang="en-US" dirty="0"/>
              <a:t>主要是用于对系统级进行性能测试和评价的，而不是对处理器级的测试和评价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lvl="2"/>
            <a:r>
              <a:rPr lang="en-US" altLang="zh-CN" dirty="0" err="1"/>
              <a:t>HiBench</a:t>
            </a:r>
            <a:r>
              <a:rPr lang="zh-CN" altLang="en-US" dirty="0"/>
              <a:t>用于对</a:t>
            </a:r>
            <a:r>
              <a:rPr lang="en-US" altLang="zh-CN" dirty="0" err="1"/>
              <a:t>Hadoop</a:t>
            </a:r>
            <a:r>
              <a:rPr lang="zh-CN" altLang="en-US" dirty="0"/>
              <a:t>集群性能的测试</a:t>
            </a:r>
          </a:p>
          <a:p>
            <a:pPr lvl="2"/>
            <a:r>
              <a:rPr lang="en-US" altLang="zh-CN" dirty="0" err="1"/>
              <a:t>LinkBench</a:t>
            </a:r>
            <a:r>
              <a:rPr lang="zh-CN" altLang="en-US" dirty="0"/>
              <a:t>用于对社交图谱数据库的测试</a:t>
            </a:r>
          </a:p>
          <a:p>
            <a:pPr lvl="2"/>
            <a:r>
              <a:rPr lang="en-US" altLang="zh-CN" dirty="0" err="1"/>
              <a:t>BigDataBench</a:t>
            </a:r>
            <a:r>
              <a:rPr lang="zh-CN" altLang="en-US" dirty="0"/>
              <a:t>用于</a:t>
            </a:r>
            <a:r>
              <a:rPr lang="en-US" altLang="zh-CN" dirty="0"/>
              <a:t>Internet</a:t>
            </a:r>
            <a:r>
              <a:rPr lang="zh-CN" altLang="en-US" dirty="0"/>
              <a:t>服务系统性能的测试</a:t>
            </a:r>
          </a:p>
          <a:p>
            <a:pPr marL="457200" lvl="1" indent="0" algn="ctr">
              <a:buNone/>
            </a:pPr>
            <a:endParaRPr lang="en-US" altLang="zh-CN" b="1" dirty="0"/>
          </a:p>
          <a:p>
            <a:pPr marL="457200" lvl="1" indent="0" algn="ctr">
              <a:buNone/>
            </a:pPr>
            <a:r>
              <a:rPr lang="zh-CN" altLang="en-US" b="1" dirty="0" smtClean="0"/>
              <a:t>无法对处理器结构设计做出指导 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硬件加速结构研究</a:t>
            </a:r>
            <a:r>
              <a:rPr lang="en-US" altLang="zh-CN" dirty="0" smtClean="0"/>
              <a:t>——GPU</a:t>
            </a:r>
            <a:r>
              <a:rPr lang="zh-CN" altLang="en-US" dirty="0" smtClean="0"/>
              <a:t>加速</a:t>
            </a:r>
            <a:endParaRPr lang="en-US" altLang="zh-CN" dirty="0"/>
          </a:p>
          <a:p>
            <a:pPr lvl="1"/>
            <a:r>
              <a:rPr lang="zh-CN" altLang="en-US" dirty="0" smtClean="0"/>
              <a:t>高</a:t>
            </a:r>
            <a:r>
              <a:rPr lang="zh-CN" altLang="en-US" dirty="0"/>
              <a:t>吞吐量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浮点运算能力强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</a:t>
            </a:r>
            <a:r>
              <a:rPr lang="zh-CN" altLang="en-US" dirty="0"/>
              <a:t>多线程，即使有的线程被</a:t>
            </a:r>
            <a:r>
              <a:rPr lang="en-US" altLang="zh-CN" dirty="0"/>
              <a:t>stall</a:t>
            </a:r>
            <a:r>
              <a:rPr lang="zh-CN" altLang="en-US" dirty="0"/>
              <a:t>了，</a:t>
            </a:r>
            <a:r>
              <a:rPr lang="en-US" altLang="zh-CN" dirty="0"/>
              <a:t>GPU</a:t>
            </a:r>
            <a:r>
              <a:rPr lang="zh-CN" altLang="en-US" dirty="0"/>
              <a:t>还能够继续正常执行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</a:t>
            </a:r>
            <a:r>
              <a:rPr lang="en-US" altLang="zh-CN" dirty="0"/>
              <a:t>memory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不完全适应于大数据应用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浮点运算量小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任务并行不规则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596B">
            <a:alpha val="50000"/>
          </a:srgbClr>
        </a:solidFill>
        <a:ln w="15875">
          <a:solidFill>
            <a:srgbClr val="52596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2512</Words>
  <Application>Microsoft Office PowerPoint</Application>
  <PresentationFormat>全屏显示(4:3)</PresentationFormat>
  <Paragraphs>211</Paragraphs>
  <Slides>31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Office 主题</vt:lpstr>
      <vt:lpstr>mb</vt:lpstr>
      <vt:lpstr>文档</vt:lpstr>
      <vt:lpstr>Visio</vt:lpstr>
      <vt:lpstr>PowerPoint 演示文稿</vt:lpstr>
      <vt:lpstr>内容提纲</vt:lpstr>
      <vt:lpstr>背景和意义</vt:lpstr>
      <vt:lpstr>背景和意义</vt:lpstr>
      <vt:lpstr>背景和意义</vt:lpstr>
      <vt:lpstr>背景和意义</vt:lpstr>
      <vt:lpstr>发展现状</vt:lpstr>
      <vt:lpstr>发展现状</vt:lpstr>
      <vt:lpstr>发展现状</vt:lpstr>
      <vt:lpstr>发展现状</vt:lpstr>
      <vt:lpstr>发展现状</vt:lpstr>
      <vt:lpstr>研究内容</vt:lpstr>
      <vt:lpstr>技术路线——1、定义研究范围</vt:lpstr>
      <vt:lpstr>技术路线——1、定义研究范围</vt:lpstr>
      <vt:lpstr>技术路线——1、定义研究范围</vt:lpstr>
      <vt:lpstr>技术路线——1、定义研究范围</vt:lpstr>
      <vt:lpstr>PowerPoint 演示文稿</vt:lpstr>
      <vt:lpstr>技术路线——2、特征提取方法</vt:lpstr>
      <vt:lpstr>技术路线——2、特征提取方法</vt:lpstr>
      <vt:lpstr>技术路线——2、特征提取方法</vt:lpstr>
      <vt:lpstr>技术路线——2、特征提取方法</vt:lpstr>
      <vt:lpstr>技术路线——2、特征提取方法</vt:lpstr>
      <vt:lpstr>技术路线——3、硬件加速结构设计</vt:lpstr>
      <vt:lpstr>技术路线——3、硬件加速结构设计</vt:lpstr>
      <vt:lpstr>技术路线——3、硬件加速结构设计</vt:lpstr>
      <vt:lpstr>科研基础条件</vt:lpstr>
      <vt:lpstr>进度计划安排</vt:lpstr>
      <vt:lpstr>参考文献</vt:lpstr>
      <vt:lpstr>参考文献</vt:lpstr>
      <vt:lpstr>参考文献</vt:lpstr>
      <vt:lpstr>PowerPoint 演示文稿</vt:lpstr>
    </vt:vector>
  </TitlesOfParts>
  <Company>LENOVO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专利信息可视化概述</dc:title>
  <dc:creator>LENOVO USER</dc:creator>
  <cp:lastModifiedBy>Maria</cp:lastModifiedBy>
  <cp:revision>480</cp:revision>
  <dcterms:created xsi:type="dcterms:W3CDTF">2013-02-23T10:55:36Z</dcterms:created>
  <dcterms:modified xsi:type="dcterms:W3CDTF">2015-12-02T08:53:35Z</dcterms:modified>
</cp:coreProperties>
</file>