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Roboto"/>
      <p:regular r:id="rId34"/>
      <p:bold r:id="rId35"/>
      <p:italic r:id="rId36"/>
      <p:boldItalic r:id="rId37"/>
    </p:embeddedFont>
    <p:embeddedFont>
      <p:font typeface="Inter"/>
      <p:regular r:id="rId38"/>
      <p:bold r:id="rId39"/>
    </p:embeddedFont>
    <p:embeddedFont>
      <p:font typeface="Lato"/>
      <p:regular r:id="rId40"/>
      <p:bold r:id="rId41"/>
      <p:italic r:id="rId42"/>
      <p:boldItalic r:id="rId43"/>
    </p:embeddedFont>
    <p:embeddedFont>
      <p:font typeface="Inter Medium"/>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415">
          <p15:clr>
            <a:srgbClr val="A4A3A4"/>
          </p15:clr>
        </p15:guide>
        <p15:guide id="4" pos="7219">
          <p15:clr>
            <a:srgbClr val="A4A3A4"/>
          </p15:clr>
        </p15:guide>
        <p15:guide id="5" pos="1368">
          <p15:clr>
            <a:srgbClr val="A4A3A4"/>
          </p15:clr>
        </p15:guide>
        <p15:guide id="6" orient="horz" pos="867">
          <p15:clr>
            <a:srgbClr val="A4A3A4"/>
          </p15:clr>
        </p15:guide>
        <p15:guide id="7" orient="horz" pos="1570">
          <p15:clr>
            <a:srgbClr val="A4A3A4"/>
          </p15:clr>
        </p15:guide>
        <p15:guide id="8" orient="horz" pos="3362">
          <p15:clr>
            <a:srgbClr val="A4A3A4"/>
          </p15:clr>
        </p15:guide>
        <p15:guide id="9" orient="horz" pos="2591">
          <p15:clr>
            <a:srgbClr val="A4A3A4"/>
          </p15:clr>
        </p15:guide>
        <p15:guide id="10" pos="4656">
          <p15:clr>
            <a:srgbClr val="A4A3A4"/>
          </p15:clr>
        </p15:guide>
        <p15:guide id="11" pos="3024">
          <p15:clr>
            <a:srgbClr val="A4A3A4"/>
          </p15:clr>
        </p15:guide>
        <p15:guide id="12" pos="6312">
          <p15:clr>
            <a:srgbClr val="A4A3A4"/>
          </p15:clr>
        </p15:guide>
        <p15:guide id="13" orient="horz" pos="346">
          <p15:clr>
            <a:srgbClr val="A4A3A4"/>
          </p15:clr>
        </p15:guide>
        <p15:guide id="14" orient="horz" pos="3974">
          <p15:clr>
            <a:srgbClr val="A4A3A4"/>
          </p15:clr>
        </p15:guide>
        <p15:guide id="15" pos="9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6" roundtripDataSignature="AMtx7mgbjInD4N/APRk7mV4KLB3ml99y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415"/>
        <p:guide pos="7219"/>
        <p:guide pos="1368"/>
        <p:guide pos="867" orient="horz"/>
        <p:guide pos="1570" orient="horz"/>
        <p:guide pos="3362" orient="horz"/>
        <p:guide pos="2591" orient="horz"/>
        <p:guide pos="4656"/>
        <p:guide pos="3024"/>
        <p:guide pos="6312"/>
        <p:guide pos="346" orient="horz"/>
        <p:guide pos="3974" orient="horz"/>
        <p:guide pos="96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InterMedium-regular.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Inter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Inter-bold.fntdata"/><Relationship Id="rId16" Type="http://schemas.openxmlformats.org/officeDocument/2006/relationships/slide" Target="slides/slide11.xml"/><Relationship Id="rId38" Type="http://schemas.openxmlformats.org/officeDocument/2006/relationships/font" Target="fonts/Int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5e68bdeb8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5e68bdeb8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15e68bdeb8_2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5e68bdeb8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5e68bdeb8_2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15e68bdeb8_2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5e68bdeb8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5e68bdeb8_2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15e68bdeb8_2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5e68bdeb8_1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5e68bdeb8_1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sz="24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82" name="Google Shape;182;g215e68bdeb8_1_1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5e68bdeb8_2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IN" sz="1050">
                <a:solidFill>
                  <a:srgbClr val="4D5156"/>
                </a:solidFill>
                <a:highlight>
                  <a:srgbClr val="FFFFFF"/>
                </a:highlight>
                <a:latin typeface="Roboto"/>
                <a:ea typeface="Roboto"/>
                <a:cs typeface="Roboto"/>
                <a:sym typeface="Roboto"/>
              </a:rPr>
              <a:t>automotive, artificial intelligence, and clean energy company headquartered in Austin, Texas. Tesla designs and manufactures electric vehicles, battery energy storage</a:t>
            </a:r>
            <a:endParaRPr sz="1800">
              <a:latin typeface="Lato"/>
              <a:ea typeface="Lato"/>
              <a:cs typeface="Lato"/>
              <a:sym typeface="Lato"/>
            </a:endParaRPr>
          </a:p>
          <a:p>
            <a:pPr indent="0" lvl="0" marL="0" rtl="0" algn="l">
              <a:lnSpc>
                <a:spcPct val="115000"/>
              </a:lnSpc>
              <a:spcBef>
                <a:spcPts val="0"/>
              </a:spcBef>
              <a:spcAft>
                <a:spcPts val="0"/>
              </a:spcAft>
              <a:buNone/>
            </a:pPr>
            <a:r>
              <a:rPr lang="en-IN" sz="1800">
                <a:latin typeface="Lato"/>
                <a:ea typeface="Lato"/>
                <a:cs typeface="Lato"/>
                <a:sym typeface="Lato"/>
              </a:rPr>
              <a:t>founder of SpaceX, Tesla, Neuralink, and more</a:t>
            </a:r>
            <a:endParaRPr sz="18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IN" sz="1800">
                <a:latin typeface="Lato"/>
                <a:ea typeface="Lato"/>
                <a:cs typeface="Lato"/>
                <a:sym typeface="Lato"/>
              </a:rPr>
              <a:t>Unorthodox measures and success has captured the attention of many, increasing both positive and negative publicity.</a:t>
            </a:r>
            <a:endParaRPr/>
          </a:p>
        </p:txBody>
      </p:sp>
      <p:sp>
        <p:nvSpPr>
          <p:cNvPr id="188" name="Google Shape;188;g215e68bdeb8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5e68bdeb8_2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Some of his controversial decisions have made </a:t>
            </a:r>
            <a:endParaRPr/>
          </a:p>
        </p:txBody>
      </p:sp>
      <p:sp>
        <p:nvSpPr>
          <p:cNvPr id="197" name="Google Shape;197;g215e68bdeb8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5e68bdeb8_1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5e68bdeb8_1_2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15e68bdeb8_1_2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5e68bdeb8_1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5e68bdeb8_1_2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15e68bdeb8_1_2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5e68bdeb8_1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5e68bdeb8_1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15e68bdeb8_1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5e68bdeb8_1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5e68bdeb8_1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15e68bdeb8_1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5e68bdeb8_1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Some of his controversial decisions have made </a:t>
            </a:r>
            <a:endParaRPr/>
          </a:p>
        </p:txBody>
      </p:sp>
      <p:sp>
        <p:nvSpPr>
          <p:cNvPr id="92" name="Google Shape;92;g215e68bdeb8_1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5e68bdeb8_2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5e68bdeb8_2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15e68bdeb8_2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5e68bdeb8_1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5e68bdeb8_1_2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15e68bdeb8_1_2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5e68bdeb8_1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5e68bdeb8_1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15e68bdeb8_1_2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5e68bdeb8_1_3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IN" sz="1400">
                <a:latin typeface="Arial"/>
                <a:ea typeface="Arial"/>
                <a:cs typeface="Arial"/>
                <a:sym typeface="Arial"/>
              </a:rPr>
              <a:t>Needs to show Tesla is a priority of his to stock-holders</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sz="1400">
                <a:latin typeface="Arial"/>
                <a:ea typeface="Arial"/>
                <a:cs typeface="Arial"/>
                <a:sym typeface="Arial"/>
              </a:rPr>
              <a:t>As a CEO, Elon is the face of Tesla, so his behavior reflects on the company for both positive or negative.</a:t>
            </a:r>
            <a:endParaRPr sz="1050">
              <a:solidFill>
                <a:srgbClr val="4D5156"/>
              </a:solidFill>
              <a:highlight>
                <a:srgbClr val="FFFFFF"/>
              </a:highlight>
              <a:latin typeface="Roboto"/>
              <a:ea typeface="Roboto"/>
              <a:cs typeface="Roboto"/>
              <a:sym typeface="Roboto"/>
            </a:endParaRPr>
          </a:p>
        </p:txBody>
      </p:sp>
      <p:sp>
        <p:nvSpPr>
          <p:cNvPr id="255" name="Google Shape;255;g215e68bdeb8_1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5e68bdeb8_2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Some of his controversial decisions have made </a:t>
            </a:r>
            <a:endParaRPr/>
          </a:p>
        </p:txBody>
      </p:sp>
      <p:sp>
        <p:nvSpPr>
          <p:cNvPr id="263" name="Google Shape;263;g215e68bdeb8_2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5e68bdeb8_1_3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5e68bdeb8_1_3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215e68bdeb8_1_3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5e68bdeb8_1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5e68bdeb8_1_3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sz="1400">
                <a:latin typeface="Arial"/>
                <a:ea typeface="Arial"/>
                <a:cs typeface="Arial"/>
                <a:sym typeface="Arial"/>
              </a:rPr>
              <a:t>Given more time, we would have liked to address bot data.  This may have caused a small amount of popularity bias in our data.</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sz="1400">
                <a:latin typeface="Arial"/>
                <a:ea typeface="Arial"/>
                <a:cs typeface="Arial"/>
                <a:sym typeface="Arial"/>
              </a:rPr>
              <a:t>We considered comparing tesla order cancellations based on date of account creation and date of tweet, and omitting these tweets, but this would have been an assumption and we did not want to expose our data to exclusion bias.</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sz="1400">
                <a:latin typeface="Arial"/>
                <a:ea typeface="Arial"/>
                <a:cs typeface="Arial"/>
                <a:sym typeface="Arial"/>
              </a:rPr>
              <a:t>We acknowledge:</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sz="1400">
                <a:latin typeface="Arial"/>
                <a:ea typeface="Arial"/>
                <a:cs typeface="Arial"/>
                <a:sym typeface="Arial"/>
              </a:rPr>
              <a:t>That is why our recommendations in the customer service, distribution, and manufacturing would take a considerable amount of investment.  However, given the 2022 annual growth report of Tesla, we think it would be a worthwhile investment and monetarily feasible to start on a 5 year plan to improve these areas.  With uncertainty in international shipping becoming more common, we highly recommend a </a:t>
            </a:r>
            <a:endParaRPr/>
          </a:p>
        </p:txBody>
      </p:sp>
      <p:sp>
        <p:nvSpPr>
          <p:cNvPr id="275" name="Google Shape;275;g215e68bdeb8_1_3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5e68bdeb8_2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Some of his controversial decisions have made </a:t>
            </a:r>
            <a:endParaRPr/>
          </a:p>
        </p:txBody>
      </p:sp>
      <p:sp>
        <p:nvSpPr>
          <p:cNvPr id="283" name="Google Shape;283;g215e68bdeb8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5e68bdeb8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5e68bdeb8_1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215e68bdeb8_1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IN" sz="1050">
                <a:solidFill>
                  <a:srgbClr val="4D5156"/>
                </a:solidFill>
                <a:highlight>
                  <a:srgbClr val="FFFFFF"/>
                </a:highlight>
                <a:latin typeface="Roboto"/>
                <a:ea typeface="Roboto"/>
                <a:cs typeface="Roboto"/>
                <a:sym typeface="Roboto"/>
              </a:rPr>
              <a:t>automotive, artificial intelligence, and clean energy company headquartered in Austin, Texas. Tesla designs and manufactures electric vehicles, battery energy storage</a:t>
            </a:r>
            <a:endParaRPr sz="1800">
              <a:latin typeface="Lato"/>
              <a:ea typeface="Lato"/>
              <a:cs typeface="Lato"/>
              <a:sym typeface="Lato"/>
            </a:endParaRPr>
          </a:p>
          <a:p>
            <a:pPr indent="0" lvl="0" marL="0" rtl="0" algn="l">
              <a:lnSpc>
                <a:spcPct val="115000"/>
              </a:lnSpc>
              <a:spcBef>
                <a:spcPts val="0"/>
              </a:spcBef>
              <a:spcAft>
                <a:spcPts val="0"/>
              </a:spcAft>
              <a:buNone/>
            </a:pPr>
            <a:r>
              <a:rPr lang="en-IN" sz="1800">
                <a:latin typeface="Lato"/>
                <a:ea typeface="Lato"/>
                <a:cs typeface="Lato"/>
                <a:sym typeface="Lato"/>
              </a:rPr>
              <a:t>founder of SpaceX, Tesla, Neuralink, and more</a:t>
            </a:r>
            <a:endParaRPr sz="18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IN" sz="1800">
                <a:latin typeface="Lato"/>
                <a:ea typeface="Lato"/>
                <a:cs typeface="Lato"/>
                <a:sym typeface="Lato"/>
              </a:rPr>
              <a:t>Unorthodox measures and success has captured the attention of many, increasing both positive and negative publicity.</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5e68bdeb8_2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Some of his controversial decisions have made </a:t>
            </a:r>
            <a:endParaRPr/>
          </a:p>
        </p:txBody>
      </p:sp>
      <p:sp>
        <p:nvSpPr>
          <p:cNvPr id="121" name="Google Shape;121;g215e68bdeb8_2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5e68bdeb8_2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IN" sz="1050">
                <a:solidFill>
                  <a:srgbClr val="4D5156"/>
                </a:solidFill>
                <a:highlight>
                  <a:srgbClr val="FFFFFF"/>
                </a:highlight>
                <a:latin typeface="Roboto"/>
                <a:ea typeface="Roboto"/>
                <a:cs typeface="Roboto"/>
                <a:sym typeface="Roboto"/>
              </a:rPr>
              <a:t>automotive, artificial intelligence, and clean energy company headquartered in Austin, Texas. Tesla designs and manufactures electric vehicles, battery energy storage</a:t>
            </a:r>
            <a:endParaRPr sz="1800">
              <a:latin typeface="Lato"/>
              <a:ea typeface="Lato"/>
              <a:cs typeface="Lato"/>
              <a:sym typeface="Lato"/>
            </a:endParaRPr>
          </a:p>
          <a:p>
            <a:pPr indent="0" lvl="0" marL="0" rtl="0" algn="l">
              <a:lnSpc>
                <a:spcPct val="115000"/>
              </a:lnSpc>
              <a:spcBef>
                <a:spcPts val="0"/>
              </a:spcBef>
              <a:spcAft>
                <a:spcPts val="0"/>
              </a:spcAft>
              <a:buNone/>
            </a:pPr>
            <a:r>
              <a:rPr lang="en-IN" sz="1800">
                <a:latin typeface="Lato"/>
                <a:ea typeface="Lato"/>
                <a:cs typeface="Lato"/>
                <a:sym typeface="Lato"/>
              </a:rPr>
              <a:t>founder of SpaceX, Tesla, Neuralink, and more</a:t>
            </a:r>
            <a:endParaRPr sz="18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IN" sz="1800">
                <a:latin typeface="Lato"/>
                <a:ea typeface="Lato"/>
                <a:cs typeface="Lato"/>
                <a:sym typeface="Lato"/>
              </a:rPr>
              <a:t>Unorthodox measures and success has captured the attention of many, increasing both positive and negative publicity.</a:t>
            </a:r>
            <a:endParaRPr/>
          </a:p>
        </p:txBody>
      </p:sp>
      <p:sp>
        <p:nvSpPr>
          <p:cNvPr id="126" name="Google Shape;126;g215e68bdeb8_2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5e68bdeb8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5e68bdeb8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We started by analyzing the tesla cancellations, to find trends in reasons why customers were not buying teslas.</a:t>
            </a:r>
            <a:endParaRPr/>
          </a:p>
        </p:txBody>
      </p:sp>
      <p:sp>
        <p:nvSpPr>
          <p:cNvPr id="135" name="Google Shape;135;g215e68bdeb8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5e68bdeb8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5e68bdeb8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15e68bdeb8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5e68bdeb8_1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5e68bdeb8_1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15e68bdeb8_1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11"/>
          <p:cNvSpPr/>
          <p:nvPr>
            <p:ph idx="2" type="pic"/>
          </p:nvPr>
        </p:nvSpPr>
        <p:spPr>
          <a:xfrm>
            <a:off x="2912803" y="1894115"/>
            <a:ext cx="1931437" cy="3069771"/>
          </a:xfrm>
          <a:prstGeom prst="rect">
            <a:avLst/>
          </a:prstGeom>
          <a:noFill/>
          <a:ln>
            <a:noFill/>
          </a:ln>
        </p:spPr>
      </p:sp>
      <p:sp>
        <p:nvSpPr>
          <p:cNvPr id="15" name="Google Shape;15;p11"/>
          <p:cNvSpPr/>
          <p:nvPr>
            <p:ph idx="3" type="pic"/>
          </p:nvPr>
        </p:nvSpPr>
        <p:spPr>
          <a:xfrm>
            <a:off x="5130281" y="1894115"/>
            <a:ext cx="1931437" cy="3069771"/>
          </a:xfrm>
          <a:prstGeom prst="rect">
            <a:avLst/>
          </a:prstGeom>
          <a:noFill/>
          <a:ln>
            <a:noFill/>
          </a:ln>
        </p:spPr>
      </p:sp>
      <p:sp>
        <p:nvSpPr>
          <p:cNvPr id="16" name="Google Shape;16;p11"/>
          <p:cNvSpPr/>
          <p:nvPr>
            <p:ph idx="4" type="pic"/>
          </p:nvPr>
        </p:nvSpPr>
        <p:spPr>
          <a:xfrm>
            <a:off x="7347759" y="1903640"/>
            <a:ext cx="1931437" cy="3069771"/>
          </a:xfrm>
          <a:prstGeom prst="rect">
            <a:avLst/>
          </a:prstGeom>
          <a:noFill/>
          <a:ln>
            <a:noFill/>
          </a:ln>
        </p:spPr>
      </p:sp>
      <p:sp>
        <p:nvSpPr>
          <p:cNvPr id="17" name="Google Shape;17;p11"/>
          <p:cNvSpPr/>
          <p:nvPr>
            <p:ph idx="5" type="pic"/>
          </p:nvPr>
        </p:nvSpPr>
        <p:spPr>
          <a:xfrm>
            <a:off x="9565237" y="1903640"/>
            <a:ext cx="1931437" cy="3069771"/>
          </a:xfrm>
          <a:prstGeom prst="rect">
            <a:avLst/>
          </a:prstGeom>
          <a:noFill/>
          <a:ln>
            <a:noFill/>
          </a:ln>
        </p:spPr>
      </p:sp>
      <p:sp>
        <p:nvSpPr>
          <p:cNvPr id="18" name="Google Shape;18;p11"/>
          <p:cNvSpPr/>
          <p:nvPr>
            <p:ph idx="6" type="pic"/>
          </p:nvPr>
        </p:nvSpPr>
        <p:spPr>
          <a:xfrm>
            <a:off x="695325" y="1894115"/>
            <a:ext cx="1931437" cy="3069771"/>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9" name="Google Shape;59;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21"/>
          <p:cNvSpPr/>
          <p:nvPr>
            <p:ph idx="2" type="pic"/>
          </p:nvPr>
        </p:nvSpPr>
        <p:spPr>
          <a:xfrm>
            <a:off x="5183188" y="987425"/>
            <a:ext cx="6172200" cy="4873625"/>
          </a:xfrm>
          <a:prstGeom prst="rect">
            <a:avLst/>
          </a:prstGeom>
          <a:noFill/>
          <a:ln>
            <a:noFill/>
          </a:ln>
        </p:spPr>
      </p:sp>
      <p:sp>
        <p:nvSpPr>
          <p:cNvPr id="65" name="Google Shape;65;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6" name="Google Shape;66;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9" name="Shape 19"/>
        <p:cNvGrpSpPr/>
        <p:nvPr/>
      </p:nvGrpSpPr>
      <p:grpSpPr>
        <a:xfrm>
          <a:off x="0" y="0"/>
          <a:ext cx="0" cy="0"/>
          <a:chOff x="0" y="0"/>
          <a:chExt cx="0" cy="0"/>
        </a:xfrm>
      </p:grpSpPr>
      <p:sp>
        <p:nvSpPr>
          <p:cNvPr id="20" name="Google Shape;20;p12"/>
          <p:cNvSpPr/>
          <p:nvPr>
            <p:ph idx="2" type="pic"/>
          </p:nvPr>
        </p:nvSpPr>
        <p:spPr>
          <a:xfrm>
            <a:off x="2438400" y="2492375"/>
            <a:ext cx="7289800" cy="381635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13"/>
          <p:cNvSpPr/>
          <p:nvPr>
            <p:ph idx="2" type="pic"/>
          </p:nvPr>
        </p:nvSpPr>
        <p:spPr>
          <a:xfrm>
            <a:off x="3825529" y="2301441"/>
            <a:ext cx="1931437" cy="3069771"/>
          </a:xfrm>
          <a:prstGeom prst="rect">
            <a:avLst/>
          </a:prstGeom>
          <a:noFill/>
          <a:ln>
            <a:noFill/>
          </a:ln>
        </p:spPr>
      </p:sp>
      <p:sp>
        <p:nvSpPr>
          <p:cNvPr id="23" name="Google Shape;23;p13"/>
          <p:cNvSpPr/>
          <p:nvPr>
            <p:ph idx="3" type="pic"/>
          </p:nvPr>
        </p:nvSpPr>
        <p:spPr>
          <a:xfrm>
            <a:off x="6435033" y="2301441"/>
            <a:ext cx="1931437" cy="3069771"/>
          </a:xfrm>
          <a:prstGeom prst="rect">
            <a:avLst/>
          </a:prstGeom>
          <a:noFill/>
          <a:ln>
            <a:noFill/>
          </a:ln>
        </p:spPr>
      </p:sp>
      <p:sp>
        <p:nvSpPr>
          <p:cNvPr id="24" name="Google Shape;24;p13"/>
          <p:cNvSpPr/>
          <p:nvPr>
            <p:ph idx="4" type="pic"/>
          </p:nvPr>
        </p:nvSpPr>
        <p:spPr>
          <a:xfrm>
            <a:off x="9044538" y="2310966"/>
            <a:ext cx="1931437" cy="3069771"/>
          </a:xfrm>
          <a:prstGeom prst="rect">
            <a:avLst/>
          </a:prstGeom>
          <a:noFill/>
          <a:ln>
            <a:noFill/>
          </a:ln>
        </p:spPr>
      </p:sp>
      <p:sp>
        <p:nvSpPr>
          <p:cNvPr id="25" name="Google Shape;25;p13"/>
          <p:cNvSpPr/>
          <p:nvPr>
            <p:ph idx="5" type="pic"/>
          </p:nvPr>
        </p:nvSpPr>
        <p:spPr>
          <a:xfrm>
            <a:off x="1216025" y="2301441"/>
            <a:ext cx="1931437" cy="3069771"/>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sp>
        <p:nvSpPr>
          <p:cNvPr id="27" name="Google Shape;27;p14"/>
          <p:cNvSpPr/>
          <p:nvPr>
            <p:ph idx="2" type="pic"/>
          </p:nvPr>
        </p:nvSpPr>
        <p:spPr>
          <a:xfrm>
            <a:off x="5064043" y="1276649"/>
            <a:ext cx="2127418" cy="2728900"/>
          </a:xfrm>
          <a:prstGeom prst="rect">
            <a:avLst/>
          </a:prstGeom>
          <a:noFill/>
          <a:ln>
            <a:noFill/>
          </a:ln>
        </p:spPr>
      </p:sp>
      <p:sp>
        <p:nvSpPr>
          <p:cNvPr id="28" name="Google Shape;28;p14"/>
          <p:cNvSpPr/>
          <p:nvPr>
            <p:ph idx="3" type="pic"/>
          </p:nvPr>
        </p:nvSpPr>
        <p:spPr>
          <a:xfrm>
            <a:off x="8805544" y="1276649"/>
            <a:ext cx="2127418" cy="2728900"/>
          </a:xfrm>
          <a:prstGeom prst="rect">
            <a:avLst/>
          </a:prstGeom>
          <a:noFill/>
          <a:ln>
            <a:noFill/>
          </a:ln>
        </p:spPr>
      </p:sp>
      <p:sp>
        <p:nvSpPr>
          <p:cNvPr id="29" name="Google Shape;29;p14"/>
          <p:cNvSpPr/>
          <p:nvPr>
            <p:ph idx="4" type="pic"/>
          </p:nvPr>
        </p:nvSpPr>
        <p:spPr>
          <a:xfrm>
            <a:off x="1259038" y="1276649"/>
            <a:ext cx="2127418" cy="27289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15"/>
          <p:cNvSpPr/>
          <p:nvPr>
            <p:ph idx="2" type="pic"/>
          </p:nvPr>
        </p:nvSpPr>
        <p:spPr>
          <a:xfrm>
            <a:off x="1336191" y="1317901"/>
            <a:ext cx="3483770" cy="1401981"/>
          </a:xfrm>
          <a:prstGeom prst="rect">
            <a:avLst/>
          </a:prstGeom>
          <a:noFill/>
          <a:ln>
            <a:noFill/>
          </a:ln>
        </p:spPr>
      </p:sp>
      <p:sp>
        <p:nvSpPr>
          <p:cNvPr id="32" name="Google Shape;32;p15"/>
          <p:cNvSpPr/>
          <p:nvPr>
            <p:ph idx="3" type="pic"/>
          </p:nvPr>
        </p:nvSpPr>
        <p:spPr>
          <a:xfrm>
            <a:off x="7378303" y="1317901"/>
            <a:ext cx="3483770" cy="1401981"/>
          </a:xfrm>
          <a:prstGeom prst="rect">
            <a:avLst/>
          </a:prstGeom>
          <a:noFill/>
          <a:ln>
            <a:noFill/>
          </a:ln>
        </p:spPr>
      </p:sp>
      <p:sp>
        <p:nvSpPr>
          <p:cNvPr id="33" name="Google Shape;33;p15"/>
          <p:cNvSpPr/>
          <p:nvPr>
            <p:ph idx="4" type="pic"/>
          </p:nvPr>
        </p:nvSpPr>
        <p:spPr>
          <a:xfrm>
            <a:off x="1336191" y="4051282"/>
            <a:ext cx="3483770" cy="1401981"/>
          </a:xfrm>
          <a:prstGeom prst="rect">
            <a:avLst/>
          </a:prstGeom>
          <a:noFill/>
          <a:ln>
            <a:noFill/>
          </a:ln>
        </p:spPr>
      </p:sp>
      <p:sp>
        <p:nvSpPr>
          <p:cNvPr id="34" name="Google Shape;34;p15"/>
          <p:cNvSpPr/>
          <p:nvPr>
            <p:ph idx="5" type="pic"/>
          </p:nvPr>
        </p:nvSpPr>
        <p:spPr>
          <a:xfrm>
            <a:off x="7170740" y="4051282"/>
            <a:ext cx="3897310" cy="1401981"/>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16"/>
          <p:cNvSpPr/>
          <p:nvPr>
            <p:ph idx="2" type="pic"/>
          </p:nvPr>
        </p:nvSpPr>
        <p:spPr>
          <a:xfrm>
            <a:off x="1639569" y="1428192"/>
            <a:ext cx="1217068" cy="1217068"/>
          </a:xfrm>
          <a:prstGeom prst="rect">
            <a:avLst/>
          </a:prstGeom>
          <a:noFill/>
          <a:ln>
            <a:noFill/>
          </a:ln>
        </p:spPr>
      </p:sp>
      <p:sp>
        <p:nvSpPr>
          <p:cNvPr id="37" name="Google Shape;37;p16"/>
          <p:cNvSpPr/>
          <p:nvPr>
            <p:ph idx="3" type="pic"/>
          </p:nvPr>
        </p:nvSpPr>
        <p:spPr>
          <a:xfrm>
            <a:off x="5333184" y="975517"/>
            <a:ext cx="1217068" cy="1217068"/>
          </a:xfrm>
          <a:prstGeom prst="rect">
            <a:avLst/>
          </a:prstGeom>
          <a:noFill/>
          <a:ln>
            <a:noFill/>
          </a:ln>
        </p:spPr>
      </p:sp>
      <p:sp>
        <p:nvSpPr>
          <p:cNvPr id="38" name="Google Shape;38;p16"/>
          <p:cNvSpPr/>
          <p:nvPr>
            <p:ph idx="4" type="pic"/>
          </p:nvPr>
        </p:nvSpPr>
        <p:spPr>
          <a:xfrm>
            <a:off x="8327628" y="1714069"/>
            <a:ext cx="1217068" cy="1217068"/>
          </a:xfrm>
          <a:prstGeom prst="rect">
            <a:avLst/>
          </a:prstGeom>
          <a:noFill/>
          <a:ln>
            <a:noFill/>
          </a:ln>
        </p:spPr>
      </p:sp>
      <p:sp>
        <p:nvSpPr>
          <p:cNvPr id="39" name="Google Shape;39;p16"/>
          <p:cNvSpPr/>
          <p:nvPr>
            <p:ph idx="5" type="pic"/>
          </p:nvPr>
        </p:nvSpPr>
        <p:spPr>
          <a:xfrm>
            <a:off x="9967236" y="4008727"/>
            <a:ext cx="1217068" cy="1217068"/>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40" name="Shape 40"/>
        <p:cNvGrpSpPr/>
        <p:nvPr/>
      </p:nvGrpSpPr>
      <p:grpSpPr>
        <a:xfrm>
          <a:off x="0" y="0"/>
          <a:ext cx="0" cy="0"/>
          <a:chOff x="0" y="0"/>
          <a:chExt cx="0" cy="0"/>
        </a:xfrm>
      </p:grpSpPr>
      <p:sp>
        <p:nvSpPr>
          <p:cNvPr id="41" name="Google Shape;41;p17"/>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1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1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1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1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8"/>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0"/>
          <p:cNvGrpSpPr/>
          <p:nvPr/>
        </p:nvGrpSpPr>
        <p:grpSpPr>
          <a:xfrm>
            <a:off x="11756789" y="6424164"/>
            <a:ext cx="276348" cy="274973"/>
            <a:chOff x="978428" y="707387"/>
            <a:chExt cx="3829050" cy="3810000"/>
          </a:xfrm>
        </p:grpSpPr>
        <p:sp>
          <p:nvSpPr>
            <p:cNvPr id="11" name="Google Shape;11;p10"/>
            <p:cNvSpPr/>
            <p:nvPr/>
          </p:nvSpPr>
          <p:spPr>
            <a:xfrm>
              <a:off x="1148290" y="1082037"/>
              <a:ext cx="3489325" cy="3435350"/>
            </a:xfrm>
            <a:custGeom>
              <a:rect b="b" l="l" r="r" t="t"/>
              <a:pathLst>
                <a:path extrusionOk="0" h="911" w="925">
                  <a:moveTo>
                    <a:pt x="462" y="911"/>
                  </a:moveTo>
                  <a:cubicBezTo>
                    <a:pt x="604" y="113"/>
                    <a:pt x="604" y="113"/>
                    <a:pt x="604" y="113"/>
                  </a:cubicBezTo>
                  <a:cubicBezTo>
                    <a:pt x="740" y="113"/>
                    <a:pt x="782" y="128"/>
                    <a:pt x="788" y="189"/>
                  </a:cubicBezTo>
                  <a:cubicBezTo>
                    <a:pt x="788" y="189"/>
                    <a:pt x="879" y="155"/>
                    <a:pt x="925" y="86"/>
                  </a:cubicBezTo>
                  <a:cubicBezTo>
                    <a:pt x="746" y="3"/>
                    <a:pt x="567" y="0"/>
                    <a:pt x="567" y="0"/>
                  </a:cubicBezTo>
                  <a:cubicBezTo>
                    <a:pt x="462" y="127"/>
                    <a:pt x="462" y="127"/>
                    <a:pt x="462" y="127"/>
                  </a:cubicBezTo>
                  <a:cubicBezTo>
                    <a:pt x="462" y="127"/>
                    <a:pt x="462" y="127"/>
                    <a:pt x="462" y="127"/>
                  </a:cubicBezTo>
                  <a:cubicBezTo>
                    <a:pt x="358" y="0"/>
                    <a:pt x="358" y="0"/>
                    <a:pt x="358" y="0"/>
                  </a:cubicBezTo>
                  <a:cubicBezTo>
                    <a:pt x="358" y="0"/>
                    <a:pt x="178" y="3"/>
                    <a:pt x="0" y="86"/>
                  </a:cubicBezTo>
                  <a:cubicBezTo>
                    <a:pt x="45" y="155"/>
                    <a:pt x="136" y="189"/>
                    <a:pt x="136" y="189"/>
                  </a:cubicBezTo>
                  <a:cubicBezTo>
                    <a:pt x="142" y="128"/>
                    <a:pt x="185" y="113"/>
                    <a:pt x="319" y="113"/>
                  </a:cubicBezTo>
                  <a:cubicBezTo>
                    <a:pt x="462" y="911"/>
                    <a:pt x="462" y="911"/>
                    <a:pt x="462" y="911"/>
                  </a:cubicBezTo>
                </a:path>
              </a:pathLst>
            </a:custGeom>
            <a:solidFill>
              <a:srgbClr val="E821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0"/>
            <p:cNvSpPr/>
            <p:nvPr/>
          </p:nvSpPr>
          <p:spPr>
            <a:xfrm>
              <a:off x="978428" y="707387"/>
              <a:ext cx="3829050" cy="596900"/>
            </a:xfrm>
            <a:custGeom>
              <a:rect b="b" l="l" r="r" t="t"/>
              <a:pathLst>
                <a:path extrusionOk="0" h="158" w="1015">
                  <a:moveTo>
                    <a:pt x="507" y="62"/>
                  </a:moveTo>
                  <a:cubicBezTo>
                    <a:pt x="652" y="61"/>
                    <a:pt x="817" y="84"/>
                    <a:pt x="986" y="158"/>
                  </a:cubicBezTo>
                  <a:cubicBezTo>
                    <a:pt x="1009" y="117"/>
                    <a:pt x="1015" y="99"/>
                    <a:pt x="1015" y="99"/>
                  </a:cubicBezTo>
                  <a:cubicBezTo>
                    <a:pt x="830" y="26"/>
                    <a:pt x="656" y="1"/>
                    <a:pt x="507" y="0"/>
                  </a:cubicBezTo>
                  <a:cubicBezTo>
                    <a:pt x="358" y="1"/>
                    <a:pt x="185" y="26"/>
                    <a:pt x="0" y="99"/>
                  </a:cubicBezTo>
                  <a:cubicBezTo>
                    <a:pt x="0" y="99"/>
                    <a:pt x="8" y="121"/>
                    <a:pt x="29" y="158"/>
                  </a:cubicBezTo>
                  <a:cubicBezTo>
                    <a:pt x="198" y="84"/>
                    <a:pt x="363" y="61"/>
                    <a:pt x="507" y="62"/>
                  </a:cubicBezTo>
                  <a:cubicBezTo>
                    <a:pt x="507" y="62"/>
                    <a:pt x="507" y="62"/>
                    <a:pt x="507" y="62"/>
                  </a:cubicBezTo>
                </a:path>
              </a:pathLst>
            </a:custGeom>
            <a:solidFill>
              <a:srgbClr val="E821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hyperlink" Target="https://www.google.com/url?sa=i&amp;url=https%3A%2F%2Fen.wikipedia.org%2Fwiki%2FElon_Musk&amp;psig=AOvVaw0Nl2ns2F3enc1Oo9cvNQaI&amp;ust=1678098908205000&amp;source=images&amp;cd=vfe&amp;ved=0CA8QjRxqFwoTCJCLxLjUxP0CFQAAAAAdAAAAABAD" TargetMode="External"/><Relationship Id="rId4" Type="http://schemas.openxmlformats.org/officeDocument/2006/relationships/hyperlink" Target="https://twitter.com/kfury/status/1515110763844673536" TargetMode="External"/><Relationship Id="rId5" Type="http://schemas.openxmlformats.org/officeDocument/2006/relationships/hyperlink" Target="https://twitter.com/kfury/status/1519476230508056576" TargetMode="External"/><Relationship Id="rId6" Type="http://schemas.openxmlformats.org/officeDocument/2006/relationships/hyperlink" Target="https://twitter.com/kfury/status/1583330161625219073" TargetMode="External"/><Relationship Id="rId7" Type="http://schemas.openxmlformats.org/officeDocument/2006/relationships/hyperlink" Target="https://www.wikipedi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84" name="Shape 84"/>
        <p:cNvGrpSpPr/>
        <p:nvPr/>
      </p:nvGrpSpPr>
      <p:grpSpPr>
        <a:xfrm>
          <a:off x="0" y="0"/>
          <a:ext cx="0" cy="0"/>
          <a:chOff x="0" y="0"/>
          <a:chExt cx="0" cy="0"/>
        </a:xfrm>
      </p:grpSpPr>
      <p:sp>
        <p:nvSpPr>
          <p:cNvPr id="85" name="Google Shape;85;p1"/>
          <p:cNvSpPr/>
          <p:nvPr/>
        </p:nvSpPr>
        <p:spPr>
          <a:xfrm>
            <a:off x="0" y="0"/>
            <a:ext cx="12192000" cy="360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
          <p:cNvPicPr preferRelativeResize="0"/>
          <p:nvPr/>
        </p:nvPicPr>
        <p:blipFill>
          <a:blip r:embed="rId3">
            <a:alphaModFix/>
          </a:blip>
          <a:stretch>
            <a:fillRect/>
          </a:stretch>
        </p:blipFill>
        <p:spPr>
          <a:xfrm>
            <a:off x="10020301" y="176425"/>
            <a:ext cx="2009599" cy="655300"/>
          </a:xfrm>
          <a:prstGeom prst="rect">
            <a:avLst/>
          </a:prstGeom>
          <a:noFill/>
          <a:ln>
            <a:noFill/>
          </a:ln>
        </p:spPr>
      </p:pic>
      <p:pic>
        <p:nvPicPr>
          <p:cNvPr id="87" name="Google Shape;87;p1"/>
          <p:cNvPicPr preferRelativeResize="0"/>
          <p:nvPr/>
        </p:nvPicPr>
        <p:blipFill>
          <a:blip r:embed="rId4">
            <a:alphaModFix/>
          </a:blip>
          <a:stretch>
            <a:fillRect/>
          </a:stretch>
        </p:blipFill>
        <p:spPr>
          <a:xfrm>
            <a:off x="9250720" y="176421"/>
            <a:ext cx="655275" cy="655300"/>
          </a:xfrm>
          <a:prstGeom prst="rect">
            <a:avLst/>
          </a:prstGeom>
          <a:noFill/>
          <a:ln>
            <a:noFill/>
          </a:ln>
        </p:spPr>
      </p:pic>
      <p:sp>
        <p:nvSpPr>
          <p:cNvPr id="88" name="Google Shape;88;p1"/>
          <p:cNvSpPr txBox="1"/>
          <p:nvPr/>
        </p:nvSpPr>
        <p:spPr>
          <a:xfrm>
            <a:off x="3835025" y="3953125"/>
            <a:ext cx="7948500" cy="1105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b="1" lang="en-IN" sz="3200">
                <a:solidFill>
                  <a:schemeClr val="lt1"/>
                </a:solidFill>
                <a:latin typeface="Inter"/>
                <a:ea typeface="Inter"/>
                <a:cs typeface="Inter"/>
                <a:sym typeface="Inter"/>
              </a:rPr>
              <a:t>Daniel Lamb and Melvin Rajendran</a:t>
            </a:r>
            <a:endParaRPr b="1" sz="3200">
              <a:solidFill>
                <a:schemeClr val="lt1"/>
              </a:solidFill>
              <a:latin typeface="Inter"/>
              <a:ea typeface="Inter"/>
              <a:cs typeface="Inter"/>
              <a:sym typeface="Inter"/>
            </a:endParaRPr>
          </a:p>
          <a:p>
            <a:pPr indent="0" lvl="0" marL="0" rtl="0" algn="r">
              <a:lnSpc>
                <a:spcPct val="115000"/>
              </a:lnSpc>
              <a:spcBef>
                <a:spcPts val="0"/>
              </a:spcBef>
              <a:spcAft>
                <a:spcPts val="0"/>
              </a:spcAft>
              <a:buNone/>
            </a:pPr>
            <a:r>
              <a:rPr lang="en-IN" sz="2300">
                <a:solidFill>
                  <a:schemeClr val="lt1"/>
                </a:solidFill>
                <a:latin typeface="Inter"/>
                <a:ea typeface="Inter"/>
                <a:cs typeface="Inter"/>
                <a:sym typeface="Inter"/>
              </a:rPr>
              <a:t>QUESTech Datathon 2023</a:t>
            </a:r>
            <a:endParaRPr sz="2300">
              <a:solidFill>
                <a:schemeClr val="lt1"/>
              </a:solidFill>
              <a:latin typeface="Inter"/>
              <a:ea typeface="Inter"/>
              <a:cs typeface="Inter"/>
              <a:sym typeface="Inter"/>
            </a:endParaRPr>
          </a:p>
        </p:txBody>
      </p:sp>
      <p:sp>
        <p:nvSpPr>
          <p:cNvPr id="89" name="Google Shape;89;p1"/>
          <p:cNvSpPr txBox="1"/>
          <p:nvPr/>
        </p:nvSpPr>
        <p:spPr>
          <a:xfrm>
            <a:off x="329225" y="2567100"/>
            <a:ext cx="10897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chemeClr val="dk1"/>
                </a:solidFill>
                <a:latin typeface="Inter"/>
                <a:ea typeface="Inter"/>
                <a:cs typeface="Inter"/>
                <a:sym typeface="Inter"/>
              </a:rPr>
              <a:t>Reducing Tesla Order Cancellations</a:t>
            </a:r>
            <a:endParaRPr b="1" sz="4400">
              <a:solidFill>
                <a:schemeClr val="dk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215e68bdeb8_2_18"/>
          <p:cNvPicPr preferRelativeResize="0"/>
          <p:nvPr/>
        </p:nvPicPr>
        <p:blipFill>
          <a:blip r:embed="rId3">
            <a:alphaModFix/>
          </a:blip>
          <a:stretch>
            <a:fillRect/>
          </a:stretch>
        </p:blipFill>
        <p:spPr>
          <a:xfrm>
            <a:off x="2584794" y="0"/>
            <a:ext cx="9613206" cy="6857999"/>
          </a:xfrm>
          <a:prstGeom prst="rect">
            <a:avLst/>
          </a:prstGeom>
          <a:noFill/>
          <a:ln>
            <a:noFill/>
          </a:ln>
        </p:spPr>
      </p:pic>
      <p:sp>
        <p:nvSpPr>
          <p:cNvPr id="164" name="Google Shape;164;g215e68bdeb8_2_18"/>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latin typeface="Inter"/>
                <a:ea typeface="Inter"/>
                <a:cs typeface="Inter"/>
                <a:sym typeface="Inter"/>
              </a:rPr>
              <a:t>Issues with </a:t>
            </a:r>
            <a:r>
              <a:rPr b="1" lang="en-IN" sz="2200">
                <a:solidFill>
                  <a:srgbClr val="E31937"/>
                </a:solidFill>
                <a:latin typeface="Inter"/>
                <a:ea typeface="Inter"/>
                <a:cs typeface="Inter"/>
                <a:sym typeface="Inter"/>
              </a:rPr>
              <a:t>Customer Service</a:t>
            </a:r>
            <a:endParaRPr b="1" sz="2200">
              <a:solidFill>
                <a:srgbClr val="E31937"/>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215e68bdeb8_2_26"/>
          <p:cNvPicPr preferRelativeResize="0"/>
          <p:nvPr/>
        </p:nvPicPr>
        <p:blipFill>
          <a:blip r:embed="rId3">
            <a:alphaModFix/>
          </a:blip>
          <a:stretch>
            <a:fillRect/>
          </a:stretch>
        </p:blipFill>
        <p:spPr>
          <a:xfrm>
            <a:off x="2602815" y="-11"/>
            <a:ext cx="9577170" cy="6857999"/>
          </a:xfrm>
          <a:prstGeom prst="rect">
            <a:avLst/>
          </a:prstGeom>
          <a:noFill/>
          <a:ln>
            <a:noFill/>
          </a:ln>
        </p:spPr>
      </p:pic>
      <p:sp>
        <p:nvSpPr>
          <p:cNvPr id="171" name="Google Shape;171;g215e68bdeb8_2_26"/>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solidFill>
                  <a:srgbClr val="E31937"/>
                </a:solidFill>
                <a:latin typeface="Inter"/>
                <a:ea typeface="Inter"/>
                <a:cs typeface="Inter"/>
                <a:sym typeface="Inter"/>
              </a:rPr>
              <a:t>Elon Musk</a:t>
            </a:r>
            <a:r>
              <a:rPr b="1" lang="en-IN" sz="2200">
                <a:latin typeface="Inter"/>
                <a:ea typeface="Inter"/>
                <a:cs typeface="Inter"/>
                <a:sym typeface="Inter"/>
              </a:rPr>
              <a:t>’s Persona</a:t>
            </a:r>
            <a:endParaRPr b="1" sz="2200">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g215e68bdeb8_2_34"/>
          <p:cNvPicPr preferRelativeResize="0"/>
          <p:nvPr/>
        </p:nvPicPr>
        <p:blipFill>
          <a:blip r:embed="rId3">
            <a:alphaModFix/>
          </a:blip>
          <a:stretch>
            <a:fillRect/>
          </a:stretch>
        </p:blipFill>
        <p:spPr>
          <a:xfrm>
            <a:off x="2602793" y="0"/>
            <a:ext cx="9577221" cy="6857999"/>
          </a:xfrm>
          <a:prstGeom prst="rect">
            <a:avLst/>
          </a:prstGeom>
          <a:noFill/>
          <a:ln>
            <a:noFill/>
          </a:ln>
        </p:spPr>
      </p:pic>
      <p:sp>
        <p:nvSpPr>
          <p:cNvPr id="178" name="Google Shape;178;g215e68bdeb8_2_34"/>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latin typeface="Inter"/>
                <a:ea typeface="Inter"/>
                <a:cs typeface="Inter"/>
                <a:sym typeface="Inter"/>
              </a:rPr>
              <a:t>Tesla’s </a:t>
            </a:r>
            <a:r>
              <a:rPr b="1" lang="en-IN" sz="2200">
                <a:solidFill>
                  <a:srgbClr val="E31937"/>
                </a:solidFill>
                <a:latin typeface="Inter"/>
                <a:ea typeface="Inter"/>
                <a:cs typeface="Inter"/>
                <a:sym typeface="Inter"/>
              </a:rPr>
              <a:t>Supply Chain</a:t>
            </a:r>
            <a:endParaRPr b="1" sz="2200">
              <a:solidFill>
                <a:srgbClr val="E31937"/>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215e68bdeb8_1_184"/>
          <p:cNvPicPr preferRelativeResize="0"/>
          <p:nvPr/>
        </p:nvPicPr>
        <p:blipFill rotWithShape="1">
          <a:blip r:embed="rId3">
            <a:alphaModFix/>
          </a:blip>
          <a:srcRect b="1127" l="1101" r="540" t="22687"/>
          <a:stretch/>
        </p:blipFill>
        <p:spPr>
          <a:xfrm>
            <a:off x="1477375" y="1746900"/>
            <a:ext cx="9305500" cy="4387750"/>
          </a:xfrm>
          <a:prstGeom prst="rect">
            <a:avLst/>
          </a:prstGeom>
          <a:noFill/>
          <a:ln>
            <a:noFill/>
          </a:ln>
        </p:spPr>
      </p:pic>
      <p:sp>
        <p:nvSpPr>
          <p:cNvPr id="185" name="Google Shape;185;g215e68bdeb8_1_184"/>
          <p:cNvSpPr txBox="1"/>
          <p:nvPr/>
        </p:nvSpPr>
        <p:spPr>
          <a:xfrm>
            <a:off x="2916601" y="733475"/>
            <a:ext cx="63588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Distribution of</a:t>
            </a:r>
            <a:r>
              <a:rPr b="1" lang="en-IN" sz="3400">
                <a:solidFill>
                  <a:schemeClr val="dk1"/>
                </a:solidFill>
                <a:latin typeface="Inter"/>
                <a:ea typeface="Inter"/>
                <a:cs typeface="Inter"/>
                <a:sym typeface="Inter"/>
              </a:rPr>
              <a:t> </a:t>
            </a:r>
            <a:r>
              <a:rPr b="1" lang="en-IN" sz="3400">
                <a:solidFill>
                  <a:srgbClr val="E31937"/>
                </a:solidFill>
                <a:latin typeface="Inter"/>
                <a:ea typeface="Inter"/>
                <a:cs typeface="Inter"/>
                <a:sym typeface="Inter"/>
              </a:rPr>
              <a:t>4 Topics </a:t>
            </a:r>
            <a:endParaRPr b="1" sz="3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g215e68bdeb8_2_111"/>
          <p:cNvSpPr txBox="1"/>
          <p:nvPr/>
        </p:nvSpPr>
        <p:spPr>
          <a:xfrm>
            <a:off x="3543900" y="1893738"/>
            <a:ext cx="6428100" cy="46389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IN" sz="1800">
                <a:solidFill>
                  <a:srgbClr val="E31937"/>
                </a:solidFill>
                <a:latin typeface="Inter"/>
                <a:ea typeface="Inter"/>
                <a:cs typeface="Inter"/>
                <a:sym typeface="Inter"/>
              </a:rPr>
              <a:t>Streamline</a:t>
            </a:r>
            <a:r>
              <a:rPr b="1" lang="en-IN" sz="1800">
                <a:solidFill>
                  <a:schemeClr val="dk1"/>
                </a:solidFill>
                <a:latin typeface="Inter"/>
                <a:ea typeface="Inter"/>
                <a:cs typeface="Inter"/>
                <a:sym typeface="Inter"/>
              </a:rPr>
              <a:t> the delivery process</a:t>
            </a:r>
            <a:endParaRPr b="1"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Providing regular updates on delivery timelines</a:t>
            </a:r>
            <a:endParaRPr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Offering convenient delivery options</a:t>
            </a:r>
            <a:endParaRPr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Providing a more seamless handover experience</a:t>
            </a:r>
            <a:endParaRPr sz="18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b="1" lang="en-IN" sz="1800">
                <a:solidFill>
                  <a:srgbClr val="E31937"/>
                </a:solidFill>
                <a:latin typeface="Inter"/>
                <a:ea typeface="Inter"/>
                <a:cs typeface="Inter"/>
                <a:sym typeface="Inter"/>
              </a:rPr>
              <a:t>Improve</a:t>
            </a:r>
            <a:r>
              <a:rPr b="1" lang="en-IN" sz="1800">
                <a:solidFill>
                  <a:schemeClr val="dk1"/>
                </a:solidFill>
                <a:latin typeface="Inter"/>
                <a:ea typeface="Inter"/>
                <a:cs typeface="Inter"/>
                <a:sym typeface="Inter"/>
              </a:rPr>
              <a:t> the customer experience</a:t>
            </a:r>
            <a:endParaRPr b="1"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Incentivize the mobile service program</a:t>
            </a:r>
            <a:endParaRPr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Expanding service center network</a:t>
            </a:r>
            <a:endParaRPr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Personalization!</a:t>
            </a:r>
            <a:endParaRPr sz="18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b="1" lang="en-IN" sz="1800">
                <a:solidFill>
                  <a:srgbClr val="E31937"/>
                </a:solidFill>
                <a:latin typeface="Inter"/>
                <a:ea typeface="Inter"/>
                <a:cs typeface="Inter"/>
                <a:sym typeface="Inter"/>
              </a:rPr>
              <a:t>Invest</a:t>
            </a:r>
            <a:r>
              <a:rPr b="1" lang="en-IN" sz="1800">
                <a:solidFill>
                  <a:schemeClr val="dk1"/>
                </a:solidFill>
                <a:latin typeface="Inter"/>
                <a:ea typeface="Inter"/>
                <a:cs typeface="Inter"/>
                <a:sym typeface="Inter"/>
              </a:rPr>
              <a:t> in domestic manufacturing facilities</a:t>
            </a:r>
            <a:endParaRPr b="1"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Simplifying supply chain</a:t>
            </a:r>
            <a:endParaRPr sz="1800">
              <a:solidFill>
                <a:schemeClr val="dk1"/>
              </a:solidFill>
              <a:latin typeface="Inter"/>
              <a:ea typeface="Inter"/>
              <a:cs typeface="Inter"/>
              <a:sym typeface="Inter"/>
            </a:endParaRPr>
          </a:p>
          <a:p>
            <a:pPr indent="0" lvl="0" marL="0" rtl="0" algn="l">
              <a:lnSpc>
                <a:spcPct val="115000"/>
              </a:lnSpc>
              <a:spcBef>
                <a:spcPts val="0"/>
              </a:spcBef>
              <a:spcAft>
                <a:spcPts val="0"/>
              </a:spcAft>
              <a:buSzPts val="1100"/>
              <a:buNone/>
            </a:pPr>
            <a:r>
              <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Lato"/>
              <a:ea typeface="Lato"/>
              <a:cs typeface="Lato"/>
              <a:sym typeface="Lato"/>
            </a:endParaRPr>
          </a:p>
        </p:txBody>
      </p:sp>
      <p:sp>
        <p:nvSpPr>
          <p:cNvPr id="191" name="Google Shape;191;g215e68bdeb8_2_111"/>
          <p:cNvSpPr txBox="1"/>
          <p:nvPr/>
        </p:nvSpPr>
        <p:spPr>
          <a:xfrm>
            <a:off x="2655750" y="719825"/>
            <a:ext cx="68805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Recommendations for </a:t>
            </a:r>
            <a:r>
              <a:rPr b="1" lang="en-IN" sz="3400">
                <a:solidFill>
                  <a:srgbClr val="E31937"/>
                </a:solidFill>
                <a:latin typeface="Inter"/>
                <a:ea typeface="Inter"/>
                <a:cs typeface="Inter"/>
                <a:sym typeface="Inter"/>
              </a:rPr>
              <a:t>Tesla</a:t>
            </a:r>
            <a:endParaRPr b="1" sz="3400">
              <a:solidFill>
                <a:srgbClr val="E31937"/>
              </a:solidFill>
              <a:latin typeface="Inter"/>
              <a:ea typeface="Inter"/>
              <a:cs typeface="Inter"/>
              <a:sym typeface="Inter"/>
            </a:endParaRPr>
          </a:p>
        </p:txBody>
      </p:sp>
      <p:pic>
        <p:nvPicPr>
          <p:cNvPr id="192" name="Google Shape;192;g215e68bdeb8_2_111"/>
          <p:cNvPicPr preferRelativeResize="0"/>
          <p:nvPr/>
        </p:nvPicPr>
        <p:blipFill>
          <a:blip r:embed="rId3">
            <a:alphaModFix/>
          </a:blip>
          <a:stretch>
            <a:fillRect/>
          </a:stretch>
        </p:blipFill>
        <p:spPr>
          <a:xfrm>
            <a:off x="2220012" y="1693812"/>
            <a:ext cx="884826" cy="884826"/>
          </a:xfrm>
          <a:prstGeom prst="rect">
            <a:avLst/>
          </a:prstGeom>
          <a:noFill/>
          <a:ln>
            <a:noFill/>
          </a:ln>
        </p:spPr>
      </p:pic>
      <p:pic>
        <p:nvPicPr>
          <p:cNvPr id="193" name="Google Shape;193;g215e68bdeb8_2_111"/>
          <p:cNvPicPr preferRelativeResize="0"/>
          <p:nvPr/>
        </p:nvPicPr>
        <p:blipFill>
          <a:blip r:embed="rId4">
            <a:alphaModFix/>
          </a:blip>
          <a:stretch>
            <a:fillRect/>
          </a:stretch>
        </p:blipFill>
        <p:spPr>
          <a:xfrm>
            <a:off x="2220012" y="3346925"/>
            <a:ext cx="884826" cy="884826"/>
          </a:xfrm>
          <a:prstGeom prst="rect">
            <a:avLst/>
          </a:prstGeom>
          <a:noFill/>
          <a:ln>
            <a:noFill/>
          </a:ln>
        </p:spPr>
      </p:pic>
      <p:pic>
        <p:nvPicPr>
          <p:cNvPr id="194" name="Google Shape;194;g215e68bdeb8_2_111"/>
          <p:cNvPicPr preferRelativeResize="0"/>
          <p:nvPr/>
        </p:nvPicPr>
        <p:blipFill>
          <a:blip r:embed="rId5">
            <a:alphaModFix/>
          </a:blip>
          <a:stretch>
            <a:fillRect/>
          </a:stretch>
        </p:blipFill>
        <p:spPr>
          <a:xfrm>
            <a:off x="2220013" y="5000025"/>
            <a:ext cx="884826" cy="884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198" name="Shape 198"/>
        <p:cNvGrpSpPr/>
        <p:nvPr/>
      </p:nvGrpSpPr>
      <p:grpSpPr>
        <a:xfrm>
          <a:off x="0" y="0"/>
          <a:ext cx="0" cy="0"/>
          <a:chOff x="0" y="0"/>
          <a:chExt cx="0" cy="0"/>
        </a:xfrm>
      </p:grpSpPr>
      <p:sp>
        <p:nvSpPr>
          <p:cNvPr id="199" name="Google Shape;199;g215e68bdeb8_2_106"/>
          <p:cNvSpPr txBox="1"/>
          <p:nvPr/>
        </p:nvSpPr>
        <p:spPr>
          <a:xfrm>
            <a:off x="433200" y="2659350"/>
            <a:ext cx="10330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chemeClr val="lt1"/>
                </a:solidFill>
                <a:latin typeface="Inter"/>
                <a:ea typeface="Inter"/>
                <a:cs typeface="Inter"/>
                <a:sym typeface="Inter"/>
              </a:rPr>
              <a:t>Correlation Between Elon’s Tweets and Cancelled Tesla Orders</a:t>
            </a:r>
            <a:endParaRPr b="1" sz="4400">
              <a:solidFill>
                <a:schemeClr val="lt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215e68bdeb8_1_276"/>
          <p:cNvPicPr preferRelativeResize="0"/>
          <p:nvPr/>
        </p:nvPicPr>
        <p:blipFill>
          <a:blip r:embed="rId3">
            <a:alphaModFix/>
          </a:blip>
          <a:stretch>
            <a:fillRect/>
          </a:stretch>
        </p:blipFill>
        <p:spPr>
          <a:xfrm>
            <a:off x="2789960" y="551338"/>
            <a:ext cx="6612100" cy="4725375"/>
          </a:xfrm>
          <a:prstGeom prst="rect">
            <a:avLst/>
          </a:prstGeom>
          <a:noFill/>
          <a:ln>
            <a:noFill/>
          </a:ln>
        </p:spPr>
      </p:pic>
      <p:sp>
        <p:nvSpPr>
          <p:cNvPr id="206" name="Google Shape;206;g215e68bdeb8_1_276"/>
          <p:cNvSpPr txBox="1"/>
          <p:nvPr/>
        </p:nvSpPr>
        <p:spPr>
          <a:xfrm>
            <a:off x="2185950" y="5622738"/>
            <a:ext cx="782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600">
                <a:solidFill>
                  <a:schemeClr val="dk1"/>
                </a:solidFill>
                <a:latin typeface="Inter"/>
                <a:ea typeface="Inter"/>
                <a:cs typeface="Inter"/>
                <a:sym typeface="Inter"/>
              </a:rPr>
              <a:t>Isolated the dates on which </a:t>
            </a:r>
            <a:r>
              <a:rPr b="1" lang="en-IN" sz="1600">
                <a:solidFill>
                  <a:srgbClr val="E31937"/>
                </a:solidFill>
                <a:latin typeface="Inter"/>
                <a:ea typeface="Inter"/>
                <a:cs typeface="Inter"/>
                <a:sym typeface="Inter"/>
              </a:rPr>
              <a:t>20+ cancellations</a:t>
            </a:r>
            <a:r>
              <a:rPr b="1" lang="en-IN" sz="1600">
                <a:solidFill>
                  <a:schemeClr val="dk1"/>
                </a:solidFill>
                <a:latin typeface="Inter"/>
                <a:ea typeface="Inter"/>
                <a:cs typeface="Inter"/>
                <a:sym typeface="Inter"/>
              </a:rPr>
              <a:t> </a:t>
            </a:r>
            <a:r>
              <a:rPr b="1" lang="en-IN" sz="1600">
                <a:solidFill>
                  <a:schemeClr val="dk1"/>
                </a:solidFill>
                <a:latin typeface="Inter"/>
                <a:ea typeface="Inter"/>
                <a:cs typeface="Inter"/>
                <a:sym typeface="Inter"/>
              </a:rPr>
              <a:t>occurred</a:t>
            </a:r>
            <a:r>
              <a:rPr b="1" lang="en-IN" sz="1600">
                <a:solidFill>
                  <a:schemeClr val="dk1"/>
                </a:solidFill>
                <a:latin typeface="Inter"/>
                <a:ea typeface="Inter"/>
                <a:cs typeface="Inter"/>
                <a:sym typeface="Inter"/>
              </a:rPr>
              <a:t> to look for trends</a:t>
            </a:r>
            <a:endParaRPr b="1" sz="1600">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215e68bdeb8_1_266"/>
          <p:cNvPicPr preferRelativeResize="0"/>
          <p:nvPr/>
        </p:nvPicPr>
        <p:blipFill>
          <a:blip r:embed="rId3">
            <a:alphaModFix/>
          </a:blip>
          <a:stretch>
            <a:fillRect/>
          </a:stretch>
        </p:blipFill>
        <p:spPr>
          <a:xfrm>
            <a:off x="846194" y="858275"/>
            <a:ext cx="3545325" cy="5141450"/>
          </a:xfrm>
          <a:prstGeom prst="rect">
            <a:avLst/>
          </a:prstGeom>
          <a:noFill/>
          <a:ln>
            <a:noFill/>
          </a:ln>
        </p:spPr>
      </p:pic>
      <p:sp>
        <p:nvSpPr>
          <p:cNvPr id="213" name="Google Shape;213;g215e68bdeb8_1_266"/>
          <p:cNvSpPr/>
          <p:nvPr/>
        </p:nvSpPr>
        <p:spPr>
          <a:xfrm>
            <a:off x="846175" y="1943800"/>
            <a:ext cx="3545400" cy="840000"/>
          </a:xfrm>
          <a:prstGeom prst="frame">
            <a:avLst>
              <a:gd fmla="val 4851" name="adj1"/>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15e68bdeb8_1_266"/>
          <p:cNvSpPr/>
          <p:nvPr/>
        </p:nvSpPr>
        <p:spPr>
          <a:xfrm>
            <a:off x="846150" y="2818275"/>
            <a:ext cx="3545400" cy="1781100"/>
          </a:xfrm>
          <a:prstGeom prst="frame">
            <a:avLst>
              <a:gd fmla="val 3613" name="adj1"/>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15e68bdeb8_1_266"/>
          <p:cNvSpPr/>
          <p:nvPr/>
        </p:nvSpPr>
        <p:spPr>
          <a:xfrm>
            <a:off x="846225" y="5009950"/>
            <a:ext cx="3545400" cy="989700"/>
          </a:xfrm>
          <a:prstGeom prst="frame">
            <a:avLst>
              <a:gd fmla="val 4851" name="adj1"/>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15e68bdeb8_1_266"/>
          <p:cNvSpPr txBox="1"/>
          <p:nvPr/>
        </p:nvSpPr>
        <p:spPr>
          <a:xfrm>
            <a:off x="4944138" y="1302400"/>
            <a:ext cx="6401700" cy="11082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Chinese media criticizes Tesla</a:t>
            </a:r>
            <a:r>
              <a:rPr lang="en-IN" sz="2400">
                <a:solidFill>
                  <a:schemeClr val="dk1"/>
                </a:solidFill>
                <a:latin typeface="Inter"/>
                <a:ea typeface="Inter"/>
                <a:cs typeface="Inter"/>
                <a:sym typeface="Inter"/>
              </a:rPr>
              <a:t> for allegedly spying on citizens</a:t>
            </a:r>
            <a:endParaRPr/>
          </a:p>
        </p:txBody>
      </p:sp>
      <p:sp>
        <p:nvSpPr>
          <p:cNvPr id="217" name="Google Shape;217;g215e68bdeb8_1_266"/>
          <p:cNvSpPr txBox="1"/>
          <p:nvPr/>
        </p:nvSpPr>
        <p:spPr>
          <a:xfrm>
            <a:off x="4944138" y="4447400"/>
            <a:ext cx="5862900" cy="11082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New poll showed</a:t>
            </a:r>
            <a:r>
              <a:rPr lang="en-IN" sz="2400">
                <a:solidFill>
                  <a:schemeClr val="dk1"/>
                </a:solidFill>
                <a:latin typeface="Inter"/>
                <a:ea typeface="Inter"/>
                <a:cs typeface="Inter"/>
                <a:sym typeface="Inter"/>
              </a:rPr>
              <a:t> lower than expected Tesla approval rates in US</a:t>
            </a:r>
            <a:endParaRPr/>
          </a:p>
        </p:txBody>
      </p:sp>
      <p:sp>
        <p:nvSpPr>
          <p:cNvPr id="218" name="Google Shape;218;g215e68bdeb8_1_266"/>
          <p:cNvSpPr txBox="1"/>
          <p:nvPr/>
        </p:nvSpPr>
        <p:spPr>
          <a:xfrm>
            <a:off x="4944138" y="2874900"/>
            <a:ext cx="5669700" cy="11082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Elon’s bid to acquire Twitter</a:t>
            </a:r>
            <a:r>
              <a:rPr lang="en-IN" sz="2400">
                <a:solidFill>
                  <a:schemeClr val="dk1"/>
                </a:solidFill>
                <a:latin typeface="Inter"/>
                <a:ea typeface="Inter"/>
                <a:cs typeface="Inter"/>
                <a:sym typeface="Inter"/>
              </a:rPr>
              <a:t> proves successful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215e68bdeb8_1_253"/>
          <p:cNvPicPr preferRelativeResize="0"/>
          <p:nvPr/>
        </p:nvPicPr>
        <p:blipFill>
          <a:blip r:embed="rId3">
            <a:alphaModFix/>
          </a:blip>
          <a:stretch>
            <a:fillRect/>
          </a:stretch>
        </p:blipFill>
        <p:spPr>
          <a:xfrm>
            <a:off x="2662551" y="1131303"/>
            <a:ext cx="6866900" cy="459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15e68bdeb8_1_111"/>
          <p:cNvSpPr txBox="1"/>
          <p:nvPr/>
        </p:nvSpPr>
        <p:spPr>
          <a:xfrm>
            <a:off x="1038138" y="1061475"/>
            <a:ext cx="834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latin typeface="Inter"/>
                <a:ea typeface="Inter"/>
                <a:cs typeface="Inter"/>
                <a:sym typeface="Inter"/>
              </a:rPr>
              <a:t>Elon’s tweets after </a:t>
            </a:r>
            <a:r>
              <a:rPr b="1" lang="en-IN" sz="1800">
                <a:solidFill>
                  <a:srgbClr val="E31937"/>
                </a:solidFill>
                <a:latin typeface="Inter"/>
                <a:ea typeface="Inter"/>
                <a:cs typeface="Inter"/>
                <a:sym typeface="Inter"/>
              </a:rPr>
              <a:t>isolating</a:t>
            </a:r>
            <a:r>
              <a:rPr b="1" lang="en-IN" sz="1800">
                <a:latin typeface="Inter"/>
                <a:ea typeface="Inter"/>
                <a:cs typeface="Inter"/>
                <a:sym typeface="Inter"/>
              </a:rPr>
              <a:t> only the tweets from the high </a:t>
            </a:r>
            <a:r>
              <a:rPr b="1" lang="en-IN" sz="1800">
                <a:latin typeface="Inter"/>
                <a:ea typeface="Inter"/>
                <a:cs typeface="Inter"/>
                <a:sym typeface="Inter"/>
              </a:rPr>
              <a:t>occurrences</a:t>
            </a:r>
            <a:r>
              <a:rPr b="1" lang="en-IN" sz="1800">
                <a:latin typeface="Inter"/>
                <a:ea typeface="Inter"/>
                <a:cs typeface="Inter"/>
                <a:sym typeface="Inter"/>
              </a:rPr>
              <a:t> of Tesla order cancellations</a:t>
            </a:r>
            <a:endParaRPr b="1" sz="1800">
              <a:latin typeface="Inter"/>
              <a:ea typeface="Inter"/>
              <a:cs typeface="Inter"/>
              <a:sym typeface="Inter"/>
            </a:endParaRPr>
          </a:p>
        </p:txBody>
      </p:sp>
      <p:pic>
        <p:nvPicPr>
          <p:cNvPr id="231" name="Google Shape;231;g215e68bdeb8_1_111"/>
          <p:cNvPicPr preferRelativeResize="0"/>
          <p:nvPr/>
        </p:nvPicPr>
        <p:blipFill>
          <a:blip r:embed="rId3">
            <a:alphaModFix/>
          </a:blip>
          <a:stretch>
            <a:fillRect/>
          </a:stretch>
        </p:blipFill>
        <p:spPr>
          <a:xfrm>
            <a:off x="3980413" y="2209788"/>
            <a:ext cx="7173450" cy="358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93" name="Shape 93"/>
        <p:cNvGrpSpPr/>
        <p:nvPr/>
      </p:nvGrpSpPr>
      <p:grpSpPr>
        <a:xfrm>
          <a:off x="0" y="0"/>
          <a:ext cx="0" cy="0"/>
          <a:chOff x="0" y="0"/>
          <a:chExt cx="0" cy="0"/>
        </a:xfrm>
      </p:grpSpPr>
      <p:pic>
        <p:nvPicPr>
          <p:cNvPr id="94" name="Google Shape;94;g215e68bdeb8_1_153"/>
          <p:cNvPicPr preferRelativeResize="0"/>
          <p:nvPr/>
        </p:nvPicPr>
        <p:blipFill>
          <a:blip r:embed="rId3">
            <a:alphaModFix/>
          </a:blip>
          <a:stretch>
            <a:fillRect/>
          </a:stretch>
        </p:blipFill>
        <p:spPr>
          <a:xfrm>
            <a:off x="354250" y="101563"/>
            <a:ext cx="6981825" cy="2533650"/>
          </a:xfrm>
          <a:prstGeom prst="rect">
            <a:avLst/>
          </a:prstGeom>
          <a:noFill/>
          <a:ln>
            <a:noFill/>
          </a:ln>
          <a:effectLst>
            <a:outerShdw blurRad="57150" rotWithShape="0" algn="bl" dir="5400000" dist="19050">
              <a:srgbClr val="000000">
                <a:alpha val="50000"/>
              </a:srgbClr>
            </a:outerShdw>
          </a:effectLst>
        </p:spPr>
      </p:pic>
      <p:pic>
        <p:nvPicPr>
          <p:cNvPr id="95" name="Google Shape;95;g215e68bdeb8_1_153"/>
          <p:cNvPicPr preferRelativeResize="0"/>
          <p:nvPr/>
        </p:nvPicPr>
        <p:blipFill>
          <a:blip r:embed="rId4">
            <a:alphaModFix/>
          </a:blip>
          <a:stretch>
            <a:fillRect/>
          </a:stretch>
        </p:blipFill>
        <p:spPr>
          <a:xfrm>
            <a:off x="299663" y="3707013"/>
            <a:ext cx="7091025" cy="3049425"/>
          </a:xfrm>
          <a:prstGeom prst="rect">
            <a:avLst/>
          </a:prstGeom>
          <a:noFill/>
          <a:ln>
            <a:noFill/>
          </a:ln>
          <a:effectLst>
            <a:outerShdw blurRad="57150" rotWithShape="0" algn="bl" dir="5400000" dist="19050">
              <a:srgbClr val="000000">
                <a:alpha val="50000"/>
              </a:srgbClr>
            </a:outerShdw>
          </a:effectLst>
        </p:spPr>
      </p:pic>
      <p:pic>
        <p:nvPicPr>
          <p:cNvPr id="96" name="Google Shape;96;g215e68bdeb8_1_153"/>
          <p:cNvPicPr preferRelativeResize="0"/>
          <p:nvPr/>
        </p:nvPicPr>
        <p:blipFill>
          <a:blip r:embed="rId5">
            <a:alphaModFix/>
          </a:blip>
          <a:stretch>
            <a:fillRect/>
          </a:stretch>
        </p:blipFill>
        <p:spPr>
          <a:xfrm>
            <a:off x="4929563" y="1798363"/>
            <a:ext cx="6962775" cy="2838450"/>
          </a:xfrm>
          <a:prstGeom prst="rect">
            <a:avLst/>
          </a:prstGeom>
          <a:noFill/>
          <a:ln>
            <a:noFill/>
          </a:ln>
          <a:effectLst>
            <a:outerShdw blurRad="200025" rotWithShape="0" algn="bl" dir="2220000" dist="28575">
              <a:srgbClr val="000000">
                <a:alpha val="62000"/>
              </a:srgbClr>
            </a:outerShdw>
          </a:effectLst>
        </p:spPr>
      </p:pic>
      <p:sp>
        <p:nvSpPr>
          <p:cNvPr id="97" name="Google Shape;97;g215e68bdeb8_1_153"/>
          <p:cNvSpPr txBox="1"/>
          <p:nvPr/>
        </p:nvSpPr>
        <p:spPr>
          <a:xfrm>
            <a:off x="11460175" y="4326025"/>
            <a:ext cx="8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[3]</a:t>
            </a:r>
            <a:endParaRPr/>
          </a:p>
        </p:txBody>
      </p:sp>
      <p:sp>
        <p:nvSpPr>
          <p:cNvPr id="98" name="Google Shape;98;g215e68bdeb8_1_153"/>
          <p:cNvSpPr txBox="1"/>
          <p:nvPr/>
        </p:nvSpPr>
        <p:spPr>
          <a:xfrm>
            <a:off x="6903375" y="0"/>
            <a:ext cx="8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[2]</a:t>
            </a:r>
            <a:endParaRPr/>
          </a:p>
        </p:txBody>
      </p:sp>
      <p:sp>
        <p:nvSpPr>
          <p:cNvPr id="99" name="Google Shape;99;g215e68bdeb8_1_153"/>
          <p:cNvSpPr txBox="1"/>
          <p:nvPr/>
        </p:nvSpPr>
        <p:spPr>
          <a:xfrm>
            <a:off x="6956850" y="6457800"/>
            <a:ext cx="8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g215e68bdeb8_2_43"/>
          <p:cNvPicPr preferRelativeResize="0"/>
          <p:nvPr/>
        </p:nvPicPr>
        <p:blipFill>
          <a:blip r:embed="rId3">
            <a:alphaModFix/>
          </a:blip>
          <a:stretch>
            <a:fillRect/>
          </a:stretch>
        </p:blipFill>
        <p:spPr>
          <a:xfrm>
            <a:off x="2597320" y="0"/>
            <a:ext cx="9594680" cy="6857999"/>
          </a:xfrm>
          <a:prstGeom prst="rect">
            <a:avLst/>
          </a:prstGeom>
          <a:noFill/>
          <a:ln>
            <a:noFill/>
          </a:ln>
        </p:spPr>
      </p:pic>
      <p:sp>
        <p:nvSpPr>
          <p:cNvPr id="238" name="Google Shape;238;g215e68bdeb8_2_43"/>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latin typeface="Inter"/>
                <a:ea typeface="Inter"/>
                <a:cs typeface="Inter"/>
                <a:sym typeface="Inter"/>
              </a:rPr>
              <a:t>Acquisition of </a:t>
            </a:r>
            <a:r>
              <a:rPr b="1" lang="en-IN" sz="2200">
                <a:solidFill>
                  <a:srgbClr val="E31937"/>
                </a:solidFill>
                <a:latin typeface="Inter"/>
                <a:ea typeface="Inter"/>
                <a:cs typeface="Inter"/>
                <a:sym typeface="Inter"/>
              </a:rPr>
              <a:t>Twitter</a:t>
            </a:r>
            <a:endParaRPr b="1" sz="2200">
              <a:solidFill>
                <a:srgbClr val="E31937"/>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g215e68bdeb8_1_233"/>
          <p:cNvPicPr preferRelativeResize="0"/>
          <p:nvPr/>
        </p:nvPicPr>
        <p:blipFill>
          <a:blip r:embed="rId3">
            <a:alphaModFix/>
          </a:blip>
          <a:stretch>
            <a:fillRect/>
          </a:stretch>
        </p:blipFill>
        <p:spPr>
          <a:xfrm>
            <a:off x="2585953" y="0"/>
            <a:ext cx="9606048" cy="6858000"/>
          </a:xfrm>
          <a:prstGeom prst="rect">
            <a:avLst/>
          </a:prstGeom>
          <a:noFill/>
          <a:ln>
            <a:noFill/>
          </a:ln>
        </p:spPr>
      </p:pic>
      <p:sp>
        <p:nvSpPr>
          <p:cNvPr id="245" name="Google Shape;245;g215e68bdeb8_1_233"/>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solidFill>
                  <a:srgbClr val="E31937"/>
                </a:solidFill>
                <a:latin typeface="Inter"/>
                <a:ea typeface="Inter"/>
                <a:cs typeface="Inter"/>
                <a:sym typeface="Inter"/>
              </a:rPr>
              <a:t>Politics</a:t>
            </a:r>
            <a:endParaRPr b="1" sz="2200">
              <a:solidFill>
                <a:srgbClr val="E31937"/>
              </a:solidFill>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215e68bdeb8_1_242"/>
          <p:cNvPicPr preferRelativeResize="0"/>
          <p:nvPr/>
        </p:nvPicPr>
        <p:blipFill>
          <a:blip r:embed="rId3">
            <a:alphaModFix/>
          </a:blip>
          <a:stretch>
            <a:fillRect/>
          </a:stretch>
        </p:blipFill>
        <p:spPr>
          <a:xfrm>
            <a:off x="2592369" y="5"/>
            <a:ext cx="9598058" cy="6858000"/>
          </a:xfrm>
          <a:prstGeom prst="rect">
            <a:avLst/>
          </a:prstGeom>
          <a:noFill/>
          <a:ln>
            <a:noFill/>
          </a:ln>
        </p:spPr>
      </p:pic>
      <p:sp>
        <p:nvSpPr>
          <p:cNvPr id="252" name="Google Shape;252;g215e68bdeb8_1_242"/>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solidFill>
                  <a:srgbClr val="E31937"/>
                </a:solidFill>
                <a:latin typeface="Inter"/>
                <a:ea typeface="Inter"/>
                <a:cs typeface="Inter"/>
                <a:sym typeface="Inter"/>
              </a:rPr>
              <a:t>Tagging</a:t>
            </a:r>
            <a:r>
              <a:rPr b="1" lang="en-IN" sz="2200">
                <a:latin typeface="Inter"/>
                <a:ea typeface="Inter"/>
                <a:cs typeface="Inter"/>
                <a:sym typeface="Inter"/>
              </a:rPr>
              <a:t> Others</a:t>
            </a:r>
            <a:endParaRPr b="1" sz="2200">
              <a:solidFill>
                <a:srgbClr val="E31937"/>
              </a:solidFill>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g215e68bdeb8_1_301"/>
          <p:cNvSpPr/>
          <p:nvPr/>
        </p:nvSpPr>
        <p:spPr>
          <a:xfrm>
            <a:off x="2643150" y="2201538"/>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Politics</a:t>
            </a:r>
            <a:endParaRPr b="1" sz="2200">
              <a:solidFill>
                <a:schemeClr val="lt1"/>
              </a:solidFill>
              <a:latin typeface="Inter"/>
              <a:ea typeface="Inter"/>
              <a:cs typeface="Inter"/>
              <a:sym typeface="Inter"/>
            </a:endParaRPr>
          </a:p>
        </p:txBody>
      </p:sp>
      <p:sp>
        <p:nvSpPr>
          <p:cNvPr id="258" name="Google Shape;258;g215e68bdeb8_1_301"/>
          <p:cNvSpPr/>
          <p:nvPr/>
        </p:nvSpPr>
        <p:spPr>
          <a:xfrm>
            <a:off x="2643150" y="3617613"/>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Purchasing Twitter</a:t>
            </a:r>
            <a:endParaRPr b="1" sz="2200">
              <a:solidFill>
                <a:schemeClr val="lt1"/>
              </a:solidFill>
              <a:latin typeface="Inter"/>
              <a:ea typeface="Inter"/>
              <a:cs typeface="Inter"/>
              <a:sym typeface="Inter"/>
            </a:endParaRPr>
          </a:p>
        </p:txBody>
      </p:sp>
      <p:sp>
        <p:nvSpPr>
          <p:cNvPr id="259" name="Google Shape;259;g215e68bdeb8_1_301"/>
          <p:cNvSpPr/>
          <p:nvPr/>
        </p:nvSpPr>
        <p:spPr>
          <a:xfrm>
            <a:off x="2643150" y="5033688"/>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Tagging and arguing with other users</a:t>
            </a:r>
            <a:endParaRPr b="1" sz="2200">
              <a:solidFill>
                <a:schemeClr val="lt1"/>
              </a:solidFill>
              <a:latin typeface="Inter"/>
              <a:ea typeface="Inter"/>
              <a:cs typeface="Inter"/>
              <a:sym typeface="Inter"/>
            </a:endParaRPr>
          </a:p>
        </p:txBody>
      </p:sp>
      <p:sp>
        <p:nvSpPr>
          <p:cNvPr id="260" name="Google Shape;260;g215e68bdeb8_1_301"/>
          <p:cNvSpPr txBox="1"/>
          <p:nvPr/>
        </p:nvSpPr>
        <p:spPr>
          <a:xfrm>
            <a:off x="2668350" y="732600"/>
            <a:ext cx="6880500" cy="13560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IN" sz="3400">
                <a:solidFill>
                  <a:schemeClr val="dk1"/>
                </a:solidFill>
                <a:latin typeface="Inter"/>
                <a:ea typeface="Inter"/>
                <a:cs typeface="Inter"/>
                <a:sym typeface="Inter"/>
              </a:rPr>
              <a:t>Recommendations for </a:t>
            </a:r>
            <a:r>
              <a:rPr b="1" lang="en-IN" sz="3400">
                <a:solidFill>
                  <a:srgbClr val="E31937"/>
                </a:solidFill>
                <a:latin typeface="Inter"/>
                <a:ea typeface="Inter"/>
                <a:cs typeface="Inter"/>
                <a:sym typeface="Inter"/>
              </a:rPr>
              <a:t>Elon</a:t>
            </a:r>
            <a:endParaRPr b="1" sz="3400">
              <a:solidFill>
                <a:srgbClr val="E31937"/>
              </a:solidFill>
              <a:latin typeface="Inter"/>
              <a:ea typeface="Inter"/>
              <a:cs typeface="Inter"/>
              <a:sym typeface="Inter"/>
            </a:endParaRPr>
          </a:p>
          <a:p>
            <a:pPr indent="0" lvl="0" marL="0" marR="0" rtl="0" algn="ctr">
              <a:lnSpc>
                <a:spcPct val="115000"/>
              </a:lnSpc>
              <a:spcBef>
                <a:spcPts val="0"/>
              </a:spcBef>
              <a:spcAft>
                <a:spcPts val="0"/>
              </a:spcAft>
              <a:buNone/>
            </a:pPr>
            <a:r>
              <a:t/>
            </a:r>
            <a:endParaRPr b="1" sz="2000">
              <a:solidFill>
                <a:srgbClr val="E31937"/>
              </a:solidFill>
              <a:latin typeface="Inter"/>
              <a:ea typeface="Inter"/>
              <a:cs typeface="Inter"/>
              <a:sym typeface="Inter"/>
            </a:endParaRPr>
          </a:p>
          <a:p>
            <a:pPr indent="0" lvl="0" marL="0" marR="0" rtl="0" algn="ctr">
              <a:lnSpc>
                <a:spcPct val="115000"/>
              </a:lnSpc>
              <a:spcBef>
                <a:spcPts val="0"/>
              </a:spcBef>
              <a:spcAft>
                <a:spcPts val="0"/>
              </a:spcAft>
              <a:buNone/>
            </a:pPr>
            <a:r>
              <a:rPr b="1" lang="en-IN" sz="2000">
                <a:solidFill>
                  <a:schemeClr val="dk1"/>
                </a:solidFill>
                <a:latin typeface="Inter"/>
                <a:ea typeface="Inter"/>
                <a:cs typeface="Inter"/>
                <a:sym typeface="Inter"/>
              </a:rPr>
              <a:t>Avoid</a:t>
            </a:r>
            <a:r>
              <a:rPr lang="en-IN" sz="2000">
                <a:solidFill>
                  <a:schemeClr val="dk1"/>
                </a:solidFill>
                <a:latin typeface="Inter Medium"/>
                <a:ea typeface="Inter Medium"/>
                <a:cs typeface="Inter Medium"/>
                <a:sym typeface="Inter Medium"/>
              </a:rPr>
              <a:t> discussing the following on social media:</a:t>
            </a:r>
            <a:endParaRPr sz="2000">
              <a:solidFill>
                <a:schemeClr val="dk1"/>
              </a:solidFill>
              <a:latin typeface="Inter Medium"/>
              <a:ea typeface="Inter Medium"/>
              <a:cs typeface="Inter Medium"/>
              <a:sym typeface="Inter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264" name="Shape 264"/>
        <p:cNvGrpSpPr/>
        <p:nvPr/>
      </p:nvGrpSpPr>
      <p:grpSpPr>
        <a:xfrm>
          <a:off x="0" y="0"/>
          <a:ext cx="0" cy="0"/>
          <a:chOff x="0" y="0"/>
          <a:chExt cx="0" cy="0"/>
        </a:xfrm>
      </p:grpSpPr>
      <p:sp>
        <p:nvSpPr>
          <p:cNvPr id="265" name="Google Shape;265;g215e68bdeb8_2_133"/>
          <p:cNvSpPr txBox="1"/>
          <p:nvPr/>
        </p:nvSpPr>
        <p:spPr>
          <a:xfrm>
            <a:off x="405900" y="2998050"/>
            <a:ext cx="9614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chemeClr val="lt1"/>
                </a:solidFill>
                <a:latin typeface="Inter"/>
                <a:ea typeface="Inter"/>
                <a:cs typeface="Inter"/>
                <a:sym typeface="Inter"/>
              </a:rPr>
              <a:t>5-Year Implementation Plan</a:t>
            </a:r>
            <a:endParaRPr b="1" sz="4400">
              <a:solidFill>
                <a:schemeClr val="lt1"/>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15e68bdeb8_1_344"/>
          <p:cNvSpPr txBox="1"/>
          <p:nvPr/>
        </p:nvSpPr>
        <p:spPr>
          <a:xfrm>
            <a:off x="896400" y="69600"/>
            <a:ext cx="10399200" cy="6718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500"/>
              </a:spcBef>
              <a:spcAft>
                <a:spcPts val="0"/>
              </a:spcAft>
              <a:buNone/>
            </a:pPr>
            <a:r>
              <a:rPr b="1" lang="en-IN" sz="1500">
                <a:solidFill>
                  <a:srgbClr val="E31937"/>
                </a:solidFill>
                <a:highlight>
                  <a:schemeClr val="lt1"/>
                </a:highlight>
                <a:latin typeface="Inter"/>
                <a:ea typeface="Inter"/>
                <a:cs typeface="Inter"/>
                <a:sym typeface="Inter"/>
              </a:rPr>
              <a:t>Year 1</a:t>
            </a:r>
            <a:endParaRPr b="1" sz="1500">
              <a:solidFill>
                <a:srgbClr val="E31937"/>
              </a:solidFill>
              <a:highlight>
                <a:schemeClr val="lt1"/>
              </a:highlight>
              <a:latin typeface="Inter"/>
              <a:ea typeface="Inter"/>
              <a:cs typeface="Inter"/>
              <a:sym typeface="Inter"/>
            </a:endParaRPr>
          </a:p>
          <a:p>
            <a:pPr indent="-304800" lvl="0" marL="457200" rtl="0" algn="l">
              <a:lnSpc>
                <a:spcPct val="100000"/>
              </a:lnSpc>
              <a:spcBef>
                <a:spcPts val="290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Conduct customer feedback surveys to identify specific areas for improvement in customer service.</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Hire and train additional customer service personnel to improve response times.</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Conduct feasibility studies and site selection for a new factory and begin the process of securing funding and permits.</a:t>
            </a:r>
            <a:endParaRPr sz="1200">
              <a:solidFill>
                <a:srgbClr val="374151"/>
              </a:solidFill>
              <a:highlight>
                <a:schemeClr val="lt1"/>
              </a:highlight>
              <a:latin typeface="Inter"/>
              <a:ea typeface="Inter"/>
              <a:cs typeface="Inter"/>
              <a:sym typeface="Inter"/>
            </a:endParaRPr>
          </a:p>
          <a:p>
            <a:pPr indent="0" lvl="0" marL="0" rtl="0" algn="l">
              <a:lnSpc>
                <a:spcPct val="100000"/>
              </a:lnSpc>
              <a:spcBef>
                <a:spcPts val="2900"/>
              </a:spcBef>
              <a:spcAft>
                <a:spcPts val="0"/>
              </a:spcAft>
              <a:buNone/>
            </a:pPr>
            <a:r>
              <a:rPr b="1" lang="en-IN" sz="1500">
                <a:solidFill>
                  <a:srgbClr val="E31937"/>
                </a:solidFill>
                <a:highlight>
                  <a:schemeClr val="lt1"/>
                </a:highlight>
                <a:latin typeface="Inter"/>
                <a:ea typeface="Inter"/>
                <a:cs typeface="Inter"/>
                <a:sym typeface="Inter"/>
              </a:rPr>
              <a:t>Year 2</a:t>
            </a:r>
            <a:endParaRPr b="1" sz="1500">
              <a:solidFill>
                <a:srgbClr val="E31937"/>
              </a:solidFill>
              <a:highlight>
                <a:schemeClr val="lt1"/>
              </a:highlight>
              <a:latin typeface="Inter"/>
              <a:ea typeface="Inter"/>
              <a:cs typeface="Inter"/>
              <a:sym typeface="Inter"/>
            </a:endParaRPr>
          </a:p>
          <a:p>
            <a:pPr indent="-304800" lvl="0" marL="457200" rtl="0" algn="l">
              <a:lnSpc>
                <a:spcPct val="100000"/>
              </a:lnSpc>
              <a:spcBef>
                <a:spcPts val="290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Launch an online knowledge base and self-help tools to empower customers to troubleshoot and resolve common issues on their own.</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Begin construction on the new factory and install the necessary equipment and infrastructure.</a:t>
            </a:r>
            <a:endParaRPr sz="1200">
              <a:solidFill>
                <a:srgbClr val="374151"/>
              </a:solidFill>
              <a:highlight>
                <a:schemeClr val="lt1"/>
              </a:highlight>
              <a:latin typeface="Inter"/>
              <a:ea typeface="Inter"/>
              <a:cs typeface="Inter"/>
              <a:sym typeface="Inter"/>
            </a:endParaRPr>
          </a:p>
          <a:p>
            <a:pPr indent="0" lvl="0" marL="0" rtl="0" algn="l">
              <a:lnSpc>
                <a:spcPct val="100000"/>
              </a:lnSpc>
              <a:spcBef>
                <a:spcPts val="2900"/>
              </a:spcBef>
              <a:spcAft>
                <a:spcPts val="0"/>
              </a:spcAft>
              <a:buNone/>
            </a:pPr>
            <a:r>
              <a:rPr b="1" lang="en-IN" sz="1500">
                <a:solidFill>
                  <a:srgbClr val="E31937"/>
                </a:solidFill>
                <a:highlight>
                  <a:schemeClr val="lt1"/>
                </a:highlight>
                <a:latin typeface="Inter"/>
                <a:ea typeface="Inter"/>
                <a:cs typeface="Inter"/>
                <a:sym typeface="Inter"/>
              </a:rPr>
              <a:t>Year 3</a:t>
            </a:r>
            <a:endParaRPr b="1" sz="1500">
              <a:solidFill>
                <a:srgbClr val="E31937"/>
              </a:solidFill>
              <a:highlight>
                <a:schemeClr val="lt1"/>
              </a:highlight>
              <a:latin typeface="Inter"/>
              <a:ea typeface="Inter"/>
              <a:cs typeface="Inter"/>
              <a:sym typeface="Inter"/>
            </a:endParaRPr>
          </a:p>
          <a:p>
            <a:pPr indent="-304800" lvl="0" marL="457200" rtl="0" algn="l">
              <a:lnSpc>
                <a:spcPct val="100000"/>
              </a:lnSpc>
              <a:spcBef>
                <a:spcPts val="290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Launch a customer loyalty program to reward repeat purchases and referrals.</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Complete construction of the new factory and begin production.</a:t>
            </a:r>
            <a:endParaRPr sz="1200">
              <a:solidFill>
                <a:srgbClr val="374151"/>
              </a:solidFill>
              <a:highlight>
                <a:schemeClr val="lt1"/>
              </a:highlight>
              <a:latin typeface="Inter"/>
              <a:ea typeface="Inter"/>
              <a:cs typeface="Inter"/>
              <a:sym typeface="Inter"/>
            </a:endParaRPr>
          </a:p>
          <a:p>
            <a:pPr indent="0" lvl="0" marL="0" rtl="0" algn="l">
              <a:lnSpc>
                <a:spcPct val="100000"/>
              </a:lnSpc>
              <a:spcBef>
                <a:spcPts val="2900"/>
              </a:spcBef>
              <a:spcAft>
                <a:spcPts val="0"/>
              </a:spcAft>
              <a:buNone/>
            </a:pPr>
            <a:r>
              <a:rPr b="1" lang="en-IN" sz="1500">
                <a:solidFill>
                  <a:srgbClr val="E31937"/>
                </a:solidFill>
                <a:highlight>
                  <a:schemeClr val="lt1"/>
                </a:highlight>
                <a:latin typeface="Inter"/>
                <a:ea typeface="Inter"/>
                <a:cs typeface="Inter"/>
                <a:sym typeface="Inter"/>
              </a:rPr>
              <a:t>Year 4</a:t>
            </a:r>
            <a:endParaRPr b="1" sz="1500">
              <a:solidFill>
                <a:srgbClr val="E31937"/>
              </a:solidFill>
              <a:highlight>
                <a:schemeClr val="lt1"/>
              </a:highlight>
              <a:latin typeface="Inter"/>
              <a:ea typeface="Inter"/>
              <a:cs typeface="Inter"/>
              <a:sym typeface="Inter"/>
            </a:endParaRPr>
          </a:p>
          <a:p>
            <a:pPr indent="-304800" lvl="0" marL="457200" rtl="0" algn="l">
              <a:lnSpc>
                <a:spcPct val="100000"/>
              </a:lnSpc>
              <a:spcBef>
                <a:spcPts val="290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Develop new partnerships with other companies to increase reach and accessibility for customers.</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Introduce new product lines or features to increase demand and maintain a competitive edge.</a:t>
            </a:r>
            <a:endParaRPr sz="1200">
              <a:solidFill>
                <a:srgbClr val="374151"/>
              </a:solidFill>
              <a:highlight>
                <a:schemeClr val="lt1"/>
              </a:highlight>
              <a:latin typeface="Inter"/>
              <a:ea typeface="Inter"/>
              <a:cs typeface="Inter"/>
              <a:sym typeface="Inter"/>
            </a:endParaRPr>
          </a:p>
          <a:p>
            <a:pPr indent="0" lvl="0" marL="0" rtl="0" algn="l">
              <a:lnSpc>
                <a:spcPct val="100000"/>
              </a:lnSpc>
              <a:spcBef>
                <a:spcPts val="2900"/>
              </a:spcBef>
              <a:spcAft>
                <a:spcPts val="0"/>
              </a:spcAft>
              <a:buNone/>
            </a:pPr>
            <a:r>
              <a:rPr b="1" lang="en-IN" sz="1500">
                <a:solidFill>
                  <a:srgbClr val="E31937"/>
                </a:solidFill>
                <a:highlight>
                  <a:schemeClr val="lt1"/>
                </a:highlight>
                <a:latin typeface="Inter"/>
                <a:ea typeface="Inter"/>
                <a:cs typeface="Inter"/>
                <a:sym typeface="Inter"/>
              </a:rPr>
              <a:t>Year 5</a:t>
            </a:r>
            <a:endParaRPr b="1" sz="1500">
              <a:solidFill>
                <a:srgbClr val="E31937"/>
              </a:solidFill>
              <a:highlight>
                <a:schemeClr val="lt1"/>
              </a:highlight>
              <a:latin typeface="Inter"/>
              <a:ea typeface="Inter"/>
              <a:cs typeface="Inter"/>
              <a:sym typeface="Inter"/>
            </a:endParaRPr>
          </a:p>
          <a:p>
            <a:pPr indent="-304800" lvl="0" marL="457200" rtl="0" algn="l">
              <a:lnSpc>
                <a:spcPct val="100000"/>
              </a:lnSpc>
              <a:spcBef>
                <a:spcPts val="290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Continue to refine and optimize the customer service system, production processes, and distribution channels.</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Evaluate and review progress.</a:t>
            </a:r>
            <a:endParaRPr sz="1200">
              <a:solidFill>
                <a:srgbClr val="374151"/>
              </a:solidFill>
              <a:highlight>
                <a:schemeClr val="lt1"/>
              </a:highlight>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15e68bdeb8_1_331"/>
          <p:cNvSpPr txBox="1"/>
          <p:nvPr/>
        </p:nvSpPr>
        <p:spPr>
          <a:xfrm>
            <a:off x="3192950" y="2348763"/>
            <a:ext cx="6428100" cy="46389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457200" lvl="0" marL="0" rtl="0" algn="l">
              <a:lnSpc>
                <a:spcPct val="150000"/>
              </a:lnSpc>
              <a:spcBef>
                <a:spcPts val="0"/>
              </a:spcBef>
              <a:spcAft>
                <a:spcPts val="0"/>
              </a:spcAft>
              <a:buNone/>
            </a:pPr>
            <a:r>
              <a:rPr b="1" lang="en-IN" sz="1800">
                <a:solidFill>
                  <a:srgbClr val="E31937"/>
                </a:solidFill>
                <a:latin typeface="Inter"/>
                <a:ea typeface="Inter"/>
                <a:cs typeface="Inter"/>
                <a:sym typeface="Inter"/>
              </a:rPr>
              <a:t>Address</a:t>
            </a:r>
            <a:r>
              <a:rPr b="1" lang="en-IN" sz="1800">
                <a:solidFill>
                  <a:schemeClr val="dk1"/>
                </a:solidFill>
                <a:latin typeface="Inter"/>
                <a:ea typeface="Inter"/>
                <a:cs typeface="Inter"/>
                <a:sym typeface="Inter"/>
              </a:rPr>
              <a:t> the </a:t>
            </a:r>
            <a:r>
              <a:rPr b="1" lang="en-IN" sz="1800">
                <a:solidFill>
                  <a:schemeClr val="dk1"/>
                </a:solidFill>
                <a:latin typeface="Inter"/>
                <a:ea typeface="Inter"/>
                <a:cs typeface="Inter"/>
                <a:sym typeface="Inter"/>
              </a:rPr>
              <a:t>presence</a:t>
            </a:r>
            <a:r>
              <a:rPr b="1" lang="en-IN" sz="1800">
                <a:solidFill>
                  <a:schemeClr val="dk1"/>
                </a:solidFill>
                <a:latin typeface="Inter"/>
                <a:ea typeface="Inter"/>
                <a:cs typeface="Inter"/>
                <a:sym typeface="Inter"/>
              </a:rPr>
              <a:t> of bot data</a:t>
            </a:r>
            <a:endParaRPr b="1" sz="18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rPr lang="en-IN" sz="1800">
                <a:solidFill>
                  <a:schemeClr val="dk1"/>
                </a:solidFill>
                <a:latin typeface="Inter"/>
                <a:ea typeface="Inter"/>
                <a:cs typeface="Inter"/>
                <a:sym typeface="Inter"/>
              </a:rPr>
              <a:t>Increase accuracy of data through elimination of popularity bias</a:t>
            </a:r>
            <a:endParaRPr sz="18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b="1" sz="1800">
              <a:solidFill>
                <a:schemeClr val="dk1"/>
              </a:solidFill>
              <a:latin typeface="Inter"/>
              <a:ea typeface="Inter"/>
              <a:cs typeface="Inter"/>
              <a:sym typeface="Inter"/>
            </a:endParaRPr>
          </a:p>
          <a:p>
            <a:pPr indent="457200" lvl="0" marL="0" rtl="0" algn="l">
              <a:lnSpc>
                <a:spcPct val="150000"/>
              </a:lnSpc>
              <a:spcBef>
                <a:spcPts val="0"/>
              </a:spcBef>
              <a:spcAft>
                <a:spcPts val="0"/>
              </a:spcAft>
              <a:buNone/>
            </a:pPr>
            <a:r>
              <a:rPr b="1" lang="en-IN" sz="1800">
                <a:solidFill>
                  <a:srgbClr val="E31937"/>
                </a:solidFill>
                <a:latin typeface="Inter"/>
                <a:ea typeface="Inter"/>
                <a:cs typeface="Inter"/>
                <a:sym typeface="Inter"/>
              </a:rPr>
              <a:t>Make a plan</a:t>
            </a:r>
            <a:r>
              <a:rPr b="1" lang="en-IN" sz="1800">
                <a:solidFill>
                  <a:schemeClr val="dk1"/>
                </a:solidFill>
                <a:latin typeface="Inter"/>
                <a:ea typeface="Inter"/>
                <a:cs typeface="Inter"/>
                <a:sym typeface="Inter"/>
              </a:rPr>
              <a:t> to compete with distributors</a:t>
            </a:r>
            <a:endParaRPr b="1" sz="18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rPr lang="en-IN" sz="1800">
                <a:solidFill>
                  <a:schemeClr val="dk1"/>
                </a:solidFill>
                <a:latin typeface="Inter"/>
                <a:ea typeface="Inter"/>
                <a:cs typeface="Inter"/>
                <a:sym typeface="Inter"/>
              </a:rPr>
              <a:t>War in Ukraine and Covid-19 both impeded international shipping</a:t>
            </a:r>
            <a:endParaRPr sz="1800">
              <a:solidFill>
                <a:schemeClr val="dk1"/>
              </a:solidFill>
              <a:latin typeface="Inter"/>
              <a:ea typeface="Inter"/>
              <a:cs typeface="Inter"/>
              <a:sym typeface="Inter"/>
            </a:endParaRPr>
          </a:p>
        </p:txBody>
      </p:sp>
      <p:sp>
        <p:nvSpPr>
          <p:cNvPr id="278" name="Google Shape;278;g215e68bdeb8_1_331"/>
          <p:cNvSpPr txBox="1"/>
          <p:nvPr/>
        </p:nvSpPr>
        <p:spPr>
          <a:xfrm>
            <a:off x="2655750" y="659450"/>
            <a:ext cx="68805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Future </a:t>
            </a:r>
            <a:r>
              <a:rPr b="1" lang="en-IN" sz="3400">
                <a:solidFill>
                  <a:srgbClr val="E31937"/>
                </a:solidFill>
                <a:latin typeface="Inter"/>
                <a:ea typeface="Inter"/>
                <a:cs typeface="Inter"/>
                <a:sym typeface="Inter"/>
              </a:rPr>
              <a:t>Improvements:</a:t>
            </a:r>
            <a:endParaRPr b="1" sz="3400">
              <a:solidFill>
                <a:srgbClr val="E31937"/>
              </a:solidFill>
              <a:latin typeface="Inter"/>
              <a:ea typeface="Inter"/>
              <a:cs typeface="Inter"/>
              <a:sym typeface="Inter"/>
            </a:endParaRPr>
          </a:p>
        </p:txBody>
      </p:sp>
      <p:pic>
        <p:nvPicPr>
          <p:cNvPr id="279" name="Google Shape;279;g215e68bdeb8_1_331"/>
          <p:cNvPicPr preferRelativeResize="0"/>
          <p:nvPr/>
        </p:nvPicPr>
        <p:blipFill>
          <a:blip r:embed="rId3">
            <a:alphaModFix/>
          </a:blip>
          <a:stretch>
            <a:fillRect/>
          </a:stretch>
        </p:blipFill>
        <p:spPr>
          <a:xfrm>
            <a:off x="2912563" y="2321475"/>
            <a:ext cx="479975" cy="479975"/>
          </a:xfrm>
          <a:prstGeom prst="rect">
            <a:avLst/>
          </a:prstGeom>
          <a:noFill/>
          <a:ln>
            <a:noFill/>
          </a:ln>
        </p:spPr>
      </p:pic>
      <p:pic>
        <p:nvPicPr>
          <p:cNvPr id="280" name="Google Shape;280;g215e68bdeb8_1_331"/>
          <p:cNvPicPr preferRelativeResize="0"/>
          <p:nvPr/>
        </p:nvPicPr>
        <p:blipFill>
          <a:blip r:embed="rId4">
            <a:alphaModFix/>
          </a:blip>
          <a:stretch>
            <a:fillRect/>
          </a:stretch>
        </p:blipFill>
        <p:spPr>
          <a:xfrm>
            <a:off x="2871238" y="3922600"/>
            <a:ext cx="562650" cy="562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284" name="Shape 284"/>
        <p:cNvGrpSpPr/>
        <p:nvPr/>
      </p:nvGrpSpPr>
      <p:grpSpPr>
        <a:xfrm>
          <a:off x="0" y="0"/>
          <a:ext cx="0" cy="0"/>
          <a:chOff x="0" y="0"/>
          <a:chExt cx="0" cy="0"/>
        </a:xfrm>
      </p:grpSpPr>
      <p:sp>
        <p:nvSpPr>
          <p:cNvPr id="285" name="Google Shape;285;g215e68bdeb8_2_142"/>
          <p:cNvSpPr txBox="1"/>
          <p:nvPr/>
        </p:nvSpPr>
        <p:spPr>
          <a:xfrm>
            <a:off x="405900" y="2998050"/>
            <a:ext cx="9614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chemeClr val="lt1"/>
                </a:solidFill>
                <a:latin typeface="Inter"/>
                <a:ea typeface="Inter"/>
                <a:cs typeface="Inter"/>
                <a:sym typeface="Inter"/>
              </a:rPr>
              <a:t>Questions?</a:t>
            </a:r>
            <a:endParaRPr b="1" sz="4400">
              <a:solidFill>
                <a:schemeClr val="lt1"/>
              </a:solidFill>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15e68bdeb8_1_139"/>
          <p:cNvSpPr txBox="1"/>
          <p:nvPr>
            <p:ph type="title"/>
          </p:nvPr>
        </p:nvSpPr>
        <p:spPr>
          <a:xfrm>
            <a:off x="1350000" y="1226250"/>
            <a:ext cx="9492000" cy="5222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a:solidFill>
                  <a:srgbClr val="E82127"/>
                </a:solidFill>
                <a:latin typeface="Inter"/>
                <a:ea typeface="Inter"/>
                <a:cs typeface="Inter"/>
                <a:sym typeface="Inter"/>
              </a:rPr>
              <a:t>Works Cited</a:t>
            </a:r>
            <a:endParaRPr b="1">
              <a:solidFill>
                <a:srgbClr val="E82127"/>
              </a:solidFill>
              <a:latin typeface="Inter"/>
              <a:ea typeface="Inter"/>
              <a:cs typeface="Inter"/>
              <a:sym typeface="Inte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IN" sz="2000" u="sng">
                <a:solidFill>
                  <a:schemeClr val="hlink"/>
                </a:solidFill>
                <a:hlinkClick r:id="rId3"/>
              </a:rPr>
              <a:t>https://www.google.com/url?sa=i&amp;url=https%3A%2F%2Fen.wikipedia.org%2Fwiki%2FElon_Musk&amp;psig=AOvVaw0Nl2ns2F3enc1Oo9cvNQaI&amp;ust=1678098908205000&amp;source=images&amp;cd=vfe&amp;ved=0CA8QjRxqFwoTCJCLxLjUxP0CFQAAAAAdAAAAABAD</a:t>
            </a:r>
            <a:r>
              <a:rPr lang="en-IN" sz="2000"/>
              <a:t> (1)</a:t>
            </a:r>
            <a:endParaRPr sz="2000"/>
          </a:p>
          <a:p>
            <a:pPr indent="0" lvl="0" marL="0" rtl="0" algn="l">
              <a:spcBef>
                <a:spcPts val="0"/>
              </a:spcBef>
              <a:spcAft>
                <a:spcPts val="0"/>
              </a:spcAft>
              <a:buNone/>
            </a:pPr>
            <a:r>
              <a:rPr lang="en-IN" sz="2000" u="sng">
                <a:solidFill>
                  <a:schemeClr val="hlink"/>
                </a:solidFill>
                <a:hlinkClick r:id="rId4"/>
              </a:rPr>
              <a:t>https://twitter.com/kfury/status/1515110763844673536</a:t>
            </a:r>
            <a:r>
              <a:rPr lang="en-IN" sz="2000"/>
              <a:t> (2)</a:t>
            </a:r>
            <a:endParaRPr sz="2000"/>
          </a:p>
          <a:p>
            <a:pPr indent="0" lvl="0" marL="0" rtl="0" algn="l">
              <a:spcBef>
                <a:spcPts val="0"/>
              </a:spcBef>
              <a:spcAft>
                <a:spcPts val="0"/>
              </a:spcAft>
              <a:buNone/>
            </a:pPr>
            <a:r>
              <a:rPr lang="en-IN" sz="2000" u="sng">
                <a:solidFill>
                  <a:schemeClr val="hlink"/>
                </a:solidFill>
                <a:hlinkClick r:id="rId5"/>
              </a:rPr>
              <a:t>https://twitter.com/kfury/status/1519476230508056576</a:t>
            </a:r>
            <a:r>
              <a:rPr lang="en-IN" sz="2000"/>
              <a:t> (3)</a:t>
            </a:r>
            <a:endParaRPr sz="2000"/>
          </a:p>
          <a:p>
            <a:pPr indent="0" lvl="0" marL="0" rtl="0" algn="l">
              <a:spcBef>
                <a:spcPts val="0"/>
              </a:spcBef>
              <a:spcAft>
                <a:spcPts val="0"/>
              </a:spcAft>
              <a:buNone/>
            </a:pPr>
            <a:r>
              <a:rPr lang="en-IN" sz="2000" u="sng">
                <a:solidFill>
                  <a:schemeClr val="hlink"/>
                </a:solidFill>
                <a:hlinkClick r:id="rId6"/>
              </a:rPr>
              <a:t>https://twitter.com/kfury/status/1583330161625219073</a:t>
            </a:r>
            <a:r>
              <a:rPr lang="en-IN" sz="2000"/>
              <a:t> (4)</a:t>
            </a:r>
            <a:endParaRPr sz="2000"/>
          </a:p>
          <a:p>
            <a:pPr indent="0" lvl="0" marL="0" rtl="0" algn="l">
              <a:spcBef>
                <a:spcPts val="0"/>
              </a:spcBef>
              <a:spcAft>
                <a:spcPts val="0"/>
              </a:spcAft>
              <a:buNone/>
            </a:pPr>
            <a:r>
              <a:rPr lang="en-IN" sz="2000" u="sng">
                <a:solidFill>
                  <a:schemeClr val="hlink"/>
                </a:solidFill>
                <a:hlinkClick r:id="rId7"/>
              </a:rPr>
              <a:t>https://www.wikipedia.org/</a:t>
            </a:r>
            <a:r>
              <a:rPr lang="en-IN" sz="2000"/>
              <a:t> (5)</a:t>
            </a:r>
            <a:endParaRPr sz="2000"/>
          </a:p>
          <a:p>
            <a:pPr indent="0" lvl="0" marL="0" rtl="0" algn="l">
              <a:spcBef>
                <a:spcPts val="0"/>
              </a:spcBef>
              <a:spcAft>
                <a:spcPts val="0"/>
              </a:spcAft>
              <a:buNone/>
            </a:pPr>
            <a:r>
              <a:rPr lang="en-IN" sz="2000"/>
              <a:t>Icons adapted from Flaticon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
          <p:cNvSpPr txBox="1"/>
          <p:nvPr/>
        </p:nvSpPr>
        <p:spPr>
          <a:xfrm>
            <a:off x="4212638" y="2099600"/>
            <a:ext cx="6765300" cy="27540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800">
              <a:solidFill>
                <a:schemeClr val="dk1"/>
              </a:solidFill>
              <a:latin typeface="Lato"/>
              <a:ea typeface="Lato"/>
              <a:cs typeface="Lato"/>
              <a:sym typeface="Lato"/>
            </a:endParaRPr>
          </a:p>
          <a:p>
            <a:pPr indent="0" lvl="0" marL="0" rtl="0" algn="l">
              <a:lnSpc>
                <a:spcPct val="200000"/>
              </a:lnSpc>
              <a:spcBef>
                <a:spcPts val="0"/>
              </a:spcBef>
              <a:spcAft>
                <a:spcPts val="0"/>
              </a:spcAft>
              <a:buNone/>
            </a:pPr>
            <a:r>
              <a:rPr b="1" lang="en-IN" sz="2000">
                <a:solidFill>
                  <a:srgbClr val="E31937"/>
                </a:solidFill>
                <a:latin typeface="Lato"/>
                <a:ea typeface="Lato"/>
                <a:cs typeface="Lato"/>
                <a:sym typeface="Lato"/>
              </a:rPr>
              <a:t>We wanted to explore</a:t>
            </a:r>
            <a:r>
              <a:rPr lang="en-I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a:p>
            <a:pPr indent="-355600" lvl="0" marL="457200" rtl="0" algn="l">
              <a:lnSpc>
                <a:spcPct val="200000"/>
              </a:lnSpc>
              <a:spcBef>
                <a:spcPts val="0"/>
              </a:spcBef>
              <a:spcAft>
                <a:spcPts val="0"/>
              </a:spcAft>
              <a:buClr>
                <a:schemeClr val="dk1"/>
              </a:buClr>
              <a:buSzPts val="2000"/>
              <a:buFont typeface="Lato"/>
              <a:buAutoNum type="arabicPeriod"/>
            </a:pPr>
            <a:r>
              <a:rPr lang="en-IN" sz="2000">
                <a:solidFill>
                  <a:schemeClr val="dk1"/>
                </a:solidFill>
                <a:latin typeface="Lato"/>
                <a:ea typeface="Lato"/>
                <a:cs typeface="Lato"/>
                <a:sym typeface="Lato"/>
              </a:rPr>
              <a:t>What are the most </a:t>
            </a:r>
            <a:r>
              <a:rPr b="1" lang="en-IN" sz="2000">
                <a:solidFill>
                  <a:schemeClr val="dk1"/>
                </a:solidFill>
                <a:latin typeface="Lato"/>
                <a:ea typeface="Lato"/>
                <a:cs typeface="Lato"/>
                <a:sym typeface="Lato"/>
              </a:rPr>
              <a:t>common reasons</a:t>
            </a:r>
            <a:r>
              <a:rPr lang="en-IN" sz="2000">
                <a:solidFill>
                  <a:schemeClr val="dk1"/>
                </a:solidFill>
                <a:latin typeface="Lato"/>
                <a:ea typeface="Lato"/>
                <a:cs typeface="Lato"/>
                <a:sym typeface="Lato"/>
              </a:rPr>
              <a:t> for Tesla order </a:t>
            </a:r>
            <a:r>
              <a:rPr b="1" lang="en-IN" sz="2000">
                <a:solidFill>
                  <a:schemeClr val="dk1"/>
                </a:solidFill>
                <a:latin typeface="Lato"/>
                <a:ea typeface="Lato"/>
                <a:cs typeface="Lato"/>
                <a:sym typeface="Lato"/>
              </a:rPr>
              <a:t>cancellation</a:t>
            </a:r>
            <a:r>
              <a:rPr lang="en-I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a:p>
            <a:pPr indent="-355600" lvl="0" marL="457200" rtl="0" algn="l">
              <a:lnSpc>
                <a:spcPct val="200000"/>
              </a:lnSpc>
              <a:spcBef>
                <a:spcPts val="0"/>
              </a:spcBef>
              <a:spcAft>
                <a:spcPts val="0"/>
              </a:spcAft>
              <a:buClr>
                <a:schemeClr val="dk1"/>
              </a:buClr>
              <a:buSzPts val="2000"/>
              <a:buFont typeface="Lato"/>
              <a:buAutoNum type="arabicPeriod"/>
            </a:pPr>
            <a:r>
              <a:rPr lang="en-IN" sz="2000">
                <a:solidFill>
                  <a:schemeClr val="dk1"/>
                </a:solidFill>
                <a:latin typeface="Lato"/>
                <a:ea typeface="Lato"/>
                <a:cs typeface="Lato"/>
                <a:sym typeface="Lato"/>
              </a:rPr>
              <a:t>What </a:t>
            </a:r>
            <a:r>
              <a:rPr b="1" lang="en-IN" sz="2000">
                <a:solidFill>
                  <a:schemeClr val="dk1"/>
                </a:solidFill>
                <a:latin typeface="Lato"/>
                <a:ea typeface="Lato"/>
                <a:cs typeface="Lato"/>
                <a:sym typeface="Lato"/>
              </a:rPr>
              <a:t>topics</a:t>
            </a:r>
            <a:r>
              <a:rPr lang="en-IN" sz="2000">
                <a:solidFill>
                  <a:schemeClr val="dk1"/>
                </a:solidFill>
                <a:latin typeface="Lato"/>
                <a:ea typeface="Lato"/>
                <a:cs typeface="Lato"/>
                <a:sym typeface="Lato"/>
              </a:rPr>
              <a:t> that Elon Musk tweets about are </a:t>
            </a:r>
            <a:r>
              <a:rPr b="1" lang="en-IN" sz="2000">
                <a:solidFill>
                  <a:schemeClr val="dk1"/>
                </a:solidFill>
                <a:latin typeface="Lato"/>
                <a:ea typeface="Lato"/>
                <a:cs typeface="Lato"/>
                <a:sym typeface="Lato"/>
              </a:rPr>
              <a:t>strongly correlated</a:t>
            </a:r>
            <a:r>
              <a:rPr lang="en-IN" sz="2000">
                <a:solidFill>
                  <a:schemeClr val="dk1"/>
                </a:solidFill>
                <a:latin typeface="Lato"/>
                <a:ea typeface="Lato"/>
                <a:cs typeface="Lato"/>
                <a:sym typeface="Lato"/>
              </a:rPr>
              <a:t> with Tesla order cancellation?</a:t>
            </a:r>
            <a:endParaRPr sz="2000">
              <a:solidFill>
                <a:schemeClr val="dk1"/>
              </a:solidFill>
              <a:latin typeface="Lato"/>
              <a:ea typeface="Lato"/>
              <a:cs typeface="Lato"/>
              <a:sym typeface="Lato"/>
            </a:endParaRPr>
          </a:p>
          <a:p>
            <a:pPr indent="0" lvl="0" marL="0" rtl="0" algn="l">
              <a:lnSpc>
                <a:spcPct val="115000"/>
              </a:lnSpc>
              <a:spcBef>
                <a:spcPts val="0"/>
              </a:spcBef>
              <a:spcAft>
                <a:spcPts val="0"/>
              </a:spcAft>
              <a:buSzPts val="1100"/>
              <a:buNone/>
            </a:pPr>
            <a:r>
              <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Lato"/>
              <a:ea typeface="Lato"/>
              <a:cs typeface="Lato"/>
              <a:sym typeface="Lato"/>
            </a:endParaRPr>
          </a:p>
        </p:txBody>
      </p:sp>
      <p:sp>
        <p:nvSpPr>
          <p:cNvPr id="105" name="Google Shape;105;p2"/>
          <p:cNvSpPr txBox="1"/>
          <p:nvPr/>
        </p:nvSpPr>
        <p:spPr>
          <a:xfrm>
            <a:off x="2655750" y="719825"/>
            <a:ext cx="68805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Analyzing Elon Musk</a:t>
            </a:r>
            <a:r>
              <a:rPr lang="en-IN" sz="3400">
                <a:solidFill>
                  <a:schemeClr val="dk1"/>
                </a:solidFill>
                <a:latin typeface="Inter Medium"/>
                <a:ea typeface="Inter Medium"/>
                <a:cs typeface="Inter Medium"/>
                <a:sym typeface="Inter Medium"/>
              </a:rPr>
              <a:t> </a:t>
            </a:r>
            <a:r>
              <a:rPr b="1" lang="en-IN" sz="3400">
                <a:solidFill>
                  <a:srgbClr val="E31937"/>
                </a:solidFill>
                <a:latin typeface="Inter"/>
                <a:ea typeface="Inter"/>
                <a:cs typeface="Inter"/>
                <a:sym typeface="Inter"/>
              </a:rPr>
              <a:t>and Tesla</a:t>
            </a:r>
            <a:endParaRPr b="1" sz="3400">
              <a:solidFill>
                <a:srgbClr val="E31937"/>
              </a:solidFill>
              <a:latin typeface="Inter"/>
              <a:ea typeface="Inter"/>
              <a:cs typeface="Inter"/>
              <a:sym typeface="Inter"/>
            </a:endParaRPr>
          </a:p>
        </p:txBody>
      </p:sp>
      <p:pic>
        <p:nvPicPr>
          <p:cNvPr descr="Elon Musk - Wikipedia" id="106" name="Google Shape;106;p2"/>
          <p:cNvPicPr preferRelativeResize="0"/>
          <p:nvPr/>
        </p:nvPicPr>
        <p:blipFill>
          <a:blip r:embed="rId3">
            <a:alphaModFix/>
          </a:blip>
          <a:stretch>
            <a:fillRect/>
          </a:stretch>
        </p:blipFill>
        <p:spPr>
          <a:xfrm>
            <a:off x="1214050" y="2216525"/>
            <a:ext cx="2353475" cy="3120649"/>
          </a:xfrm>
          <a:prstGeom prst="rect">
            <a:avLst/>
          </a:prstGeom>
          <a:noFill/>
          <a:ln>
            <a:noFill/>
          </a:ln>
        </p:spPr>
      </p:pic>
      <p:sp>
        <p:nvSpPr>
          <p:cNvPr id="107" name="Google Shape;107;p2"/>
          <p:cNvSpPr txBox="1"/>
          <p:nvPr/>
        </p:nvSpPr>
        <p:spPr>
          <a:xfrm>
            <a:off x="1214050" y="2216525"/>
            <a:ext cx="5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Inter"/>
                <a:ea typeface="Inter"/>
                <a:cs typeface="Inter"/>
                <a:sym typeface="Inter"/>
              </a:rPr>
              <a:t>[1]</a:t>
            </a: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
          <p:cNvSpPr txBox="1"/>
          <p:nvPr/>
        </p:nvSpPr>
        <p:spPr>
          <a:xfrm>
            <a:off x="2888487" y="5118938"/>
            <a:ext cx="2715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000">
                <a:solidFill>
                  <a:srgbClr val="E31937"/>
                </a:solidFill>
                <a:latin typeface="Inter"/>
                <a:ea typeface="Inter"/>
                <a:cs typeface="Inter"/>
                <a:sym typeface="Inter"/>
              </a:rPr>
              <a:t>Melvin Rajendran</a:t>
            </a:r>
            <a:endParaRPr b="1" sz="2000"/>
          </a:p>
        </p:txBody>
      </p:sp>
      <p:sp>
        <p:nvSpPr>
          <p:cNvPr id="113" name="Google Shape;113;p3"/>
          <p:cNvSpPr txBox="1"/>
          <p:nvPr/>
        </p:nvSpPr>
        <p:spPr>
          <a:xfrm>
            <a:off x="3195538" y="5586713"/>
            <a:ext cx="21015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a:solidFill>
                  <a:schemeClr val="dk1"/>
                </a:solidFill>
                <a:latin typeface="Inter"/>
                <a:ea typeface="Inter"/>
                <a:cs typeface="Inter"/>
                <a:sym typeface="Inter"/>
              </a:rPr>
              <a:t>Computer Science and Business Analytics</a:t>
            </a:r>
            <a:endParaRPr sz="1700"/>
          </a:p>
        </p:txBody>
      </p:sp>
      <p:sp>
        <p:nvSpPr>
          <p:cNvPr id="114" name="Google Shape;114;p3"/>
          <p:cNvSpPr txBox="1"/>
          <p:nvPr/>
        </p:nvSpPr>
        <p:spPr>
          <a:xfrm>
            <a:off x="6585642" y="5118938"/>
            <a:ext cx="23571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000">
                <a:solidFill>
                  <a:srgbClr val="E31937"/>
                </a:solidFill>
                <a:latin typeface="Inter"/>
                <a:ea typeface="Inter"/>
                <a:cs typeface="Inter"/>
                <a:sym typeface="Inter"/>
              </a:rPr>
              <a:t>Daniel Lamb</a:t>
            </a:r>
            <a:endParaRPr b="1" sz="2000"/>
          </a:p>
        </p:txBody>
      </p:sp>
      <p:sp>
        <p:nvSpPr>
          <p:cNvPr id="115" name="Google Shape;115;p3"/>
          <p:cNvSpPr txBox="1"/>
          <p:nvPr/>
        </p:nvSpPr>
        <p:spPr>
          <a:xfrm>
            <a:off x="6000969" y="5586713"/>
            <a:ext cx="34797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a:solidFill>
                  <a:schemeClr val="dk1"/>
                </a:solidFill>
                <a:latin typeface="Inter"/>
                <a:ea typeface="Inter"/>
                <a:cs typeface="Inter"/>
                <a:sym typeface="Inter"/>
              </a:rPr>
              <a:t>Computer Engineering</a:t>
            </a:r>
            <a:endParaRPr sz="1700"/>
          </a:p>
        </p:txBody>
      </p:sp>
      <p:sp>
        <p:nvSpPr>
          <p:cNvPr id="116" name="Google Shape;116;p3"/>
          <p:cNvSpPr txBox="1"/>
          <p:nvPr/>
        </p:nvSpPr>
        <p:spPr>
          <a:xfrm>
            <a:off x="4661849" y="748088"/>
            <a:ext cx="28683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Team </a:t>
            </a:r>
            <a:r>
              <a:rPr b="1" lang="en-IN" sz="3400">
                <a:solidFill>
                  <a:srgbClr val="E31937"/>
                </a:solidFill>
                <a:latin typeface="Inter"/>
                <a:ea typeface="Inter"/>
                <a:cs typeface="Inter"/>
                <a:sym typeface="Inter"/>
              </a:rPr>
              <a:t>Coil</a:t>
            </a:r>
            <a:endParaRPr b="1" sz="3400"/>
          </a:p>
        </p:txBody>
      </p:sp>
      <p:pic>
        <p:nvPicPr>
          <p:cNvPr id="117" name="Google Shape;117;p3"/>
          <p:cNvPicPr preferRelativeResize="0"/>
          <p:nvPr/>
        </p:nvPicPr>
        <p:blipFill>
          <a:blip r:embed="rId3">
            <a:alphaModFix/>
          </a:blip>
          <a:stretch>
            <a:fillRect/>
          </a:stretch>
        </p:blipFill>
        <p:spPr>
          <a:xfrm>
            <a:off x="2711336" y="1894291"/>
            <a:ext cx="3069900" cy="3069900"/>
          </a:xfrm>
          <a:prstGeom prst="rect">
            <a:avLst/>
          </a:prstGeom>
          <a:noFill/>
          <a:ln>
            <a:noFill/>
          </a:ln>
        </p:spPr>
      </p:pic>
      <p:pic>
        <p:nvPicPr>
          <p:cNvPr id="118" name="Google Shape;118;p3"/>
          <p:cNvPicPr preferRelativeResize="0"/>
          <p:nvPr/>
        </p:nvPicPr>
        <p:blipFill rotWithShape="1">
          <a:blip r:embed="rId4">
            <a:alphaModFix/>
          </a:blip>
          <a:srcRect b="16855" l="14825" r="14677" t="12885"/>
          <a:stretch/>
        </p:blipFill>
        <p:spPr>
          <a:xfrm>
            <a:off x="6229238" y="1894287"/>
            <a:ext cx="3046571" cy="303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122" name="Shape 122"/>
        <p:cNvGrpSpPr/>
        <p:nvPr/>
      </p:nvGrpSpPr>
      <p:grpSpPr>
        <a:xfrm>
          <a:off x="0" y="0"/>
          <a:ext cx="0" cy="0"/>
          <a:chOff x="0" y="0"/>
          <a:chExt cx="0" cy="0"/>
        </a:xfrm>
      </p:grpSpPr>
      <p:sp>
        <p:nvSpPr>
          <p:cNvPr id="123" name="Google Shape;123;g215e68bdeb8_2_60"/>
          <p:cNvSpPr txBox="1"/>
          <p:nvPr/>
        </p:nvSpPr>
        <p:spPr>
          <a:xfrm>
            <a:off x="405900" y="2659350"/>
            <a:ext cx="96144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chemeClr val="lt1"/>
                </a:solidFill>
                <a:latin typeface="Inter"/>
                <a:ea typeface="Inter"/>
                <a:cs typeface="Inter"/>
                <a:sym typeface="Inter"/>
              </a:rPr>
              <a:t>Common Reasons for Tesla Order Cancellation </a:t>
            </a:r>
            <a:endParaRPr b="1" sz="4400">
              <a:solidFill>
                <a:schemeClr val="lt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g215e68bdeb8_2_70"/>
          <p:cNvSpPr/>
          <p:nvPr/>
        </p:nvSpPr>
        <p:spPr>
          <a:xfrm>
            <a:off x="2643150" y="759038"/>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Difficulties ordering or receiving a Tesla</a:t>
            </a:r>
            <a:endParaRPr b="1" sz="2200">
              <a:solidFill>
                <a:schemeClr val="lt1"/>
              </a:solidFill>
              <a:latin typeface="Inter"/>
              <a:ea typeface="Inter"/>
              <a:cs typeface="Inter"/>
              <a:sym typeface="Inter"/>
            </a:endParaRPr>
          </a:p>
        </p:txBody>
      </p:sp>
      <p:sp>
        <p:nvSpPr>
          <p:cNvPr id="129" name="Google Shape;129;g215e68bdeb8_2_70"/>
          <p:cNvSpPr/>
          <p:nvPr/>
        </p:nvSpPr>
        <p:spPr>
          <a:xfrm>
            <a:off x="2643150" y="2175113"/>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Issues with customer service </a:t>
            </a:r>
            <a:endParaRPr b="1" sz="2200">
              <a:solidFill>
                <a:schemeClr val="lt1"/>
              </a:solidFill>
              <a:latin typeface="Inter"/>
              <a:ea typeface="Inter"/>
              <a:cs typeface="Inter"/>
              <a:sym typeface="Inter"/>
            </a:endParaRPr>
          </a:p>
        </p:txBody>
      </p:sp>
      <p:sp>
        <p:nvSpPr>
          <p:cNvPr id="130" name="Google Shape;130;g215e68bdeb8_2_70"/>
          <p:cNvSpPr/>
          <p:nvPr/>
        </p:nvSpPr>
        <p:spPr>
          <a:xfrm>
            <a:off x="2643150" y="3591188"/>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Elon Musk’s persona</a:t>
            </a:r>
            <a:endParaRPr b="1" sz="2200">
              <a:solidFill>
                <a:schemeClr val="lt1"/>
              </a:solidFill>
              <a:latin typeface="Inter"/>
              <a:ea typeface="Inter"/>
              <a:cs typeface="Inter"/>
              <a:sym typeface="Inter"/>
            </a:endParaRPr>
          </a:p>
        </p:txBody>
      </p:sp>
      <p:sp>
        <p:nvSpPr>
          <p:cNvPr id="131" name="Google Shape;131;g215e68bdeb8_2_70"/>
          <p:cNvSpPr/>
          <p:nvPr/>
        </p:nvSpPr>
        <p:spPr>
          <a:xfrm>
            <a:off x="2643150" y="5007263"/>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Tesla’s supply chain</a:t>
            </a:r>
            <a:endParaRPr b="1" sz="2200">
              <a:solidFill>
                <a:schemeClr val="lt1"/>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215e68bdeb8_1_5"/>
          <p:cNvPicPr preferRelativeResize="0"/>
          <p:nvPr/>
        </p:nvPicPr>
        <p:blipFill>
          <a:blip r:embed="rId3">
            <a:alphaModFix/>
          </a:blip>
          <a:stretch>
            <a:fillRect/>
          </a:stretch>
        </p:blipFill>
        <p:spPr>
          <a:xfrm>
            <a:off x="6180463" y="2492375"/>
            <a:ext cx="4996250" cy="2498125"/>
          </a:xfrm>
          <a:prstGeom prst="rect">
            <a:avLst/>
          </a:prstGeom>
          <a:noFill/>
          <a:ln>
            <a:noFill/>
          </a:ln>
        </p:spPr>
      </p:pic>
      <p:sp>
        <p:nvSpPr>
          <p:cNvPr id="138" name="Google Shape;138;g215e68bdeb8_1_5"/>
          <p:cNvSpPr txBox="1"/>
          <p:nvPr/>
        </p:nvSpPr>
        <p:spPr>
          <a:xfrm>
            <a:off x="3557250" y="760775"/>
            <a:ext cx="50775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Data Science </a:t>
            </a:r>
            <a:r>
              <a:rPr b="1" lang="en-IN" sz="3400">
                <a:solidFill>
                  <a:srgbClr val="E31937"/>
                </a:solidFill>
                <a:latin typeface="Inter"/>
                <a:ea typeface="Inter"/>
                <a:cs typeface="Inter"/>
                <a:sym typeface="Inter"/>
              </a:rPr>
              <a:t>Lifecycle</a:t>
            </a:r>
            <a:endParaRPr b="1" sz="3400">
              <a:solidFill>
                <a:srgbClr val="E31937"/>
              </a:solidFill>
            </a:endParaRPr>
          </a:p>
        </p:txBody>
      </p:sp>
      <p:sp>
        <p:nvSpPr>
          <p:cNvPr id="139" name="Google Shape;139;g215e68bdeb8_1_5"/>
          <p:cNvSpPr txBox="1"/>
          <p:nvPr/>
        </p:nvSpPr>
        <p:spPr>
          <a:xfrm>
            <a:off x="1035413" y="1897050"/>
            <a:ext cx="4755300" cy="42648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Inter"/>
              <a:buChar char="●"/>
            </a:pPr>
            <a:r>
              <a:rPr b="1" lang="en-IN" sz="2400">
                <a:solidFill>
                  <a:srgbClr val="E31937"/>
                </a:solidFill>
                <a:latin typeface="Inter"/>
                <a:ea typeface="Inter"/>
                <a:cs typeface="Inter"/>
                <a:sym typeface="Inter"/>
              </a:rPr>
              <a:t>Collecting</a:t>
            </a:r>
            <a:r>
              <a:rPr lang="en-IN" sz="2400">
                <a:solidFill>
                  <a:schemeClr val="dk1"/>
                </a:solidFill>
                <a:latin typeface="Inter"/>
                <a:ea typeface="Inter"/>
                <a:cs typeface="Inter"/>
                <a:sym typeface="Inter"/>
              </a:rPr>
              <a:t> the data</a:t>
            </a:r>
            <a:endParaRPr sz="2400">
              <a:solidFill>
                <a:schemeClr val="dk1"/>
              </a:solidFill>
              <a:latin typeface="Inter"/>
              <a:ea typeface="Inter"/>
              <a:cs typeface="Inter"/>
              <a:sym typeface="Inter"/>
            </a:endParaRPr>
          </a:p>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Cleaning</a:t>
            </a:r>
            <a:r>
              <a:rPr lang="en-IN" sz="2400">
                <a:solidFill>
                  <a:schemeClr val="dk1"/>
                </a:solidFill>
                <a:latin typeface="Inter"/>
                <a:ea typeface="Inter"/>
                <a:cs typeface="Inter"/>
                <a:sym typeface="Inter"/>
              </a:rPr>
              <a:t> the data</a:t>
            </a:r>
            <a:endParaRPr sz="24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Removing unnecessary columns, unwanted characters</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Converting text to lowercase</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Expanding contractions</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Lemmatizing each word</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Converting each tweet into a list of words</a:t>
            </a:r>
            <a:endParaRPr sz="18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800">
              <a:solidFill>
                <a:schemeClr val="dk1"/>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15e68bdeb8_1_34"/>
          <p:cNvSpPr txBox="1"/>
          <p:nvPr/>
        </p:nvSpPr>
        <p:spPr>
          <a:xfrm>
            <a:off x="3557250" y="760775"/>
            <a:ext cx="50775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Data Science </a:t>
            </a:r>
            <a:r>
              <a:rPr b="1" lang="en-IN" sz="3400">
                <a:solidFill>
                  <a:srgbClr val="E31937"/>
                </a:solidFill>
                <a:latin typeface="Inter"/>
                <a:ea typeface="Inter"/>
                <a:cs typeface="Inter"/>
                <a:sym typeface="Inter"/>
              </a:rPr>
              <a:t>Lifecycle</a:t>
            </a:r>
            <a:endParaRPr b="1" sz="3400">
              <a:solidFill>
                <a:srgbClr val="E31937"/>
              </a:solidFill>
            </a:endParaRPr>
          </a:p>
        </p:txBody>
      </p:sp>
      <p:sp>
        <p:nvSpPr>
          <p:cNvPr id="146" name="Google Shape;146;g215e68bdeb8_1_34"/>
          <p:cNvSpPr txBox="1"/>
          <p:nvPr/>
        </p:nvSpPr>
        <p:spPr>
          <a:xfrm>
            <a:off x="1042213" y="1980825"/>
            <a:ext cx="4755300" cy="42648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Inter"/>
              <a:buChar char="●"/>
            </a:pPr>
            <a:r>
              <a:rPr b="1" lang="en-IN" sz="2400">
                <a:solidFill>
                  <a:srgbClr val="E31937"/>
                </a:solidFill>
                <a:latin typeface="Inter"/>
                <a:ea typeface="Inter"/>
                <a:cs typeface="Inter"/>
                <a:sym typeface="Inter"/>
              </a:rPr>
              <a:t>Exploring</a:t>
            </a:r>
            <a:r>
              <a:rPr lang="en-IN" sz="2400">
                <a:solidFill>
                  <a:schemeClr val="dk1"/>
                </a:solidFill>
                <a:latin typeface="Inter"/>
                <a:ea typeface="Inter"/>
                <a:cs typeface="Inter"/>
                <a:sym typeface="Inter"/>
              </a:rPr>
              <a:t> the data</a:t>
            </a:r>
            <a:endParaRPr sz="2400">
              <a:solidFill>
                <a:schemeClr val="dk1"/>
              </a:solidFill>
              <a:latin typeface="Inter"/>
              <a:ea typeface="Inter"/>
              <a:cs typeface="Inter"/>
              <a:sym typeface="Inter"/>
            </a:endParaRPr>
          </a:p>
          <a:p>
            <a:pPr indent="-381000" lvl="1" marL="914400" rtl="0" algn="l">
              <a:lnSpc>
                <a:spcPct val="150000"/>
              </a:lnSpc>
              <a:spcBef>
                <a:spcPts val="0"/>
              </a:spcBef>
              <a:spcAft>
                <a:spcPts val="0"/>
              </a:spcAft>
              <a:buClr>
                <a:schemeClr val="dk1"/>
              </a:buClr>
              <a:buSzPts val="2400"/>
              <a:buFont typeface="Inter"/>
              <a:buChar char="○"/>
            </a:pPr>
            <a:r>
              <a:rPr lang="en-IN" sz="1800">
                <a:solidFill>
                  <a:schemeClr val="dk1"/>
                </a:solidFill>
                <a:latin typeface="Inter"/>
                <a:ea typeface="Inter"/>
                <a:cs typeface="Inter"/>
                <a:sym typeface="Inter"/>
              </a:rPr>
              <a:t>Creating stop words</a:t>
            </a:r>
            <a:endParaRPr sz="1800">
              <a:solidFill>
                <a:schemeClr val="dk1"/>
              </a:solidFill>
              <a:latin typeface="Inter"/>
              <a:ea typeface="Inter"/>
              <a:cs typeface="Inter"/>
              <a:sym typeface="Inter"/>
            </a:endParaRPr>
          </a:p>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Modeling</a:t>
            </a:r>
            <a:r>
              <a:rPr lang="en-IN" sz="2400">
                <a:solidFill>
                  <a:schemeClr val="dk1"/>
                </a:solidFill>
                <a:latin typeface="Inter"/>
                <a:ea typeface="Inter"/>
                <a:cs typeface="Inter"/>
                <a:sym typeface="Inter"/>
              </a:rPr>
              <a:t> the data</a:t>
            </a:r>
            <a:endParaRPr sz="24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Topic modeling</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Latent Dirichlet Allocation (LDA)</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Maximizing coherence</a:t>
            </a:r>
            <a:endParaRPr sz="1800">
              <a:solidFill>
                <a:schemeClr val="dk1"/>
              </a:solidFill>
              <a:latin typeface="Inter"/>
              <a:ea typeface="Inter"/>
              <a:cs typeface="Inter"/>
              <a:sym typeface="Inter"/>
            </a:endParaRPr>
          </a:p>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Visualizing</a:t>
            </a:r>
            <a:r>
              <a:rPr lang="en-IN" sz="2400">
                <a:solidFill>
                  <a:schemeClr val="dk1"/>
                </a:solidFill>
                <a:latin typeface="Inter"/>
                <a:ea typeface="Inter"/>
                <a:cs typeface="Inter"/>
                <a:sym typeface="Inter"/>
              </a:rPr>
              <a:t> the data</a:t>
            </a:r>
            <a:endParaRPr sz="24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800">
              <a:solidFill>
                <a:schemeClr val="dk1"/>
              </a:solidFill>
              <a:latin typeface="Inter"/>
              <a:ea typeface="Inter"/>
              <a:cs typeface="Inter"/>
              <a:sym typeface="Inter"/>
            </a:endParaRPr>
          </a:p>
        </p:txBody>
      </p:sp>
      <p:pic>
        <p:nvPicPr>
          <p:cNvPr id="147" name="Google Shape;147;g215e68bdeb8_1_34"/>
          <p:cNvPicPr preferRelativeResize="0"/>
          <p:nvPr/>
        </p:nvPicPr>
        <p:blipFill>
          <a:blip r:embed="rId3">
            <a:alphaModFix/>
          </a:blip>
          <a:stretch>
            <a:fillRect/>
          </a:stretch>
        </p:blipFill>
        <p:spPr>
          <a:xfrm>
            <a:off x="6531363" y="1656700"/>
            <a:ext cx="3976425" cy="1988225"/>
          </a:xfrm>
          <a:prstGeom prst="rect">
            <a:avLst/>
          </a:prstGeom>
          <a:noFill/>
          <a:ln>
            <a:noFill/>
          </a:ln>
        </p:spPr>
      </p:pic>
      <p:pic>
        <p:nvPicPr>
          <p:cNvPr id="148" name="Google Shape;148;g215e68bdeb8_1_34"/>
          <p:cNvPicPr preferRelativeResize="0"/>
          <p:nvPr/>
        </p:nvPicPr>
        <p:blipFill>
          <a:blip r:embed="rId4">
            <a:alphaModFix/>
          </a:blip>
          <a:stretch>
            <a:fillRect/>
          </a:stretch>
        </p:blipFill>
        <p:spPr>
          <a:xfrm>
            <a:off x="6347137" y="3829150"/>
            <a:ext cx="3855100" cy="257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215e68bdeb8_1_164"/>
          <p:cNvPicPr preferRelativeResize="0"/>
          <p:nvPr/>
        </p:nvPicPr>
        <p:blipFill>
          <a:blip r:embed="rId3">
            <a:alphaModFix/>
          </a:blip>
          <a:stretch>
            <a:fillRect/>
          </a:stretch>
        </p:blipFill>
        <p:spPr>
          <a:xfrm>
            <a:off x="2584800" y="0"/>
            <a:ext cx="9613203" cy="6857999"/>
          </a:xfrm>
          <a:prstGeom prst="rect">
            <a:avLst/>
          </a:prstGeom>
          <a:noFill/>
          <a:ln>
            <a:noFill/>
          </a:ln>
        </p:spPr>
      </p:pic>
      <p:sp>
        <p:nvSpPr>
          <p:cNvPr id="155" name="Google Shape;155;g215e68bdeb8_1_164"/>
          <p:cNvSpPr txBox="1"/>
          <p:nvPr/>
        </p:nvSpPr>
        <p:spPr>
          <a:xfrm>
            <a:off x="4267200" y="6104025"/>
            <a:ext cx="32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Inter"/>
                <a:ea typeface="Inter"/>
                <a:cs typeface="Inter"/>
                <a:sym typeface="Inter"/>
              </a:rPr>
              <a:t>“”</a:t>
            </a:r>
            <a:endParaRPr>
              <a:latin typeface="Inter"/>
              <a:ea typeface="Inter"/>
              <a:cs typeface="Inter"/>
              <a:sym typeface="Inter"/>
            </a:endParaRPr>
          </a:p>
        </p:txBody>
      </p:sp>
      <p:sp>
        <p:nvSpPr>
          <p:cNvPr id="156" name="Google Shape;156;g215e68bdeb8_1_164"/>
          <p:cNvSpPr txBox="1"/>
          <p:nvPr/>
        </p:nvSpPr>
        <p:spPr>
          <a:xfrm>
            <a:off x="123000" y="2695075"/>
            <a:ext cx="22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7" name="Google Shape;157;g215e68bdeb8_1_164"/>
          <p:cNvSpPr txBox="1"/>
          <p:nvPr/>
        </p:nvSpPr>
        <p:spPr>
          <a:xfrm>
            <a:off x="404225" y="2061425"/>
            <a:ext cx="4338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latin typeface="Inter"/>
                <a:ea typeface="Inter"/>
                <a:cs typeface="Inter"/>
                <a:sym typeface="Inter"/>
              </a:rPr>
              <a:t>Difficulties </a:t>
            </a:r>
            <a:r>
              <a:rPr b="1" lang="en-IN" sz="2200">
                <a:solidFill>
                  <a:srgbClr val="E31937"/>
                </a:solidFill>
                <a:latin typeface="Inter"/>
                <a:ea typeface="Inter"/>
                <a:cs typeface="Inter"/>
                <a:sym typeface="Inter"/>
              </a:rPr>
              <a:t>Ordering or Receiving</a:t>
            </a:r>
            <a:r>
              <a:rPr b="1" lang="en-IN" sz="2200">
                <a:latin typeface="Inter"/>
                <a:ea typeface="Inter"/>
                <a:cs typeface="Inter"/>
                <a:sym typeface="Inter"/>
              </a:rPr>
              <a:t> a Tesla</a:t>
            </a:r>
            <a:endParaRPr b="1" sz="2200">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2021-10-11T05:30:19Z</dcterms:created>
  <dc:creator>Sapling Creations</dc:creator>
</cp:coreProperties>
</file>