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0"/>
  </p:notesMasterIdLst>
  <p:sldIdLst>
    <p:sldId id="265" r:id="rId2"/>
    <p:sldId id="266" r:id="rId3"/>
    <p:sldId id="264" r:id="rId4"/>
    <p:sldId id="269" r:id="rId5"/>
    <p:sldId id="268" r:id="rId6"/>
    <p:sldId id="267" r:id="rId7"/>
    <p:sldId id="260" r:id="rId8"/>
    <p:sldId id="270"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82990"/>
  </p:normalViewPr>
  <p:slideViewPr>
    <p:cSldViewPr snapToGrid="0" snapToObjects="1">
      <p:cViewPr varScale="1">
        <p:scale>
          <a:sx n="104" d="100"/>
          <a:sy n="104" d="100"/>
        </p:scale>
        <p:origin x="896"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FBA8D9-D514-BF40-8959-87BB38F5BBD2}" type="datetimeFigureOut">
              <a:rPr lang="en-US" smtClean="0"/>
              <a:t>6/27/20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D7D451-6B4E-DA4B-AF45-451985631ADB}" type="slidenum">
              <a:rPr lang="en-US" smtClean="0"/>
              <a:t>‹#›</a:t>
            </a:fld>
            <a:endParaRPr lang="en-US"/>
          </a:p>
        </p:txBody>
      </p:sp>
    </p:spTree>
    <p:extLst>
      <p:ext uri="{BB962C8B-B14F-4D97-AF65-F5344CB8AC3E}">
        <p14:creationId xmlns:p14="http://schemas.microsoft.com/office/powerpoint/2010/main" val="39660128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Alright, good morning everyone, my name is Daniel DiNicola, and I am so excited to be here with all of you today. About a month ago I wanted to use data science to take a different angle on this pandemic, and my project is called what can Natural Language Processing teach us about fake COVID-19 news. So let’s get right into it.</a:t>
            </a:r>
          </a:p>
        </p:txBody>
      </p:sp>
      <p:sp>
        <p:nvSpPr>
          <p:cNvPr id="4" name="Slide Number Placeholder 3"/>
          <p:cNvSpPr>
            <a:spLocks noGrp="1"/>
          </p:cNvSpPr>
          <p:nvPr>
            <p:ph type="sldNum" sz="quarter" idx="5"/>
          </p:nvPr>
        </p:nvSpPr>
        <p:spPr/>
        <p:txBody>
          <a:bodyPr/>
          <a:lstStyle/>
          <a:p>
            <a:fld id="{D2D7D451-6B4E-DA4B-AF45-451985631ADB}" type="slidenum">
              <a:rPr lang="en-US" smtClean="0"/>
              <a:t>1</a:t>
            </a:fld>
            <a:endParaRPr lang="en-US"/>
          </a:p>
        </p:txBody>
      </p:sp>
    </p:spTree>
    <p:extLst>
      <p:ext uri="{BB962C8B-B14F-4D97-AF65-F5344CB8AC3E}">
        <p14:creationId xmlns:p14="http://schemas.microsoft.com/office/powerpoint/2010/main" val="36745782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about me a little bit – I am a journalist by trade and as a student was the recipient of the Dow Jones Data Journalism Scholarship. This experience prompted my interest in big data. </a:t>
            </a:r>
          </a:p>
          <a:p>
            <a:endParaRPr lang="en-US" dirty="0"/>
          </a:p>
          <a:p>
            <a:r>
              <a:rPr lang="en-US" dirty="0"/>
              <a:t>The problem I present to you all today is a classification problem where I took a data set consisting of fake and real news about COVID-19 and built out models to classify the two. The goal of this project is to minimize false positive and maximize accuracy. </a:t>
            </a:r>
          </a:p>
          <a:p>
            <a:endParaRPr lang="en-US" dirty="0"/>
          </a:p>
          <a:p>
            <a:r>
              <a:rPr lang="en-US" dirty="0"/>
              <a:t>The last part of this project will take a look at </a:t>
            </a:r>
            <a:r>
              <a:rPr lang="en-US" dirty="0" err="1"/>
              <a:t>shapley</a:t>
            </a:r>
            <a:r>
              <a:rPr lang="en-US" dirty="0"/>
              <a:t> values to uncover feature importance for our model.</a:t>
            </a:r>
          </a:p>
        </p:txBody>
      </p:sp>
      <p:sp>
        <p:nvSpPr>
          <p:cNvPr id="4" name="Slide Number Placeholder 3"/>
          <p:cNvSpPr>
            <a:spLocks noGrp="1"/>
          </p:cNvSpPr>
          <p:nvPr>
            <p:ph type="sldNum" sz="quarter" idx="5"/>
          </p:nvPr>
        </p:nvSpPr>
        <p:spPr/>
        <p:txBody>
          <a:bodyPr/>
          <a:lstStyle/>
          <a:p>
            <a:fld id="{D2D7D451-6B4E-DA4B-AF45-451985631ADB}" type="slidenum">
              <a:rPr lang="en-US" smtClean="0"/>
              <a:t>2</a:t>
            </a:fld>
            <a:endParaRPr lang="en-US"/>
          </a:p>
        </p:txBody>
      </p:sp>
    </p:spTree>
    <p:extLst>
      <p:ext uri="{BB962C8B-B14F-4D97-AF65-F5344CB8AC3E}">
        <p14:creationId xmlns:p14="http://schemas.microsoft.com/office/powerpoint/2010/main" val="26929728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Let’s now discuss where and how I got this data. I used the News API tool, where you can specify which news agencies you want to draw from and particular topics news agencies discuss. In this case I kept my search to the terms “COVID-19” and “Coronavirus.” The agencies were all run of the mill main-stream sources.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pointer institute coalesced over 100-fact checkers around the world to create a database of fake news stories on COVID-19. With the help of my computer scientist friends we scraped this website and gathered just under 1,000 headlines of fake news stories.</a:t>
            </a:r>
          </a:p>
        </p:txBody>
      </p:sp>
      <p:sp>
        <p:nvSpPr>
          <p:cNvPr id="4" name="Slide Number Placeholder 3"/>
          <p:cNvSpPr>
            <a:spLocks noGrp="1"/>
          </p:cNvSpPr>
          <p:nvPr>
            <p:ph type="sldNum" sz="quarter" idx="5"/>
          </p:nvPr>
        </p:nvSpPr>
        <p:spPr/>
        <p:txBody>
          <a:bodyPr/>
          <a:lstStyle/>
          <a:p>
            <a:fld id="{D2D7D451-6B4E-DA4B-AF45-451985631ADB}" type="slidenum">
              <a:rPr lang="en-US" smtClean="0"/>
              <a:t>3</a:t>
            </a:fld>
            <a:endParaRPr lang="en-US"/>
          </a:p>
        </p:txBody>
      </p:sp>
    </p:spTree>
    <p:extLst>
      <p:ext uri="{BB962C8B-B14F-4D97-AF65-F5344CB8AC3E}">
        <p14:creationId xmlns:p14="http://schemas.microsoft.com/office/powerpoint/2010/main" val="38025698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we jump into modeling, one has to ask is it really a natural language processing project without a word cloud? Of course not! </a:t>
            </a:r>
          </a:p>
          <a:p>
            <a:endParaRPr lang="en-US" dirty="0"/>
          </a:p>
          <a:p>
            <a:r>
              <a:rPr lang="en-US" dirty="0"/>
              <a:t>So, we see here that many of the words in this corpus you could have guessed before hand , coronavirus, hospital, virus, trump, government and other conspicuous terms.</a:t>
            </a:r>
          </a:p>
        </p:txBody>
      </p:sp>
      <p:sp>
        <p:nvSpPr>
          <p:cNvPr id="4" name="Slide Number Placeholder 3"/>
          <p:cNvSpPr>
            <a:spLocks noGrp="1"/>
          </p:cNvSpPr>
          <p:nvPr>
            <p:ph type="sldNum" sz="quarter" idx="5"/>
          </p:nvPr>
        </p:nvSpPr>
        <p:spPr/>
        <p:txBody>
          <a:bodyPr/>
          <a:lstStyle/>
          <a:p>
            <a:fld id="{D2D7D451-6B4E-DA4B-AF45-451985631ADB}" type="slidenum">
              <a:rPr lang="en-US" smtClean="0"/>
              <a:t>4</a:t>
            </a:fld>
            <a:endParaRPr lang="en-US"/>
          </a:p>
        </p:txBody>
      </p:sp>
    </p:spTree>
    <p:extLst>
      <p:ext uri="{BB962C8B-B14F-4D97-AF65-F5344CB8AC3E}">
        <p14:creationId xmlns:p14="http://schemas.microsoft.com/office/powerpoint/2010/main" val="29554103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now let’s talk about the modeling results. I created multiple grids, and multiple pipes all using the same set of parameters with one difference being the use of </a:t>
            </a:r>
            <a:r>
              <a:rPr lang="en-US" dirty="0" err="1"/>
              <a:t>CountVectorizer</a:t>
            </a:r>
            <a:r>
              <a:rPr lang="en-US" dirty="0"/>
              <a:t> and TFIDF vectorizer as a way to evaluate the corpus. </a:t>
            </a:r>
          </a:p>
          <a:p>
            <a:endParaRPr lang="en-US" dirty="0"/>
          </a:p>
          <a:p>
            <a:r>
              <a:rPr lang="en-US" dirty="0"/>
              <a:t>The first thing which I’ll note is that these models are overfit to training data by varying degrees, with the exception of the </a:t>
            </a:r>
            <a:r>
              <a:rPr lang="en-US" dirty="0" err="1"/>
              <a:t>XGBoost</a:t>
            </a:r>
            <a:r>
              <a:rPr lang="en-US" dirty="0"/>
              <a:t> model which I highlighted. Remember the goal of this project was to build a model with the highest accuracy score and minimizes false positives. Expectedly that occurred in two separate models, The Random Forrest model had the highest accuracy, and the </a:t>
            </a:r>
            <a:r>
              <a:rPr lang="en-US" dirty="0" err="1"/>
              <a:t>XGBoost</a:t>
            </a:r>
            <a:r>
              <a:rPr lang="en-US" dirty="0"/>
              <a:t> model minimized false positives. Furthering my belief that the </a:t>
            </a:r>
            <a:r>
              <a:rPr lang="en-US" dirty="0" err="1"/>
              <a:t>XGBoost</a:t>
            </a:r>
            <a:r>
              <a:rPr lang="en-US" dirty="0"/>
              <a:t> model best satisfied my goals for this problem is the high precision score seen at the second to last row. </a:t>
            </a:r>
          </a:p>
          <a:p>
            <a:endParaRPr lang="en-US" dirty="0"/>
          </a:p>
          <a:p>
            <a:r>
              <a:rPr lang="en-US" dirty="0"/>
              <a:t>One more metric to highlight which is AUC which distinguishes separability amongst the classes, a score of 1, or 100% denotes a high level of separability. If you have a score of .5 or 50% the model has no degree of separability. So you will note that all of our models are again in a range of low 80 percentage points to mid 80 percentage points with the logistic regression model performing the best. </a:t>
            </a:r>
          </a:p>
          <a:p>
            <a:endParaRPr lang="en-US" dirty="0"/>
          </a:p>
          <a:p>
            <a:r>
              <a:rPr lang="en-US" dirty="0"/>
              <a:t>All and all I came to the semi-conclusion that with the highest precision score, lowest amount of false positives and accuracy scores which were the second of four that the </a:t>
            </a:r>
            <a:r>
              <a:rPr lang="en-US" dirty="0" err="1"/>
              <a:t>XGBoost</a:t>
            </a:r>
            <a:r>
              <a:rPr lang="en-US" dirty="0"/>
              <a:t> model was the one to examine further. </a:t>
            </a:r>
          </a:p>
          <a:p>
            <a:endParaRPr lang="en-US" dirty="0"/>
          </a:p>
        </p:txBody>
      </p:sp>
      <p:sp>
        <p:nvSpPr>
          <p:cNvPr id="4" name="Slide Number Placeholder 3"/>
          <p:cNvSpPr>
            <a:spLocks noGrp="1"/>
          </p:cNvSpPr>
          <p:nvPr>
            <p:ph type="sldNum" sz="quarter" idx="5"/>
          </p:nvPr>
        </p:nvSpPr>
        <p:spPr/>
        <p:txBody>
          <a:bodyPr/>
          <a:lstStyle/>
          <a:p>
            <a:fld id="{D2D7D451-6B4E-DA4B-AF45-451985631ADB}" type="slidenum">
              <a:rPr lang="en-US" smtClean="0"/>
              <a:t>5</a:t>
            </a:fld>
            <a:endParaRPr lang="en-US"/>
          </a:p>
        </p:txBody>
      </p:sp>
    </p:spTree>
    <p:extLst>
      <p:ext uri="{BB962C8B-B14F-4D97-AF65-F5344CB8AC3E}">
        <p14:creationId xmlns:p14="http://schemas.microsoft.com/office/powerpoint/2010/main" val="20127699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second part of this project was to build out SHAP, or </a:t>
            </a:r>
            <a:r>
              <a:rPr lang="en-US" dirty="0" err="1"/>
              <a:t>shapley</a:t>
            </a:r>
            <a:r>
              <a:rPr lang="en-US" dirty="0"/>
              <a:t> values which I’ll admit get me really excited. </a:t>
            </a:r>
          </a:p>
          <a:p>
            <a:endParaRPr lang="en-US" dirty="0"/>
          </a:p>
          <a:p>
            <a:r>
              <a:rPr lang="en-US" dirty="0"/>
              <a:t>For the reasons mentioned in the previous slide I chose the </a:t>
            </a:r>
            <a:r>
              <a:rPr lang="en-US" dirty="0" err="1"/>
              <a:t>XGBoost</a:t>
            </a:r>
            <a:r>
              <a:rPr lang="en-US" dirty="0"/>
              <a:t> model to visualize. This is our variable importance plot and let’s talk about it for a moment. What are you looking at here? </a:t>
            </a:r>
          </a:p>
          <a:p>
            <a:endParaRPr lang="en-US" dirty="0"/>
          </a:p>
          <a:p>
            <a:r>
              <a:rPr lang="en-US" dirty="0"/>
              <a:t>What we see our the features, or words which have the highest average impact on the model’s output magnitude. The first word “financial” has extremely high correlation with the desired output of a real news classification.</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What does that mean in English? Articles with the word ”financial “greatly impact the decision making of the model to classify that story as real. Furthermore words like update and stimulus also rank high up on the list as affecting the model’s decision making. Back to English what can we learn from this and how do we use this to inform the public. Basically, that if a news story contains words that are giving you an “update” or “financial” then you are more than likely reading a story whose information you can trust. </a:t>
            </a:r>
          </a:p>
          <a:p>
            <a:endParaRPr lang="en-US" dirty="0"/>
          </a:p>
          <a:p>
            <a:r>
              <a:rPr lang="en-US" dirty="0"/>
              <a:t>This is not to say these words are CAUSING the model to classify a story as real or false, but that is a more technical conversation I will leave to after. </a:t>
            </a:r>
          </a:p>
        </p:txBody>
      </p:sp>
      <p:sp>
        <p:nvSpPr>
          <p:cNvPr id="4" name="Slide Number Placeholder 3"/>
          <p:cNvSpPr>
            <a:spLocks noGrp="1"/>
          </p:cNvSpPr>
          <p:nvPr>
            <p:ph type="sldNum" sz="quarter" idx="5"/>
          </p:nvPr>
        </p:nvSpPr>
        <p:spPr/>
        <p:txBody>
          <a:bodyPr/>
          <a:lstStyle/>
          <a:p>
            <a:fld id="{D2D7D451-6B4E-DA4B-AF45-451985631ADB}" type="slidenum">
              <a:rPr lang="en-US" smtClean="0"/>
              <a:t>6</a:t>
            </a:fld>
            <a:endParaRPr lang="en-US"/>
          </a:p>
        </p:txBody>
      </p:sp>
    </p:spTree>
    <p:extLst>
      <p:ext uri="{BB962C8B-B14F-4D97-AF65-F5344CB8AC3E}">
        <p14:creationId xmlns:p14="http://schemas.microsoft.com/office/powerpoint/2010/main" val="35999630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limitation is this project doesn’t take in any notion of political bias between news organizations or the fact checkers themselves. </a:t>
            </a:r>
          </a:p>
          <a:p>
            <a:endParaRPr lang="en-US" dirty="0"/>
          </a:p>
          <a:p>
            <a:r>
              <a:rPr lang="en-US" dirty="0"/>
              <a:t>Most critically the textual data we are working with here just comes from headlines and extended headlines. This shows in the SHAP values and with each model excluding normal stop words it shows they were really pulling at strings to put up distinctions in between the classes. </a:t>
            </a:r>
          </a:p>
        </p:txBody>
      </p:sp>
      <p:sp>
        <p:nvSpPr>
          <p:cNvPr id="4" name="Slide Number Placeholder 3"/>
          <p:cNvSpPr>
            <a:spLocks noGrp="1"/>
          </p:cNvSpPr>
          <p:nvPr>
            <p:ph type="sldNum" sz="quarter" idx="5"/>
          </p:nvPr>
        </p:nvSpPr>
        <p:spPr/>
        <p:txBody>
          <a:bodyPr/>
          <a:lstStyle/>
          <a:p>
            <a:fld id="{D2D7D451-6B4E-DA4B-AF45-451985631ADB}" type="slidenum">
              <a:rPr lang="en-US" smtClean="0"/>
              <a:t>7</a:t>
            </a:fld>
            <a:endParaRPr lang="en-US"/>
          </a:p>
        </p:txBody>
      </p:sp>
    </p:spTree>
    <p:extLst>
      <p:ext uri="{BB962C8B-B14F-4D97-AF65-F5344CB8AC3E}">
        <p14:creationId xmlns:p14="http://schemas.microsoft.com/office/powerpoint/2010/main" val="38508116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Find me on LinkedIn because in the next few days I will be posting my findings. Share the post so people know how to distinguish between FAKE and REAL news on a continuing pandemic. </a:t>
            </a:r>
          </a:p>
          <a:p>
            <a:endParaRPr lang="en-US" dirty="0"/>
          </a:p>
          <a:p>
            <a:r>
              <a:rPr lang="en-US" dirty="0"/>
              <a:t>To my employer friends if you are looking for a data scientist, a data analyst or journalist I’d love to talk to you more. In an ideal world I’d like to work in the political data environment as you have seen my affinity for natural language processing and sentiment analysis. I also can conduct the full range of machine learning methods. Don’t forget about journalism I maintain a blog and do visualizations in Tableau. So I hope to hear from all of you in some capacity. </a:t>
            </a:r>
          </a:p>
        </p:txBody>
      </p:sp>
      <p:sp>
        <p:nvSpPr>
          <p:cNvPr id="4" name="Slide Number Placeholder 3"/>
          <p:cNvSpPr>
            <a:spLocks noGrp="1"/>
          </p:cNvSpPr>
          <p:nvPr>
            <p:ph type="sldNum" sz="quarter" idx="5"/>
          </p:nvPr>
        </p:nvSpPr>
        <p:spPr/>
        <p:txBody>
          <a:bodyPr/>
          <a:lstStyle/>
          <a:p>
            <a:fld id="{D2D7D451-6B4E-DA4B-AF45-451985631ADB}" type="slidenum">
              <a:rPr lang="en-US" smtClean="0"/>
              <a:t>8</a:t>
            </a:fld>
            <a:endParaRPr lang="en-US"/>
          </a:p>
        </p:txBody>
      </p:sp>
    </p:spTree>
    <p:extLst>
      <p:ext uri="{BB962C8B-B14F-4D97-AF65-F5344CB8AC3E}">
        <p14:creationId xmlns:p14="http://schemas.microsoft.com/office/powerpoint/2010/main" val="32555376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6/27/20</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6/27/20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6/27/20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6/27/20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6/27/20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6/27/20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6/27/20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6/27/20</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6/27/20</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9.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linkedin.com/in/daniel-dinicola/"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jp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1CE580D1-F917-4567-AFB4-99AA9B52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38" name="Picture 37">
            <a:extLst>
              <a:ext uri="{FF2B5EF4-FFF2-40B4-BE49-F238E27FC236}">
                <a16:creationId xmlns:a16="http://schemas.microsoft.com/office/drawing/2014/main" id="{1F5620B8-A2D8-4568-B566-F0453A0D91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40" name="Straight Connector 39">
            <a:extLst>
              <a:ext uri="{FF2B5EF4-FFF2-40B4-BE49-F238E27FC236}">
                <a16:creationId xmlns:a16="http://schemas.microsoft.com/office/drawing/2014/main" id="{1C7D2BA4-4B7A-4596-8BCC-5CF7154238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4977F1E1-2B6F-4BB6-899F-67D8764D83C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44" name="Rectangle 43">
            <a:extLst>
              <a:ext uri="{FF2B5EF4-FFF2-40B4-BE49-F238E27FC236}">
                <a16:creationId xmlns:a16="http://schemas.microsoft.com/office/drawing/2014/main" id="{60D1173B-FBCA-4F2A-AB78-7DB51EC957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0B08DCF8-02FA-4015-A96A-7F8A89EBC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 name="Title 3">
            <a:extLst>
              <a:ext uri="{FF2B5EF4-FFF2-40B4-BE49-F238E27FC236}">
                <a16:creationId xmlns:a16="http://schemas.microsoft.com/office/drawing/2014/main" id="{76CDAAC1-9C4D-9744-B0F2-BF5C65AC1D12}"/>
              </a:ext>
            </a:extLst>
          </p:cNvPr>
          <p:cNvSpPr>
            <a:spLocks noGrp="1"/>
          </p:cNvSpPr>
          <p:nvPr>
            <p:ph type="title"/>
          </p:nvPr>
        </p:nvSpPr>
        <p:spPr>
          <a:xfrm>
            <a:off x="5770072" y="729586"/>
            <a:ext cx="5671358" cy="3700041"/>
          </a:xfrm>
        </p:spPr>
        <p:txBody>
          <a:bodyPr vert="horz" lIns="91440" tIns="45720" rIns="91440" bIns="0" rtlCol="0" anchor="b">
            <a:noAutofit/>
          </a:bodyPr>
          <a:lstStyle/>
          <a:p>
            <a:br>
              <a:rPr lang="en-US" sz="3400" b="1" dirty="0"/>
            </a:br>
            <a:br>
              <a:rPr lang="en-US" sz="3400" b="1" dirty="0"/>
            </a:br>
            <a:br>
              <a:rPr lang="en-US" sz="3400" b="1" dirty="0"/>
            </a:br>
            <a:br>
              <a:rPr lang="en-US" sz="3400" b="1" dirty="0"/>
            </a:br>
            <a:br>
              <a:rPr lang="en-US" sz="3400" b="1" dirty="0"/>
            </a:br>
            <a:br>
              <a:rPr lang="en-US" sz="3400" b="1" dirty="0"/>
            </a:br>
            <a:r>
              <a:rPr lang="en-US" sz="3400" b="1" dirty="0"/>
              <a:t>What can NLP teach us about fake covid-19 news</a:t>
            </a:r>
            <a:br>
              <a:rPr lang="en-US" sz="4000" b="1" dirty="0"/>
            </a:br>
            <a:br>
              <a:rPr lang="en-US" sz="4000" b="1" dirty="0"/>
            </a:br>
            <a:endParaRPr lang="en-US" sz="4000" b="1" dirty="0"/>
          </a:p>
        </p:txBody>
      </p:sp>
      <p:grpSp>
        <p:nvGrpSpPr>
          <p:cNvPr id="60" name="Group 47">
            <a:extLst>
              <a:ext uri="{FF2B5EF4-FFF2-40B4-BE49-F238E27FC236}">
                <a16:creationId xmlns:a16="http://schemas.microsoft.com/office/drawing/2014/main" id="{72EFD7EB-F887-4187-BD35-2F6584E9E0D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2238" y="482171"/>
            <a:ext cx="4641751" cy="5149101"/>
            <a:chOff x="7463259" y="583365"/>
            <a:chExt cx="4641750" cy="5181928"/>
          </a:xfrm>
        </p:grpSpPr>
        <p:sp>
          <p:nvSpPr>
            <p:cNvPr id="61" name="Rectangle 48">
              <a:extLst>
                <a:ext uri="{FF2B5EF4-FFF2-40B4-BE49-F238E27FC236}">
                  <a16:creationId xmlns:a16="http://schemas.microsoft.com/office/drawing/2014/main" id="{D802ABCE-86EF-458C-B776-FBEE5B3ED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3259" y="583365"/>
              <a:ext cx="4641750"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Rectangle 49">
              <a:extLst>
                <a:ext uri="{FF2B5EF4-FFF2-40B4-BE49-F238E27FC236}">
                  <a16:creationId xmlns:a16="http://schemas.microsoft.com/office/drawing/2014/main" id="{CF257E23-BAFF-4E5A-9DCD-5EB001A230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6318" y="915807"/>
              <a:ext cx="4001651"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8" name="Picture Placeholder 7" descr="A close up of a person who is smiling and looking at the camera&#10;&#10;Description automatically generated">
            <a:extLst>
              <a:ext uri="{FF2B5EF4-FFF2-40B4-BE49-F238E27FC236}">
                <a16:creationId xmlns:a16="http://schemas.microsoft.com/office/drawing/2014/main" id="{5CC180E6-6B2E-A443-9ACE-1E64E524AB36}"/>
              </a:ext>
            </a:extLst>
          </p:cNvPr>
          <p:cNvPicPr>
            <a:picLocks noGrp="1" noChangeAspect="1"/>
          </p:cNvPicPr>
          <p:nvPr>
            <p:ph type="pic" idx="1"/>
          </p:nvPr>
        </p:nvPicPr>
        <p:blipFill rotWithShape="1">
          <a:blip r:embed="rId4"/>
          <a:srcRect l="2611" r="2602" b="-4"/>
          <a:stretch/>
        </p:blipFill>
        <p:spPr>
          <a:xfrm>
            <a:off x="1271222" y="1116344"/>
            <a:ext cx="3362141" cy="3866172"/>
          </a:xfrm>
          <a:prstGeom prst="rect">
            <a:avLst/>
          </a:prstGeom>
        </p:spPr>
      </p:pic>
      <p:cxnSp>
        <p:nvCxnSpPr>
          <p:cNvPr id="63" name="Straight Connector 51">
            <a:extLst>
              <a:ext uri="{FF2B5EF4-FFF2-40B4-BE49-F238E27FC236}">
                <a16:creationId xmlns:a16="http://schemas.microsoft.com/office/drawing/2014/main" id="{480890EC-EC50-46D3-879E-63EDF4D06C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70073" y="3526496"/>
            <a:ext cx="4959505"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64" name="Picture 53">
            <a:extLst>
              <a:ext uri="{FF2B5EF4-FFF2-40B4-BE49-F238E27FC236}">
                <a16:creationId xmlns:a16="http://schemas.microsoft.com/office/drawing/2014/main" id="{971F6991-E635-48F8-9309-D5A5C1ECBF2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65" name="Straight Connector 55">
            <a:extLst>
              <a:ext uri="{FF2B5EF4-FFF2-40B4-BE49-F238E27FC236}">
                <a16:creationId xmlns:a16="http://schemas.microsoft.com/office/drawing/2014/main" id="{3ACF2F98-1DF0-4594-9502-F2B79E7957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E149D0BD-01BE-B344-A899-2803B3239E54}"/>
              </a:ext>
            </a:extLst>
          </p:cNvPr>
          <p:cNvSpPr/>
          <p:nvPr/>
        </p:nvSpPr>
        <p:spPr>
          <a:xfrm>
            <a:off x="5770072" y="3783298"/>
            <a:ext cx="6096000" cy="646331"/>
          </a:xfrm>
          <a:prstGeom prst="rect">
            <a:avLst/>
          </a:prstGeom>
        </p:spPr>
        <p:txBody>
          <a:bodyPr>
            <a:spAutoFit/>
          </a:bodyPr>
          <a:lstStyle/>
          <a:p>
            <a:r>
              <a:rPr lang="en-US" dirty="0"/>
              <a:t>June 30, 2020</a:t>
            </a:r>
          </a:p>
          <a:p>
            <a:r>
              <a:rPr lang="en-US" dirty="0"/>
              <a:t>Daniel DiNicola</a:t>
            </a:r>
          </a:p>
        </p:txBody>
      </p:sp>
    </p:spTree>
    <p:extLst>
      <p:ext uri="{BB962C8B-B14F-4D97-AF65-F5344CB8AC3E}">
        <p14:creationId xmlns:p14="http://schemas.microsoft.com/office/powerpoint/2010/main" val="34204545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8F0A0D7-04C4-E340-87E4-7C01FBE2262E}"/>
              </a:ext>
            </a:extLst>
          </p:cNvPr>
          <p:cNvSpPr>
            <a:spLocks noGrp="1"/>
          </p:cNvSpPr>
          <p:nvPr>
            <p:ph type="title"/>
          </p:nvPr>
        </p:nvSpPr>
        <p:spPr/>
        <p:txBody>
          <a:bodyPr/>
          <a:lstStyle/>
          <a:p>
            <a:r>
              <a:rPr lang="en-US" dirty="0"/>
              <a:t>Who Am I ? </a:t>
            </a:r>
            <a:br>
              <a:rPr lang="en-US" dirty="0"/>
            </a:br>
            <a:r>
              <a:rPr lang="en-US" dirty="0"/>
              <a:t>and Problem statement </a:t>
            </a:r>
          </a:p>
        </p:txBody>
      </p:sp>
      <p:sp>
        <p:nvSpPr>
          <p:cNvPr id="6" name="Text Placeholder 5">
            <a:extLst>
              <a:ext uri="{FF2B5EF4-FFF2-40B4-BE49-F238E27FC236}">
                <a16:creationId xmlns:a16="http://schemas.microsoft.com/office/drawing/2014/main" id="{34E6167A-C6E8-714B-9064-13A339403893}"/>
              </a:ext>
            </a:extLst>
          </p:cNvPr>
          <p:cNvSpPr>
            <a:spLocks noGrp="1"/>
          </p:cNvSpPr>
          <p:nvPr>
            <p:ph type="body" idx="1"/>
          </p:nvPr>
        </p:nvSpPr>
        <p:spPr>
          <a:xfrm>
            <a:off x="1447191" y="1860482"/>
            <a:ext cx="4645152" cy="801943"/>
          </a:xfrm>
        </p:spPr>
        <p:txBody>
          <a:bodyPr>
            <a:normAutofit/>
          </a:bodyPr>
          <a:lstStyle/>
          <a:p>
            <a:r>
              <a:rPr lang="en-US" sz="3000" dirty="0"/>
              <a:t>Who am I ?</a:t>
            </a:r>
          </a:p>
        </p:txBody>
      </p:sp>
      <p:sp>
        <p:nvSpPr>
          <p:cNvPr id="7" name="Content Placeholder 6">
            <a:extLst>
              <a:ext uri="{FF2B5EF4-FFF2-40B4-BE49-F238E27FC236}">
                <a16:creationId xmlns:a16="http://schemas.microsoft.com/office/drawing/2014/main" id="{724F73E2-02B5-7F4B-AA15-ED6AE3427FAD}"/>
              </a:ext>
            </a:extLst>
          </p:cNvPr>
          <p:cNvSpPr>
            <a:spLocks noGrp="1"/>
          </p:cNvSpPr>
          <p:nvPr>
            <p:ph sz="half" idx="2"/>
          </p:nvPr>
        </p:nvSpPr>
        <p:spPr>
          <a:xfrm>
            <a:off x="1447191" y="2824269"/>
            <a:ext cx="4645152" cy="2787861"/>
          </a:xfrm>
        </p:spPr>
        <p:txBody>
          <a:bodyPr>
            <a:normAutofit fontScale="77500" lnSpcReduction="20000"/>
          </a:bodyPr>
          <a:lstStyle/>
          <a:p>
            <a:r>
              <a:rPr lang="en-US" dirty="0"/>
              <a:t>A journalist by trade. </a:t>
            </a:r>
          </a:p>
          <a:p>
            <a:r>
              <a:rPr lang="en-US" dirty="0"/>
              <a:t>Received a data journalism scholarship with the Dow Jones News Fund in 2018.</a:t>
            </a:r>
          </a:p>
          <a:p>
            <a:r>
              <a:rPr lang="en-US" dirty="0"/>
              <a:t>This sparked my interest into big data, and I came to GA to learn more. </a:t>
            </a:r>
          </a:p>
          <a:p>
            <a:r>
              <a:rPr lang="en-US" dirty="0"/>
              <a:t>Technical Skills Include: NLP, Machine Learning,  A/B Testing or Experiment design</a:t>
            </a:r>
          </a:p>
          <a:p>
            <a:endParaRPr lang="en-US" dirty="0"/>
          </a:p>
        </p:txBody>
      </p:sp>
      <p:sp>
        <p:nvSpPr>
          <p:cNvPr id="8" name="Text Placeholder 7">
            <a:extLst>
              <a:ext uri="{FF2B5EF4-FFF2-40B4-BE49-F238E27FC236}">
                <a16:creationId xmlns:a16="http://schemas.microsoft.com/office/drawing/2014/main" id="{138C1BB9-B71A-B64D-83A1-39D2EAFFF37B}"/>
              </a:ext>
            </a:extLst>
          </p:cNvPr>
          <p:cNvSpPr>
            <a:spLocks noGrp="1"/>
          </p:cNvSpPr>
          <p:nvPr>
            <p:ph type="body" sz="quarter" idx="3"/>
          </p:nvPr>
        </p:nvSpPr>
        <p:spPr>
          <a:xfrm>
            <a:off x="6412362" y="1860335"/>
            <a:ext cx="4645152" cy="802237"/>
          </a:xfrm>
        </p:spPr>
        <p:txBody>
          <a:bodyPr>
            <a:normAutofit/>
          </a:bodyPr>
          <a:lstStyle/>
          <a:p>
            <a:r>
              <a:rPr lang="en-US" sz="3000" dirty="0"/>
              <a:t>Problem statement</a:t>
            </a:r>
          </a:p>
        </p:txBody>
      </p:sp>
      <p:sp>
        <p:nvSpPr>
          <p:cNvPr id="9" name="Content Placeholder 8">
            <a:extLst>
              <a:ext uri="{FF2B5EF4-FFF2-40B4-BE49-F238E27FC236}">
                <a16:creationId xmlns:a16="http://schemas.microsoft.com/office/drawing/2014/main" id="{6B7B16E1-D507-D546-881E-0B92AE0A955B}"/>
              </a:ext>
            </a:extLst>
          </p:cNvPr>
          <p:cNvSpPr>
            <a:spLocks noGrp="1"/>
          </p:cNvSpPr>
          <p:nvPr>
            <p:ph sz="quarter" idx="4"/>
          </p:nvPr>
        </p:nvSpPr>
        <p:spPr>
          <a:xfrm>
            <a:off x="6412362" y="2821491"/>
            <a:ext cx="4645152" cy="2787861"/>
          </a:xfrm>
        </p:spPr>
        <p:txBody>
          <a:bodyPr>
            <a:normAutofit fontScale="77500" lnSpcReduction="20000"/>
          </a:bodyPr>
          <a:lstStyle/>
          <a:p>
            <a:r>
              <a:rPr lang="en-US" dirty="0"/>
              <a:t>Using classification we will analyze fake news data set regarding COVID-19 and a real news data set on the virus to predict the validity of a story.</a:t>
            </a:r>
          </a:p>
          <a:p>
            <a:r>
              <a:rPr lang="en-US" b="1" i="1" u="sng" dirty="0"/>
              <a:t>Our goal is to create a model which will minimize our false positives i.e. news stories predicted real but were actually fake. </a:t>
            </a:r>
          </a:p>
          <a:p>
            <a:r>
              <a:rPr lang="en-US" b="1" i="1" u="sng" dirty="0"/>
              <a:t>Our goal will also be accuracy and then we will analyze the models and uncover the words/language that determine classification of the respective post.</a:t>
            </a:r>
          </a:p>
          <a:p>
            <a:endParaRPr lang="en-US" dirty="0"/>
          </a:p>
        </p:txBody>
      </p:sp>
    </p:spTree>
    <p:extLst>
      <p:ext uri="{BB962C8B-B14F-4D97-AF65-F5344CB8AC3E}">
        <p14:creationId xmlns:p14="http://schemas.microsoft.com/office/powerpoint/2010/main" val="2755858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A8270-1D2E-BA49-9A31-14AF26BD82AF}"/>
              </a:ext>
            </a:extLst>
          </p:cNvPr>
          <p:cNvSpPr>
            <a:spLocks noGrp="1"/>
          </p:cNvSpPr>
          <p:nvPr>
            <p:ph type="title"/>
          </p:nvPr>
        </p:nvSpPr>
        <p:spPr>
          <a:xfrm>
            <a:off x="1447191" y="1171121"/>
            <a:ext cx="9607661" cy="689361"/>
          </a:xfrm>
        </p:spPr>
        <p:txBody>
          <a:bodyPr/>
          <a:lstStyle/>
          <a:p>
            <a:r>
              <a:rPr lang="en-US" dirty="0"/>
              <a:t>How did </a:t>
            </a:r>
            <a:r>
              <a:rPr lang="en-US" dirty="0" err="1"/>
              <a:t>i</a:t>
            </a:r>
            <a:r>
              <a:rPr lang="en-US" dirty="0"/>
              <a:t> get this data? </a:t>
            </a:r>
          </a:p>
        </p:txBody>
      </p:sp>
      <p:sp>
        <p:nvSpPr>
          <p:cNvPr id="3" name="Text Placeholder 2">
            <a:extLst>
              <a:ext uri="{FF2B5EF4-FFF2-40B4-BE49-F238E27FC236}">
                <a16:creationId xmlns:a16="http://schemas.microsoft.com/office/drawing/2014/main" id="{AFD3142C-85A5-A946-8AFA-A4CC239991FC}"/>
              </a:ext>
            </a:extLst>
          </p:cNvPr>
          <p:cNvSpPr>
            <a:spLocks noGrp="1"/>
          </p:cNvSpPr>
          <p:nvPr>
            <p:ph type="body" idx="1"/>
          </p:nvPr>
        </p:nvSpPr>
        <p:spPr>
          <a:xfrm>
            <a:off x="1447191" y="1843729"/>
            <a:ext cx="4645152" cy="689361"/>
          </a:xfrm>
        </p:spPr>
        <p:txBody>
          <a:bodyPr/>
          <a:lstStyle/>
          <a:p>
            <a:pPr algn="ctr"/>
            <a:r>
              <a:rPr lang="en-US" dirty="0"/>
              <a:t>News </a:t>
            </a:r>
            <a:r>
              <a:rPr lang="en-US" dirty="0" err="1"/>
              <a:t>api</a:t>
            </a:r>
            <a:endParaRPr lang="en-US" dirty="0"/>
          </a:p>
        </p:txBody>
      </p:sp>
      <p:pic>
        <p:nvPicPr>
          <p:cNvPr id="8" name="Content Placeholder 7" descr="A screenshot of a social media post&#10;&#10;Description automatically generated">
            <a:extLst>
              <a:ext uri="{FF2B5EF4-FFF2-40B4-BE49-F238E27FC236}">
                <a16:creationId xmlns:a16="http://schemas.microsoft.com/office/drawing/2014/main" id="{A8B76C6E-19EC-104E-84BF-707F02DB4D52}"/>
              </a:ext>
            </a:extLst>
          </p:cNvPr>
          <p:cNvPicPr>
            <a:picLocks noGrp="1" noChangeAspect="1"/>
          </p:cNvPicPr>
          <p:nvPr>
            <p:ph sz="half" idx="2"/>
          </p:nvPr>
        </p:nvPicPr>
        <p:blipFill>
          <a:blip r:embed="rId3"/>
          <a:stretch>
            <a:fillRect/>
          </a:stretch>
        </p:blipFill>
        <p:spPr>
          <a:xfrm>
            <a:off x="1447800" y="2651761"/>
            <a:ext cx="4645025" cy="3035118"/>
          </a:xfrm>
        </p:spPr>
      </p:pic>
      <p:sp>
        <p:nvSpPr>
          <p:cNvPr id="5" name="Text Placeholder 4">
            <a:extLst>
              <a:ext uri="{FF2B5EF4-FFF2-40B4-BE49-F238E27FC236}">
                <a16:creationId xmlns:a16="http://schemas.microsoft.com/office/drawing/2014/main" id="{D41E4F35-C6A5-B74D-96EC-9F6A509F760D}"/>
              </a:ext>
            </a:extLst>
          </p:cNvPr>
          <p:cNvSpPr>
            <a:spLocks noGrp="1"/>
          </p:cNvSpPr>
          <p:nvPr>
            <p:ph type="body" sz="quarter" idx="3"/>
          </p:nvPr>
        </p:nvSpPr>
        <p:spPr>
          <a:xfrm>
            <a:off x="6409700" y="1869197"/>
            <a:ext cx="4645152" cy="685907"/>
          </a:xfrm>
        </p:spPr>
        <p:txBody>
          <a:bodyPr/>
          <a:lstStyle/>
          <a:p>
            <a:pPr algn="ctr"/>
            <a:r>
              <a:rPr lang="en-US" dirty="0"/>
              <a:t>Poynter institute</a:t>
            </a:r>
          </a:p>
        </p:txBody>
      </p:sp>
      <p:pic>
        <p:nvPicPr>
          <p:cNvPr id="10" name="Content Placeholder 9" descr="A screenshot of a cell phone&#10;&#10;Description automatically generated">
            <a:extLst>
              <a:ext uri="{FF2B5EF4-FFF2-40B4-BE49-F238E27FC236}">
                <a16:creationId xmlns:a16="http://schemas.microsoft.com/office/drawing/2014/main" id="{59AEF553-A856-CB47-AE2F-50220C660E43}"/>
              </a:ext>
            </a:extLst>
          </p:cNvPr>
          <p:cNvPicPr>
            <a:picLocks noGrp="1" noChangeAspect="1"/>
          </p:cNvPicPr>
          <p:nvPr>
            <p:ph sz="quarter" idx="4"/>
          </p:nvPr>
        </p:nvPicPr>
        <p:blipFill>
          <a:blip r:embed="rId4"/>
          <a:stretch>
            <a:fillRect/>
          </a:stretch>
        </p:blipFill>
        <p:spPr>
          <a:xfrm>
            <a:off x="6515100" y="2651761"/>
            <a:ext cx="4539752" cy="3035118"/>
          </a:xfrm>
        </p:spPr>
      </p:pic>
    </p:spTree>
    <p:extLst>
      <p:ext uri="{BB962C8B-B14F-4D97-AF65-F5344CB8AC3E}">
        <p14:creationId xmlns:p14="http://schemas.microsoft.com/office/powerpoint/2010/main" val="4390527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EF9F474-1ECE-D841-BA45-55C9A9FEFE59}"/>
              </a:ext>
            </a:extLst>
          </p:cNvPr>
          <p:cNvSpPr>
            <a:spLocks noGrp="1"/>
          </p:cNvSpPr>
          <p:nvPr>
            <p:ph type="title"/>
          </p:nvPr>
        </p:nvSpPr>
        <p:spPr/>
        <p:txBody>
          <a:bodyPr/>
          <a:lstStyle/>
          <a:p>
            <a:r>
              <a:rPr lang="en-US"/>
              <a:t>What does this data look like?</a:t>
            </a:r>
            <a:endParaRPr lang="en-US" dirty="0"/>
          </a:p>
        </p:txBody>
      </p:sp>
      <p:pic>
        <p:nvPicPr>
          <p:cNvPr id="10" name="Content Placeholder 9" descr="A close up of a sign&#10;&#10;Description automatically generated">
            <a:extLst>
              <a:ext uri="{FF2B5EF4-FFF2-40B4-BE49-F238E27FC236}">
                <a16:creationId xmlns:a16="http://schemas.microsoft.com/office/drawing/2014/main" id="{95C5DE62-ED48-7E48-A58B-440E73CCC869}"/>
              </a:ext>
            </a:extLst>
          </p:cNvPr>
          <p:cNvPicPr>
            <a:picLocks noGrp="1" noChangeAspect="1"/>
          </p:cNvPicPr>
          <p:nvPr>
            <p:ph idx="1"/>
          </p:nvPr>
        </p:nvPicPr>
        <p:blipFill>
          <a:blip r:embed="rId3"/>
          <a:stretch>
            <a:fillRect/>
          </a:stretch>
        </p:blipFill>
        <p:spPr>
          <a:xfrm>
            <a:off x="1451580" y="2132013"/>
            <a:ext cx="9603274" cy="3921468"/>
          </a:xfrm>
        </p:spPr>
      </p:pic>
    </p:spTree>
    <p:extLst>
      <p:ext uri="{BB962C8B-B14F-4D97-AF65-F5344CB8AC3E}">
        <p14:creationId xmlns:p14="http://schemas.microsoft.com/office/powerpoint/2010/main" val="37294310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4">
            <a:extLst>
              <a:ext uri="{FF2B5EF4-FFF2-40B4-BE49-F238E27FC236}">
                <a16:creationId xmlns:a16="http://schemas.microsoft.com/office/drawing/2014/main" id="{513130B5-A832-4B4A-A668-4D66BC43232D}"/>
              </a:ext>
            </a:extLst>
          </p:cNvPr>
          <p:cNvGraphicFramePr>
            <a:graphicFrameLocks/>
          </p:cNvGraphicFramePr>
          <p:nvPr>
            <p:extLst>
              <p:ext uri="{D42A27DB-BD31-4B8C-83A1-F6EECF244321}">
                <p14:modId xmlns:p14="http://schemas.microsoft.com/office/powerpoint/2010/main" val="3539889598"/>
              </p:ext>
            </p:extLst>
          </p:nvPr>
        </p:nvGraphicFramePr>
        <p:xfrm>
          <a:off x="927100" y="609753"/>
          <a:ext cx="10337800" cy="5889900"/>
        </p:xfrm>
        <a:graphic>
          <a:graphicData uri="http://schemas.openxmlformats.org/drawingml/2006/table">
            <a:tbl>
              <a:tblPr firstRow="1" bandRow="1">
                <a:tableStyleId>{5C22544A-7EE6-4342-B048-85BDC9FD1C3A}</a:tableStyleId>
              </a:tblPr>
              <a:tblGrid>
                <a:gridCol w="2354325">
                  <a:extLst>
                    <a:ext uri="{9D8B030D-6E8A-4147-A177-3AD203B41FA5}">
                      <a16:colId xmlns:a16="http://schemas.microsoft.com/office/drawing/2014/main" val="3144452513"/>
                    </a:ext>
                  </a:extLst>
                </a:gridCol>
                <a:gridCol w="2185640">
                  <a:extLst>
                    <a:ext uri="{9D8B030D-6E8A-4147-A177-3AD203B41FA5}">
                      <a16:colId xmlns:a16="http://schemas.microsoft.com/office/drawing/2014/main" val="2139953869"/>
                    </a:ext>
                  </a:extLst>
                </a:gridCol>
                <a:gridCol w="1779922">
                  <a:extLst>
                    <a:ext uri="{9D8B030D-6E8A-4147-A177-3AD203B41FA5}">
                      <a16:colId xmlns:a16="http://schemas.microsoft.com/office/drawing/2014/main" val="1772618999"/>
                    </a:ext>
                  </a:extLst>
                </a:gridCol>
                <a:gridCol w="2094026">
                  <a:extLst>
                    <a:ext uri="{9D8B030D-6E8A-4147-A177-3AD203B41FA5}">
                      <a16:colId xmlns:a16="http://schemas.microsoft.com/office/drawing/2014/main" val="3775364186"/>
                    </a:ext>
                  </a:extLst>
                </a:gridCol>
                <a:gridCol w="1923887">
                  <a:extLst>
                    <a:ext uri="{9D8B030D-6E8A-4147-A177-3AD203B41FA5}">
                      <a16:colId xmlns:a16="http://schemas.microsoft.com/office/drawing/2014/main" val="3488910788"/>
                    </a:ext>
                  </a:extLst>
                </a:gridCol>
              </a:tblGrid>
              <a:tr h="392660">
                <a:tc>
                  <a:txBody>
                    <a:bodyPr/>
                    <a:lstStyle/>
                    <a:p>
                      <a:pPr algn="ctr" fontAlgn="b"/>
                      <a:endParaRPr lang="en-US" sz="14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b="1" i="0" u="none" strike="noStrike" dirty="0">
                          <a:solidFill>
                            <a:srgbClr val="000000"/>
                          </a:solidFill>
                          <a:effectLst/>
                          <a:latin typeface="Calibri" panose="020F0502020204030204" pitchFamily="34" charset="0"/>
                        </a:rPr>
                        <a:t>Logistic Regression</a:t>
                      </a:r>
                    </a:p>
                  </a:txBody>
                  <a:tcPr marL="9525" marR="9525" marT="9525" marB="0" anchor="b"/>
                </a:tc>
                <a:tc>
                  <a:txBody>
                    <a:bodyPr/>
                    <a:lstStyle/>
                    <a:p>
                      <a:pPr algn="ctr" fontAlgn="b"/>
                      <a:r>
                        <a:rPr lang="en-US" sz="1800" b="1" i="0" u="none" strike="noStrike" dirty="0">
                          <a:solidFill>
                            <a:srgbClr val="000000"/>
                          </a:solidFill>
                          <a:effectLst/>
                          <a:latin typeface="Calibri" panose="020F0502020204030204" pitchFamily="34" charset="0"/>
                        </a:rPr>
                        <a:t>Decision Tree</a:t>
                      </a:r>
                    </a:p>
                  </a:txBody>
                  <a:tcPr marL="9525" marR="9525" marT="9525" marB="0" anchor="b"/>
                </a:tc>
                <a:tc>
                  <a:txBody>
                    <a:bodyPr/>
                    <a:lstStyle/>
                    <a:p>
                      <a:pPr algn="ctr" fontAlgn="b"/>
                      <a:r>
                        <a:rPr lang="en-US" sz="1800" b="1" i="0" u="none" strike="noStrike" dirty="0">
                          <a:solidFill>
                            <a:srgbClr val="000000"/>
                          </a:solidFill>
                          <a:effectLst/>
                          <a:latin typeface="Calibri" panose="020F0502020204030204" pitchFamily="34" charset="0"/>
                        </a:rPr>
                        <a:t>Random Forrest</a:t>
                      </a:r>
                    </a:p>
                  </a:txBody>
                  <a:tcPr marL="9525" marR="9525" marT="9525" marB="0" anchor="b"/>
                </a:tc>
                <a:tc>
                  <a:txBody>
                    <a:bodyPr/>
                    <a:lstStyle/>
                    <a:p>
                      <a:pPr algn="ctr" fontAlgn="b"/>
                      <a:r>
                        <a:rPr lang="en-US" sz="1800" b="1" i="0" u="none" strike="noStrike" dirty="0">
                          <a:solidFill>
                            <a:srgbClr val="000000"/>
                          </a:solidFill>
                          <a:effectLst/>
                          <a:latin typeface="Calibri" panose="020F0502020204030204" pitchFamily="34" charset="0"/>
                        </a:rPr>
                        <a:t>XGB</a:t>
                      </a:r>
                    </a:p>
                  </a:txBody>
                  <a:tcPr marL="9525" marR="9525" marT="9525" marB="0" anchor="b"/>
                </a:tc>
                <a:extLst>
                  <a:ext uri="{0D108BD9-81ED-4DB2-BD59-A6C34878D82A}">
                    <a16:rowId xmlns:a16="http://schemas.microsoft.com/office/drawing/2014/main" val="148320163"/>
                  </a:ext>
                </a:extLst>
              </a:tr>
              <a:tr h="392660">
                <a:tc>
                  <a:txBody>
                    <a:bodyPr/>
                    <a:lstStyle/>
                    <a:p>
                      <a:pPr algn="l" fontAlgn="b"/>
                      <a:r>
                        <a:rPr lang="en-US" sz="1800" b="1" i="0" u="none" strike="noStrike" dirty="0">
                          <a:solidFill>
                            <a:srgbClr val="000000"/>
                          </a:solidFill>
                          <a:effectLst/>
                          <a:latin typeface="Calibri" panose="020F0502020204030204" pitchFamily="34" charset="0"/>
                        </a:rPr>
                        <a:t>TFIDF Train Score</a:t>
                      </a:r>
                    </a:p>
                  </a:txBody>
                  <a:tcPr marL="9525" marR="9525" marT="9525" marB="0" anchor="b"/>
                </a:tc>
                <a:tc>
                  <a:txBody>
                    <a:bodyPr/>
                    <a:lstStyle/>
                    <a:p>
                      <a:pPr algn="ctr" fontAlgn="b"/>
                      <a:r>
                        <a:rPr lang="en-US" sz="1600" b="0" i="0" u="none" strike="noStrike" dirty="0">
                          <a:solidFill>
                            <a:srgbClr val="000000"/>
                          </a:solidFill>
                          <a:effectLst/>
                          <a:latin typeface="Calibri" panose="020F0502020204030204" pitchFamily="34" charset="0"/>
                        </a:rPr>
                        <a:t>93.4%</a:t>
                      </a:r>
                    </a:p>
                  </a:txBody>
                  <a:tcPr marL="9525" marR="9525" marT="9525" marB="0" anchor="b"/>
                </a:tc>
                <a:tc>
                  <a:txBody>
                    <a:bodyPr/>
                    <a:lstStyle/>
                    <a:p>
                      <a:pPr algn="ctr" fontAlgn="b"/>
                      <a:r>
                        <a:rPr lang="en-US" sz="1600" b="0" i="0" u="none" strike="noStrike" dirty="0">
                          <a:solidFill>
                            <a:srgbClr val="000000"/>
                          </a:solidFill>
                          <a:effectLst/>
                          <a:latin typeface="Calibri" panose="020F0502020204030204" pitchFamily="34" charset="0"/>
                        </a:rPr>
                        <a:t>99.9%</a:t>
                      </a:r>
                    </a:p>
                  </a:txBody>
                  <a:tcPr marL="9525" marR="9525" marT="9525" marB="0" anchor="b"/>
                </a:tc>
                <a:tc>
                  <a:txBody>
                    <a:bodyPr/>
                    <a:lstStyle/>
                    <a:p>
                      <a:pPr algn="ctr" fontAlgn="b"/>
                      <a:r>
                        <a:rPr lang="en-US" sz="1600" b="0" i="0" u="none" strike="noStrike" dirty="0">
                          <a:solidFill>
                            <a:srgbClr val="000000"/>
                          </a:solidFill>
                          <a:effectLst/>
                          <a:latin typeface="Calibri" panose="020F0502020204030204" pitchFamily="34" charset="0"/>
                        </a:rPr>
                        <a:t>98.9%</a:t>
                      </a:r>
                    </a:p>
                  </a:txBody>
                  <a:tcPr marL="9525" marR="9525" marT="9525" marB="0" anchor="b"/>
                </a:tc>
                <a:tc>
                  <a:txBody>
                    <a:bodyPr/>
                    <a:lstStyle/>
                    <a:p>
                      <a:pPr algn="ctr" fontAlgn="b"/>
                      <a:r>
                        <a:rPr lang="en-US" sz="1600" b="0" i="0" u="none" strike="noStrike" dirty="0">
                          <a:solidFill>
                            <a:srgbClr val="000000"/>
                          </a:solidFill>
                          <a:effectLst/>
                          <a:highlight>
                            <a:srgbClr val="FFFF00"/>
                          </a:highlight>
                          <a:latin typeface="Calibri" panose="020F0502020204030204" pitchFamily="34" charset="0"/>
                        </a:rPr>
                        <a:t>87.2%</a:t>
                      </a:r>
                    </a:p>
                  </a:txBody>
                  <a:tcPr marL="9525" marR="9525" marT="9525" marB="0" anchor="b"/>
                </a:tc>
                <a:extLst>
                  <a:ext uri="{0D108BD9-81ED-4DB2-BD59-A6C34878D82A}">
                    <a16:rowId xmlns:a16="http://schemas.microsoft.com/office/drawing/2014/main" val="386547014"/>
                  </a:ext>
                </a:extLst>
              </a:tr>
              <a:tr h="392660">
                <a:tc>
                  <a:txBody>
                    <a:bodyPr/>
                    <a:lstStyle/>
                    <a:p>
                      <a:pPr algn="l" fontAlgn="b"/>
                      <a:r>
                        <a:rPr lang="en-US" sz="1800" b="1" i="0" u="none" strike="noStrike" dirty="0">
                          <a:solidFill>
                            <a:srgbClr val="000000"/>
                          </a:solidFill>
                          <a:effectLst/>
                          <a:latin typeface="Calibri" panose="020F0502020204030204" pitchFamily="34" charset="0"/>
                        </a:rPr>
                        <a:t>TFIDF Test Score</a:t>
                      </a:r>
                    </a:p>
                  </a:txBody>
                  <a:tcPr marL="9525" marR="9525" marT="9525" marB="0" anchor="b"/>
                </a:tc>
                <a:tc>
                  <a:txBody>
                    <a:bodyPr/>
                    <a:lstStyle/>
                    <a:p>
                      <a:pPr algn="ctr" fontAlgn="b"/>
                      <a:r>
                        <a:rPr lang="en-US" sz="1600" b="0" i="0" u="none" strike="noStrike" dirty="0">
                          <a:solidFill>
                            <a:srgbClr val="000000"/>
                          </a:solidFill>
                          <a:effectLst/>
                          <a:latin typeface="Calibri" panose="020F0502020204030204" pitchFamily="34" charset="0"/>
                        </a:rPr>
                        <a:t>85.6%</a:t>
                      </a:r>
                    </a:p>
                  </a:txBody>
                  <a:tcPr marL="9525" marR="9525" marT="9525" marB="0" anchor="b"/>
                </a:tc>
                <a:tc>
                  <a:txBody>
                    <a:bodyPr/>
                    <a:lstStyle/>
                    <a:p>
                      <a:pPr algn="ctr" fontAlgn="b"/>
                      <a:r>
                        <a:rPr lang="en-US" sz="1600" b="0" i="0" u="none" strike="noStrike" dirty="0">
                          <a:solidFill>
                            <a:srgbClr val="000000"/>
                          </a:solidFill>
                          <a:effectLst/>
                          <a:latin typeface="Calibri" panose="020F0502020204030204" pitchFamily="34" charset="0"/>
                        </a:rPr>
                        <a:t>82.1%</a:t>
                      </a:r>
                    </a:p>
                  </a:txBody>
                  <a:tcPr marL="9525" marR="9525" marT="9525" marB="0" anchor="b"/>
                </a:tc>
                <a:tc>
                  <a:txBody>
                    <a:bodyPr/>
                    <a:lstStyle/>
                    <a:p>
                      <a:pPr algn="ctr" fontAlgn="b"/>
                      <a:r>
                        <a:rPr lang="en-US" sz="1600" b="0" i="0" u="none" strike="noStrike" dirty="0">
                          <a:solidFill>
                            <a:srgbClr val="000000"/>
                          </a:solidFill>
                          <a:effectLst/>
                          <a:latin typeface="Calibri" panose="020F0502020204030204" pitchFamily="34" charset="0"/>
                        </a:rPr>
                        <a:t>84.9%</a:t>
                      </a:r>
                    </a:p>
                  </a:txBody>
                  <a:tcPr marL="9525" marR="9525" marT="9525" marB="0" anchor="b"/>
                </a:tc>
                <a:tc>
                  <a:txBody>
                    <a:bodyPr/>
                    <a:lstStyle/>
                    <a:p>
                      <a:pPr algn="ctr" fontAlgn="b"/>
                      <a:r>
                        <a:rPr lang="en-US" sz="1600" b="0" i="0" u="none" strike="noStrike" dirty="0">
                          <a:solidFill>
                            <a:srgbClr val="000000"/>
                          </a:solidFill>
                          <a:effectLst/>
                          <a:highlight>
                            <a:srgbClr val="FFFF00"/>
                          </a:highlight>
                          <a:latin typeface="Calibri" panose="020F0502020204030204" pitchFamily="34" charset="0"/>
                        </a:rPr>
                        <a:t>85.1%</a:t>
                      </a:r>
                    </a:p>
                  </a:txBody>
                  <a:tcPr marL="9525" marR="9525" marT="9525" marB="0" anchor="b"/>
                </a:tc>
                <a:extLst>
                  <a:ext uri="{0D108BD9-81ED-4DB2-BD59-A6C34878D82A}">
                    <a16:rowId xmlns:a16="http://schemas.microsoft.com/office/drawing/2014/main" val="4158665822"/>
                  </a:ext>
                </a:extLst>
              </a:tr>
              <a:tr h="392660">
                <a:tc>
                  <a:txBody>
                    <a:bodyPr/>
                    <a:lstStyle/>
                    <a:p>
                      <a:pPr algn="l" fontAlgn="b"/>
                      <a:r>
                        <a:rPr lang="en-US" sz="1800" b="1" i="0" u="none" strike="noStrike" dirty="0">
                          <a:solidFill>
                            <a:srgbClr val="000000"/>
                          </a:solidFill>
                          <a:effectLst/>
                          <a:latin typeface="Calibri" panose="020F0502020204030204" pitchFamily="34" charset="0"/>
                        </a:rPr>
                        <a:t>CVEC Train Score</a:t>
                      </a:r>
                    </a:p>
                  </a:txBody>
                  <a:tcPr marL="9525" marR="9525" marT="9525" marB="0" anchor="b"/>
                </a:tc>
                <a:tc>
                  <a:txBody>
                    <a:bodyPr/>
                    <a:lstStyle/>
                    <a:p>
                      <a:pPr algn="ctr" fontAlgn="b"/>
                      <a:r>
                        <a:rPr lang="en-US" sz="1600" b="0" i="0" u="none" strike="noStrike" dirty="0">
                          <a:solidFill>
                            <a:srgbClr val="000000"/>
                          </a:solidFill>
                          <a:effectLst/>
                          <a:latin typeface="Calibri" panose="020F0502020204030204" pitchFamily="34" charset="0"/>
                        </a:rPr>
                        <a:t>96.2%</a:t>
                      </a:r>
                    </a:p>
                  </a:txBody>
                  <a:tcPr marL="9525" marR="9525" marT="9525" marB="0" anchor="b"/>
                </a:tc>
                <a:tc>
                  <a:txBody>
                    <a:bodyPr/>
                    <a:lstStyle/>
                    <a:p>
                      <a:pPr algn="ctr" fontAlgn="b"/>
                      <a:r>
                        <a:rPr lang="en-US" sz="1600" b="0" i="0" u="none" strike="noStrike" dirty="0">
                          <a:solidFill>
                            <a:srgbClr val="000000"/>
                          </a:solidFill>
                          <a:effectLst/>
                          <a:latin typeface="Calibri" panose="020F0502020204030204" pitchFamily="34" charset="0"/>
                        </a:rPr>
                        <a:t>99.9%</a:t>
                      </a:r>
                    </a:p>
                  </a:txBody>
                  <a:tcPr marL="9525" marR="9525" marT="9525" marB="0" anchor="b"/>
                </a:tc>
                <a:tc>
                  <a:txBody>
                    <a:bodyPr/>
                    <a:lstStyle/>
                    <a:p>
                      <a:pPr algn="ctr" fontAlgn="b"/>
                      <a:r>
                        <a:rPr lang="en-US" sz="1600" b="0" i="0" u="none" strike="noStrike" dirty="0">
                          <a:solidFill>
                            <a:srgbClr val="000000"/>
                          </a:solidFill>
                          <a:effectLst/>
                          <a:latin typeface="Calibri" panose="020F0502020204030204" pitchFamily="34" charset="0"/>
                        </a:rPr>
                        <a:t>99.3%</a:t>
                      </a:r>
                    </a:p>
                  </a:txBody>
                  <a:tcPr marL="9525" marR="9525" marT="9525" marB="0" anchor="b"/>
                </a:tc>
                <a:tc>
                  <a:txBody>
                    <a:bodyPr/>
                    <a:lstStyle/>
                    <a:p>
                      <a:pPr algn="ctr" fontAlgn="b"/>
                      <a:r>
                        <a:rPr lang="en-US" sz="1600" b="0" i="0" u="none" strike="noStrike" dirty="0">
                          <a:solidFill>
                            <a:srgbClr val="000000"/>
                          </a:solidFill>
                          <a:effectLst/>
                          <a:highlight>
                            <a:srgbClr val="FFFF00"/>
                          </a:highlight>
                          <a:latin typeface="Calibri" panose="020F0502020204030204" pitchFamily="34" charset="0"/>
                        </a:rPr>
                        <a:t>87.2%</a:t>
                      </a:r>
                    </a:p>
                  </a:txBody>
                  <a:tcPr marL="9525" marR="9525" marT="9525" marB="0" anchor="b"/>
                </a:tc>
                <a:extLst>
                  <a:ext uri="{0D108BD9-81ED-4DB2-BD59-A6C34878D82A}">
                    <a16:rowId xmlns:a16="http://schemas.microsoft.com/office/drawing/2014/main" val="163571242"/>
                  </a:ext>
                </a:extLst>
              </a:tr>
              <a:tr h="392660">
                <a:tc>
                  <a:txBody>
                    <a:bodyPr/>
                    <a:lstStyle/>
                    <a:p>
                      <a:pPr algn="l" fontAlgn="b"/>
                      <a:r>
                        <a:rPr lang="en-US" sz="1800" b="1" i="0" u="none" strike="noStrike" dirty="0">
                          <a:solidFill>
                            <a:srgbClr val="000000"/>
                          </a:solidFill>
                          <a:effectLst/>
                          <a:latin typeface="Calibri" panose="020F0502020204030204" pitchFamily="34" charset="0"/>
                        </a:rPr>
                        <a:t>CVEC Test Score</a:t>
                      </a:r>
                    </a:p>
                  </a:txBody>
                  <a:tcPr marL="9525" marR="9525" marT="9525" marB="0" anchor="b"/>
                </a:tc>
                <a:tc>
                  <a:txBody>
                    <a:bodyPr/>
                    <a:lstStyle/>
                    <a:p>
                      <a:pPr algn="ctr" fontAlgn="b"/>
                      <a:r>
                        <a:rPr lang="en-US" sz="1600" b="0" i="0" u="none" strike="noStrike" dirty="0">
                          <a:solidFill>
                            <a:srgbClr val="000000"/>
                          </a:solidFill>
                          <a:effectLst/>
                          <a:latin typeface="Calibri" panose="020F0502020204030204" pitchFamily="34" charset="0"/>
                        </a:rPr>
                        <a:t>89.9%</a:t>
                      </a:r>
                    </a:p>
                  </a:txBody>
                  <a:tcPr marL="9525" marR="9525" marT="9525" marB="0" anchor="b"/>
                </a:tc>
                <a:tc>
                  <a:txBody>
                    <a:bodyPr/>
                    <a:lstStyle/>
                    <a:p>
                      <a:pPr algn="ctr" fontAlgn="b"/>
                      <a:r>
                        <a:rPr lang="en-US" sz="1600" b="0" i="0" u="none" strike="noStrike" dirty="0">
                          <a:solidFill>
                            <a:srgbClr val="000000"/>
                          </a:solidFill>
                          <a:effectLst/>
                          <a:latin typeface="Calibri" panose="020F0502020204030204" pitchFamily="34" charset="0"/>
                        </a:rPr>
                        <a:t>84.9%</a:t>
                      </a:r>
                    </a:p>
                  </a:txBody>
                  <a:tcPr marL="9525" marR="9525" marT="9525" marB="0" anchor="b"/>
                </a:tc>
                <a:tc>
                  <a:txBody>
                    <a:bodyPr/>
                    <a:lstStyle/>
                    <a:p>
                      <a:pPr algn="ctr" fontAlgn="b"/>
                      <a:r>
                        <a:rPr lang="en-US" sz="1600" b="0" i="0" u="none" strike="noStrike" dirty="0">
                          <a:solidFill>
                            <a:srgbClr val="000000"/>
                          </a:solidFill>
                          <a:effectLst/>
                          <a:latin typeface="Calibri" panose="020F0502020204030204" pitchFamily="34" charset="0"/>
                        </a:rPr>
                        <a:t>86.1%</a:t>
                      </a:r>
                    </a:p>
                  </a:txBody>
                  <a:tcPr marL="9525" marR="9525" marT="9525" marB="0" anchor="b"/>
                </a:tc>
                <a:tc>
                  <a:txBody>
                    <a:bodyPr/>
                    <a:lstStyle/>
                    <a:p>
                      <a:pPr algn="ctr" fontAlgn="b"/>
                      <a:r>
                        <a:rPr lang="en-US" sz="1600" b="0" i="0" u="none" strike="noStrike" dirty="0">
                          <a:solidFill>
                            <a:srgbClr val="000000"/>
                          </a:solidFill>
                          <a:effectLst/>
                          <a:highlight>
                            <a:srgbClr val="FFFF00"/>
                          </a:highlight>
                          <a:latin typeface="Calibri" panose="020F0502020204030204" pitchFamily="34" charset="0"/>
                        </a:rPr>
                        <a:t>85.1%</a:t>
                      </a:r>
                    </a:p>
                  </a:txBody>
                  <a:tcPr marL="9525" marR="9525" marT="9525" marB="0" anchor="b"/>
                </a:tc>
                <a:extLst>
                  <a:ext uri="{0D108BD9-81ED-4DB2-BD59-A6C34878D82A}">
                    <a16:rowId xmlns:a16="http://schemas.microsoft.com/office/drawing/2014/main" val="250880338"/>
                  </a:ext>
                </a:extLst>
              </a:tr>
              <a:tr h="392660">
                <a:tc>
                  <a:txBody>
                    <a:bodyPr/>
                    <a:lstStyle/>
                    <a:p>
                      <a:pPr algn="l" fontAlgn="b"/>
                      <a:r>
                        <a:rPr lang="en-US" sz="1800" b="1" i="0" u="none" strike="noStrike" dirty="0">
                          <a:solidFill>
                            <a:srgbClr val="000000"/>
                          </a:solidFill>
                          <a:effectLst/>
                          <a:latin typeface="Calibri" panose="020F0502020204030204" pitchFamily="34" charset="0"/>
                        </a:rPr>
                        <a:t>Specificity</a:t>
                      </a:r>
                    </a:p>
                  </a:txBody>
                  <a:tcPr marL="9525" marR="9525" marT="9525" marB="0" anchor="b"/>
                </a:tc>
                <a:tc>
                  <a:txBody>
                    <a:bodyPr/>
                    <a:lstStyle/>
                    <a:p>
                      <a:pPr algn="ctr" fontAlgn="b"/>
                      <a:r>
                        <a:rPr lang="en-US" sz="1600" b="0" i="0" u="none" strike="noStrike" dirty="0">
                          <a:solidFill>
                            <a:srgbClr val="000000"/>
                          </a:solidFill>
                          <a:effectLst/>
                          <a:latin typeface="Calibri" panose="020F0502020204030204" pitchFamily="34" charset="0"/>
                        </a:rPr>
                        <a:t>83.5%</a:t>
                      </a:r>
                    </a:p>
                  </a:txBody>
                  <a:tcPr marL="9525" marR="9525" marT="9525" marB="0" anchor="b"/>
                </a:tc>
                <a:tc>
                  <a:txBody>
                    <a:bodyPr/>
                    <a:lstStyle/>
                    <a:p>
                      <a:pPr algn="ctr" fontAlgn="b"/>
                      <a:r>
                        <a:rPr lang="en-US" sz="1600" b="0" i="0" u="none" strike="noStrike" dirty="0">
                          <a:solidFill>
                            <a:srgbClr val="000000"/>
                          </a:solidFill>
                          <a:effectLst/>
                          <a:latin typeface="Calibri" panose="020F0502020204030204" pitchFamily="34" charset="0"/>
                        </a:rPr>
                        <a:t>83.5%</a:t>
                      </a:r>
                    </a:p>
                  </a:txBody>
                  <a:tcPr marL="9525" marR="9525" marT="9525" marB="0" anchor="b"/>
                </a:tc>
                <a:tc>
                  <a:txBody>
                    <a:bodyPr/>
                    <a:lstStyle/>
                    <a:p>
                      <a:pPr algn="ctr" fontAlgn="b"/>
                      <a:r>
                        <a:rPr lang="en-US" sz="1600" b="0" i="0" u="none" strike="noStrike" dirty="0">
                          <a:solidFill>
                            <a:srgbClr val="000000"/>
                          </a:solidFill>
                          <a:effectLst/>
                          <a:latin typeface="Calibri" panose="020F0502020204030204" pitchFamily="34" charset="0"/>
                        </a:rPr>
                        <a:t>91.0%</a:t>
                      </a:r>
                    </a:p>
                  </a:txBody>
                  <a:tcPr marL="9525" marR="9525" marT="9525" marB="0" anchor="b"/>
                </a:tc>
                <a:tc>
                  <a:txBody>
                    <a:bodyPr/>
                    <a:lstStyle/>
                    <a:p>
                      <a:pPr algn="ctr" fontAlgn="b"/>
                      <a:r>
                        <a:rPr lang="en-US" sz="1600" b="0" i="0" u="none" strike="noStrike" dirty="0">
                          <a:solidFill>
                            <a:srgbClr val="000000"/>
                          </a:solidFill>
                          <a:effectLst/>
                          <a:latin typeface="Calibri" panose="020F0502020204030204" pitchFamily="34" charset="0"/>
                        </a:rPr>
                        <a:t>92.5%</a:t>
                      </a:r>
                    </a:p>
                  </a:txBody>
                  <a:tcPr marL="9525" marR="9525" marT="9525" marB="0" anchor="b"/>
                </a:tc>
                <a:extLst>
                  <a:ext uri="{0D108BD9-81ED-4DB2-BD59-A6C34878D82A}">
                    <a16:rowId xmlns:a16="http://schemas.microsoft.com/office/drawing/2014/main" val="1342560665"/>
                  </a:ext>
                </a:extLst>
              </a:tr>
              <a:tr h="392660">
                <a:tc>
                  <a:txBody>
                    <a:bodyPr/>
                    <a:lstStyle/>
                    <a:p>
                      <a:pPr algn="l" fontAlgn="b"/>
                      <a:r>
                        <a:rPr lang="en-US" sz="1800" b="1" i="0" u="none" strike="noStrike" dirty="0">
                          <a:solidFill>
                            <a:srgbClr val="000000"/>
                          </a:solidFill>
                          <a:effectLst/>
                          <a:latin typeface="Calibri" panose="020F0502020204030204" pitchFamily="34" charset="0"/>
                        </a:rPr>
                        <a:t>Sensitivity</a:t>
                      </a:r>
                    </a:p>
                  </a:txBody>
                  <a:tcPr marL="9525" marR="9525" marT="9525" marB="0" anchor="b"/>
                </a:tc>
                <a:tc>
                  <a:txBody>
                    <a:bodyPr/>
                    <a:lstStyle/>
                    <a:p>
                      <a:pPr algn="ctr" fontAlgn="b"/>
                      <a:r>
                        <a:rPr lang="en-US" sz="1600" b="0" i="0" u="none" strike="noStrike" dirty="0">
                          <a:solidFill>
                            <a:srgbClr val="000000"/>
                          </a:solidFill>
                          <a:effectLst/>
                          <a:latin typeface="Calibri" panose="020F0502020204030204" pitchFamily="34" charset="0"/>
                        </a:rPr>
                        <a:t>87.8%</a:t>
                      </a:r>
                    </a:p>
                  </a:txBody>
                  <a:tcPr marL="9525" marR="9525" marT="9525" marB="0" anchor="b"/>
                </a:tc>
                <a:tc>
                  <a:txBody>
                    <a:bodyPr/>
                    <a:lstStyle/>
                    <a:p>
                      <a:pPr algn="ctr" fontAlgn="b"/>
                      <a:r>
                        <a:rPr lang="en-US" sz="1600" b="0" i="0" u="none" strike="noStrike" dirty="0">
                          <a:solidFill>
                            <a:srgbClr val="000000"/>
                          </a:solidFill>
                          <a:effectLst/>
                          <a:latin typeface="Calibri" panose="020F0502020204030204" pitchFamily="34" charset="0"/>
                        </a:rPr>
                        <a:t>80.7%</a:t>
                      </a:r>
                    </a:p>
                  </a:txBody>
                  <a:tcPr marL="9525" marR="9525" marT="9525" marB="0" anchor="b"/>
                </a:tc>
                <a:tc>
                  <a:txBody>
                    <a:bodyPr/>
                    <a:lstStyle/>
                    <a:p>
                      <a:pPr algn="ctr" fontAlgn="b"/>
                      <a:r>
                        <a:rPr lang="en-US" sz="1600" b="0" i="0" u="none" strike="noStrike" dirty="0">
                          <a:solidFill>
                            <a:srgbClr val="000000"/>
                          </a:solidFill>
                          <a:effectLst/>
                          <a:latin typeface="Calibri" panose="020F0502020204030204" pitchFamily="34" charset="0"/>
                        </a:rPr>
                        <a:t>78.7%</a:t>
                      </a:r>
                    </a:p>
                  </a:txBody>
                  <a:tcPr marL="9525" marR="9525" marT="9525" marB="0" anchor="b"/>
                </a:tc>
                <a:tc>
                  <a:txBody>
                    <a:bodyPr/>
                    <a:lstStyle/>
                    <a:p>
                      <a:pPr algn="ctr" fontAlgn="b"/>
                      <a:r>
                        <a:rPr lang="en-US" sz="1600" b="0" i="0" u="none" strike="noStrike" dirty="0">
                          <a:solidFill>
                            <a:srgbClr val="000000"/>
                          </a:solidFill>
                          <a:effectLst/>
                          <a:latin typeface="Calibri" panose="020F0502020204030204" pitchFamily="34" charset="0"/>
                        </a:rPr>
                        <a:t>77.7%</a:t>
                      </a:r>
                    </a:p>
                  </a:txBody>
                  <a:tcPr marL="9525" marR="9525" marT="9525" marB="0" anchor="b"/>
                </a:tc>
                <a:extLst>
                  <a:ext uri="{0D108BD9-81ED-4DB2-BD59-A6C34878D82A}">
                    <a16:rowId xmlns:a16="http://schemas.microsoft.com/office/drawing/2014/main" val="3488178647"/>
                  </a:ext>
                </a:extLst>
              </a:tr>
              <a:tr h="392660">
                <a:tc>
                  <a:txBody>
                    <a:bodyPr/>
                    <a:lstStyle/>
                    <a:p>
                      <a:pPr algn="l" fontAlgn="b"/>
                      <a:r>
                        <a:rPr lang="en-US" sz="1800" b="1" i="0" u="none" strike="noStrike" dirty="0">
                          <a:solidFill>
                            <a:srgbClr val="000000"/>
                          </a:solidFill>
                          <a:effectLst/>
                          <a:latin typeface="Calibri" panose="020F0502020204030204" pitchFamily="34" charset="0"/>
                        </a:rPr>
                        <a:t>True Negatives</a:t>
                      </a:r>
                    </a:p>
                  </a:txBody>
                  <a:tcPr marL="9525" marR="9525" marT="9525" marB="0" anchor="b"/>
                </a:tc>
                <a:tc>
                  <a:txBody>
                    <a:bodyPr/>
                    <a:lstStyle/>
                    <a:p>
                      <a:pPr algn="ctr" fontAlgn="b"/>
                      <a:r>
                        <a:rPr lang="en-US" sz="1600" b="0" i="0" u="none" strike="noStrike" dirty="0">
                          <a:solidFill>
                            <a:srgbClr val="000000"/>
                          </a:solidFill>
                          <a:effectLst/>
                          <a:latin typeface="Calibri" panose="020F0502020204030204" pitchFamily="34" charset="0"/>
                        </a:rPr>
                        <a:t>167</a:t>
                      </a:r>
                    </a:p>
                  </a:txBody>
                  <a:tcPr marL="9525" marR="9525" marT="9525" marB="0" anchor="b"/>
                </a:tc>
                <a:tc>
                  <a:txBody>
                    <a:bodyPr/>
                    <a:lstStyle/>
                    <a:p>
                      <a:pPr algn="ctr" fontAlgn="b"/>
                      <a:r>
                        <a:rPr lang="en-US" sz="1600" b="0" i="0" u="none" strike="noStrike" dirty="0">
                          <a:solidFill>
                            <a:srgbClr val="000000"/>
                          </a:solidFill>
                          <a:effectLst/>
                          <a:latin typeface="Calibri" panose="020F0502020204030204" pitchFamily="34" charset="0"/>
                        </a:rPr>
                        <a:t>167</a:t>
                      </a:r>
                    </a:p>
                  </a:txBody>
                  <a:tcPr marL="9525" marR="9525" marT="9525" marB="0" anchor="b"/>
                </a:tc>
                <a:tc>
                  <a:txBody>
                    <a:bodyPr/>
                    <a:lstStyle/>
                    <a:p>
                      <a:pPr algn="ctr" fontAlgn="b"/>
                      <a:r>
                        <a:rPr lang="en-US" sz="1600" b="0" i="0" u="none" strike="noStrike" dirty="0">
                          <a:solidFill>
                            <a:srgbClr val="000000"/>
                          </a:solidFill>
                          <a:effectLst/>
                          <a:latin typeface="Calibri" panose="020F0502020204030204" pitchFamily="34" charset="0"/>
                        </a:rPr>
                        <a:t>182</a:t>
                      </a:r>
                    </a:p>
                  </a:txBody>
                  <a:tcPr marL="9525" marR="9525" marT="9525" marB="0" anchor="b"/>
                </a:tc>
                <a:tc>
                  <a:txBody>
                    <a:bodyPr/>
                    <a:lstStyle/>
                    <a:p>
                      <a:pPr algn="ctr" fontAlgn="b"/>
                      <a:r>
                        <a:rPr lang="en-US" sz="1600" b="0" i="0" u="none" strike="noStrike" dirty="0">
                          <a:solidFill>
                            <a:srgbClr val="000000"/>
                          </a:solidFill>
                          <a:effectLst/>
                          <a:latin typeface="Calibri" panose="020F0502020204030204" pitchFamily="34" charset="0"/>
                        </a:rPr>
                        <a:t>185</a:t>
                      </a:r>
                    </a:p>
                  </a:txBody>
                  <a:tcPr marL="9525" marR="9525" marT="9525" marB="0" anchor="b"/>
                </a:tc>
                <a:extLst>
                  <a:ext uri="{0D108BD9-81ED-4DB2-BD59-A6C34878D82A}">
                    <a16:rowId xmlns:a16="http://schemas.microsoft.com/office/drawing/2014/main" val="4031183402"/>
                  </a:ext>
                </a:extLst>
              </a:tr>
              <a:tr h="392660">
                <a:tc>
                  <a:txBody>
                    <a:bodyPr/>
                    <a:lstStyle/>
                    <a:p>
                      <a:pPr algn="l" fontAlgn="b"/>
                      <a:r>
                        <a:rPr lang="en-US" sz="1800" b="1" i="0" u="none" strike="noStrike" dirty="0">
                          <a:solidFill>
                            <a:srgbClr val="000000"/>
                          </a:solidFill>
                          <a:effectLst/>
                          <a:latin typeface="Calibri" panose="020F0502020204030204" pitchFamily="34" charset="0"/>
                        </a:rPr>
                        <a:t>True Positives</a:t>
                      </a:r>
                    </a:p>
                  </a:txBody>
                  <a:tcPr marL="9525" marR="9525" marT="9525" marB="0" anchor="b"/>
                </a:tc>
                <a:tc>
                  <a:txBody>
                    <a:bodyPr/>
                    <a:lstStyle/>
                    <a:p>
                      <a:pPr algn="ctr" fontAlgn="b"/>
                      <a:r>
                        <a:rPr lang="en-US" sz="1600" b="0" i="0" u="none" strike="noStrike" dirty="0">
                          <a:solidFill>
                            <a:srgbClr val="000000"/>
                          </a:solidFill>
                          <a:effectLst/>
                          <a:latin typeface="Calibri" panose="020F0502020204030204" pitchFamily="34" charset="0"/>
                        </a:rPr>
                        <a:t>173</a:t>
                      </a:r>
                    </a:p>
                  </a:txBody>
                  <a:tcPr marL="9525" marR="9525" marT="9525" marB="0" anchor="b"/>
                </a:tc>
                <a:tc>
                  <a:txBody>
                    <a:bodyPr/>
                    <a:lstStyle/>
                    <a:p>
                      <a:pPr algn="ctr" fontAlgn="b"/>
                      <a:r>
                        <a:rPr lang="en-US" sz="1600" b="0" i="0" u="none" strike="noStrike" dirty="0">
                          <a:solidFill>
                            <a:srgbClr val="000000"/>
                          </a:solidFill>
                          <a:effectLst/>
                          <a:latin typeface="Calibri" panose="020F0502020204030204" pitchFamily="34" charset="0"/>
                        </a:rPr>
                        <a:t>159</a:t>
                      </a:r>
                    </a:p>
                  </a:txBody>
                  <a:tcPr marL="9525" marR="9525" marT="9525" marB="0" anchor="b"/>
                </a:tc>
                <a:tc>
                  <a:txBody>
                    <a:bodyPr/>
                    <a:lstStyle/>
                    <a:p>
                      <a:pPr algn="ctr" fontAlgn="b"/>
                      <a:r>
                        <a:rPr lang="en-US" sz="1600" b="0" i="0" u="none" strike="noStrike" dirty="0">
                          <a:solidFill>
                            <a:srgbClr val="000000"/>
                          </a:solidFill>
                          <a:effectLst/>
                          <a:latin typeface="Calibri" panose="020F0502020204030204" pitchFamily="34" charset="0"/>
                        </a:rPr>
                        <a:t>155</a:t>
                      </a:r>
                    </a:p>
                  </a:txBody>
                  <a:tcPr marL="9525" marR="9525" marT="9525" marB="0" anchor="b"/>
                </a:tc>
                <a:tc>
                  <a:txBody>
                    <a:bodyPr/>
                    <a:lstStyle/>
                    <a:p>
                      <a:pPr algn="ctr" fontAlgn="b"/>
                      <a:r>
                        <a:rPr lang="en-US" sz="1600" b="0" i="0" u="none" strike="noStrike" dirty="0">
                          <a:solidFill>
                            <a:srgbClr val="000000"/>
                          </a:solidFill>
                          <a:effectLst/>
                          <a:latin typeface="Calibri" panose="020F0502020204030204" pitchFamily="34" charset="0"/>
                        </a:rPr>
                        <a:t>153</a:t>
                      </a:r>
                    </a:p>
                  </a:txBody>
                  <a:tcPr marL="9525" marR="9525" marT="9525" marB="0" anchor="b"/>
                </a:tc>
                <a:extLst>
                  <a:ext uri="{0D108BD9-81ED-4DB2-BD59-A6C34878D82A}">
                    <a16:rowId xmlns:a16="http://schemas.microsoft.com/office/drawing/2014/main" val="3010749426"/>
                  </a:ext>
                </a:extLst>
              </a:tr>
              <a:tr h="392660">
                <a:tc>
                  <a:txBody>
                    <a:bodyPr/>
                    <a:lstStyle/>
                    <a:p>
                      <a:pPr algn="l" fontAlgn="b"/>
                      <a:r>
                        <a:rPr lang="en-US" sz="1800" b="1" i="0" u="none" strike="noStrike" dirty="0">
                          <a:solidFill>
                            <a:srgbClr val="000000"/>
                          </a:solidFill>
                          <a:effectLst/>
                          <a:latin typeface="Calibri" panose="020F0502020204030204" pitchFamily="34" charset="0"/>
                        </a:rPr>
                        <a:t>False Negatives</a:t>
                      </a:r>
                    </a:p>
                  </a:txBody>
                  <a:tcPr marL="9525" marR="9525" marT="9525" marB="0" anchor="b"/>
                </a:tc>
                <a:tc>
                  <a:txBody>
                    <a:bodyPr/>
                    <a:lstStyle/>
                    <a:p>
                      <a:pPr algn="ctr" fontAlgn="b"/>
                      <a:r>
                        <a:rPr lang="en-US" sz="1600" b="0" i="0" u="none" strike="noStrike" dirty="0">
                          <a:solidFill>
                            <a:srgbClr val="000000"/>
                          </a:solidFill>
                          <a:effectLst/>
                          <a:latin typeface="Calibri" panose="020F0502020204030204" pitchFamily="34" charset="0"/>
                        </a:rPr>
                        <a:t>24</a:t>
                      </a:r>
                    </a:p>
                  </a:txBody>
                  <a:tcPr marL="9525" marR="9525" marT="9525" marB="0" anchor="b"/>
                </a:tc>
                <a:tc>
                  <a:txBody>
                    <a:bodyPr/>
                    <a:lstStyle/>
                    <a:p>
                      <a:pPr algn="ctr" fontAlgn="b"/>
                      <a:r>
                        <a:rPr lang="en-US" sz="1600" b="0" i="0" u="none" strike="noStrike" dirty="0">
                          <a:solidFill>
                            <a:srgbClr val="000000"/>
                          </a:solidFill>
                          <a:effectLst/>
                          <a:latin typeface="Calibri" panose="020F0502020204030204" pitchFamily="34" charset="0"/>
                        </a:rPr>
                        <a:t>38</a:t>
                      </a:r>
                    </a:p>
                  </a:txBody>
                  <a:tcPr marL="9525" marR="9525" marT="9525" marB="0" anchor="b"/>
                </a:tc>
                <a:tc>
                  <a:txBody>
                    <a:bodyPr/>
                    <a:lstStyle/>
                    <a:p>
                      <a:pPr algn="ctr" fontAlgn="b"/>
                      <a:r>
                        <a:rPr lang="en-US" sz="1600" b="0" i="0" u="none" strike="noStrike" dirty="0">
                          <a:solidFill>
                            <a:srgbClr val="000000"/>
                          </a:solidFill>
                          <a:effectLst/>
                          <a:latin typeface="Calibri" panose="020F0502020204030204" pitchFamily="34" charset="0"/>
                        </a:rPr>
                        <a:t>42</a:t>
                      </a:r>
                    </a:p>
                  </a:txBody>
                  <a:tcPr marL="9525" marR="9525" marT="9525" marB="0" anchor="b"/>
                </a:tc>
                <a:tc>
                  <a:txBody>
                    <a:bodyPr/>
                    <a:lstStyle/>
                    <a:p>
                      <a:pPr algn="ctr" fontAlgn="b"/>
                      <a:r>
                        <a:rPr lang="en-US" sz="1600" b="0" i="0" u="none" strike="noStrike" dirty="0">
                          <a:solidFill>
                            <a:srgbClr val="000000"/>
                          </a:solidFill>
                          <a:effectLst/>
                          <a:latin typeface="Calibri" panose="020F0502020204030204" pitchFamily="34" charset="0"/>
                        </a:rPr>
                        <a:t>44</a:t>
                      </a:r>
                    </a:p>
                  </a:txBody>
                  <a:tcPr marL="9525" marR="9525" marT="9525" marB="0" anchor="b"/>
                </a:tc>
                <a:extLst>
                  <a:ext uri="{0D108BD9-81ED-4DB2-BD59-A6C34878D82A}">
                    <a16:rowId xmlns:a16="http://schemas.microsoft.com/office/drawing/2014/main" val="1682774997"/>
                  </a:ext>
                </a:extLst>
              </a:tr>
              <a:tr h="392660">
                <a:tc>
                  <a:txBody>
                    <a:bodyPr/>
                    <a:lstStyle/>
                    <a:p>
                      <a:pPr algn="l" fontAlgn="b"/>
                      <a:r>
                        <a:rPr lang="en-US" sz="1800" b="1" i="0" u="none" strike="noStrike" dirty="0">
                          <a:solidFill>
                            <a:srgbClr val="000000"/>
                          </a:solidFill>
                          <a:effectLst/>
                          <a:latin typeface="Calibri" panose="020F0502020204030204" pitchFamily="34" charset="0"/>
                        </a:rPr>
                        <a:t>False Positives</a:t>
                      </a:r>
                    </a:p>
                  </a:txBody>
                  <a:tcPr marL="9525" marR="9525" marT="9525" marB="0" anchor="b"/>
                </a:tc>
                <a:tc>
                  <a:txBody>
                    <a:bodyPr/>
                    <a:lstStyle/>
                    <a:p>
                      <a:pPr algn="ctr" fontAlgn="b"/>
                      <a:r>
                        <a:rPr lang="en-US" sz="1600" b="0" i="0" u="none" strike="noStrike" dirty="0">
                          <a:solidFill>
                            <a:srgbClr val="000000"/>
                          </a:solidFill>
                          <a:effectLst/>
                          <a:latin typeface="Calibri" panose="020F0502020204030204" pitchFamily="34" charset="0"/>
                        </a:rPr>
                        <a:t>33</a:t>
                      </a:r>
                    </a:p>
                  </a:txBody>
                  <a:tcPr marL="9525" marR="9525" marT="9525" marB="0" anchor="b"/>
                </a:tc>
                <a:tc>
                  <a:txBody>
                    <a:bodyPr/>
                    <a:lstStyle/>
                    <a:p>
                      <a:pPr algn="ctr" fontAlgn="b"/>
                      <a:r>
                        <a:rPr lang="en-US" sz="1600" b="0" i="0" u="none" strike="noStrike" dirty="0">
                          <a:solidFill>
                            <a:srgbClr val="000000"/>
                          </a:solidFill>
                          <a:effectLst/>
                          <a:latin typeface="Calibri" panose="020F0502020204030204" pitchFamily="34" charset="0"/>
                        </a:rPr>
                        <a:t>33</a:t>
                      </a:r>
                    </a:p>
                  </a:txBody>
                  <a:tcPr marL="9525" marR="9525" marT="9525" marB="0" anchor="b"/>
                </a:tc>
                <a:tc>
                  <a:txBody>
                    <a:bodyPr/>
                    <a:lstStyle/>
                    <a:p>
                      <a:pPr algn="ctr" fontAlgn="b"/>
                      <a:r>
                        <a:rPr lang="en-US" sz="1600" b="0" i="0" u="none" strike="noStrike" dirty="0">
                          <a:solidFill>
                            <a:srgbClr val="000000"/>
                          </a:solidFill>
                          <a:effectLst/>
                          <a:latin typeface="Calibri" panose="020F0502020204030204" pitchFamily="34" charset="0"/>
                        </a:rPr>
                        <a:t>18</a:t>
                      </a:r>
                    </a:p>
                  </a:txBody>
                  <a:tcPr marL="9525" marR="9525" marT="9525" marB="0" anchor="b"/>
                </a:tc>
                <a:tc>
                  <a:txBody>
                    <a:bodyPr/>
                    <a:lstStyle/>
                    <a:p>
                      <a:pPr algn="ctr" fontAlgn="b"/>
                      <a:r>
                        <a:rPr lang="en-US" sz="1600" b="0" i="0" u="none" strike="noStrike" dirty="0">
                          <a:solidFill>
                            <a:srgbClr val="000000"/>
                          </a:solidFill>
                          <a:effectLst/>
                          <a:highlight>
                            <a:srgbClr val="FFFF00"/>
                          </a:highlight>
                          <a:latin typeface="Calibri" panose="020F0502020204030204" pitchFamily="34" charset="0"/>
                        </a:rPr>
                        <a:t>15</a:t>
                      </a:r>
                    </a:p>
                  </a:txBody>
                  <a:tcPr marL="9525" marR="9525" marT="9525" marB="0" anchor="b"/>
                </a:tc>
                <a:extLst>
                  <a:ext uri="{0D108BD9-81ED-4DB2-BD59-A6C34878D82A}">
                    <a16:rowId xmlns:a16="http://schemas.microsoft.com/office/drawing/2014/main" val="647663203"/>
                  </a:ext>
                </a:extLst>
              </a:tr>
              <a:tr h="392660">
                <a:tc>
                  <a:txBody>
                    <a:bodyPr/>
                    <a:lstStyle/>
                    <a:p>
                      <a:pPr algn="l" fontAlgn="b"/>
                      <a:r>
                        <a:rPr lang="en-US" sz="1800" b="1" i="0" u="none" strike="noStrike" dirty="0">
                          <a:solidFill>
                            <a:srgbClr val="000000"/>
                          </a:solidFill>
                          <a:effectLst/>
                          <a:latin typeface="Calibri" panose="020F0502020204030204" pitchFamily="34" charset="0"/>
                        </a:rPr>
                        <a:t>AUC Score</a:t>
                      </a:r>
                    </a:p>
                  </a:txBody>
                  <a:tcPr marL="9525" marR="9525" marT="9525" marB="0" anchor="b"/>
                </a:tc>
                <a:tc>
                  <a:txBody>
                    <a:bodyPr/>
                    <a:lstStyle/>
                    <a:p>
                      <a:pPr algn="ctr" fontAlgn="b"/>
                      <a:r>
                        <a:rPr lang="en-US" sz="1600" b="0" i="0" u="none" strike="noStrike" dirty="0">
                          <a:solidFill>
                            <a:srgbClr val="000000"/>
                          </a:solidFill>
                          <a:effectLst/>
                          <a:highlight>
                            <a:srgbClr val="FFFF00"/>
                          </a:highlight>
                          <a:latin typeface="Calibri" panose="020F0502020204030204" pitchFamily="34" charset="0"/>
                        </a:rPr>
                        <a:t>85.7%</a:t>
                      </a:r>
                    </a:p>
                  </a:txBody>
                  <a:tcPr marL="9525" marR="9525" marT="9525" marB="0" anchor="b"/>
                </a:tc>
                <a:tc>
                  <a:txBody>
                    <a:bodyPr/>
                    <a:lstStyle/>
                    <a:p>
                      <a:pPr algn="ctr" fontAlgn="b"/>
                      <a:r>
                        <a:rPr lang="en-US" sz="1600" b="0" i="0" u="none" strike="noStrike" dirty="0">
                          <a:solidFill>
                            <a:srgbClr val="000000"/>
                          </a:solidFill>
                          <a:effectLst/>
                          <a:latin typeface="Calibri" panose="020F0502020204030204" pitchFamily="34" charset="0"/>
                        </a:rPr>
                        <a:t>82.1%</a:t>
                      </a:r>
                    </a:p>
                  </a:txBody>
                  <a:tcPr marL="9525" marR="9525" marT="9525" marB="0" anchor="b"/>
                </a:tc>
                <a:tc>
                  <a:txBody>
                    <a:bodyPr/>
                    <a:lstStyle/>
                    <a:p>
                      <a:pPr algn="ctr" fontAlgn="b"/>
                      <a:r>
                        <a:rPr lang="en-US" sz="1600" b="0" i="0" u="none" strike="noStrike" dirty="0">
                          <a:solidFill>
                            <a:srgbClr val="000000"/>
                          </a:solidFill>
                          <a:effectLst/>
                          <a:latin typeface="Calibri" panose="020F0502020204030204" pitchFamily="34" charset="0"/>
                        </a:rPr>
                        <a:t>84.8%</a:t>
                      </a:r>
                    </a:p>
                  </a:txBody>
                  <a:tcPr marL="9525" marR="9525" marT="9525" marB="0" anchor="b"/>
                </a:tc>
                <a:tc>
                  <a:txBody>
                    <a:bodyPr/>
                    <a:lstStyle/>
                    <a:p>
                      <a:pPr algn="ctr" fontAlgn="b"/>
                      <a:r>
                        <a:rPr lang="en-US" sz="1600" b="0" i="0" u="none" strike="noStrike" dirty="0">
                          <a:solidFill>
                            <a:srgbClr val="000000"/>
                          </a:solidFill>
                          <a:effectLst/>
                          <a:latin typeface="Calibri" panose="020F0502020204030204" pitchFamily="34" charset="0"/>
                        </a:rPr>
                        <a:t>85.1%</a:t>
                      </a:r>
                    </a:p>
                  </a:txBody>
                  <a:tcPr marL="9525" marR="9525" marT="9525" marB="0" anchor="b"/>
                </a:tc>
                <a:extLst>
                  <a:ext uri="{0D108BD9-81ED-4DB2-BD59-A6C34878D82A}">
                    <a16:rowId xmlns:a16="http://schemas.microsoft.com/office/drawing/2014/main" val="1725877962"/>
                  </a:ext>
                </a:extLst>
              </a:tr>
              <a:tr h="392660">
                <a:tc>
                  <a:txBody>
                    <a:bodyPr/>
                    <a:lstStyle/>
                    <a:p>
                      <a:pPr algn="l" fontAlgn="b"/>
                      <a:r>
                        <a:rPr lang="en-US" sz="1800" b="1" i="0" u="none" strike="noStrike" dirty="0">
                          <a:solidFill>
                            <a:srgbClr val="000000"/>
                          </a:solidFill>
                          <a:effectLst/>
                          <a:latin typeface="Calibri" panose="020F0502020204030204" pitchFamily="34" charset="0"/>
                        </a:rPr>
                        <a:t>Accuracy </a:t>
                      </a:r>
                    </a:p>
                  </a:txBody>
                  <a:tcPr marL="9525" marR="9525" marT="9525" marB="0" anchor="b"/>
                </a:tc>
                <a:tc>
                  <a:txBody>
                    <a:bodyPr/>
                    <a:lstStyle/>
                    <a:p>
                      <a:pPr algn="ctr" fontAlgn="b"/>
                      <a:r>
                        <a:rPr lang="en-US" sz="1600" b="0" i="0" u="none" strike="noStrike" dirty="0">
                          <a:solidFill>
                            <a:srgbClr val="000000"/>
                          </a:solidFill>
                          <a:effectLst/>
                          <a:latin typeface="Calibri" panose="020F0502020204030204" pitchFamily="34" charset="0"/>
                        </a:rPr>
                        <a:t>85.6%</a:t>
                      </a:r>
                    </a:p>
                  </a:txBody>
                  <a:tcPr marL="9525" marR="9525" marT="9525" marB="0" anchor="b"/>
                </a:tc>
                <a:tc>
                  <a:txBody>
                    <a:bodyPr/>
                    <a:lstStyle/>
                    <a:p>
                      <a:pPr algn="ctr" fontAlgn="b"/>
                      <a:r>
                        <a:rPr lang="en-US" sz="1600" b="0" i="0" u="none" strike="noStrike" dirty="0">
                          <a:solidFill>
                            <a:srgbClr val="000000"/>
                          </a:solidFill>
                          <a:effectLst/>
                          <a:latin typeface="Calibri" panose="020F0502020204030204" pitchFamily="34" charset="0"/>
                        </a:rPr>
                        <a:t>81.4%</a:t>
                      </a:r>
                    </a:p>
                  </a:txBody>
                  <a:tcPr marL="9525" marR="9525" marT="9525" marB="0" anchor="b"/>
                </a:tc>
                <a:tc>
                  <a:txBody>
                    <a:bodyPr/>
                    <a:lstStyle/>
                    <a:p>
                      <a:pPr algn="ctr" fontAlgn="b"/>
                      <a:r>
                        <a:rPr lang="en-US" sz="1600" b="0" i="0" u="none" strike="noStrike" dirty="0">
                          <a:solidFill>
                            <a:srgbClr val="000000"/>
                          </a:solidFill>
                          <a:effectLst/>
                          <a:highlight>
                            <a:srgbClr val="FFFF00"/>
                          </a:highlight>
                          <a:latin typeface="Calibri" panose="020F0502020204030204" pitchFamily="34" charset="0"/>
                        </a:rPr>
                        <a:t>86.2%</a:t>
                      </a:r>
                    </a:p>
                  </a:txBody>
                  <a:tcPr marL="9525" marR="9525" marT="9525" marB="0" anchor="b"/>
                </a:tc>
                <a:tc>
                  <a:txBody>
                    <a:bodyPr/>
                    <a:lstStyle/>
                    <a:p>
                      <a:pPr algn="ctr" fontAlgn="b"/>
                      <a:r>
                        <a:rPr lang="en-US" sz="1600" b="0" i="0" u="none" strike="noStrike" dirty="0">
                          <a:solidFill>
                            <a:srgbClr val="000000"/>
                          </a:solidFill>
                          <a:effectLst/>
                          <a:latin typeface="Calibri" panose="020F0502020204030204" pitchFamily="34" charset="0"/>
                        </a:rPr>
                        <a:t>85.1%</a:t>
                      </a:r>
                    </a:p>
                  </a:txBody>
                  <a:tcPr marL="9525" marR="9525" marT="9525" marB="0" anchor="b"/>
                </a:tc>
                <a:extLst>
                  <a:ext uri="{0D108BD9-81ED-4DB2-BD59-A6C34878D82A}">
                    <a16:rowId xmlns:a16="http://schemas.microsoft.com/office/drawing/2014/main" val="2677085201"/>
                  </a:ext>
                </a:extLst>
              </a:tr>
              <a:tr h="392660">
                <a:tc>
                  <a:txBody>
                    <a:bodyPr/>
                    <a:lstStyle/>
                    <a:p>
                      <a:pPr algn="l" fontAlgn="b"/>
                      <a:r>
                        <a:rPr lang="en-US" sz="1800" b="1" i="0" u="none" strike="noStrike" dirty="0">
                          <a:solidFill>
                            <a:srgbClr val="000000"/>
                          </a:solidFill>
                          <a:effectLst/>
                          <a:latin typeface="Calibri" panose="020F0502020204030204" pitchFamily="34" charset="0"/>
                        </a:rPr>
                        <a:t>Precision</a:t>
                      </a:r>
                    </a:p>
                  </a:txBody>
                  <a:tcPr marL="9525" marR="9525" marT="9525" marB="0" anchor="b"/>
                </a:tc>
                <a:tc>
                  <a:txBody>
                    <a:bodyPr/>
                    <a:lstStyle/>
                    <a:p>
                      <a:pPr algn="ctr" fontAlgn="b"/>
                      <a:r>
                        <a:rPr lang="en-US" sz="1600" b="0" i="0" u="none" strike="noStrike" dirty="0">
                          <a:solidFill>
                            <a:srgbClr val="000000"/>
                          </a:solidFill>
                          <a:effectLst/>
                          <a:latin typeface="Calibri" panose="020F0502020204030204" pitchFamily="34" charset="0"/>
                        </a:rPr>
                        <a:t>83.9%</a:t>
                      </a:r>
                    </a:p>
                  </a:txBody>
                  <a:tcPr marL="9525" marR="9525" marT="9525" marB="0" anchor="b"/>
                </a:tc>
                <a:tc>
                  <a:txBody>
                    <a:bodyPr/>
                    <a:lstStyle/>
                    <a:p>
                      <a:pPr algn="ctr" fontAlgn="b"/>
                      <a:r>
                        <a:rPr lang="en-US" sz="1600" b="0" i="0" u="none" strike="noStrike" dirty="0">
                          <a:solidFill>
                            <a:srgbClr val="000000"/>
                          </a:solidFill>
                          <a:effectLst/>
                          <a:latin typeface="Calibri" panose="020F0502020204030204" pitchFamily="34" charset="0"/>
                        </a:rPr>
                        <a:t>81.5%</a:t>
                      </a:r>
                    </a:p>
                  </a:txBody>
                  <a:tcPr marL="9525" marR="9525" marT="9525" marB="0" anchor="b"/>
                </a:tc>
                <a:tc>
                  <a:txBody>
                    <a:bodyPr/>
                    <a:lstStyle/>
                    <a:p>
                      <a:pPr algn="ctr" fontAlgn="b"/>
                      <a:r>
                        <a:rPr lang="en-US" sz="1600" b="0" i="0" u="none" strike="noStrike" dirty="0">
                          <a:solidFill>
                            <a:srgbClr val="000000"/>
                          </a:solidFill>
                          <a:effectLst/>
                          <a:latin typeface="Calibri" panose="020F0502020204030204" pitchFamily="34" charset="0"/>
                        </a:rPr>
                        <a:t>91.0%</a:t>
                      </a:r>
                    </a:p>
                  </a:txBody>
                  <a:tcPr marL="9525" marR="9525" marT="9525" marB="0" anchor="b"/>
                </a:tc>
                <a:tc>
                  <a:txBody>
                    <a:bodyPr/>
                    <a:lstStyle/>
                    <a:p>
                      <a:pPr algn="ctr" fontAlgn="b"/>
                      <a:r>
                        <a:rPr lang="en-US" sz="1600" b="0" i="0" u="none" strike="noStrike" dirty="0">
                          <a:solidFill>
                            <a:srgbClr val="000000"/>
                          </a:solidFill>
                          <a:effectLst/>
                          <a:highlight>
                            <a:srgbClr val="FFFF00"/>
                          </a:highlight>
                          <a:latin typeface="Calibri" panose="020F0502020204030204" pitchFamily="34" charset="0"/>
                        </a:rPr>
                        <a:t>91.1%</a:t>
                      </a:r>
                    </a:p>
                  </a:txBody>
                  <a:tcPr marL="9525" marR="9525" marT="9525" marB="0" anchor="b"/>
                </a:tc>
                <a:extLst>
                  <a:ext uri="{0D108BD9-81ED-4DB2-BD59-A6C34878D82A}">
                    <a16:rowId xmlns:a16="http://schemas.microsoft.com/office/drawing/2014/main" val="2743408679"/>
                  </a:ext>
                </a:extLst>
              </a:tr>
              <a:tr h="392660">
                <a:tc>
                  <a:txBody>
                    <a:bodyPr/>
                    <a:lstStyle/>
                    <a:p>
                      <a:pPr algn="l" fontAlgn="b"/>
                      <a:r>
                        <a:rPr lang="en-US" sz="1800" b="1" i="0" u="none" strike="noStrike" dirty="0">
                          <a:solidFill>
                            <a:srgbClr val="000000"/>
                          </a:solidFill>
                          <a:effectLst/>
                          <a:latin typeface="Calibri" panose="020F0502020204030204" pitchFamily="34" charset="0"/>
                        </a:rPr>
                        <a:t>Features: Stop Words</a:t>
                      </a:r>
                    </a:p>
                  </a:txBody>
                  <a:tcPr marL="9525" marR="9525" marT="9525" marB="0" anchor="b"/>
                </a:tc>
                <a:tc>
                  <a:txBody>
                    <a:bodyPr/>
                    <a:lstStyle/>
                    <a:p>
                      <a:pPr algn="ctr" fontAlgn="b"/>
                      <a:r>
                        <a:rPr lang="en-US" sz="1600" b="0" i="0" u="none" strike="noStrike" dirty="0">
                          <a:solidFill>
                            <a:srgbClr val="000000"/>
                          </a:solidFill>
                          <a:effectLst/>
                          <a:latin typeface="Calibri" panose="020F0502020204030204" pitchFamily="34" charset="0"/>
                        </a:rPr>
                        <a:t>NONE</a:t>
                      </a:r>
                    </a:p>
                  </a:txBody>
                  <a:tcPr marL="9525" marR="9525" marT="9525" marB="0" anchor="b"/>
                </a:tc>
                <a:tc>
                  <a:txBody>
                    <a:bodyPr/>
                    <a:lstStyle/>
                    <a:p>
                      <a:pPr algn="ctr" fontAlgn="b"/>
                      <a:r>
                        <a:rPr lang="en-US" sz="1600" b="0" i="0" u="none" strike="noStrike" dirty="0">
                          <a:solidFill>
                            <a:srgbClr val="000000"/>
                          </a:solidFill>
                          <a:effectLst/>
                          <a:latin typeface="Calibri" panose="020F0502020204030204" pitchFamily="34" charset="0"/>
                        </a:rPr>
                        <a:t>NONE</a:t>
                      </a:r>
                    </a:p>
                  </a:txBody>
                  <a:tcPr marL="9525" marR="9525" marT="9525" marB="0" anchor="b"/>
                </a:tc>
                <a:tc>
                  <a:txBody>
                    <a:bodyPr/>
                    <a:lstStyle/>
                    <a:p>
                      <a:pPr algn="ctr" fontAlgn="b"/>
                      <a:r>
                        <a:rPr lang="en-US" sz="1600" b="0" i="0" u="none" strike="noStrike" dirty="0">
                          <a:solidFill>
                            <a:srgbClr val="000000"/>
                          </a:solidFill>
                          <a:effectLst/>
                          <a:latin typeface="Calibri" panose="020F0502020204030204" pitchFamily="34" charset="0"/>
                        </a:rPr>
                        <a:t>NONE</a:t>
                      </a:r>
                      <a:endParaRPr lang="en-US" sz="16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b="0" i="0" u="none" strike="noStrike" dirty="0">
                          <a:solidFill>
                            <a:srgbClr val="000000"/>
                          </a:solidFill>
                          <a:effectLst/>
                          <a:latin typeface="Calibri" panose="020F0502020204030204" pitchFamily="34" charset="0"/>
                        </a:rPr>
                        <a:t>NONE</a:t>
                      </a:r>
                    </a:p>
                  </a:txBody>
                  <a:tcPr marL="9525" marR="9525" marT="9525" marB="0" anchor="b"/>
                </a:tc>
                <a:extLst>
                  <a:ext uri="{0D108BD9-81ED-4DB2-BD59-A6C34878D82A}">
                    <a16:rowId xmlns:a16="http://schemas.microsoft.com/office/drawing/2014/main" val="1509020327"/>
                  </a:ext>
                </a:extLst>
              </a:tr>
            </a:tbl>
          </a:graphicData>
        </a:graphic>
      </p:graphicFrame>
      <p:sp>
        <p:nvSpPr>
          <p:cNvPr id="8" name="Title 1">
            <a:extLst>
              <a:ext uri="{FF2B5EF4-FFF2-40B4-BE49-F238E27FC236}">
                <a16:creationId xmlns:a16="http://schemas.microsoft.com/office/drawing/2014/main" id="{3207A4B7-9786-BA40-B0B7-5BDC6C31D1C5}"/>
              </a:ext>
            </a:extLst>
          </p:cNvPr>
          <p:cNvSpPr txBox="1">
            <a:spLocks/>
          </p:cNvSpPr>
          <p:nvPr/>
        </p:nvSpPr>
        <p:spPr>
          <a:xfrm>
            <a:off x="927100" y="85138"/>
            <a:ext cx="9603275" cy="524616"/>
          </a:xfrm>
          <a:prstGeom prst="rect">
            <a:avLst/>
          </a:prstGeom>
        </p:spPr>
        <p:txBody>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n-US" dirty="0"/>
              <a:t>Modeling results</a:t>
            </a:r>
          </a:p>
        </p:txBody>
      </p:sp>
    </p:spTree>
    <p:extLst>
      <p:ext uri="{BB962C8B-B14F-4D97-AF65-F5344CB8AC3E}">
        <p14:creationId xmlns:p14="http://schemas.microsoft.com/office/powerpoint/2010/main" val="34348548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53" name="Rectangle 52">
            <a:extLst>
              <a:ext uri="{FF2B5EF4-FFF2-40B4-BE49-F238E27FC236}">
                <a16:creationId xmlns:a16="http://schemas.microsoft.com/office/drawing/2014/main" id="{C630F413-44CE-4746-9821-9E0107978E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22D671B1-B099-4F9C-B9CC-9D22B4DAF8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2E7C5EAA-5F9C-E24F-8116-B478CCA05B12}"/>
              </a:ext>
            </a:extLst>
          </p:cNvPr>
          <p:cNvSpPr>
            <a:spLocks noGrp="1"/>
          </p:cNvSpPr>
          <p:nvPr>
            <p:ph type="title"/>
          </p:nvPr>
        </p:nvSpPr>
        <p:spPr>
          <a:xfrm>
            <a:off x="7555992" y="707475"/>
            <a:ext cx="3157577" cy="1312001"/>
          </a:xfrm>
        </p:spPr>
        <p:txBody>
          <a:bodyPr vert="horz" lIns="91440" tIns="45720" rIns="91440" bIns="0" rtlCol="0" anchor="t">
            <a:normAutofit/>
          </a:bodyPr>
          <a:lstStyle/>
          <a:p>
            <a:r>
              <a:rPr lang="en-US" sz="2800"/>
              <a:t>What did we learn?</a:t>
            </a:r>
            <a:br>
              <a:rPr lang="en-US" sz="2800"/>
            </a:br>
            <a:r>
              <a:rPr lang="en-US" sz="2800"/>
              <a:t>SHAP values</a:t>
            </a:r>
          </a:p>
        </p:txBody>
      </p:sp>
      <p:cxnSp>
        <p:nvCxnSpPr>
          <p:cNvPr id="57" name="Straight Connector 56">
            <a:extLst>
              <a:ext uri="{FF2B5EF4-FFF2-40B4-BE49-F238E27FC236}">
                <a16:creationId xmlns:a16="http://schemas.microsoft.com/office/drawing/2014/main" id="{7552FBEF-FA69-427B-8245-0A518E0513D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55992" y="2146542"/>
            <a:ext cx="3157578"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59" name="Title 1">
            <a:extLst>
              <a:ext uri="{FF2B5EF4-FFF2-40B4-BE49-F238E27FC236}">
                <a16:creationId xmlns:a16="http://schemas.microsoft.com/office/drawing/2014/main" id="{898488B7-DBD3-40E7-B54B-4DA6C5693EF3}"/>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1580" y="3122496"/>
            <a:ext cx="3530157"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endParaRPr lang="en-US" dirty="0"/>
          </a:p>
        </p:txBody>
      </p:sp>
      <p:pic>
        <p:nvPicPr>
          <p:cNvPr id="7" name="Content Placeholder 6" descr="A screenshot of a cell phone&#10;&#10;Description automatically generated">
            <a:extLst>
              <a:ext uri="{FF2B5EF4-FFF2-40B4-BE49-F238E27FC236}">
                <a16:creationId xmlns:a16="http://schemas.microsoft.com/office/drawing/2014/main" id="{CCB63F02-17F1-7540-83F9-0DBB9DFDCA02}"/>
              </a:ext>
            </a:extLst>
          </p:cNvPr>
          <p:cNvPicPr>
            <a:picLocks noChangeAspect="1"/>
          </p:cNvPicPr>
          <p:nvPr/>
        </p:nvPicPr>
        <p:blipFill>
          <a:blip r:embed="rId3"/>
          <a:stretch>
            <a:fillRect/>
          </a:stretch>
        </p:blipFill>
        <p:spPr>
          <a:xfrm>
            <a:off x="494271" y="371000"/>
            <a:ext cx="6353980" cy="6179245"/>
          </a:xfrm>
          <a:prstGeom prst="rect">
            <a:avLst/>
          </a:prstGeom>
        </p:spPr>
      </p:pic>
      <p:sp>
        <p:nvSpPr>
          <p:cNvPr id="50" name="Content Placeholder 49">
            <a:extLst>
              <a:ext uri="{FF2B5EF4-FFF2-40B4-BE49-F238E27FC236}">
                <a16:creationId xmlns:a16="http://schemas.microsoft.com/office/drawing/2014/main" id="{D7976853-4E72-4948-A033-0F59AA1FDBFE}"/>
              </a:ext>
            </a:extLst>
          </p:cNvPr>
          <p:cNvSpPr>
            <a:spLocks noGrp="1"/>
          </p:cNvSpPr>
          <p:nvPr>
            <p:ph idx="1"/>
          </p:nvPr>
        </p:nvSpPr>
        <p:spPr>
          <a:xfrm>
            <a:off x="7554138" y="2273608"/>
            <a:ext cx="3159432" cy="3940925"/>
          </a:xfrm>
        </p:spPr>
        <p:txBody>
          <a:bodyPr>
            <a:normAutofit/>
          </a:bodyPr>
          <a:lstStyle/>
          <a:p>
            <a:r>
              <a:rPr lang="en-US" dirty="0"/>
              <a:t>A shapely value is the average of the marginal impact across different combinations. </a:t>
            </a:r>
          </a:p>
          <a:p>
            <a:r>
              <a:rPr lang="en-US" dirty="0"/>
              <a:t>Think of this as which player on the basketball team contributes the most to the team’s success. In this case the model’s decision. </a:t>
            </a:r>
          </a:p>
          <a:p>
            <a:endParaRPr lang="en-US" dirty="0"/>
          </a:p>
        </p:txBody>
      </p:sp>
    </p:spTree>
    <p:extLst>
      <p:ext uri="{BB962C8B-B14F-4D97-AF65-F5344CB8AC3E}">
        <p14:creationId xmlns:p14="http://schemas.microsoft.com/office/powerpoint/2010/main" val="19420837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A0F6F-ACBD-6C4F-9DD1-F97BE2C71BFB}"/>
              </a:ext>
            </a:extLst>
          </p:cNvPr>
          <p:cNvSpPr>
            <a:spLocks noGrp="1"/>
          </p:cNvSpPr>
          <p:nvPr>
            <p:ph type="title"/>
          </p:nvPr>
        </p:nvSpPr>
        <p:spPr/>
        <p:txBody>
          <a:bodyPr/>
          <a:lstStyle/>
          <a:p>
            <a:r>
              <a:rPr lang="en-US" dirty="0"/>
              <a:t>Conclusions, limitations and next steps</a:t>
            </a:r>
          </a:p>
        </p:txBody>
      </p:sp>
      <p:sp>
        <p:nvSpPr>
          <p:cNvPr id="3" name="Content Placeholder 2">
            <a:extLst>
              <a:ext uri="{FF2B5EF4-FFF2-40B4-BE49-F238E27FC236}">
                <a16:creationId xmlns:a16="http://schemas.microsoft.com/office/drawing/2014/main" id="{535FCAE0-43D3-5C4F-B864-5329A8A7C868}"/>
              </a:ext>
            </a:extLst>
          </p:cNvPr>
          <p:cNvSpPr>
            <a:spLocks noGrp="1"/>
          </p:cNvSpPr>
          <p:nvPr>
            <p:ph idx="1"/>
          </p:nvPr>
        </p:nvSpPr>
        <p:spPr>
          <a:xfrm>
            <a:off x="1451579" y="1853754"/>
            <a:ext cx="9603275" cy="4199727"/>
          </a:xfrm>
        </p:spPr>
        <p:txBody>
          <a:bodyPr>
            <a:normAutofit/>
          </a:bodyPr>
          <a:lstStyle/>
          <a:p>
            <a:r>
              <a:rPr lang="en-US" dirty="0"/>
              <a:t>This project does not take in any notion of political bias between news organizations and or the fact checkers themselves, which can be problematic as simply “updating” people on the COVID-19 figures don’t really give people information about the virus itself. </a:t>
            </a:r>
          </a:p>
          <a:p>
            <a:r>
              <a:rPr lang="en-US" dirty="0"/>
              <a:t>The most critical limitation is this is just headline text and it shows in the SHAP values. One way to get more data would be to find a way to scrap into the fake news stories and attain the articles themselves in the News API, and on pointer. </a:t>
            </a:r>
          </a:p>
          <a:p>
            <a:r>
              <a:rPr lang="en-US" dirty="0"/>
              <a:t>The fact stop words were not used confirms again that there isn’t a lot of textual data to deal with. </a:t>
            </a:r>
          </a:p>
          <a:p>
            <a:r>
              <a:rPr lang="en-US" dirty="0"/>
              <a:t>Next step …. ALWAYS GET MORE DATA!!!</a:t>
            </a:r>
          </a:p>
          <a:p>
            <a:endParaRPr lang="en-US" dirty="0"/>
          </a:p>
          <a:p>
            <a:endParaRPr lang="en-US" dirty="0"/>
          </a:p>
          <a:p>
            <a:endParaRPr lang="en-US" dirty="0"/>
          </a:p>
        </p:txBody>
      </p:sp>
    </p:spTree>
    <p:extLst>
      <p:ext uri="{BB962C8B-B14F-4D97-AF65-F5344CB8AC3E}">
        <p14:creationId xmlns:p14="http://schemas.microsoft.com/office/powerpoint/2010/main" val="30271527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21" name="Rectangle 11">
            <a:extLst>
              <a:ext uri="{FF2B5EF4-FFF2-40B4-BE49-F238E27FC236}">
                <a16:creationId xmlns:a16="http://schemas.microsoft.com/office/drawing/2014/main" id="{35C3D674-3D59-4E93-80CA-0C0A9095E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13">
            <a:extLst>
              <a:ext uri="{FF2B5EF4-FFF2-40B4-BE49-F238E27FC236}">
                <a16:creationId xmlns:a16="http://schemas.microsoft.com/office/drawing/2014/main" id="{C884B8F8-FDC9-498B-9960-5D7260AFC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417737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73F24643-46A7-3941-A518-F5396611D7C7}"/>
              </a:ext>
            </a:extLst>
          </p:cNvPr>
          <p:cNvSpPr>
            <a:spLocks noGrp="1"/>
          </p:cNvSpPr>
          <p:nvPr>
            <p:ph type="title"/>
          </p:nvPr>
        </p:nvSpPr>
        <p:spPr>
          <a:xfrm>
            <a:off x="1451581" y="459778"/>
            <a:ext cx="4176511" cy="1049235"/>
          </a:xfrm>
        </p:spPr>
        <p:txBody>
          <a:bodyPr>
            <a:normAutofit fontScale="90000"/>
          </a:bodyPr>
          <a:lstStyle/>
          <a:p>
            <a:r>
              <a:rPr lang="en-US" dirty="0"/>
              <a:t>Call to action !</a:t>
            </a:r>
            <a:br>
              <a:rPr lang="en-US" dirty="0"/>
            </a:br>
            <a:r>
              <a:rPr lang="en-US" dirty="0"/>
              <a:t>And what I can bring to your team </a:t>
            </a:r>
          </a:p>
        </p:txBody>
      </p:sp>
      <p:sp>
        <p:nvSpPr>
          <p:cNvPr id="23" name="Rectangle 15">
            <a:extLst>
              <a:ext uri="{FF2B5EF4-FFF2-40B4-BE49-F238E27FC236}">
                <a16:creationId xmlns:a16="http://schemas.microsoft.com/office/drawing/2014/main" id="{EF2A81E1-BCBE-426B-8C09-33274E69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4" name="Content Placeholder 8">
            <a:extLst>
              <a:ext uri="{FF2B5EF4-FFF2-40B4-BE49-F238E27FC236}">
                <a16:creationId xmlns:a16="http://schemas.microsoft.com/office/drawing/2014/main" id="{A2E29352-0E89-457B-89A9-0892A72FA0A9}"/>
              </a:ext>
            </a:extLst>
          </p:cNvPr>
          <p:cNvSpPr>
            <a:spLocks noGrp="1"/>
          </p:cNvSpPr>
          <p:nvPr>
            <p:ph idx="1"/>
          </p:nvPr>
        </p:nvSpPr>
        <p:spPr>
          <a:xfrm>
            <a:off x="1451581" y="2015732"/>
            <a:ext cx="4172212" cy="3915511"/>
          </a:xfrm>
        </p:spPr>
        <p:txBody>
          <a:bodyPr>
            <a:normAutofit fontScale="92500" lnSpcReduction="10000"/>
          </a:bodyPr>
          <a:lstStyle/>
          <a:p>
            <a:r>
              <a:rPr lang="en-US" dirty="0"/>
              <a:t>I will be posting a medium article about my project. I think it is essential people understand the distinction between FAKE and REAL news. </a:t>
            </a:r>
          </a:p>
          <a:p>
            <a:r>
              <a:rPr lang="en-US" dirty="0"/>
              <a:t>Find me on </a:t>
            </a:r>
            <a:r>
              <a:rPr lang="en-US" dirty="0" err="1"/>
              <a:t>linkedin</a:t>
            </a:r>
            <a:r>
              <a:rPr lang="en-US" dirty="0"/>
              <a:t>: </a:t>
            </a:r>
            <a:r>
              <a:rPr lang="en-US" dirty="0">
                <a:hlinkClick r:id="rId3"/>
              </a:rPr>
              <a:t>https://www.linkedin.com/in/daniel-dinicola/</a:t>
            </a:r>
            <a:endParaRPr lang="en-US" dirty="0"/>
          </a:p>
          <a:p>
            <a:r>
              <a:rPr lang="en-US" dirty="0"/>
              <a:t>For employers I can bring to your organization knowledge of machine learning, NLP, python, SQL and a background in communication. </a:t>
            </a:r>
          </a:p>
          <a:p>
            <a:endParaRPr lang="en-US" dirty="0"/>
          </a:p>
        </p:txBody>
      </p:sp>
      <p:pic>
        <p:nvPicPr>
          <p:cNvPr id="5" name="Content Placeholder 4" descr="A close up of a person who is smiling and looking at the camera&#10;&#10;Description automatically generated">
            <a:extLst>
              <a:ext uri="{FF2B5EF4-FFF2-40B4-BE49-F238E27FC236}">
                <a16:creationId xmlns:a16="http://schemas.microsoft.com/office/drawing/2014/main" id="{7F282489-F3FD-2348-A3A6-CCE25E1BC890}"/>
              </a:ext>
            </a:extLst>
          </p:cNvPr>
          <p:cNvPicPr>
            <a:picLocks noChangeAspect="1"/>
          </p:cNvPicPr>
          <p:nvPr/>
        </p:nvPicPr>
        <p:blipFill>
          <a:blip r:embed="rId4"/>
          <a:stretch>
            <a:fillRect/>
          </a:stretch>
        </p:blipFill>
        <p:spPr>
          <a:xfrm>
            <a:off x="6436508" y="805583"/>
            <a:ext cx="4276248" cy="4660762"/>
          </a:xfrm>
          <a:prstGeom prst="rect">
            <a:avLst/>
          </a:prstGeom>
        </p:spPr>
      </p:pic>
      <p:pic>
        <p:nvPicPr>
          <p:cNvPr id="25" name="Picture 17">
            <a:extLst>
              <a:ext uri="{FF2B5EF4-FFF2-40B4-BE49-F238E27FC236}">
                <a16:creationId xmlns:a16="http://schemas.microsoft.com/office/drawing/2014/main" id="{39D1DDD4-5BB3-45BA-B9B3-06B62299AD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0" name="Straight Connector 19">
            <a:extLst>
              <a:ext uri="{FF2B5EF4-FFF2-40B4-BE49-F238E27FC236}">
                <a16:creationId xmlns:a16="http://schemas.microsoft.com/office/drawing/2014/main" id="{A24DAE64-2302-42EA-8239-F2F0775CA5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8212452"/>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TotalTime>
  <Words>1638</Words>
  <Application>Microsoft Macintosh PowerPoint</Application>
  <PresentationFormat>Widescreen</PresentationFormat>
  <Paragraphs>147</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Gill Sans MT</vt:lpstr>
      <vt:lpstr>Gallery</vt:lpstr>
      <vt:lpstr>      What can NLP teach us about fake covid-19 news  </vt:lpstr>
      <vt:lpstr>Who Am I ?  and Problem statement </vt:lpstr>
      <vt:lpstr>How did i get this data? </vt:lpstr>
      <vt:lpstr>What does this data look like?</vt:lpstr>
      <vt:lpstr>PowerPoint Presentation</vt:lpstr>
      <vt:lpstr>What did we learn? SHAP values</vt:lpstr>
      <vt:lpstr>Conclusions, limitations and next steps</vt:lpstr>
      <vt:lpstr>Call to action ! And what I can bring to your team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What can NLP teach us about fake covid-19 news  </dc:title>
  <dc:creator>Daniel DiNicola</dc:creator>
  <cp:lastModifiedBy>Daniel DiNicola</cp:lastModifiedBy>
  <cp:revision>2</cp:revision>
  <dcterms:created xsi:type="dcterms:W3CDTF">2020-06-30T00:33:29Z</dcterms:created>
  <dcterms:modified xsi:type="dcterms:W3CDTF">2020-06-30T00:46:34Z</dcterms:modified>
</cp:coreProperties>
</file>