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65" r:id="rId2"/>
    <p:sldId id="266" r:id="rId3"/>
    <p:sldId id="264" r:id="rId4"/>
    <p:sldId id="269" r:id="rId5"/>
    <p:sldId id="268" r:id="rId6"/>
    <p:sldId id="267"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8889"/>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FBA8D9-D514-BF40-8959-87BB38F5BBD2}" type="datetimeFigureOut">
              <a:rPr lang="en-US" smtClean="0"/>
              <a:t>6/26/20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7D451-6B4E-DA4B-AF45-451985631ADB}" type="slidenum">
              <a:rPr lang="en-US" smtClean="0"/>
              <a:t>‹#›</a:t>
            </a:fld>
            <a:endParaRPr lang="en-US"/>
          </a:p>
        </p:txBody>
      </p:sp>
    </p:spTree>
    <p:extLst>
      <p:ext uri="{BB962C8B-B14F-4D97-AF65-F5344CB8AC3E}">
        <p14:creationId xmlns:p14="http://schemas.microsoft.com/office/powerpoint/2010/main" val="3966012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News API is a very straightforward tool. You can specify which news sources you want to draw from and specify the headlines or new topics.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The International Fact-Checking Network at the Poynter Institute united over 100-fact checkers around the world to create a database which coalesced country by country fake news stories about COVID-19.</a:t>
            </a:r>
          </a:p>
          <a:p>
            <a:endParaRPr lang="en-US" dirty="0"/>
          </a:p>
        </p:txBody>
      </p:sp>
      <p:sp>
        <p:nvSpPr>
          <p:cNvPr id="4" name="Slide Number Placeholder 3"/>
          <p:cNvSpPr>
            <a:spLocks noGrp="1"/>
          </p:cNvSpPr>
          <p:nvPr>
            <p:ph type="sldNum" sz="quarter" idx="5"/>
          </p:nvPr>
        </p:nvSpPr>
        <p:spPr/>
        <p:txBody>
          <a:bodyPr/>
          <a:lstStyle/>
          <a:p>
            <a:fld id="{D2D7D451-6B4E-DA4B-AF45-451985631ADB}" type="slidenum">
              <a:rPr lang="en-US" smtClean="0"/>
              <a:t>3</a:t>
            </a:fld>
            <a:endParaRPr lang="en-US"/>
          </a:p>
        </p:txBody>
      </p:sp>
    </p:spTree>
    <p:extLst>
      <p:ext uri="{BB962C8B-B14F-4D97-AF65-F5344CB8AC3E}">
        <p14:creationId xmlns:p14="http://schemas.microsoft.com/office/powerpoint/2010/main" val="3802569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it really a natural language processing data science project without a word cloud? Of course not! So, not much here to really share. Obviously, many of the words in this corpus you could imagine, coronavirus, hospital, virus, trump, government and other conspicuous terms.</a:t>
            </a:r>
          </a:p>
        </p:txBody>
      </p:sp>
      <p:sp>
        <p:nvSpPr>
          <p:cNvPr id="4" name="Slide Number Placeholder 3"/>
          <p:cNvSpPr>
            <a:spLocks noGrp="1"/>
          </p:cNvSpPr>
          <p:nvPr>
            <p:ph type="sldNum" sz="quarter" idx="5"/>
          </p:nvPr>
        </p:nvSpPr>
        <p:spPr/>
        <p:txBody>
          <a:bodyPr/>
          <a:lstStyle/>
          <a:p>
            <a:fld id="{D2D7D451-6B4E-DA4B-AF45-451985631ADB}" type="slidenum">
              <a:rPr lang="en-US" smtClean="0"/>
              <a:t>4</a:t>
            </a:fld>
            <a:endParaRPr lang="en-US"/>
          </a:p>
        </p:txBody>
      </p:sp>
    </p:spTree>
    <p:extLst>
      <p:ext uri="{BB962C8B-B14F-4D97-AF65-F5344CB8AC3E}">
        <p14:creationId xmlns:p14="http://schemas.microsoft.com/office/powerpoint/2010/main" val="2955410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really get some amorphous results from the four different types of models I created for this project. I think the first thing which must be noted is that all of these models are overfit to training data by varying degrees. The second thing to note is I set out on this project trying to create a model which would minimize false positive, and maximize our accuracy score unfortunately, and expectedly that happened in two different models. The first being Logistic Regression which had an AUC score of 85.60%</a:t>
            </a:r>
          </a:p>
          <a:p>
            <a:endParaRPr lang="en-US" dirty="0"/>
          </a:p>
          <a:p>
            <a:r>
              <a:rPr lang="en-US" dirty="0"/>
              <a:t>A quick note an AUC score since one should explain these things before just throwing them out there. AUC stands for area under the curve – it tells you how well the model is at distinguishing in between the classes. Higher the AUC, the better the model is at distinguishing between classes and in the models I ran we can see that the Logistic Regression model was best served in doing so. </a:t>
            </a:r>
          </a:p>
        </p:txBody>
      </p:sp>
      <p:sp>
        <p:nvSpPr>
          <p:cNvPr id="4" name="Slide Number Placeholder 3"/>
          <p:cNvSpPr>
            <a:spLocks noGrp="1"/>
          </p:cNvSpPr>
          <p:nvPr>
            <p:ph type="sldNum" sz="quarter" idx="5"/>
          </p:nvPr>
        </p:nvSpPr>
        <p:spPr/>
        <p:txBody>
          <a:bodyPr/>
          <a:lstStyle/>
          <a:p>
            <a:fld id="{D2D7D451-6B4E-DA4B-AF45-451985631ADB}" type="slidenum">
              <a:rPr lang="en-US" smtClean="0"/>
              <a:t>5</a:t>
            </a:fld>
            <a:endParaRPr lang="en-US"/>
          </a:p>
        </p:txBody>
      </p:sp>
    </p:spTree>
    <p:extLst>
      <p:ext uri="{BB962C8B-B14F-4D97-AF65-F5344CB8AC3E}">
        <p14:creationId xmlns:p14="http://schemas.microsoft.com/office/powerpoint/2010/main" val="2012769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part of this project was to build out SHAP, or </a:t>
            </a:r>
            <a:r>
              <a:rPr lang="en-US" dirty="0" err="1"/>
              <a:t>shapley</a:t>
            </a:r>
            <a:r>
              <a:rPr lang="en-US" dirty="0"/>
              <a:t> values which I’ll admit get me really excited. </a:t>
            </a:r>
          </a:p>
          <a:p>
            <a:endParaRPr lang="en-US" dirty="0"/>
          </a:p>
          <a:p>
            <a:r>
              <a:rPr lang="en-US" dirty="0"/>
              <a:t>This is our variable importance plot and let’s talk about it for a moment. What are you looking at here? </a:t>
            </a:r>
          </a:p>
        </p:txBody>
      </p:sp>
      <p:sp>
        <p:nvSpPr>
          <p:cNvPr id="4" name="Slide Number Placeholder 3"/>
          <p:cNvSpPr>
            <a:spLocks noGrp="1"/>
          </p:cNvSpPr>
          <p:nvPr>
            <p:ph type="sldNum" sz="quarter" idx="5"/>
          </p:nvPr>
        </p:nvSpPr>
        <p:spPr/>
        <p:txBody>
          <a:bodyPr/>
          <a:lstStyle/>
          <a:p>
            <a:fld id="{D2D7D451-6B4E-DA4B-AF45-451985631ADB}" type="slidenum">
              <a:rPr lang="en-US" smtClean="0"/>
              <a:t>6</a:t>
            </a:fld>
            <a:endParaRPr lang="en-US"/>
          </a:p>
        </p:txBody>
      </p:sp>
    </p:spTree>
    <p:extLst>
      <p:ext uri="{BB962C8B-B14F-4D97-AF65-F5344CB8AC3E}">
        <p14:creationId xmlns:p14="http://schemas.microsoft.com/office/powerpoint/2010/main" val="3599963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6/26/20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6/26/20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8" name="Picture 37">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4" name="Rectangle 43">
            <a:extLst>
              <a:ext uri="{FF2B5EF4-FFF2-40B4-BE49-F238E27FC236}">
                <a16:creationId xmlns:a16="http://schemas.microsoft.com/office/drawing/2014/main" id="{60D1173B-FBCA-4F2A-AB78-7DB51EC95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B08DCF8-02FA-4015-A96A-7F8A89EBC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3">
            <a:extLst>
              <a:ext uri="{FF2B5EF4-FFF2-40B4-BE49-F238E27FC236}">
                <a16:creationId xmlns:a16="http://schemas.microsoft.com/office/drawing/2014/main" id="{76CDAAC1-9C4D-9744-B0F2-BF5C65AC1D12}"/>
              </a:ext>
            </a:extLst>
          </p:cNvPr>
          <p:cNvSpPr>
            <a:spLocks noGrp="1"/>
          </p:cNvSpPr>
          <p:nvPr>
            <p:ph type="title"/>
          </p:nvPr>
        </p:nvSpPr>
        <p:spPr>
          <a:xfrm>
            <a:off x="5770072" y="729586"/>
            <a:ext cx="5671358" cy="3700041"/>
          </a:xfrm>
        </p:spPr>
        <p:txBody>
          <a:bodyPr vert="horz" lIns="91440" tIns="45720" rIns="91440" bIns="0" rtlCol="0" anchor="b">
            <a:noAutofit/>
          </a:bodyPr>
          <a:lstStyle/>
          <a:p>
            <a:br>
              <a:rPr lang="en-US" sz="3400" b="1" dirty="0"/>
            </a:br>
            <a:br>
              <a:rPr lang="en-US" sz="3400" b="1" dirty="0"/>
            </a:br>
            <a:br>
              <a:rPr lang="en-US" sz="3400" b="1" dirty="0"/>
            </a:br>
            <a:br>
              <a:rPr lang="en-US" sz="3400" b="1" dirty="0"/>
            </a:br>
            <a:br>
              <a:rPr lang="en-US" sz="3400" b="1" dirty="0"/>
            </a:br>
            <a:br>
              <a:rPr lang="en-US" sz="3400" b="1" dirty="0"/>
            </a:br>
            <a:r>
              <a:rPr lang="en-US" sz="3400" b="1" dirty="0"/>
              <a:t>What can NLP teach us about fake covid-19 news</a:t>
            </a:r>
            <a:br>
              <a:rPr lang="en-US" sz="4000" b="1" dirty="0"/>
            </a:br>
            <a:br>
              <a:rPr lang="en-US" sz="4000" b="1" dirty="0"/>
            </a:br>
            <a:endParaRPr lang="en-US" sz="4000" b="1" dirty="0"/>
          </a:p>
        </p:txBody>
      </p:sp>
      <p:grpSp>
        <p:nvGrpSpPr>
          <p:cNvPr id="60" name="Group 47">
            <a:extLst>
              <a:ext uri="{FF2B5EF4-FFF2-40B4-BE49-F238E27FC236}">
                <a16:creationId xmlns:a16="http://schemas.microsoft.com/office/drawing/2014/main" id="{72EFD7EB-F887-4187-BD35-2F6584E9E0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7463259" y="583365"/>
            <a:chExt cx="4641750" cy="5181928"/>
          </a:xfrm>
        </p:grpSpPr>
        <p:sp>
          <p:nvSpPr>
            <p:cNvPr id="61" name="Rectangle 48">
              <a:extLst>
                <a:ext uri="{FF2B5EF4-FFF2-40B4-BE49-F238E27FC236}">
                  <a16:creationId xmlns:a16="http://schemas.microsoft.com/office/drawing/2014/main" id="{D802ABCE-86EF-458C-B776-FBEE5B3ED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64175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49">
              <a:extLst>
                <a:ext uri="{FF2B5EF4-FFF2-40B4-BE49-F238E27FC236}">
                  <a16:creationId xmlns:a16="http://schemas.microsoft.com/office/drawing/2014/main" id="{CF257E23-BAFF-4E5A-9DCD-5EB001A2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4001651"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Placeholder 7" descr="A close up of a person who is smiling and looking at the camera&#10;&#10;Description automatically generated">
            <a:extLst>
              <a:ext uri="{FF2B5EF4-FFF2-40B4-BE49-F238E27FC236}">
                <a16:creationId xmlns:a16="http://schemas.microsoft.com/office/drawing/2014/main" id="{5CC180E6-6B2E-A443-9ACE-1E64E524AB36}"/>
              </a:ext>
            </a:extLst>
          </p:cNvPr>
          <p:cNvPicPr>
            <a:picLocks noGrp="1" noChangeAspect="1"/>
          </p:cNvPicPr>
          <p:nvPr>
            <p:ph type="pic" idx="1"/>
          </p:nvPr>
        </p:nvPicPr>
        <p:blipFill rotWithShape="1">
          <a:blip r:embed="rId3"/>
          <a:srcRect l="2611" r="2602" b="-4"/>
          <a:stretch/>
        </p:blipFill>
        <p:spPr>
          <a:xfrm>
            <a:off x="1271222" y="1116344"/>
            <a:ext cx="3362141" cy="3866172"/>
          </a:xfrm>
          <a:prstGeom prst="rect">
            <a:avLst/>
          </a:prstGeom>
        </p:spPr>
      </p:pic>
      <p:cxnSp>
        <p:nvCxnSpPr>
          <p:cNvPr id="63" name="Straight Connector 51">
            <a:extLst>
              <a:ext uri="{FF2B5EF4-FFF2-40B4-BE49-F238E27FC236}">
                <a16:creationId xmlns:a16="http://schemas.microsoft.com/office/drawing/2014/main" id="{480890EC-EC50-46D3-879E-63EDF4D06C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70073" y="3526496"/>
            <a:ext cx="495950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4" name="Picture 53">
            <a:extLst>
              <a:ext uri="{FF2B5EF4-FFF2-40B4-BE49-F238E27FC236}">
                <a16:creationId xmlns:a16="http://schemas.microsoft.com/office/drawing/2014/main" id="{971F6991-E635-48F8-9309-D5A5C1ECBF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5" name="Straight Connector 55">
            <a:extLst>
              <a:ext uri="{FF2B5EF4-FFF2-40B4-BE49-F238E27FC236}">
                <a16:creationId xmlns:a16="http://schemas.microsoft.com/office/drawing/2014/main" id="{3ACF2F98-1DF0-4594-9502-F2B79E795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149D0BD-01BE-B344-A899-2803B3239E54}"/>
              </a:ext>
            </a:extLst>
          </p:cNvPr>
          <p:cNvSpPr/>
          <p:nvPr/>
        </p:nvSpPr>
        <p:spPr>
          <a:xfrm>
            <a:off x="5770072" y="3783298"/>
            <a:ext cx="6096000" cy="646331"/>
          </a:xfrm>
          <a:prstGeom prst="rect">
            <a:avLst/>
          </a:prstGeom>
        </p:spPr>
        <p:txBody>
          <a:bodyPr>
            <a:spAutoFit/>
          </a:bodyPr>
          <a:lstStyle/>
          <a:p>
            <a:r>
              <a:rPr lang="en-US" dirty="0"/>
              <a:t>June 30, 2020</a:t>
            </a:r>
          </a:p>
          <a:p>
            <a:r>
              <a:rPr lang="en-US" dirty="0"/>
              <a:t>Daniel DiNicola</a:t>
            </a:r>
          </a:p>
        </p:txBody>
      </p:sp>
    </p:spTree>
    <p:extLst>
      <p:ext uri="{BB962C8B-B14F-4D97-AF65-F5344CB8AC3E}">
        <p14:creationId xmlns:p14="http://schemas.microsoft.com/office/powerpoint/2010/main" val="3420454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F0A0D7-04C4-E340-87E4-7C01FBE2262E}"/>
              </a:ext>
            </a:extLst>
          </p:cNvPr>
          <p:cNvSpPr>
            <a:spLocks noGrp="1"/>
          </p:cNvSpPr>
          <p:nvPr>
            <p:ph type="title"/>
          </p:nvPr>
        </p:nvSpPr>
        <p:spPr/>
        <p:txBody>
          <a:bodyPr/>
          <a:lstStyle/>
          <a:p>
            <a:r>
              <a:rPr lang="en-US" dirty="0"/>
              <a:t>Who Am I ? </a:t>
            </a:r>
            <a:br>
              <a:rPr lang="en-US" dirty="0"/>
            </a:br>
            <a:r>
              <a:rPr lang="en-US" dirty="0"/>
              <a:t>and Problem statement </a:t>
            </a:r>
          </a:p>
        </p:txBody>
      </p:sp>
      <p:sp>
        <p:nvSpPr>
          <p:cNvPr id="6" name="Text Placeholder 5">
            <a:extLst>
              <a:ext uri="{FF2B5EF4-FFF2-40B4-BE49-F238E27FC236}">
                <a16:creationId xmlns:a16="http://schemas.microsoft.com/office/drawing/2014/main" id="{34E6167A-C6E8-714B-9064-13A339403893}"/>
              </a:ext>
            </a:extLst>
          </p:cNvPr>
          <p:cNvSpPr>
            <a:spLocks noGrp="1"/>
          </p:cNvSpPr>
          <p:nvPr>
            <p:ph type="body" idx="1"/>
          </p:nvPr>
        </p:nvSpPr>
        <p:spPr>
          <a:xfrm>
            <a:off x="1447191" y="1860482"/>
            <a:ext cx="4645152" cy="801943"/>
          </a:xfrm>
        </p:spPr>
        <p:txBody>
          <a:bodyPr>
            <a:normAutofit/>
          </a:bodyPr>
          <a:lstStyle/>
          <a:p>
            <a:r>
              <a:rPr lang="en-US" sz="3000" dirty="0"/>
              <a:t>Who am I ?</a:t>
            </a:r>
          </a:p>
        </p:txBody>
      </p:sp>
      <p:sp>
        <p:nvSpPr>
          <p:cNvPr id="7" name="Content Placeholder 6">
            <a:extLst>
              <a:ext uri="{FF2B5EF4-FFF2-40B4-BE49-F238E27FC236}">
                <a16:creationId xmlns:a16="http://schemas.microsoft.com/office/drawing/2014/main" id="{724F73E2-02B5-7F4B-AA15-ED6AE3427FAD}"/>
              </a:ext>
            </a:extLst>
          </p:cNvPr>
          <p:cNvSpPr>
            <a:spLocks noGrp="1"/>
          </p:cNvSpPr>
          <p:nvPr>
            <p:ph sz="half" idx="2"/>
          </p:nvPr>
        </p:nvSpPr>
        <p:spPr>
          <a:xfrm>
            <a:off x="1447191" y="2824269"/>
            <a:ext cx="4645152" cy="2787861"/>
          </a:xfrm>
        </p:spPr>
        <p:txBody>
          <a:bodyPr>
            <a:normAutofit fontScale="77500" lnSpcReduction="20000"/>
          </a:bodyPr>
          <a:lstStyle/>
          <a:p>
            <a:r>
              <a:rPr lang="en-US" dirty="0"/>
              <a:t>A journalist by trade. </a:t>
            </a:r>
          </a:p>
          <a:p>
            <a:r>
              <a:rPr lang="en-US" dirty="0"/>
              <a:t>Received a data journalism scholarship with the Dow Jones News Fund in 2018.</a:t>
            </a:r>
          </a:p>
          <a:p>
            <a:r>
              <a:rPr lang="en-US" dirty="0"/>
              <a:t>This sparked my interest into big data, and I came to GA to learn more. </a:t>
            </a:r>
          </a:p>
          <a:p>
            <a:r>
              <a:rPr lang="en-US" dirty="0"/>
              <a:t>Technical Skills Include: NLP, Machine Learning,  A/B Testing or Experiment design</a:t>
            </a:r>
          </a:p>
          <a:p>
            <a:endParaRPr lang="en-US" dirty="0"/>
          </a:p>
        </p:txBody>
      </p:sp>
      <p:sp>
        <p:nvSpPr>
          <p:cNvPr id="8" name="Text Placeholder 7">
            <a:extLst>
              <a:ext uri="{FF2B5EF4-FFF2-40B4-BE49-F238E27FC236}">
                <a16:creationId xmlns:a16="http://schemas.microsoft.com/office/drawing/2014/main" id="{138C1BB9-B71A-B64D-83A1-39D2EAFFF37B}"/>
              </a:ext>
            </a:extLst>
          </p:cNvPr>
          <p:cNvSpPr>
            <a:spLocks noGrp="1"/>
          </p:cNvSpPr>
          <p:nvPr>
            <p:ph type="body" sz="quarter" idx="3"/>
          </p:nvPr>
        </p:nvSpPr>
        <p:spPr>
          <a:xfrm>
            <a:off x="6412362" y="1860335"/>
            <a:ext cx="4645152" cy="802237"/>
          </a:xfrm>
        </p:spPr>
        <p:txBody>
          <a:bodyPr>
            <a:normAutofit/>
          </a:bodyPr>
          <a:lstStyle/>
          <a:p>
            <a:r>
              <a:rPr lang="en-US" sz="3000" dirty="0"/>
              <a:t>Problem statement</a:t>
            </a:r>
          </a:p>
        </p:txBody>
      </p:sp>
      <p:sp>
        <p:nvSpPr>
          <p:cNvPr id="9" name="Content Placeholder 8">
            <a:extLst>
              <a:ext uri="{FF2B5EF4-FFF2-40B4-BE49-F238E27FC236}">
                <a16:creationId xmlns:a16="http://schemas.microsoft.com/office/drawing/2014/main" id="{6B7B16E1-D507-D546-881E-0B92AE0A955B}"/>
              </a:ext>
            </a:extLst>
          </p:cNvPr>
          <p:cNvSpPr>
            <a:spLocks noGrp="1"/>
          </p:cNvSpPr>
          <p:nvPr>
            <p:ph sz="quarter" idx="4"/>
          </p:nvPr>
        </p:nvSpPr>
        <p:spPr>
          <a:xfrm>
            <a:off x="6412362" y="2821491"/>
            <a:ext cx="4645152" cy="2787861"/>
          </a:xfrm>
        </p:spPr>
        <p:txBody>
          <a:bodyPr>
            <a:normAutofit fontScale="77500" lnSpcReduction="20000"/>
          </a:bodyPr>
          <a:lstStyle/>
          <a:p>
            <a:r>
              <a:rPr lang="en-US" dirty="0"/>
              <a:t>Using classification we will analyze fake news data set regarding COVID-19 and a real news data set on the virus to predict the validity of a story.</a:t>
            </a:r>
          </a:p>
          <a:p>
            <a:r>
              <a:rPr lang="en-US" b="1" i="1" u="sng" dirty="0"/>
              <a:t>Our goal is to create a model which will minimize our false positives i.e. news stories predicted real but were actually fake. </a:t>
            </a:r>
          </a:p>
          <a:p>
            <a:r>
              <a:rPr lang="en-US" b="1" i="1" u="sng" dirty="0"/>
              <a:t>Our goal will also be accuracy and then we will analyze the models and uncover the words/language that determine classification of the respective post.</a:t>
            </a:r>
          </a:p>
          <a:p>
            <a:endParaRPr lang="en-US" dirty="0"/>
          </a:p>
        </p:txBody>
      </p:sp>
    </p:spTree>
    <p:extLst>
      <p:ext uri="{BB962C8B-B14F-4D97-AF65-F5344CB8AC3E}">
        <p14:creationId xmlns:p14="http://schemas.microsoft.com/office/powerpoint/2010/main" val="275585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8270-1D2E-BA49-9A31-14AF26BD82AF}"/>
              </a:ext>
            </a:extLst>
          </p:cNvPr>
          <p:cNvSpPr>
            <a:spLocks noGrp="1"/>
          </p:cNvSpPr>
          <p:nvPr>
            <p:ph type="title"/>
          </p:nvPr>
        </p:nvSpPr>
        <p:spPr>
          <a:xfrm>
            <a:off x="1447191" y="1171121"/>
            <a:ext cx="9607661" cy="689361"/>
          </a:xfrm>
        </p:spPr>
        <p:txBody>
          <a:bodyPr/>
          <a:lstStyle/>
          <a:p>
            <a:r>
              <a:rPr lang="en-US" dirty="0"/>
              <a:t>How did </a:t>
            </a:r>
            <a:r>
              <a:rPr lang="en-US" dirty="0" err="1"/>
              <a:t>i</a:t>
            </a:r>
            <a:r>
              <a:rPr lang="en-US" dirty="0"/>
              <a:t> get this data? </a:t>
            </a:r>
          </a:p>
        </p:txBody>
      </p:sp>
      <p:sp>
        <p:nvSpPr>
          <p:cNvPr id="3" name="Text Placeholder 2">
            <a:extLst>
              <a:ext uri="{FF2B5EF4-FFF2-40B4-BE49-F238E27FC236}">
                <a16:creationId xmlns:a16="http://schemas.microsoft.com/office/drawing/2014/main" id="{AFD3142C-85A5-A946-8AFA-A4CC239991FC}"/>
              </a:ext>
            </a:extLst>
          </p:cNvPr>
          <p:cNvSpPr>
            <a:spLocks noGrp="1"/>
          </p:cNvSpPr>
          <p:nvPr>
            <p:ph type="body" idx="1"/>
          </p:nvPr>
        </p:nvSpPr>
        <p:spPr>
          <a:xfrm>
            <a:off x="1447191" y="1843729"/>
            <a:ext cx="4645152" cy="689361"/>
          </a:xfrm>
        </p:spPr>
        <p:txBody>
          <a:bodyPr/>
          <a:lstStyle/>
          <a:p>
            <a:pPr algn="ctr"/>
            <a:r>
              <a:rPr lang="en-US" dirty="0"/>
              <a:t>News </a:t>
            </a:r>
            <a:r>
              <a:rPr lang="en-US" dirty="0" err="1"/>
              <a:t>api</a:t>
            </a:r>
            <a:endParaRPr lang="en-US" dirty="0"/>
          </a:p>
        </p:txBody>
      </p:sp>
      <p:pic>
        <p:nvPicPr>
          <p:cNvPr id="8" name="Content Placeholder 7" descr="A screenshot of a social media post&#10;&#10;Description automatically generated">
            <a:extLst>
              <a:ext uri="{FF2B5EF4-FFF2-40B4-BE49-F238E27FC236}">
                <a16:creationId xmlns:a16="http://schemas.microsoft.com/office/drawing/2014/main" id="{A8B76C6E-19EC-104E-84BF-707F02DB4D52}"/>
              </a:ext>
            </a:extLst>
          </p:cNvPr>
          <p:cNvPicPr>
            <a:picLocks noGrp="1" noChangeAspect="1"/>
          </p:cNvPicPr>
          <p:nvPr>
            <p:ph sz="half" idx="2"/>
          </p:nvPr>
        </p:nvPicPr>
        <p:blipFill>
          <a:blip r:embed="rId3"/>
          <a:stretch>
            <a:fillRect/>
          </a:stretch>
        </p:blipFill>
        <p:spPr>
          <a:xfrm>
            <a:off x="1447800" y="2651761"/>
            <a:ext cx="4645025" cy="2917766"/>
          </a:xfrm>
        </p:spPr>
      </p:pic>
      <p:sp>
        <p:nvSpPr>
          <p:cNvPr id="5" name="Text Placeholder 4">
            <a:extLst>
              <a:ext uri="{FF2B5EF4-FFF2-40B4-BE49-F238E27FC236}">
                <a16:creationId xmlns:a16="http://schemas.microsoft.com/office/drawing/2014/main" id="{D41E4F35-C6A5-B74D-96EC-9F6A509F760D}"/>
              </a:ext>
            </a:extLst>
          </p:cNvPr>
          <p:cNvSpPr>
            <a:spLocks noGrp="1"/>
          </p:cNvSpPr>
          <p:nvPr>
            <p:ph type="body" sz="quarter" idx="3"/>
          </p:nvPr>
        </p:nvSpPr>
        <p:spPr>
          <a:xfrm>
            <a:off x="6409700" y="1869197"/>
            <a:ext cx="4645152" cy="685907"/>
          </a:xfrm>
        </p:spPr>
        <p:txBody>
          <a:bodyPr/>
          <a:lstStyle/>
          <a:p>
            <a:pPr algn="ctr"/>
            <a:r>
              <a:rPr lang="en-US" dirty="0"/>
              <a:t>Poynter institute</a:t>
            </a:r>
          </a:p>
        </p:txBody>
      </p:sp>
      <p:pic>
        <p:nvPicPr>
          <p:cNvPr id="10" name="Content Placeholder 9" descr="A screenshot of a cell phone&#10;&#10;Description automatically generated">
            <a:extLst>
              <a:ext uri="{FF2B5EF4-FFF2-40B4-BE49-F238E27FC236}">
                <a16:creationId xmlns:a16="http://schemas.microsoft.com/office/drawing/2014/main" id="{59AEF553-A856-CB47-AE2F-50220C660E43}"/>
              </a:ext>
            </a:extLst>
          </p:cNvPr>
          <p:cNvPicPr>
            <a:picLocks noGrp="1" noChangeAspect="1"/>
          </p:cNvPicPr>
          <p:nvPr>
            <p:ph sz="quarter" idx="4"/>
          </p:nvPr>
        </p:nvPicPr>
        <p:blipFill>
          <a:blip r:embed="rId4"/>
          <a:stretch>
            <a:fillRect/>
          </a:stretch>
        </p:blipFill>
        <p:spPr>
          <a:xfrm>
            <a:off x="6515100" y="2651761"/>
            <a:ext cx="4539752" cy="2917765"/>
          </a:xfrm>
        </p:spPr>
      </p:pic>
    </p:spTree>
    <p:extLst>
      <p:ext uri="{BB962C8B-B14F-4D97-AF65-F5344CB8AC3E}">
        <p14:creationId xmlns:p14="http://schemas.microsoft.com/office/powerpoint/2010/main" val="43905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F9F474-1ECE-D841-BA45-55C9A9FEFE59}"/>
              </a:ext>
            </a:extLst>
          </p:cNvPr>
          <p:cNvSpPr>
            <a:spLocks noGrp="1"/>
          </p:cNvSpPr>
          <p:nvPr>
            <p:ph type="title"/>
          </p:nvPr>
        </p:nvSpPr>
        <p:spPr/>
        <p:txBody>
          <a:bodyPr/>
          <a:lstStyle/>
          <a:p>
            <a:r>
              <a:rPr lang="en-US"/>
              <a:t>What does this data look like?</a:t>
            </a:r>
            <a:endParaRPr lang="en-US" dirty="0"/>
          </a:p>
        </p:txBody>
      </p:sp>
      <p:pic>
        <p:nvPicPr>
          <p:cNvPr id="10" name="Content Placeholder 9" descr="A close up of a sign&#10;&#10;Description automatically generated">
            <a:extLst>
              <a:ext uri="{FF2B5EF4-FFF2-40B4-BE49-F238E27FC236}">
                <a16:creationId xmlns:a16="http://schemas.microsoft.com/office/drawing/2014/main" id="{95C5DE62-ED48-7E48-A58B-440E73CCC869}"/>
              </a:ext>
            </a:extLst>
          </p:cNvPr>
          <p:cNvPicPr>
            <a:picLocks noGrp="1" noChangeAspect="1"/>
          </p:cNvPicPr>
          <p:nvPr>
            <p:ph idx="1"/>
          </p:nvPr>
        </p:nvPicPr>
        <p:blipFill>
          <a:blip r:embed="rId3"/>
          <a:stretch>
            <a:fillRect/>
          </a:stretch>
        </p:blipFill>
        <p:spPr>
          <a:xfrm>
            <a:off x="1451580" y="2132013"/>
            <a:ext cx="9603274" cy="3449637"/>
          </a:xfrm>
        </p:spPr>
      </p:pic>
    </p:spTree>
    <p:extLst>
      <p:ext uri="{BB962C8B-B14F-4D97-AF65-F5344CB8AC3E}">
        <p14:creationId xmlns:p14="http://schemas.microsoft.com/office/powerpoint/2010/main" val="372943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4">
            <a:extLst>
              <a:ext uri="{FF2B5EF4-FFF2-40B4-BE49-F238E27FC236}">
                <a16:creationId xmlns:a16="http://schemas.microsoft.com/office/drawing/2014/main" id="{513130B5-A832-4B4A-A668-4D66BC43232D}"/>
              </a:ext>
            </a:extLst>
          </p:cNvPr>
          <p:cNvGraphicFramePr>
            <a:graphicFrameLocks/>
          </p:cNvGraphicFramePr>
          <p:nvPr>
            <p:extLst>
              <p:ext uri="{D42A27DB-BD31-4B8C-83A1-F6EECF244321}">
                <p14:modId xmlns:p14="http://schemas.microsoft.com/office/powerpoint/2010/main" val="3495216186"/>
              </p:ext>
            </p:extLst>
          </p:nvPr>
        </p:nvGraphicFramePr>
        <p:xfrm>
          <a:off x="927100" y="1134372"/>
          <a:ext cx="10477500" cy="4836942"/>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3144452513"/>
                    </a:ext>
                  </a:extLst>
                </a:gridCol>
                <a:gridCol w="2095500">
                  <a:extLst>
                    <a:ext uri="{9D8B030D-6E8A-4147-A177-3AD203B41FA5}">
                      <a16:colId xmlns:a16="http://schemas.microsoft.com/office/drawing/2014/main" val="2139953869"/>
                    </a:ext>
                  </a:extLst>
                </a:gridCol>
                <a:gridCol w="2095500">
                  <a:extLst>
                    <a:ext uri="{9D8B030D-6E8A-4147-A177-3AD203B41FA5}">
                      <a16:colId xmlns:a16="http://schemas.microsoft.com/office/drawing/2014/main" val="1772618999"/>
                    </a:ext>
                  </a:extLst>
                </a:gridCol>
                <a:gridCol w="2095500">
                  <a:extLst>
                    <a:ext uri="{9D8B030D-6E8A-4147-A177-3AD203B41FA5}">
                      <a16:colId xmlns:a16="http://schemas.microsoft.com/office/drawing/2014/main" val="3775364186"/>
                    </a:ext>
                  </a:extLst>
                </a:gridCol>
                <a:gridCol w="2095500">
                  <a:extLst>
                    <a:ext uri="{9D8B030D-6E8A-4147-A177-3AD203B41FA5}">
                      <a16:colId xmlns:a16="http://schemas.microsoft.com/office/drawing/2014/main" val="3488910788"/>
                    </a:ext>
                  </a:extLst>
                </a:gridCol>
              </a:tblGrid>
              <a:tr h="439722">
                <a:tc>
                  <a:txBody>
                    <a:bodyPr/>
                    <a:lstStyle/>
                    <a:p>
                      <a:pPr algn="ctr" fontAlgn="b"/>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1" i="0" u="none" strike="noStrike" dirty="0">
                          <a:solidFill>
                            <a:srgbClr val="000000"/>
                          </a:solidFill>
                          <a:effectLst/>
                          <a:latin typeface="Calibri" panose="020F0502020204030204" pitchFamily="34" charset="0"/>
                        </a:rPr>
                        <a:t>Logistic Regression</a:t>
                      </a:r>
                    </a:p>
                  </a:txBody>
                  <a:tcPr marL="9525" marR="9525" marT="9525" marB="0" anchor="b"/>
                </a:tc>
                <a:tc>
                  <a:txBody>
                    <a:bodyPr/>
                    <a:lstStyle/>
                    <a:p>
                      <a:pPr algn="ctr" fontAlgn="b"/>
                      <a:r>
                        <a:rPr lang="en-US" sz="1800" b="1" i="0" u="none" strike="noStrike" dirty="0">
                          <a:solidFill>
                            <a:srgbClr val="000000"/>
                          </a:solidFill>
                          <a:effectLst/>
                          <a:latin typeface="Calibri" panose="020F0502020204030204" pitchFamily="34" charset="0"/>
                        </a:rPr>
                        <a:t>Decision Tree</a:t>
                      </a:r>
                    </a:p>
                  </a:txBody>
                  <a:tcPr marL="9525" marR="9525" marT="9525" marB="0" anchor="b"/>
                </a:tc>
                <a:tc>
                  <a:txBody>
                    <a:bodyPr/>
                    <a:lstStyle/>
                    <a:p>
                      <a:pPr algn="ctr" fontAlgn="b"/>
                      <a:r>
                        <a:rPr lang="en-US" sz="1800" b="1" i="0" u="none" strike="noStrike" dirty="0">
                          <a:solidFill>
                            <a:srgbClr val="000000"/>
                          </a:solidFill>
                          <a:effectLst/>
                          <a:latin typeface="Calibri" panose="020F0502020204030204" pitchFamily="34" charset="0"/>
                        </a:rPr>
                        <a:t>Random Forrest</a:t>
                      </a:r>
                    </a:p>
                  </a:txBody>
                  <a:tcPr marL="9525" marR="9525" marT="9525" marB="0" anchor="b"/>
                </a:tc>
                <a:tc>
                  <a:txBody>
                    <a:bodyPr/>
                    <a:lstStyle/>
                    <a:p>
                      <a:pPr algn="ctr" fontAlgn="b"/>
                      <a:r>
                        <a:rPr lang="en-US" sz="1800" b="1" i="0" u="none" strike="noStrike" dirty="0">
                          <a:solidFill>
                            <a:srgbClr val="000000"/>
                          </a:solidFill>
                          <a:effectLst/>
                          <a:latin typeface="Calibri" panose="020F0502020204030204" pitchFamily="34" charset="0"/>
                        </a:rPr>
                        <a:t>XGB</a:t>
                      </a:r>
                    </a:p>
                  </a:txBody>
                  <a:tcPr marL="9525" marR="9525" marT="9525" marB="0" anchor="b"/>
                </a:tc>
                <a:extLst>
                  <a:ext uri="{0D108BD9-81ED-4DB2-BD59-A6C34878D82A}">
                    <a16:rowId xmlns:a16="http://schemas.microsoft.com/office/drawing/2014/main" val="148320163"/>
                  </a:ext>
                </a:extLst>
              </a:tr>
              <a:tr h="439722">
                <a:tc>
                  <a:txBody>
                    <a:bodyPr/>
                    <a:lstStyle/>
                    <a:p>
                      <a:pPr algn="l" fontAlgn="b"/>
                      <a:r>
                        <a:rPr lang="en-US" sz="1800" b="1" i="0" u="none" strike="noStrike" dirty="0">
                          <a:solidFill>
                            <a:srgbClr val="000000"/>
                          </a:solidFill>
                          <a:effectLst/>
                          <a:latin typeface="Calibri" panose="020F0502020204030204" pitchFamily="34" charset="0"/>
                        </a:rPr>
                        <a:t>Train Score</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92.30%</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99.55%</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99.24%</a:t>
                      </a:r>
                    </a:p>
                  </a:txBody>
                  <a:tcPr marL="9525" marR="9525" marT="9525" marB="0" anchor="b"/>
                </a:tc>
                <a:tc>
                  <a:txBody>
                    <a:bodyPr/>
                    <a:lstStyle/>
                    <a:p>
                      <a:pPr algn="ctr" fontAlgn="b"/>
                      <a:r>
                        <a:rPr lang="en-US" sz="1600" b="0" i="0" u="none" strike="noStrike" dirty="0">
                          <a:solidFill>
                            <a:srgbClr val="000000"/>
                          </a:solidFill>
                          <a:effectLst/>
                          <a:highlight>
                            <a:srgbClr val="FFFF00"/>
                          </a:highlight>
                          <a:latin typeface="Calibri" panose="020F0502020204030204" pitchFamily="34" charset="0"/>
                        </a:rPr>
                        <a:t>86.19%</a:t>
                      </a:r>
                    </a:p>
                  </a:txBody>
                  <a:tcPr marL="9525" marR="9525" marT="9525" marB="0" anchor="b"/>
                </a:tc>
                <a:extLst>
                  <a:ext uri="{0D108BD9-81ED-4DB2-BD59-A6C34878D82A}">
                    <a16:rowId xmlns:a16="http://schemas.microsoft.com/office/drawing/2014/main" val="163571242"/>
                  </a:ext>
                </a:extLst>
              </a:tr>
              <a:tr h="439722">
                <a:tc>
                  <a:txBody>
                    <a:bodyPr/>
                    <a:lstStyle/>
                    <a:p>
                      <a:pPr algn="l" fontAlgn="b"/>
                      <a:r>
                        <a:rPr lang="en-US" sz="1800" b="1" i="0" u="none" strike="noStrike" dirty="0">
                          <a:solidFill>
                            <a:srgbClr val="000000"/>
                          </a:solidFill>
                          <a:effectLst/>
                          <a:latin typeface="Calibri" panose="020F0502020204030204" pitchFamily="34" charset="0"/>
                        </a:rPr>
                        <a:t>Test Score</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85.64%</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79.34%</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83.62%</a:t>
                      </a:r>
                    </a:p>
                  </a:txBody>
                  <a:tcPr marL="9525" marR="9525" marT="9525" marB="0" anchor="b"/>
                </a:tc>
                <a:tc>
                  <a:txBody>
                    <a:bodyPr/>
                    <a:lstStyle/>
                    <a:p>
                      <a:pPr algn="ctr" fontAlgn="b"/>
                      <a:r>
                        <a:rPr lang="en-US" sz="1600" b="0" i="0" u="none" strike="noStrike" dirty="0">
                          <a:solidFill>
                            <a:srgbClr val="000000"/>
                          </a:solidFill>
                          <a:effectLst/>
                          <a:highlight>
                            <a:srgbClr val="FFFF00"/>
                          </a:highlight>
                          <a:latin typeface="Calibri" panose="020F0502020204030204" pitchFamily="34" charset="0"/>
                        </a:rPr>
                        <a:t>81.36%</a:t>
                      </a:r>
                    </a:p>
                  </a:txBody>
                  <a:tcPr marL="9525" marR="9525" marT="9525" marB="0" anchor="b"/>
                </a:tc>
                <a:extLst>
                  <a:ext uri="{0D108BD9-81ED-4DB2-BD59-A6C34878D82A}">
                    <a16:rowId xmlns:a16="http://schemas.microsoft.com/office/drawing/2014/main" val="250880338"/>
                  </a:ext>
                </a:extLst>
              </a:tr>
              <a:tr h="439722">
                <a:tc>
                  <a:txBody>
                    <a:bodyPr/>
                    <a:lstStyle/>
                    <a:p>
                      <a:pPr algn="l" fontAlgn="b"/>
                      <a:r>
                        <a:rPr lang="en-US" sz="1800" b="1" i="0" u="none" strike="noStrike" dirty="0">
                          <a:solidFill>
                            <a:srgbClr val="000000"/>
                          </a:solidFill>
                          <a:effectLst/>
                          <a:latin typeface="Calibri" panose="020F0502020204030204" pitchFamily="34" charset="0"/>
                        </a:rPr>
                        <a:t>Specificity</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89.50%</a:t>
                      </a:r>
                    </a:p>
                  </a:txBody>
                  <a:tcPr marL="9525" marR="9525" marT="9525" marB="0" anchor="b"/>
                </a:tc>
                <a:tc>
                  <a:txBody>
                    <a:bodyPr/>
                    <a:lstStyle/>
                    <a:p>
                      <a:pPr algn="ctr" fontAlgn="b"/>
                      <a:r>
                        <a:rPr lang="en-US" sz="1600" b="0" i="0" u="none" strike="noStrike">
                          <a:solidFill>
                            <a:srgbClr val="000000"/>
                          </a:solidFill>
                          <a:effectLst/>
                          <a:latin typeface="Calibri" panose="020F0502020204030204" pitchFamily="34" charset="0"/>
                        </a:rPr>
                        <a:t>80.00%</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90.50%</a:t>
                      </a:r>
                    </a:p>
                  </a:txBody>
                  <a:tcPr marL="9525" marR="9525" marT="9525" marB="0" anchor="b"/>
                </a:tc>
                <a:tc>
                  <a:txBody>
                    <a:bodyPr/>
                    <a:lstStyle/>
                    <a:p>
                      <a:pPr algn="ctr" fontAlgn="b"/>
                      <a:r>
                        <a:rPr lang="en-US" sz="1600" b="0" i="0" u="none" strike="noStrike">
                          <a:solidFill>
                            <a:srgbClr val="000000"/>
                          </a:solidFill>
                          <a:effectLst/>
                          <a:latin typeface="Calibri" panose="020F0502020204030204" pitchFamily="34" charset="0"/>
                        </a:rPr>
                        <a:t>89.50%</a:t>
                      </a:r>
                    </a:p>
                  </a:txBody>
                  <a:tcPr marL="9525" marR="9525" marT="9525" marB="0" anchor="b"/>
                </a:tc>
                <a:extLst>
                  <a:ext uri="{0D108BD9-81ED-4DB2-BD59-A6C34878D82A}">
                    <a16:rowId xmlns:a16="http://schemas.microsoft.com/office/drawing/2014/main" val="1342560665"/>
                  </a:ext>
                </a:extLst>
              </a:tr>
              <a:tr h="439722">
                <a:tc>
                  <a:txBody>
                    <a:bodyPr/>
                    <a:lstStyle/>
                    <a:p>
                      <a:pPr algn="l" fontAlgn="b"/>
                      <a:r>
                        <a:rPr lang="en-US" sz="1800" b="1" i="0" u="none" strike="noStrike" dirty="0">
                          <a:solidFill>
                            <a:srgbClr val="000000"/>
                          </a:solidFill>
                          <a:effectLst/>
                          <a:latin typeface="Calibri" panose="020F0502020204030204" pitchFamily="34" charset="0"/>
                        </a:rPr>
                        <a:t>Sensitivity</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81.70%</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79.00%</a:t>
                      </a:r>
                    </a:p>
                  </a:txBody>
                  <a:tcPr marL="9525" marR="9525" marT="9525" marB="0" anchor="b"/>
                </a:tc>
                <a:tc>
                  <a:txBody>
                    <a:bodyPr/>
                    <a:lstStyle/>
                    <a:p>
                      <a:pPr algn="ctr" fontAlgn="b"/>
                      <a:r>
                        <a:rPr lang="en-US" sz="1600" b="0" i="0" u="none" strike="noStrike">
                          <a:solidFill>
                            <a:srgbClr val="000000"/>
                          </a:solidFill>
                          <a:effectLst/>
                          <a:latin typeface="Calibri" panose="020F0502020204030204" pitchFamily="34" charset="0"/>
                        </a:rPr>
                        <a:t>76.14%</a:t>
                      </a:r>
                    </a:p>
                  </a:txBody>
                  <a:tcPr marL="9525" marR="9525" marT="9525" marB="0" anchor="b"/>
                </a:tc>
                <a:tc>
                  <a:txBody>
                    <a:bodyPr/>
                    <a:lstStyle/>
                    <a:p>
                      <a:pPr algn="ctr" fontAlgn="b"/>
                      <a:r>
                        <a:rPr lang="en-US" sz="1600" b="0" i="0" u="none" strike="noStrike">
                          <a:solidFill>
                            <a:srgbClr val="000000"/>
                          </a:solidFill>
                          <a:effectLst/>
                          <a:latin typeface="Calibri" panose="020F0502020204030204" pitchFamily="34" charset="0"/>
                        </a:rPr>
                        <a:t>73.10%</a:t>
                      </a:r>
                    </a:p>
                  </a:txBody>
                  <a:tcPr marL="9525" marR="9525" marT="9525" marB="0" anchor="b"/>
                </a:tc>
                <a:extLst>
                  <a:ext uri="{0D108BD9-81ED-4DB2-BD59-A6C34878D82A}">
                    <a16:rowId xmlns:a16="http://schemas.microsoft.com/office/drawing/2014/main" val="3488178647"/>
                  </a:ext>
                </a:extLst>
              </a:tr>
              <a:tr h="439722">
                <a:tc>
                  <a:txBody>
                    <a:bodyPr/>
                    <a:lstStyle/>
                    <a:p>
                      <a:pPr algn="l" fontAlgn="b"/>
                      <a:r>
                        <a:rPr lang="en-US" sz="1800" b="1" i="0" u="none" strike="noStrike" dirty="0">
                          <a:solidFill>
                            <a:srgbClr val="000000"/>
                          </a:solidFill>
                          <a:effectLst/>
                          <a:latin typeface="Calibri" panose="020F0502020204030204" pitchFamily="34" charset="0"/>
                        </a:rPr>
                        <a:t>True Negatives</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179</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160</a:t>
                      </a:r>
                    </a:p>
                  </a:txBody>
                  <a:tcPr marL="9525" marR="9525" marT="9525" marB="0" anchor="b"/>
                </a:tc>
                <a:tc>
                  <a:txBody>
                    <a:bodyPr/>
                    <a:lstStyle/>
                    <a:p>
                      <a:pPr algn="ctr" fontAlgn="b"/>
                      <a:r>
                        <a:rPr lang="en-US" sz="1600" b="0" i="0" u="none" strike="noStrike">
                          <a:solidFill>
                            <a:srgbClr val="000000"/>
                          </a:solidFill>
                          <a:effectLst/>
                          <a:latin typeface="Calibri" panose="020F0502020204030204" pitchFamily="34" charset="0"/>
                        </a:rPr>
                        <a:t>181</a:t>
                      </a:r>
                    </a:p>
                  </a:txBody>
                  <a:tcPr marL="9525" marR="9525" marT="9525" marB="0" anchor="b"/>
                </a:tc>
                <a:tc>
                  <a:txBody>
                    <a:bodyPr/>
                    <a:lstStyle/>
                    <a:p>
                      <a:pPr algn="ctr" fontAlgn="b"/>
                      <a:r>
                        <a:rPr lang="en-US" sz="1600" b="0" i="0" u="none" strike="noStrike">
                          <a:solidFill>
                            <a:srgbClr val="000000"/>
                          </a:solidFill>
                          <a:effectLst/>
                          <a:latin typeface="Calibri" panose="020F0502020204030204" pitchFamily="34" charset="0"/>
                        </a:rPr>
                        <a:t>179</a:t>
                      </a:r>
                    </a:p>
                  </a:txBody>
                  <a:tcPr marL="9525" marR="9525" marT="9525" marB="0" anchor="b"/>
                </a:tc>
                <a:extLst>
                  <a:ext uri="{0D108BD9-81ED-4DB2-BD59-A6C34878D82A}">
                    <a16:rowId xmlns:a16="http://schemas.microsoft.com/office/drawing/2014/main" val="4031183402"/>
                  </a:ext>
                </a:extLst>
              </a:tr>
              <a:tr h="439722">
                <a:tc>
                  <a:txBody>
                    <a:bodyPr/>
                    <a:lstStyle/>
                    <a:p>
                      <a:pPr algn="l" fontAlgn="b"/>
                      <a:r>
                        <a:rPr lang="en-US" sz="1800" b="1" i="0" u="none" strike="noStrike" dirty="0">
                          <a:solidFill>
                            <a:srgbClr val="000000"/>
                          </a:solidFill>
                          <a:effectLst/>
                          <a:latin typeface="Calibri" panose="020F0502020204030204" pitchFamily="34" charset="0"/>
                        </a:rPr>
                        <a:t>True Positives</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161</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156</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150</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144</a:t>
                      </a:r>
                    </a:p>
                  </a:txBody>
                  <a:tcPr marL="9525" marR="9525" marT="9525" marB="0" anchor="b"/>
                </a:tc>
                <a:extLst>
                  <a:ext uri="{0D108BD9-81ED-4DB2-BD59-A6C34878D82A}">
                    <a16:rowId xmlns:a16="http://schemas.microsoft.com/office/drawing/2014/main" val="3010749426"/>
                  </a:ext>
                </a:extLst>
              </a:tr>
              <a:tr h="439722">
                <a:tc>
                  <a:txBody>
                    <a:bodyPr/>
                    <a:lstStyle/>
                    <a:p>
                      <a:pPr algn="l" fontAlgn="b"/>
                      <a:r>
                        <a:rPr lang="en-US" sz="1800" b="1" i="0" u="none" strike="noStrike" dirty="0">
                          <a:solidFill>
                            <a:srgbClr val="000000"/>
                          </a:solidFill>
                          <a:effectLst/>
                          <a:latin typeface="Calibri" panose="020F0502020204030204" pitchFamily="34" charset="0"/>
                        </a:rPr>
                        <a:t>False Negatives</a:t>
                      </a:r>
                    </a:p>
                  </a:txBody>
                  <a:tcPr marL="9525" marR="9525" marT="9525" marB="0" anchor="b"/>
                </a:tc>
                <a:tc>
                  <a:txBody>
                    <a:bodyPr/>
                    <a:lstStyle/>
                    <a:p>
                      <a:pPr algn="ctr" fontAlgn="b"/>
                      <a:r>
                        <a:rPr lang="en-US" sz="1600" b="0" i="0" u="none" strike="noStrike">
                          <a:solidFill>
                            <a:srgbClr val="000000"/>
                          </a:solidFill>
                          <a:effectLst/>
                          <a:latin typeface="Calibri" panose="020F0502020204030204" pitchFamily="34" charset="0"/>
                        </a:rPr>
                        <a:t>36</a:t>
                      </a:r>
                    </a:p>
                  </a:txBody>
                  <a:tcPr marL="9525" marR="9525" marT="9525" marB="0" anchor="b"/>
                </a:tc>
                <a:tc>
                  <a:txBody>
                    <a:bodyPr/>
                    <a:lstStyle/>
                    <a:p>
                      <a:pPr algn="ctr" fontAlgn="b"/>
                      <a:r>
                        <a:rPr lang="en-US" sz="1600" b="0" i="0" u="none" strike="noStrike">
                          <a:solidFill>
                            <a:srgbClr val="000000"/>
                          </a:solidFill>
                          <a:effectLst/>
                          <a:latin typeface="Calibri" panose="020F0502020204030204" pitchFamily="34" charset="0"/>
                        </a:rPr>
                        <a:t>41</a:t>
                      </a:r>
                    </a:p>
                  </a:txBody>
                  <a:tcPr marL="9525" marR="9525" marT="9525" marB="0" anchor="b"/>
                </a:tc>
                <a:tc>
                  <a:txBody>
                    <a:bodyPr/>
                    <a:lstStyle/>
                    <a:p>
                      <a:pPr algn="ctr" fontAlgn="b"/>
                      <a:r>
                        <a:rPr lang="en-US" sz="1600" b="0" i="0" u="none" strike="noStrike">
                          <a:solidFill>
                            <a:srgbClr val="000000"/>
                          </a:solidFill>
                          <a:effectLst/>
                          <a:latin typeface="Calibri" panose="020F0502020204030204" pitchFamily="34" charset="0"/>
                        </a:rPr>
                        <a:t>47</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53</a:t>
                      </a:r>
                    </a:p>
                  </a:txBody>
                  <a:tcPr marL="9525" marR="9525" marT="9525" marB="0" anchor="b"/>
                </a:tc>
                <a:extLst>
                  <a:ext uri="{0D108BD9-81ED-4DB2-BD59-A6C34878D82A}">
                    <a16:rowId xmlns:a16="http://schemas.microsoft.com/office/drawing/2014/main" val="1682774997"/>
                  </a:ext>
                </a:extLst>
              </a:tr>
              <a:tr h="439722">
                <a:tc>
                  <a:txBody>
                    <a:bodyPr/>
                    <a:lstStyle/>
                    <a:p>
                      <a:pPr algn="l" fontAlgn="b"/>
                      <a:r>
                        <a:rPr lang="en-US" sz="1800" b="1" i="0" u="none" strike="noStrike" dirty="0">
                          <a:solidFill>
                            <a:srgbClr val="000000"/>
                          </a:solidFill>
                          <a:effectLst/>
                          <a:latin typeface="Calibri" panose="020F0502020204030204" pitchFamily="34" charset="0"/>
                        </a:rPr>
                        <a:t>False Positives</a:t>
                      </a:r>
                    </a:p>
                  </a:txBody>
                  <a:tcPr marL="9525" marR="9525" marT="9525" marB="0" anchor="b"/>
                </a:tc>
                <a:tc>
                  <a:txBody>
                    <a:bodyPr/>
                    <a:lstStyle/>
                    <a:p>
                      <a:pPr algn="ctr" fontAlgn="b"/>
                      <a:r>
                        <a:rPr lang="en-US" sz="1600" b="0" i="0" u="none" strike="noStrike">
                          <a:solidFill>
                            <a:srgbClr val="000000"/>
                          </a:solidFill>
                          <a:effectLst/>
                          <a:latin typeface="Calibri" panose="020F0502020204030204" pitchFamily="34" charset="0"/>
                        </a:rPr>
                        <a:t>21</a:t>
                      </a:r>
                    </a:p>
                  </a:txBody>
                  <a:tcPr marL="9525" marR="9525" marT="9525" marB="0" anchor="b"/>
                </a:tc>
                <a:tc>
                  <a:txBody>
                    <a:bodyPr/>
                    <a:lstStyle/>
                    <a:p>
                      <a:pPr algn="ctr" fontAlgn="b"/>
                      <a:r>
                        <a:rPr lang="en-US" sz="1600" b="0" i="0" u="none" strike="noStrike">
                          <a:solidFill>
                            <a:srgbClr val="000000"/>
                          </a:solidFill>
                          <a:effectLst/>
                          <a:latin typeface="Calibri" panose="020F0502020204030204" pitchFamily="34" charset="0"/>
                        </a:rPr>
                        <a:t>40</a:t>
                      </a:r>
                    </a:p>
                  </a:txBody>
                  <a:tcPr marL="9525" marR="9525" marT="9525" marB="0" anchor="b"/>
                </a:tc>
                <a:tc>
                  <a:txBody>
                    <a:bodyPr/>
                    <a:lstStyle/>
                    <a:p>
                      <a:pPr algn="ctr" fontAlgn="b"/>
                      <a:r>
                        <a:rPr lang="en-US" sz="1600" b="0" i="0" u="none" strike="noStrike" dirty="0">
                          <a:solidFill>
                            <a:srgbClr val="000000"/>
                          </a:solidFill>
                          <a:effectLst/>
                          <a:highlight>
                            <a:srgbClr val="FFFF00"/>
                          </a:highlight>
                          <a:latin typeface="Calibri" panose="020F0502020204030204" pitchFamily="34" charset="0"/>
                        </a:rPr>
                        <a:t>19</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21</a:t>
                      </a:r>
                    </a:p>
                  </a:txBody>
                  <a:tcPr marL="9525" marR="9525" marT="9525" marB="0" anchor="b"/>
                </a:tc>
                <a:extLst>
                  <a:ext uri="{0D108BD9-81ED-4DB2-BD59-A6C34878D82A}">
                    <a16:rowId xmlns:a16="http://schemas.microsoft.com/office/drawing/2014/main" val="647663203"/>
                  </a:ext>
                </a:extLst>
              </a:tr>
              <a:tr h="439722">
                <a:tc>
                  <a:txBody>
                    <a:bodyPr/>
                    <a:lstStyle/>
                    <a:p>
                      <a:pPr algn="l" fontAlgn="b"/>
                      <a:r>
                        <a:rPr lang="en-US" sz="1800" b="1" i="0" u="none" strike="noStrike" dirty="0">
                          <a:solidFill>
                            <a:srgbClr val="000000"/>
                          </a:solidFill>
                          <a:effectLst/>
                          <a:latin typeface="Calibri" panose="020F0502020204030204" pitchFamily="34" charset="0"/>
                        </a:rPr>
                        <a:t>AUC Score</a:t>
                      </a:r>
                    </a:p>
                  </a:txBody>
                  <a:tcPr marL="9525" marR="9525" marT="9525" marB="0" anchor="b"/>
                </a:tc>
                <a:tc>
                  <a:txBody>
                    <a:bodyPr/>
                    <a:lstStyle/>
                    <a:p>
                      <a:pPr algn="ctr" fontAlgn="b"/>
                      <a:r>
                        <a:rPr lang="en-US" sz="1600" b="0" i="0" u="none" strike="noStrike" dirty="0">
                          <a:solidFill>
                            <a:srgbClr val="000000"/>
                          </a:solidFill>
                          <a:effectLst/>
                          <a:highlight>
                            <a:srgbClr val="FFFF00"/>
                          </a:highlight>
                          <a:latin typeface="Calibri" panose="020F0502020204030204" pitchFamily="34" charset="0"/>
                        </a:rPr>
                        <a:t>85.60%</a:t>
                      </a:r>
                    </a:p>
                  </a:txBody>
                  <a:tcPr marL="9525" marR="9525" marT="9525" marB="0" anchor="b"/>
                </a:tc>
                <a:tc>
                  <a:txBody>
                    <a:bodyPr/>
                    <a:lstStyle/>
                    <a:p>
                      <a:pPr algn="ctr" fontAlgn="b"/>
                      <a:r>
                        <a:rPr lang="en-US" sz="1600" b="0" i="0" u="none" strike="noStrike">
                          <a:solidFill>
                            <a:srgbClr val="000000"/>
                          </a:solidFill>
                          <a:effectLst/>
                          <a:latin typeface="Calibri" panose="020F0502020204030204" pitchFamily="34" charset="0"/>
                        </a:rPr>
                        <a:t>79.60%</a:t>
                      </a:r>
                    </a:p>
                  </a:txBody>
                  <a:tcPr marL="9525" marR="9525" marT="9525" marB="0" anchor="b"/>
                </a:tc>
                <a:tc>
                  <a:txBody>
                    <a:bodyPr/>
                    <a:lstStyle/>
                    <a:p>
                      <a:pPr algn="ctr" fontAlgn="b"/>
                      <a:r>
                        <a:rPr lang="en-US" sz="1600" b="0" i="0" u="none" strike="noStrike">
                          <a:solidFill>
                            <a:srgbClr val="000000"/>
                          </a:solidFill>
                          <a:effectLst/>
                          <a:latin typeface="Calibri" panose="020F0502020204030204" pitchFamily="34" charset="0"/>
                        </a:rPr>
                        <a:t>79.60%</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81.30%</a:t>
                      </a:r>
                    </a:p>
                  </a:txBody>
                  <a:tcPr marL="9525" marR="9525" marT="9525" marB="0" anchor="b"/>
                </a:tc>
                <a:extLst>
                  <a:ext uri="{0D108BD9-81ED-4DB2-BD59-A6C34878D82A}">
                    <a16:rowId xmlns:a16="http://schemas.microsoft.com/office/drawing/2014/main" val="1725877962"/>
                  </a:ext>
                </a:extLst>
              </a:tr>
              <a:tr h="439722">
                <a:tc>
                  <a:txBody>
                    <a:bodyPr/>
                    <a:lstStyle/>
                    <a:p>
                      <a:pPr algn="l" fontAlgn="b"/>
                      <a:r>
                        <a:rPr lang="en-US" sz="1800" b="1" i="0" u="none" strike="noStrike" dirty="0">
                          <a:solidFill>
                            <a:srgbClr val="000000"/>
                          </a:solidFill>
                          <a:effectLst/>
                          <a:latin typeface="Calibri" panose="020F0502020204030204" pitchFamily="34" charset="0"/>
                        </a:rPr>
                        <a:t>Features: Stop Words</a:t>
                      </a:r>
                    </a:p>
                  </a:txBody>
                  <a:tcPr marL="9525" marR="9525" marT="9525" marB="0" anchor="b"/>
                </a:tc>
                <a:tc>
                  <a:txBody>
                    <a:bodyPr/>
                    <a:lstStyle/>
                    <a:p>
                      <a:pPr algn="ctr" fontAlgn="b"/>
                      <a:r>
                        <a:rPr lang="en-US" sz="1600" b="0" i="0" u="none" strike="noStrike" dirty="0">
                          <a:solidFill>
                            <a:srgbClr val="000000"/>
                          </a:solidFill>
                          <a:effectLst/>
                          <a:highlight>
                            <a:srgbClr val="FFFF00"/>
                          </a:highlight>
                          <a:latin typeface="Calibri" panose="020F0502020204030204" pitchFamily="34" charset="0"/>
                        </a:rPr>
                        <a:t>NONE</a:t>
                      </a:r>
                    </a:p>
                  </a:txBody>
                  <a:tcPr marL="9525" marR="9525" marT="9525" marB="0" anchor="b"/>
                </a:tc>
                <a:tc>
                  <a:txBody>
                    <a:bodyPr/>
                    <a:lstStyle/>
                    <a:p>
                      <a:pPr algn="ctr" fontAlgn="b"/>
                      <a:r>
                        <a:rPr lang="en-US" sz="1600" b="0" i="0" u="none" strike="noStrike" dirty="0">
                          <a:solidFill>
                            <a:srgbClr val="000000"/>
                          </a:solidFill>
                          <a:effectLst/>
                          <a:highlight>
                            <a:srgbClr val="FFFF00"/>
                          </a:highlight>
                          <a:latin typeface="Calibri" panose="020F0502020204030204" pitchFamily="34" charset="0"/>
                        </a:rPr>
                        <a:t>NONE</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0" u="none" strike="noStrike" dirty="0">
                          <a:solidFill>
                            <a:srgbClr val="000000"/>
                          </a:solidFill>
                          <a:effectLst/>
                          <a:highlight>
                            <a:srgbClr val="FFFF00"/>
                          </a:highlight>
                          <a:latin typeface="Calibri" panose="020F0502020204030204" pitchFamily="34" charset="0"/>
                        </a:rPr>
                        <a:t>NONE</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0" u="none" strike="noStrike" dirty="0">
                          <a:solidFill>
                            <a:srgbClr val="000000"/>
                          </a:solidFill>
                          <a:effectLst/>
                          <a:highlight>
                            <a:srgbClr val="FFFF00"/>
                          </a:highlight>
                          <a:latin typeface="Calibri" panose="020F0502020204030204" pitchFamily="34" charset="0"/>
                        </a:rPr>
                        <a:t>NONE</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9020327"/>
                  </a:ext>
                </a:extLst>
              </a:tr>
            </a:tbl>
          </a:graphicData>
        </a:graphic>
      </p:graphicFrame>
      <p:sp>
        <p:nvSpPr>
          <p:cNvPr id="8" name="Title 1">
            <a:extLst>
              <a:ext uri="{FF2B5EF4-FFF2-40B4-BE49-F238E27FC236}">
                <a16:creationId xmlns:a16="http://schemas.microsoft.com/office/drawing/2014/main" id="{3207A4B7-9786-BA40-B0B7-5BDC6C31D1C5}"/>
              </a:ext>
            </a:extLst>
          </p:cNvPr>
          <p:cNvSpPr txBox="1">
            <a:spLocks/>
          </p:cNvSpPr>
          <p:nvPr/>
        </p:nvSpPr>
        <p:spPr>
          <a:xfrm>
            <a:off x="927100" y="362068"/>
            <a:ext cx="9603275" cy="1049235"/>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Modeling</a:t>
            </a:r>
          </a:p>
        </p:txBody>
      </p:sp>
    </p:spTree>
    <p:extLst>
      <p:ext uri="{BB962C8B-B14F-4D97-AF65-F5344CB8AC3E}">
        <p14:creationId xmlns:p14="http://schemas.microsoft.com/office/powerpoint/2010/main" val="3434854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9"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2"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E7C5EAA-5F9C-E24F-8116-B478CCA05B12}"/>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dirty="0"/>
              <a:t>What did we learn?</a:t>
            </a:r>
            <a:br>
              <a:rPr lang="en-US" sz="4800" dirty="0"/>
            </a:br>
            <a:r>
              <a:rPr lang="en-US" sz="4800" dirty="0"/>
              <a:t>SHAP values</a:t>
            </a:r>
          </a:p>
        </p:txBody>
      </p:sp>
      <p:cxnSp>
        <p:nvCxnSpPr>
          <p:cNvPr id="44"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3946E621-8649-1941-A4EC-558CD09D1919}"/>
              </a:ext>
            </a:extLst>
          </p:cNvPr>
          <p:cNvPicPr>
            <a:picLocks noGrp="1" noChangeAspect="1"/>
          </p:cNvPicPr>
          <p:nvPr>
            <p:ph idx="1"/>
          </p:nvPr>
        </p:nvPicPr>
        <p:blipFill>
          <a:blip r:embed="rId4"/>
          <a:stretch>
            <a:fillRect/>
          </a:stretch>
        </p:blipFill>
        <p:spPr>
          <a:xfrm>
            <a:off x="6094410" y="729586"/>
            <a:ext cx="5199023" cy="4756810"/>
          </a:xfrm>
          <a:prstGeom prst="rect">
            <a:avLst/>
          </a:prstGeom>
        </p:spPr>
      </p:pic>
      <p:pic>
        <p:nvPicPr>
          <p:cNvPr id="45"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083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A0F6F-ACBD-6C4F-9DD1-F97BE2C71BFB}"/>
              </a:ext>
            </a:extLst>
          </p:cNvPr>
          <p:cNvSpPr>
            <a:spLocks noGrp="1"/>
          </p:cNvSpPr>
          <p:nvPr>
            <p:ph type="title"/>
          </p:nvPr>
        </p:nvSpPr>
        <p:spPr/>
        <p:txBody>
          <a:bodyPr/>
          <a:lstStyle/>
          <a:p>
            <a:r>
              <a:rPr lang="en-US" dirty="0"/>
              <a:t>Conclusions, limitations and next steps</a:t>
            </a:r>
          </a:p>
        </p:txBody>
      </p:sp>
      <p:sp>
        <p:nvSpPr>
          <p:cNvPr id="3" name="Content Placeholder 2">
            <a:extLst>
              <a:ext uri="{FF2B5EF4-FFF2-40B4-BE49-F238E27FC236}">
                <a16:creationId xmlns:a16="http://schemas.microsoft.com/office/drawing/2014/main" id="{535FCAE0-43D3-5C4F-B864-5329A8A7C868}"/>
              </a:ext>
            </a:extLst>
          </p:cNvPr>
          <p:cNvSpPr>
            <a:spLocks noGrp="1"/>
          </p:cNvSpPr>
          <p:nvPr>
            <p:ph idx="1"/>
          </p:nvPr>
        </p:nvSpPr>
        <p:spPr>
          <a:xfrm>
            <a:off x="1451579" y="1853754"/>
            <a:ext cx="9603275" cy="4199727"/>
          </a:xfrm>
        </p:spPr>
        <p:txBody>
          <a:bodyPr>
            <a:normAutofit fontScale="77500" lnSpcReduction="20000"/>
          </a:bodyPr>
          <a:lstStyle/>
          <a:p>
            <a:r>
              <a:rPr lang="en-US" dirty="0"/>
              <a:t>As mentioned, many of the models created were overfit to the training data. Unfortunately, I do not have a ton of data so doing something like cross-validation is not possible. </a:t>
            </a:r>
          </a:p>
          <a:p>
            <a:r>
              <a:rPr lang="en-US" dirty="0"/>
              <a:t>Interestingly each best performing model did not use classic stop word in it’s hyperparameters. Which is an interesting aspect of this project so far. What does this mean? For me it means we need more data and will get to that. </a:t>
            </a:r>
          </a:p>
          <a:p>
            <a:r>
              <a:rPr lang="en-US" dirty="0"/>
              <a:t>One next step is to overcome the previous conclusion is to create a specific set of stop words that might bring about different feature importance when creating SHAP values. </a:t>
            </a:r>
          </a:p>
          <a:p>
            <a:r>
              <a:rPr lang="en-US" dirty="0"/>
              <a:t>This project does not take in any notion of political bias between news organizations and or the fact checkers themselves, which can be problematic as simply “updating” people on the COVID-19 figures don’t really give people information about the virus itself. </a:t>
            </a:r>
          </a:p>
          <a:p>
            <a:r>
              <a:rPr lang="en-US" dirty="0"/>
              <a:t>I think most importantly this is just headline text and it shows in the analysis and SHAP values. Real news stories are “updating” their readers. </a:t>
            </a:r>
          </a:p>
          <a:p>
            <a:r>
              <a:rPr lang="en-US" dirty="0"/>
              <a:t>Lastly, as one last step would be to get more data and find a way to scrap into the fake news stories and attain the articles themselves in the News API.</a:t>
            </a:r>
          </a:p>
          <a:p>
            <a:endParaRPr lang="en-US" dirty="0"/>
          </a:p>
          <a:p>
            <a:endParaRPr lang="en-US" dirty="0"/>
          </a:p>
          <a:p>
            <a:endParaRPr lang="en-US" dirty="0"/>
          </a:p>
        </p:txBody>
      </p:sp>
    </p:spTree>
    <p:extLst>
      <p:ext uri="{BB962C8B-B14F-4D97-AF65-F5344CB8AC3E}">
        <p14:creationId xmlns:p14="http://schemas.microsoft.com/office/powerpoint/2010/main" val="302715277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3408</TotalTime>
  <Words>842</Words>
  <Application>Microsoft Macintosh PowerPoint</Application>
  <PresentationFormat>Widescreen</PresentationFormat>
  <Paragraphs>96</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Gallery</vt:lpstr>
      <vt:lpstr>      What can NLP teach us about fake covid-19 news  </vt:lpstr>
      <vt:lpstr>Who Am I ?  and Problem statement </vt:lpstr>
      <vt:lpstr>How did i get this data? </vt:lpstr>
      <vt:lpstr>What does this data look like?</vt:lpstr>
      <vt:lpstr>PowerPoint Presentation</vt:lpstr>
      <vt:lpstr>What did we learn? SHAP values</vt:lpstr>
      <vt:lpstr>Conclusions, limitations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What can NLP teach us about fake covid-19 news  </dc:title>
  <dc:creator>Daniel DiNicola</dc:creator>
  <cp:lastModifiedBy>Daniel DiNicola</cp:lastModifiedBy>
  <cp:revision>16</cp:revision>
  <dcterms:created xsi:type="dcterms:W3CDTF">2020-06-23T19:06:15Z</dcterms:created>
  <dcterms:modified xsi:type="dcterms:W3CDTF">2020-06-27T02:32:46Z</dcterms:modified>
</cp:coreProperties>
</file>