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0"/>
    <p:restoredTop sz="94620"/>
  </p:normalViewPr>
  <p:slideViewPr>
    <p:cSldViewPr>
      <p:cViewPr varScale="1">
        <p:scale>
          <a:sx n="106" d="100"/>
          <a:sy n="106" d="100"/>
        </p:scale>
        <p:origin x="132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LeTC/AppliedDSCapstone/tree/ma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LeTC/AppliedDSCapstone/blob/main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LeTC/AppliedDSCapstone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LeTC/AppliedDSCapston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LeTC/AppliedDSCapston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LeTC/AppliedDSCapston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LeTC/AppliedDS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Daniel-LeTC/AppliedDS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-LeTC/AppliedDSCapstone/blob/main/Data%20Collection%20Api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LeTC/AppliedDSCapstone/blob/main/Data%20Collection%20with%20Web%20Scraping.ipynb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490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Thanh Ngo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https://github.com/Daniel-LeTC/AppliedDSCapstone/tree/main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tr-TR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448B90-C5A4-7C3E-649F-2F64CAA77564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3400" y="1864323"/>
            <a:ext cx="11421744" cy="333379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16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16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1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1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16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16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16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16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16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1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16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6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16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6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16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16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16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1600" dirty="0">
                <a:latin typeface="Carlito"/>
                <a:cs typeface="Carlito"/>
                <a:hlinkClick r:id="rId2"/>
              </a:rPr>
              <a:t>https://github.com/Daniel-LeTC/AppliedDSCapstone/blob/main/Data%20wrangling.ipynb</a:t>
            </a:r>
            <a:endParaRPr lang="en-US" sz="16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lang="en-TR" sz="16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99352A2E-B71C-3DC1-D3E7-2C140F787523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871EA84B-7EC8-6DA8-A95C-CB7CE99A9AC9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263C4ABD-BEE0-93B4-7BEC-BD065D0972D5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5EBCBBA9-D7BF-547A-ABB3-8FD32A902DC2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https://github.com/Daniel-LeTC/AppliedDSCapstone/blob/main/EDA%20with%20Visualization.ipynb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4FC9366C-A8D5-824E-4248-9BFC4B9C6D80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FEA0EC6F-72BC-0A03-8705-6ADDAAA6824C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28A0C5A-BDCC-1E2F-5E4B-D5934C96711F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ACDC4063-8F63-74A7-BAF6-93129817A632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https://github.com/Daniel-LeTC/AppliedDSCapstone/blob/main/EDA%20with%20SQL.ipynb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4A0E0671-7D90-89D0-0820-5D2388B465BD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A12C0C94-2690-6121-41EF-B32448E6BF45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64C56217-55D2-2C12-2B07-E20DC120294E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BB3350BC-225C-1092-CE06-1491B5D44D42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https://github.com/Daniel-LeTC/AppliedDSCapstone/blob/main/Interactive%20Visual%20Analytics%20with%20Folium.ipynb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BD62F624-E413-4CB5-92D3-29519DB0DAF2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4E0505A5-A1A5-EF3D-740E-430C32AB7096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3B22C99-8F4D-3B59-9B57-E23D2741CF61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D5FFD46-0515-3E64-00F0-56E69ED6A18C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5498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https://github.com/Daniel-LeTC/AppliedDSCapstone/blob/main/spacex_dash_app.py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882D648A-6E92-1510-2710-D210E820AC37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B10D0B5-EF20-4604-8158-DCE327711A6C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4BCA6F3-F556-9E0A-8601-B68D3DE8FF5A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4B7DF45-E554-8500-5260-7821F97E4078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857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https://github.com/Daniel-LeTC/AppliedDSCapstone/blob/main/Machine%20Learning%20Prediction.ipynb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  <a:solidFill>
            <a:srgbClr val="00B0F0"/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rgbClr val="00B0F0"/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  <a:solidFill>
            <a:srgbClr val="00B0F0"/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  <a:solidFill>
            <a:srgbClr val="00B0F0"/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  <a:solidFill>
            <a:srgbClr val="00B0F0"/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  <a:solidFill>
            <a:srgbClr val="00B0F0"/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  <a:solidFill>
            <a:srgbClr val="00B0F0"/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  <a:solidFill>
            <a:srgbClr val="00B0F0"/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5" name="object 2">
            <a:extLst>
              <a:ext uri="{FF2B5EF4-FFF2-40B4-BE49-F238E27FC236}">
                <a16:creationId xmlns:a16="http://schemas.microsoft.com/office/drawing/2014/main" id="{4848D440-8B38-809A-C598-5B5EAAC7F1AF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6" name="object 3">
              <a:extLst>
                <a:ext uri="{FF2B5EF4-FFF2-40B4-BE49-F238E27FC236}">
                  <a16:creationId xmlns:a16="http://schemas.microsoft.com/office/drawing/2014/main" id="{44F3C820-CFA8-1BDB-B861-3FDDF5676D33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795A404A-1DE5-7570-F031-651D2F5AE141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8">
            <a:extLst>
              <a:ext uri="{FF2B5EF4-FFF2-40B4-BE49-F238E27FC236}">
                <a16:creationId xmlns:a16="http://schemas.microsoft.com/office/drawing/2014/main" id="{D93B4CE6-D94B-B73D-CD00-544E92BC414A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  <p:grpSp>
        <p:nvGrpSpPr>
          <p:cNvPr id="3" name="object 2">
            <a:extLst>
              <a:ext uri="{FF2B5EF4-FFF2-40B4-BE49-F238E27FC236}">
                <a16:creationId xmlns:a16="http://schemas.microsoft.com/office/drawing/2014/main" id="{4217C88E-AF31-F0AB-31B6-5DFA1ABE73C3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647AA2A9-E01A-43AE-351E-978F83C82A84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10E5E3A-B6DF-B784-CDA0-AB192E0113D7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58D74AF7-3671-2125-5D1F-5DB21CF7C8F9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13DB9B55-933B-E684-B0DB-1793DF220B1C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9ECAF984-2D22-FD99-5178-66FC14051AF3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2F657352-53A1-3E30-FE36-BA7DC39875B6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A9AB3AC-CFC2-0339-437F-5D68C8F17697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765" dirty="0">
                <a:solidFill>
                  <a:schemeClr val="tx1"/>
                </a:solidFill>
              </a:rPr>
              <a:t> </a:t>
            </a:r>
            <a:r>
              <a:rPr sz="3600" spc="-265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495" dirty="0">
                <a:solidFill>
                  <a:schemeClr val="tx1"/>
                </a:solidFill>
              </a:rPr>
              <a:t> </a:t>
            </a:r>
            <a:r>
              <a:rPr sz="3600" spc="-260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E06658F3-23CB-C0DB-C017-AEE99D34A3C0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DB4C3E70-3C20-C822-E725-747911E11185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7A008B26-0619-BA55-A882-7FDFA28F3293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7C185949-3626-6EC6-C97A-EA5EB6BAB125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tx1"/>
                </a:solidFill>
              </a:rPr>
              <a:t>Success </a:t>
            </a:r>
            <a:r>
              <a:rPr sz="3600" spc="-165" dirty="0">
                <a:solidFill>
                  <a:schemeClr val="tx1"/>
                </a:solidFill>
              </a:rPr>
              <a:t>rate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67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76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465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1"/>
                </a:solidFill>
              </a:rPr>
              <a:t>Launch </a:t>
            </a:r>
            <a:r>
              <a:rPr sz="3600" spc="-425" dirty="0">
                <a:solidFill>
                  <a:schemeClr val="tx1"/>
                </a:solidFill>
              </a:rPr>
              <a:t>Success </a:t>
            </a:r>
            <a:r>
              <a:rPr sz="3600" spc="-335" dirty="0">
                <a:solidFill>
                  <a:schemeClr val="tx1"/>
                </a:solidFill>
              </a:rPr>
              <a:t>Yearly</a:t>
            </a:r>
            <a:r>
              <a:rPr sz="3600" spc="-470" dirty="0">
                <a:solidFill>
                  <a:schemeClr val="tx1"/>
                </a:solidFill>
              </a:rPr>
              <a:t> </a:t>
            </a:r>
            <a:r>
              <a:rPr sz="3600" spc="-305" dirty="0">
                <a:solidFill>
                  <a:schemeClr val="tx1"/>
                </a:solidFill>
              </a:rPr>
              <a:t>Trend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12846CF9-1DB3-0EA0-C334-59F975C2B62F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68D3ACC3-9D2E-D2B1-0088-661B72B2BC12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E4B891B-B5F7-F468-C055-E9F32886E109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7A54948B-4A64-8B16-F748-1B1DB25D6DFB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E27C039-B88E-7077-D26D-515EB371BC53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AEB32EB9-6F60-D329-2609-F367DBDDB2F6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C914FEC-81E1-D652-615F-4C8346DC0CB8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9275F442-A0A2-1D69-63A5-13AEF4FBB021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DD06091C-4BD0-1CF8-B887-D2A16C2F4A57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D99C1A85-FE28-CFE9-3066-3C09CFDABAC8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27BB6D79-E985-E8A4-77AE-03CB99E80585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370EF337-9DD1-D780-C826-31780691F4AC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29EE6886-0648-2084-2415-8E8EADA9474D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73FF3034-A994-224A-6347-11C53938B6FE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AE3E6DE-62C7-59C4-768A-0452134FA67D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ABC2F7C-7376-7D29-FB11-F29F147CB486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844C331D-73AF-4BF2-FC94-2B47E846CCC8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733FF994-84E2-7984-AD90-5E69D767E9AD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8BB7B73-D3C3-A7DF-16B6-8DF704ACED53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4D629C80-0C93-8D90-0191-1E9CF24C766E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E5BC57DF-2AEB-7F97-93B1-934EED4A4E58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C4976E9A-F2EC-AEF9-63F9-E645F3F87E35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EFCA4B4-3187-7418-990C-989C395E5155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837A8593-F8B7-FD24-70F6-194E4B135959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E4F4E384-5F8B-488A-555F-0696B61BF23E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055691DB-21A9-5781-F5A8-9490002852C1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7B6F942-ECDF-B1E9-A806-6D6B4CF2ABF7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54DDB74A-F627-94F0-4C06-ECA976702BB0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EB1D2B21-9DB1-FC23-57C5-44B72FB73F59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83D7BD67-941E-1988-293A-C0F6E440BB21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0AC45BF-7DD4-7B01-13D1-75AE14771D0B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BB05CC32-EA0F-BF33-1E05-539C0E360EDA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8761108A-A359-96DB-3F13-866669167F53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74A09B14-B018-59F8-4432-1AF0D6BC3812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3897E40-E0E3-F69A-0EF1-4414830025DC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566F76C9-690A-B39B-49C1-E00DE3242B42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739623"/>
            <a:ext cx="5301233" cy="4491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2EB39F07-6448-F7B3-7E3E-1AC39EE65072}"/>
              </a:ext>
            </a:extLst>
          </p:cNvPr>
          <p:cNvGrpSpPr/>
          <p:nvPr/>
        </p:nvGrpSpPr>
        <p:grpSpPr>
          <a:xfrm>
            <a:off x="0" y="6324600"/>
            <a:ext cx="12192000" cy="533655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6B1DD444-FDFD-306F-6567-F5081B491042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914910E-9E4B-6870-6447-C106EB2C2655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47E21D57-C4DC-AD55-A539-6A2417AFB397}"/>
              </a:ext>
            </a:extLst>
          </p:cNvPr>
          <p:cNvSpPr txBox="1">
            <a:spLocks/>
          </p:cNvSpPr>
          <p:nvPr/>
        </p:nvSpPr>
        <p:spPr>
          <a:xfrm>
            <a:off x="11055095" y="6545397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56F8F0EF-FAD2-1AFA-D7A1-56B2A07A7408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3924126E-E2DF-C813-BFF9-E576410D077A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D14FEE19-590E-5DA8-010B-BFFAAE50B923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5445D5DD-EF27-4746-5288-BE6344F628C9}"/>
              </a:ext>
            </a:extLst>
          </p:cNvPr>
          <p:cNvSpPr txBox="1">
            <a:spLocks/>
          </p:cNvSpPr>
          <p:nvPr/>
        </p:nvSpPr>
        <p:spPr>
          <a:xfrm>
            <a:off x="11160251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A635716B-6B97-4340-CEB2-274C8498C27B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684DBE75-BAAB-CDCD-32E0-8754169F7EF8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621F1C95-4E6B-578B-49C3-812309CA4889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B2B00C0C-F991-61FF-AE43-A295A8ACED71}"/>
              </a:ext>
            </a:extLst>
          </p:cNvPr>
          <p:cNvSpPr txBox="1">
            <a:spLocks/>
          </p:cNvSpPr>
          <p:nvPr/>
        </p:nvSpPr>
        <p:spPr>
          <a:xfrm>
            <a:off x="11055095" y="6544860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B702F482-B826-C9A4-234A-9B82A64E327A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C240EA0F-F1AA-3094-5145-DDBE152D43B0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4E3A667-CA8B-D8A7-8DE9-401896DB2252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68537962-D849-D2A6-A5ED-B966DD7CD58C}"/>
              </a:ext>
            </a:extLst>
          </p:cNvPr>
          <p:cNvSpPr txBox="1">
            <a:spLocks/>
          </p:cNvSpPr>
          <p:nvPr/>
        </p:nvSpPr>
        <p:spPr>
          <a:xfrm>
            <a:off x="11026787" y="652658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21709BA2-5901-AC99-40A7-5C44B42FC2A6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5DF605BC-DD1A-0E75-E845-4C15377229E4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EEE482EF-D9C1-1C8A-C8DD-CA25F5E4546E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175CC18B-EC3F-EEE7-BB38-A785AD01A634}"/>
              </a:ext>
            </a:extLst>
          </p:cNvPr>
          <p:cNvSpPr txBox="1">
            <a:spLocks/>
          </p:cNvSpPr>
          <p:nvPr/>
        </p:nvSpPr>
        <p:spPr>
          <a:xfrm>
            <a:off x="11066169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5AB662F9-FAED-B338-9AB3-50E0F70B3DCC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B7364FE8-DC06-86C3-EC47-6F8F4D0EBA32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4893FB6-9470-BDC4-F216-C8946B6E18E6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63537525-EF5A-F931-6CFF-9D9DF3A69B13}"/>
              </a:ext>
            </a:extLst>
          </p:cNvPr>
          <p:cNvSpPr txBox="1">
            <a:spLocks/>
          </p:cNvSpPr>
          <p:nvPr/>
        </p:nvSpPr>
        <p:spPr>
          <a:xfrm>
            <a:off x="11066169" y="6553250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C2478383-1B09-50EB-2FBE-1DE25CC0397A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30D2624C-9262-832C-FB51-9CB088C11191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C6477FA8-BC7F-B991-8FBA-D8CFB235EDD0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8">
            <a:extLst>
              <a:ext uri="{FF2B5EF4-FFF2-40B4-BE49-F238E27FC236}">
                <a16:creationId xmlns:a16="http://schemas.microsoft.com/office/drawing/2014/main" id="{F5D791F2-8315-6B5A-867B-0BB7C21D1718}"/>
              </a:ext>
            </a:extLst>
          </p:cNvPr>
          <p:cNvSpPr txBox="1">
            <a:spLocks/>
          </p:cNvSpPr>
          <p:nvPr/>
        </p:nvSpPr>
        <p:spPr>
          <a:xfrm>
            <a:off x="1091153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AB542029-B945-2DE0-4FEB-09DAD53F0952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40456AFA-849D-4454-1245-7206E6B88F9E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ED9F62F-3731-A2E4-66D5-B382C2600D94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30426834-E9F5-91FF-42CA-36383849DBA7}"/>
              </a:ext>
            </a:extLst>
          </p:cNvPr>
          <p:cNvSpPr txBox="1">
            <a:spLocks/>
          </p:cNvSpPr>
          <p:nvPr/>
        </p:nvSpPr>
        <p:spPr>
          <a:xfrm>
            <a:off x="10999626" y="6535635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D1AD7F12-5CB3-3711-EA56-CEEBA3604527}"/>
              </a:ext>
            </a:extLst>
          </p:cNvPr>
          <p:cNvGrpSpPr/>
          <p:nvPr/>
        </p:nvGrpSpPr>
        <p:grpSpPr>
          <a:xfrm>
            <a:off x="0" y="6333488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5D029F47-1038-4E09-0643-774DB98EC34A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24FDDF5C-6D3E-B2BF-C4FF-17A4BF9FF68B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8">
            <a:extLst>
              <a:ext uri="{FF2B5EF4-FFF2-40B4-BE49-F238E27FC236}">
                <a16:creationId xmlns:a16="http://schemas.microsoft.com/office/drawing/2014/main" id="{70645AED-E65F-07FF-083D-A4597FE0A74D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0AD3ABAD-29F0-7B28-BF50-4F6CEFFFB7EA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D3E125FD-7F13-65F1-B74F-690A863FA988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A1ECA6D6-A6D7-FAC9-4BD7-4BB39A5B4144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80AFA773-5936-2452-00BF-23CEE0BEB8D5}"/>
              </a:ext>
            </a:extLst>
          </p:cNvPr>
          <p:cNvSpPr txBox="1">
            <a:spLocks/>
          </p:cNvSpPr>
          <p:nvPr/>
        </p:nvSpPr>
        <p:spPr>
          <a:xfrm>
            <a:off x="11037861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07972FAA-2CE1-4B1C-B353-1F9BF0B3D04A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91E323BA-A265-F621-C79F-5A146E92E24B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05EB875B-2A24-54A6-BEEF-D67A9728ED99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A80EEB6C-241C-C539-85A6-77535E7E431B}"/>
              </a:ext>
            </a:extLst>
          </p:cNvPr>
          <p:cNvSpPr txBox="1">
            <a:spLocks/>
          </p:cNvSpPr>
          <p:nvPr/>
        </p:nvSpPr>
        <p:spPr>
          <a:xfrm>
            <a:off x="11066169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6D9B1241-DC41-3768-BC74-741BB90C186E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FA04A3EA-7B74-C822-E1B0-16DC0BB6A4FC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F96AE1A-774D-228C-A7C9-2C01EE07B47E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C9AFE256-B892-5D06-40B0-ACC67FDA5D56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C78FDD50-3BEE-ADCF-79BD-DF6C1DA7BA71}"/>
              </a:ext>
            </a:extLst>
          </p:cNvPr>
          <p:cNvGrpSpPr/>
          <p:nvPr/>
        </p:nvGrpSpPr>
        <p:grpSpPr>
          <a:xfrm>
            <a:off x="1509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B898254C-4430-5762-22E4-456201CECFE8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014C4F5B-339E-EC9F-6AE0-B5395DE00DA0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8">
            <a:extLst>
              <a:ext uri="{FF2B5EF4-FFF2-40B4-BE49-F238E27FC236}">
                <a16:creationId xmlns:a16="http://schemas.microsoft.com/office/drawing/2014/main" id="{0887704D-B177-C3CF-4736-0D183085A5F1}"/>
              </a:ext>
            </a:extLst>
          </p:cNvPr>
          <p:cNvSpPr txBox="1">
            <a:spLocks/>
          </p:cNvSpPr>
          <p:nvPr/>
        </p:nvSpPr>
        <p:spPr>
          <a:xfrm>
            <a:off x="11082528" y="6549205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</a:rPr>
              <a:t>Classification</a:t>
            </a:r>
            <a:r>
              <a:rPr sz="3600" spc="-340" dirty="0">
                <a:solidFill>
                  <a:schemeClr val="tx1"/>
                </a:solidFill>
              </a:rPr>
              <a:t> </a:t>
            </a:r>
            <a:r>
              <a:rPr sz="3600" spc="-280" dirty="0">
                <a:solidFill>
                  <a:schemeClr val="tx1"/>
                </a:solidFill>
              </a:rPr>
              <a:t>Accuracy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</a:rPr>
              <a:t>Confusion</a:t>
            </a:r>
            <a:r>
              <a:rPr sz="3600" spc="-330" dirty="0">
                <a:solidFill>
                  <a:schemeClr val="tx1"/>
                </a:solidFill>
              </a:rPr>
              <a:t> </a:t>
            </a:r>
            <a:r>
              <a:rPr sz="3600" spc="-114" dirty="0">
                <a:solidFill>
                  <a:schemeClr val="tx1"/>
                </a:solidFill>
              </a:rPr>
              <a:t>Matrix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4A953605-5358-C8A6-5F1B-BE26A9893913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90398805-7CA5-B7B2-2421-34AA2ACFECE2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D8F4131-E453-232A-12D0-BF8AB1B380A4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37BA23F9-CE3D-E6A8-F5CA-232F58B92CE1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900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https://github.com/Daniel-LeTC/AppliedDSCapstone</a:t>
            </a:r>
            <a:endParaRPr lang="en-US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D34A6CC5-5E4B-C3E5-4CBD-DF8BF12D6C89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39C65D47-999B-12BE-8326-DE0D4B2F6FA6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52EAE74-3A64-5254-7DBF-E3A91FE6A138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F52B3D4C-8801-3F55-C6E4-830224B6714A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31E53592-79CB-BC09-EAED-0979B01725FD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1C953D84-81C8-4642-0AAD-E01F2AF18F34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B25824E-C907-71C0-A05A-D2CBAE9E81D8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7813F0B6-57E3-6B78-CFA3-419BD8E5CB95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ACFA72A4-A6D3-FAB6-FFCE-B17BBD7CD4C7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6336C2F0-D43D-AD19-47BD-81D5972B3BC9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9B1BC4C-0093-ECB9-A317-739268D24F2B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46D0DBB-E0F8-87D2-E33B-B60268744E67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0BF0EE76-C252-20FD-66D0-478C040E583E}"/>
              </a:ext>
            </a:extLst>
          </p:cNvPr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0B2DC8AD-EF51-39D7-216B-843E01343E47}"/>
                </a:ext>
              </a:extLst>
            </p:cNvPr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9286F86-79C0-51E5-4BDE-D23A24306CA4}"/>
                </a:ext>
              </a:extLst>
            </p:cNvPr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10E0C421-3947-C369-8042-0D63858629B5}"/>
              </a:ext>
            </a:extLst>
          </p:cNvPr>
          <p:cNvSpPr txBox="1">
            <a:spLocks/>
          </p:cNvSpPr>
          <p:nvPr/>
        </p:nvSpPr>
        <p:spPr>
          <a:xfrm>
            <a:off x="11055095" y="6549388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pPr marL="38100">
                <a:lnSpc>
                  <a:spcPts val="1100"/>
                </a:lnSpc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rgbClr val="00B0F0"/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  <a:solidFill>
            <a:srgbClr val="00B0F0"/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  <a:solidFill>
            <a:srgbClr val="00B0F0"/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  <a:solidFill>
            <a:srgbClr val="00B0F0"/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  <a:solidFill>
            <a:srgbClr val="00B0F0"/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  <a:solidFill>
            <a:srgbClr val="00B0F0"/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  <a:solidFill>
            <a:srgbClr val="00B0F0"/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9870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  <a:hlinkClick r:id="rId3"/>
              </a:rPr>
              <a:t>https://github.com/Daniel-LeTC/AppliedDSCapstone/blob/main/Data%20Collection%20Api.ipynb</a:t>
            </a:r>
            <a:endParaRPr lang="en-US" sz="15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lang="en-US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rgbClr val="00B0F0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  <a:solidFill>
            <a:srgbClr val="00B0F0"/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rgbClr val="00B0F0"/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rgbClr val="00B0F0"/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  <a:solidFill>
            <a:srgbClr val="00B0F0"/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  <a:solidFill>
            <a:srgbClr val="00B0F0"/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rgbClr val="00B0F0"/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https://github.com/Daniel-LeTC/AppliedDSCapstone/blob/main/Data%20Collection%20with%20Web%20Scraping.ipynb</a:t>
            </a: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u="sng" spc="-10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2857</Words>
  <Application>Microsoft Office PowerPoint</Application>
  <PresentationFormat>Widescreen</PresentationFormat>
  <Paragraphs>328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Ngô Trí Thanh</cp:lastModifiedBy>
  <cp:revision>10</cp:revision>
  <dcterms:created xsi:type="dcterms:W3CDTF">2021-08-26T16:53:12Z</dcterms:created>
  <dcterms:modified xsi:type="dcterms:W3CDTF">2023-12-22T03:17:30Z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