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6" r:id="rId15"/>
    <p:sldId id="277" r:id="rId16"/>
    <p:sldId id="269" r:id="rId17"/>
    <p:sldId id="270" r:id="rId18"/>
    <p:sldId id="271" r:id="rId19"/>
    <p:sldId id="274" r:id="rId20"/>
    <p:sldId id="272" r:id="rId21"/>
    <p:sldId id="273" r:id="rId22"/>
    <p:sldId id="278" r:id="rId23"/>
    <p:sldId id="279" r:id="rId24"/>
    <p:sldId id="280" r:id="rId25"/>
    <p:sldId id="282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352" y="5259860"/>
            <a:ext cx="1598140" cy="1598140"/>
          </a:xfrm>
          <a:prstGeom prst="rect">
            <a:avLst/>
          </a:prstGeom>
        </p:spPr>
      </p:pic>
      <p:pic>
        <p:nvPicPr>
          <p:cNvPr id="10" name="Picture 2" descr="http://www.ctranspa.webs.upv.es/wp-content/uploads/2017/02/logo-catedra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081" y="5810903"/>
            <a:ext cx="2691262" cy="70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s.libre.university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esp8266.com/stable/package_esp8266com_index.json" TargetMode="External"/><Relationship Id="rId2" Type="http://schemas.openxmlformats.org/officeDocument/2006/relationships/hyperlink" Target="https://es.libre.universit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imelaborda/Planta-Twittera/tree/master/ejemplos/esp8266_led_serve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sp8266.github.io/Arduino/versions/2.3.0/doc/librari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imelaborda/Planta-Twitter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jaimelaborda/Planta-Twittera/tree/master/ejemplos/esp8266_led_serv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s.wikipedia.org/wiki/Internet_de_las_cosas#cite_note-1" TargetMode="External"/><Relationship Id="rId7" Type="http://schemas.openxmlformats.org/officeDocument/2006/relationships/hyperlink" Target="https://es.wikipedia.org/wiki/Internet_de_las_cosas#cite_note-Conner-3" TargetMode="External"/><Relationship Id="rId2" Type="http://schemas.openxmlformats.org/officeDocument/2006/relationships/hyperlink" Target="https://es.wikipedia.org/wiki/Idioma_ingl%C3%A9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Internet" TargetMode="External"/><Relationship Id="rId5" Type="http://schemas.openxmlformats.org/officeDocument/2006/relationships/hyperlink" Target="https://es.wikipedia.org/wiki/Red_de_computadoras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s://es.wikipedia.org/wiki/Internet_de_las_cosas#cite_note-2" TargetMode="Externa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312" y="4223113"/>
            <a:ext cx="3747256" cy="2810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618" y="-162434"/>
            <a:ext cx="3081314" cy="30813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0446" y="1609603"/>
            <a:ext cx="8637073" cy="2618554"/>
          </a:xfrm>
        </p:spPr>
        <p:txBody>
          <a:bodyPr>
            <a:normAutofit/>
          </a:bodyPr>
          <a:lstStyle/>
          <a:p>
            <a:r>
              <a:rPr lang="es-ES" dirty="0"/>
              <a:t>Taller Introducción a </a:t>
            </a:r>
            <a:r>
              <a:rPr lang="es-ES" dirty="0" err="1"/>
              <a:t>IoT</a:t>
            </a:r>
            <a:r>
              <a:rPr lang="es-ES" dirty="0"/>
              <a:t>: Planta Twittera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10464" y="4247296"/>
            <a:ext cx="3249828" cy="1071095"/>
          </a:xfrm>
        </p:spPr>
        <p:txBody>
          <a:bodyPr/>
          <a:lstStyle/>
          <a:p>
            <a:r>
              <a:rPr lang="es-ES" b="1" dirty="0"/>
              <a:t>Jaime Laborda Macario</a:t>
            </a:r>
          </a:p>
          <a:p>
            <a:r>
              <a:rPr lang="es-ES" dirty="0"/>
              <a:t>Miembro de </a:t>
            </a:r>
            <a:r>
              <a:rPr lang="es-ES" dirty="0" err="1"/>
              <a:t>MakersUPV</a:t>
            </a:r>
            <a:endParaRPr lang="en-GB" dirty="0"/>
          </a:p>
        </p:txBody>
      </p:sp>
      <p:pic>
        <p:nvPicPr>
          <p:cNvPr id="1026" name="Picture 2" descr="http://www.ctranspa.webs.upv.es/wp-content/uploads/2017/02/logo-catedra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03" y="1054916"/>
            <a:ext cx="4249758" cy="110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5351" y="5476974"/>
            <a:ext cx="348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hlinkClick r:id="rId5"/>
              </a:rPr>
              <a:t>es.libre.university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7019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Arduino IDE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instrucciones detalladas se encuentran en </a:t>
            </a:r>
            <a:r>
              <a:rPr lang="en-GB" dirty="0" err="1">
                <a:hlinkClick r:id="rId2"/>
              </a:rPr>
              <a:t>es.libre.university</a:t>
            </a:r>
            <a:endParaRPr lang="es-ES" dirty="0"/>
          </a:p>
          <a:p>
            <a:r>
              <a:rPr lang="es-ES" dirty="0"/>
              <a:t>Añadir nuevo repositorio: </a:t>
            </a:r>
            <a:r>
              <a:rPr lang="es-ES" b="1" dirty="0"/>
              <a:t>Archivo </a:t>
            </a:r>
            <a:r>
              <a:rPr lang="es-ES" b="1" dirty="0">
                <a:sym typeface="Wingdings" panose="05000000000000000000" pitchFamily="2" charset="2"/>
              </a:rPr>
              <a:t> Preferencias</a:t>
            </a:r>
          </a:p>
          <a:p>
            <a:r>
              <a:rPr lang="es-ES" dirty="0">
                <a:sym typeface="Wingdings" panose="05000000000000000000" pitchFamily="2" charset="2"/>
              </a:rPr>
              <a:t>En gestor de URL añadimos: </a:t>
            </a:r>
            <a:r>
              <a:rPr lang="en-GB" dirty="0">
                <a:hlinkClick r:id="rId3"/>
              </a:rPr>
              <a:t>http://arduino.esp8266.com/stable/package_esp8266com_index.json</a:t>
            </a:r>
            <a:endParaRPr lang="en-GB" dirty="0"/>
          </a:p>
          <a:p>
            <a:r>
              <a:rPr lang="es-ES" dirty="0"/>
              <a:t>A</a:t>
            </a:r>
            <a:r>
              <a:rPr lang="en-GB" dirty="0" err="1"/>
              <a:t>ñadir</a:t>
            </a:r>
            <a:r>
              <a:rPr lang="en-GB" dirty="0"/>
              <a:t> la </a:t>
            </a:r>
            <a:r>
              <a:rPr lang="en-GB" dirty="0" err="1"/>
              <a:t>placa</a:t>
            </a:r>
            <a:r>
              <a:rPr lang="en-GB" dirty="0"/>
              <a:t>: </a:t>
            </a:r>
            <a:r>
              <a:rPr lang="en-GB" b="1" dirty="0" err="1"/>
              <a:t>Herramientas</a:t>
            </a:r>
            <a:r>
              <a:rPr lang="en-GB" b="1" dirty="0"/>
              <a:t> </a:t>
            </a: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 err="1">
                <a:sym typeface="Wingdings" panose="05000000000000000000" pitchFamily="2" charset="2"/>
              </a:rPr>
              <a:t>Placa</a:t>
            </a:r>
            <a:r>
              <a:rPr lang="en-GB" b="1" dirty="0">
                <a:sym typeface="Wingdings" panose="05000000000000000000" pitchFamily="2" charset="2"/>
              </a:rPr>
              <a:t>  Gestor de </a:t>
            </a:r>
            <a:r>
              <a:rPr lang="en-GB" b="1" dirty="0" err="1">
                <a:sym typeface="Wingdings" panose="05000000000000000000" pitchFamily="2" charset="2"/>
              </a:rPr>
              <a:t>placas</a:t>
            </a:r>
            <a:endParaRPr lang="en-GB" b="1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Buscamos: </a:t>
            </a:r>
            <a:r>
              <a:rPr lang="es-ES" b="1" dirty="0">
                <a:sym typeface="Wingdings" panose="05000000000000000000" pitchFamily="2" charset="2"/>
              </a:rPr>
              <a:t>“esp8266” </a:t>
            </a:r>
            <a:r>
              <a:rPr lang="es-ES" dirty="0">
                <a:sym typeface="Wingdings" panose="05000000000000000000" pitchFamily="2" charset="2"/>
              </a:rPr>
              <a:t>e instalamos.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794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¡Hola mundo!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Comprobaremos que hemos instalado la placa correctamente</a:t>
            </a:r>
          </a:p>
          <a:p>
            <a:r>
              <a:rPr lang="es-ES" dirty="0"/>
              <a:t>Comprobaremos que podemos subir sketches desde Arduino</a:t>
            </a:r>
          </a:p>
          <a:p>
            <a:r>
              <a:rPr lang="es-ES" dirty="0"/>
              <a:t>Abrimos el sketch de ejemplo </a:t>
            </a:r>
            <a:r>
              <a:rPr lang="es-ES" dirty="0" err="1"/>
              <a:t>Blink</a:t>
            </a:r>
            <a:r>
              <a:rPr lang="es-ES" dirty="0"/>
              <a:t>: </a:t>
            </a:r>
            <a:r>
              <a:rPr lang="en-GB" b="1" dirty="0" err="1"/>
              <a:t>Archivos</a:t>
            </a:r>
            <a:r>
              <a:rPr lang="en-GB" b="1" dirty="0"/>
              <a:t> -&gt; </a:t>
            </a:r>
            <a:r>
              <a:rPr lang="en-GB" b="1" dirty="0" err="1"/>
              <a:t>Ejemplos</a:t>
            </a:r>
            <a:r>
              <a:rPr lang="en-GB" b="1" dirty="0"/>
              <a:t> -&gt; ESP8266 -&gt; Blink</a:t>
            </a:r>
            <a:endParaRPr lang="en-GB" dirty="0"/>
          </a:p>
          <a:p>
            <a:r>
              <a:rPr lang="es-ES" dirty="0"/>
              <a:t>E</a:t>
            </a:r>
            <a:r>
              <a:rPr lang="en-GB" dirty="0"/>
              <a:t>n </a:t>
            </a:r>
            <a:r>
              <a:rPr lang="es-ES" b="1" dirty="0"/>
              <a:t>Herramientas -&gt; Placa</a:t>
            </a:r>
            <a:r>
              <a:rPr lang="es-ES" dirty="0"/>
              <a:t> seleccionamos </a:t>
            </a:r>
            <a:r>
              <a:rPr lang="es-ES" i="1" dirty="0" err="1"/>
              <a:t>NodeMCU</a:t>
            </a:r>
            <a:r>
              <a:rPr lang="es-ES" i="1" dirty="0"/>
              <a:t> 1.0 (ESP-12E Module)</a:t>
            </a:r>
          </a:p>
          <a:p>
            <a:r>
              <a:rPr lang="es-ES" i="1" dirty="0"/>
              <a:t>Asegurarse de tener el puerto COM correcto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00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	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Cambiar la frecuencia de parpadeo del LED a 2Hz (500ms)</a:t>
            </a:r>
          </a:p>
          <a:p>
            <a:r>
              <a:rPr lang="es-ES" dirty="0"/>
              <a:t>Cambiar </a:t>
            </a:r>
            <a:r>
              <a:rPr lang="es-ES" i="1" dirty="0"/>
              <a:t>LED_BUILTIN</a:t>
            </a:r>
            <a:r>
              <a:rPr lang="es-ES" dirty="0"/>
              <a:t> por el pin 13 y conectar un LED al pin D7.</a:t>
            </a:r>
          </a:p>
          <a:p>
            <a:r>
              <a:rPr lang="es-ES" dirty="0"/>
              <a:t>Observar el mapeo de pines del ESP8266</a:t>
            </a:r>
            <a:endParaRPr lang="en-GB" dirty="0"/>
          </a:p>
        </p:txBody>
      </p:sp>
      <p:pic>
        <p:nvPicPr>
          <p:cNvPr id="3074" name="Picture 2" descr="https://github.com/jaimelaborda/Planta-Twittera/raw/master/doc/NodeMCU%20v.1.0%20pin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0"/>
            <a:ext cx="8231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3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499" y="2377936"/>
            <a:ext cx="9603275" cy="1049235"/>
          </a:xfrm>
        </p:spPr>
        <p:txBody>
          <a:bodyPr>
            <a:normAutofit/>
          </a:bodyPr>
          <a:lstStyle/>
          <a:p>
            <a:r>
              <a:rPr lang="es-ES" sz="6600" dirty="0"/>
              <a:t>Lectura de sensores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16477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DHT11</a:t>
            </a:r>
            <a:endParaRPr lang="en-GB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907" y="1477941"/>
            <a:ext cx="5638433" cy="4060442"/>
          </a:xfrm>
        </p:spPr>
      </p:pic>
      <p:sp>
        <p:nvSpPr>
          <p:cNvPr id="9" name="CuadroTexto 8"/>
          <p:cNvSpPr txBox="1"/>
          <p:nvPr/>
        </p:nvSpPr>
        <p:spPr>
          <a:xfrm>
            <a:off x="986971" y="1756229"/>
            <a:ext cx="47026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Sensor Temperatura y Humedad relativa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Usaremos la librería </a:t>
            </a:r>
            <a:r>
              <a:rPr lang="es-ES" i="1" dirty="0" err="1"/>
              <a:t>SimpleDHT</a:t>
            </a:r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/>
              <a:t>Programa</a:t>
            </a:r>
            <a:r>
              <a:rPr lang="es-ES" b="1" i="1" dirty="0">
                <a:sym typeface="Wingdings" panose="05000000000000000000" pitchFamily="2" charset="2"/>
              </a:rPr>
              <a:t> Incluir librería  Gestor de librerías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Buscar </a:t>
            </a:r>
            <a:r>
              <a:rPr lang="es-ES" i="1" dirty="0" err="1">
                <a:sym typeface="Wingdings" panose="05000000000000000000" pitchFamily="2" charset="2"/>
              </a:rPr>
              <a:t>SimpleDHT</a:t>
            </a:r>
            <a:endParaRPr lang="es-ES" i="1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i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ym typeface="Wingdings" panose="05000000000000000000" pitchFamily="2" charset="2"/>
              </a:rPr>
              <a:t>Vcc</a:t>
            </a:r>
            <a:r>
              <a:rPr lang="es-ES" i="1" dirty="0">
                <a:sym typeface="Wingdings" panose="05000000000000000000" pitchFamily="2" charset="2"/>
              </a:rPr>
              <a:t> (+) 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ym typeface="Wingdings" panose="05000000000000000000" pitchFamily="2" charset="2"/>
              </a:rPr>
              <a:t>GND (-) 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ym typeface="Wingdings" panose="05000000000000000000" pitchFamily="2" charset="2"/>
              </a:rPr>
              <a:t>Out</a:t>
            </a:r>
            <a:r>
              <a:rPr lang="es-ES" i="1" dirty="0">
                <a:sym typeface="Wingdings" panose="05000000000000000000" pitchFamily="2" charset="2"/>
              </a:rPr>
              <a:t>  D4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i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ym typeface="Wingdings" panose="05000000000000000000" pitchFamily="2" charset="2"/>
              </a:rPr>
              <a:t>Cargar ejemplo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AutoShape 6" descr="arduino-dht11-dht22-patillaj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8" descr="arduino-dht11-dht22-patillaj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391" y="3733800"/>
            <a:ext cx="1476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9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 humedad de suelo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0270" y="1893108"/>
            <a:ext cx="5658787" cy="370953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Sensor Analógico</a:t>
            </a:r>
          </a:p>
          <a:p>
            <a:endParaRPr lang="es-ES" dirty="0"/>
          </a:p>
          <a:p>
            <a:r>
              <a:rPr lang="es-ES" dirty="0" err="1"/>
              <a:t>Vcc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3.3V (¡¡OJO, NO CONECTAR A 5V!!)</a:t>
            </a:r>
          </a:p>
          <a:p>
            <a:r>
              <a:rPr lang="es-ES" dirty="0">
                <a:sym typeface="Wingdings" panose="05000000000000000000" pitchFamily="2" charset="2"/>
              </a:rPr>
              <a:t>GND  GND (0V)</a:t>
            </a:r>
          </a:p>
          <a:p>
            <a:r>
              <a:rPr lang="es-ES" dirty="0">
                <a:sym typeface="Wingdings" panose="05000000000000000000" pitchFamily="2" charset="2"/>
              </a:rPr>
              <a:t>A0  A0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Fácil, no?! :D</a:t>
            </a:r>
          </a:p>
          <a:p>
            <a:r>
              <a:rPr lang="es-ES" b="1" dirty="0"/>
              <a:t>Ejercicio: </a:t>
            </a:r>
            <a:r>
              <a:rPr lang="es-ES" dirty="0"/>
              <a:t>Cargamos el sketch de ejemplo y sumergimos la sonda en un vaso con agua. ¿Qué ocurre?</a:t>
            </a:r>
            <a:endParaRPr lang="en-GB" dirty="0"/>
          </a:p>
        </p:txBody>
      </p:sp>
      <p:pic>
        <p:nvPicPr>
          <p:cNvPr id="6146" name="Picture 2" descr="Resultado de imagen de sensor humedad suel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057" y="1491367"/>
            <a:ext cx="4764314" cy="35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038866" y="5602645"/>
            <a:ext cx="633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https://github.com/jaimelaborda/Planta-Twittera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21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web: Control de un LED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Controlar el LED interno de la </a:t>
            </a:r>
            <a:r>
              <a:rPr lang="es-ES" i="1" dirty="0" err="1"/>
              <a:t>NodeMCU</a:t>
            </a:r>
            <a:r>
              <a:rPr lang="es-ES" dirty="0"/>
              <a:t> mediante una página web HTTP</a:t>
            </a:r>
          </a:p>
          <a:p>
            <a:r>
              <a:rPr lang="es-ES" dirty="0"/>
              <a:t>Mediante dos botones realizaremos peticiones al servidor para que encienda o apague el LED.</a:t>
            </a:r>
          </a:p>
          <a:p>
            <a:r>
              <a:rPr lang="es-ES" dirty="0"/>
              <a:t>Es el ejemplo más sencillo que se puede realizar después del </a:t>
            </a:r>
            <a:r>
              <a:rPr lang="es-ES" dirty="0" err="1"/>
              <a:t>Blink</a:t>
            </a:r>
            <a:r>
              <a:rPr lang="es-ES" dirty="0"/>
              <a:t> y con él aprenderemos a conectarnos a una red Wifi, a crear un servidor HTTP, y a responder y diferenciar entre las distintas peticiones que nos hará un cliente.</a:t>
            </a:r>
          </a:p>
        </p:txBody>
      </p:sp>
    </p:spTree>
    <p:extLst>
      <p:ext uri="{BB962C8B-B14F-4D97-AF65-F5344CB8AC3E}">
        <p14:creationId xmlns:p14="http://schemas.microsoft.com/office/powerpoint/2010/main" val="331265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Conexión a red </a:t>
            </a:r>
            <a:r>
              <a:rPr lang="es-ES" dirty="0" err="1"/>
              <a:t>WiFi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Usaremos la librería es la </a:t>
            </a:r>
            <a:r>
              <a:rPr lang="es-ES" i="1" dirty="0">
                <a:hlinkClick r:id="rId2"/>
              </a:rPr>
              <a:t>ESP8266Wifi.h</a:t>
            </a:r>
            <a:r>
              <a:rPr lang="es-ES" i="1" dirty="0"/>
              <a:t>, </a:t>
            </a:r>
            <a:r>
              <a:rPr lang="es-ES" dirty="0"/>
              <a:t>muy parecida a la nativa de Arduino </a:t>
            </a:r>
            <a:r>
              <a:rPr lang="en-GB" i="1" dirty="0" err="1"/>
              <a:t>WiFi.h</a:t>
            </a:r>
            <a:r>
              <a:rPr lang="en-GB" dirty="0"/>
              <a:t>.</a:t>
            </a:r>
          </a:p>
          <a:p>
            <a:r>
              <a:rPr lang="en-GB" b="1" dirty="0" err="1"/>
              <a:t>WiFi.begin</a:t>
            </a:r>
            <a:r>
              <a:rPr lang="en-GB" b="1" dirty="0"/>
              <a:t>("network-name", "pass-to-network")</a:t>
            </a:r>
            <a:r>
              <a:rPr lang="en-GB" dirty="0"/>
              <a:t>: Nos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iniciar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conexión</a:t>
            </a:r>
            <a:r>
              <a:rPr lang="en-GB" dirty="0"/>
              <a:t>. </a:t>
            </a:r>
            <a:r>
              <a:rPr lang="en-GB" dirty="0" err="1"/>
              <a:t>Acepta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parámetros</a:t>
            </a:r>
            <a:r>
              <a:rPr lang="en-GB" dirty="0"/>
              <a:t> la SSID y el PASS del </a:t>
            </a:r>
            <a:r>
              <a:rPr lang="en-GB" dirty="0" err="1"/>
              <a:t>WiFi</a:t>
            </a:r>
            <a:r>
              <a:rPr lang="en-GB" dirty="0"/>
              <a:t>.</a:t>
            </a:r>
          </a:p>
          <a:p>
            <a:r>
              <a:rPr lang="en-GB" b="1" dirty="0" err="1"/>
              <a:t>WiFi.mode</a:t>
            </a:r>
            <a:r>
              <a:rPr lang="en-GB" b="1" dirty="0"/>
              <a:t>(m)</a:t>
            </a:r>
            <a:r>
              <a:rPr lang="en-GB" dirty="0"/>
              <a:t>: </a:t>
            </a:r>
            <a:r>
              <a:rPr lang="en-GB" dirty="0" err="1"/>
              <a:t>Establece</a:t>
            </a:r>
            <a:r>
              <a:rPr lang="en-GB" dirty="0"/>
              <a:t> el </a:t>
            </a:r>
            <a:r>
              <a:rPr lang="en-GB" dirty="0" err="1"/>
              <a:t>modo</a:t>
            </a:r>
            <a:r>
              <a:rPr lang="en-GB" dirty="0"/>
              <a:t> de </a:t>
            </a:r>
            <a:r>
              <a:rPr lang="en-GB" dirty="0" err="1"/>
              <a:t>operación</a:t>
            </a:r>
            <a:r>
              <a:rPr lang="en-GB" dirty="0"/>
              <a:t> del </a:t>
            </a:r>
            <a:r>
              <a:rPr lang="en-GB" dirty="0" err="1"/>
              <a:t>WiFi</a:t>
            </a:r>
            <a:r>
              <a:rPr lang="en-GB" dirty="0"/>
              <a:t> (WIFI_AP, WIFI_STA, WIFI_AP_STA o WIFI_OFF)</a:t>
            </a:r>
          </a:p>
          <a:p>
            <a:r>
              <a:rPr lang="en-GB" b="1" dirty="0" err="1"/>
              <a:t>WiFi.status</a:t>
            </a:r>
            <a:r>
              <a:rPr lang="en-GB" b="1" dirty="0"/>
              <a:t>()</a:t>
            </a:r>
            <a:r>
              <a:rPr lang="en-GB" dirty="0"/>
              <a:t>: </a:t>
            </a:r>
            <a:r>
              <a:rPr lang="en-GB" dirty="0" err="1"/>
              <a:t>Devolverá</a:t>
            </a:r>
            <a:r>
              <a:rPr lang="en-GB" dirty="0"/>
              <a:t> el </a:t>
            </a:r>
            <a:r>
              <a:rPr lang="en-GB" dirty="0" err="1"/>
              <a:t>parámetro</a:t>
            </a:r>
            <a:r>
              <a:rPr lang="en-GB" dirty="0"/>
              <a:t> </a:t>
            </a:r>
            <a:r>
              <a:rPr lang="en-GB" i="1" dirty="0"/>
              <a:t>WL_CONNECTED</a:t>
            </a:r>
            <a:r>
              <a:rPr lang="en-GB" dirty="0"/>
              <a:t> 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estamos</a:t>
            </a:r>
            <a:r>
              <a:rPr lang="en-GB" dirty="0"/>
              <a:t> </a:t>
            </a:r>
            <a:r>
              <a:rPr lang="en-GB" dirty="0" err="1"/>
              <a:t>conectados</a:t>
            </a:r>
            <a:r>
              <a:rPr lang="en-GB" dirty="0"/>
              <a:t> </a:t>
            </a:r>
            <a:r>
              <a:rPr lang="en-GB" dirty="0" err="1"/>
              <a:t>correctamente</a:t>
            </a:r>
            <a:r>
              <a:rPr lang="en-GB" dirty="0"/>
              <a:t>.</a:t>
            </a:r>
          </a:p>
          <a:p>
            <a:r>
              <a:rPr lang="en-GB" b="1" dirty="0" err="1"/>
              <a:t>WiFi.localIP</a:t>
            </a:r>
            <a:r>
              <a:rPr lang="en-GB" b="1" dirty="0"/>
              <a:t>()</a:t>
            </a:r>
            <a:r>
              <a:rPr lang="en-GB" dirty="0"/>
              <a:t>: Nos </a:t>
            </a:r>
            <a:r>
              <a:rPr lang="en-GB" dirty="0" err="1"/>
              <a:t>devuelve</a:t>
            </a:r>
            <a:r>
              <a:rPr lang="en-GB" dirty="0"/>
              <a:t> la IP a la que </a:t>
            </a:r>
            <a:r>
              <a:rPr lang="en-GB" dirty="0" err="1"/>
              <a:t>estamos</a:t>
            </a:r>
            <a:r>
              <a:rPr lang="en-GB" dirty="0"/>
              <a:t> </a:t>
            </a:r>
            <a:r>
              <a:rPr lang="en-GB" dirty="0" err="1"/>
              <a:t>conectados</a:t>
            </a:r>
            <a:r>
              <a:rPr lang="en-GB" dirty="0"/>
              <a:t>. (Solo para STA)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639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6F8FA"/>
              </a:clrFrom>
              <a:clrTo>
                <a:srgbClr val="F6F8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4628" y="901798"/>
            <a:ext cx="7772631" cy="523389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225143" y="1436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Disponible en:</a:t>
            </a:r>
          </a:p>
          <a:p>
            <a:r>
              <a:rPr lang="en-GB" sz="2000" dirty="0">
                <a:hlinkClick r:id="rId3"/>
              </a:rPr>
              <a:t>https://github.com/jaimelaborda/Planta-Twittera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2045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Credenciales </a:t>
            </a:r>
            <a:r>
              <a:rPr lang="es-ES" dirty="0" err="1"/>
              <a:t>WiFi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0270" y="2534626"/>
            <a:ext cx="9603275" cy="3294576"/>
          </a:xfrm>
        </p:spPr>
        <p:txBody>
          <a:bodyPr>
            <a:normAutofit/>
          </a:bodyPr>
          <a:lstStyle/>
          <a:p>
            <a:r>
              <a:rPr lang="es-ES" sz="3600" b="1" dirty="0"/>
              <a:t>SSID: </a:t>
            </a:r>
            <a:r>
              <a:rPr lang="es-ES" sz="3600" dirty="0"/>
              <a:t>TechFest2</a:t>
            </a:r>
          </a:p>
          <a:p>
            <a:r>
              <a:rPr lang="es-ES" sz="3600" b="1" dirty="0"/>
              <a:t>PASS: </a:t>
            </a:r>
            <a:r>
              <a:rPr lang="es-ES" sz="3600" dirty="0"/>
              <a:t>techfest2017</a:t>
            </a:r>
            <a:endParaRPr lang="en-GB" sz="3600" dirty="0"/>
          </a:p>
        </p:txBody>
      </p:sp>
      <p:pic>
        <p:nvPicPr>
          <p:cNvPr id="4098" name="Picture 2" descr="Resultado de imagen de wi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82" y="1364342"/>
            <a:ext cx="4591484" cy="37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2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¿Quién somos?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6932" y="545551"/>
            <a:ext cx="5462586" cy="546258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9085" y="2199503"/>
            <a:ext cx="5072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Comunidad de estudiantes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DIY,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Doing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+ 2000 </a:t>
            </a:r>
            <a:r>
              <a:rPr lang="es-ES" dirty="0" err="1"/>
              <a:t>Makers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+200 Asociados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Proyectos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Talleres prácticos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Organización de eventos: ORC, FCVLC…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Salir de las aulas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5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un LED por </a:t>
            </a:r>
            <a:r>
              <a:rPr lang="es-ES" dirty="0" err="1"/>
              <a:t>WiFi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Haremos que el </a:t>
            </a:r>
            <a:r>
              <a:rPr lang="es-ES" dirty="0" err="1"/>
              <a:t>NodeMCU</a:t>
            </a:r>
            <a:r>
              <a:rPr lang="es-ES" dirty="0"/>
              <a:t> se convierta en un pequeño servidor web listo para atender a peticiones HTTP de clientes que se conecten a el. </a:t>
            </a:r>
          </a:p>
          <a:p>
            <a:endParaRPr lang="es-ES" dirty="0"/>
          </a:p>
          <a:p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disponible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https://github.com/jaimelaborda/Planta-Twittera/tree/master/ejemplos/esp8266_led_server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47" y="4485594"/>
            <a:ext cx="3371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Ejercicio 1: </a:t>
            </a:r>
            <a:r>
              <a:rPr lang="es-ES" dirty="0"/>
              <a:t>Se propone como ejercicio modificar el código para que funcione de manera correcta, es decir, de manera lógica.</a:t>
            </a:r>
          </a:p>
          <a:p>
            <a:r>
              <a:rPr lang="es-ES" b="1" dirty="0"/>
              <a:t>Ejercicio 2: </a:t>
            </a:r>
            <a:r>
              <a:rPr lang="es-ES" dirty="0"/>
              <a:t>Conecta un LED externo con una resistencia de 160-330 </a:t>
            </a:r>
            <a:r>
              <a:rPr lang="es-ES" dirty="0" err="1"/>
              <a:t>Ohms</a:t>
            </a:r>
            <a:r>
              <a:rPr lang="es-ES" dirty="0"/>
              <a:t> a otro pin y modifica el código para encender/apagar desde el navegador dicho LED.</a:t>
            </a:r>
          </a:p>
          <a:p>
            <a:r>
              <a:rPr lang="es-ES" b="1" dirty="0"/>
              <a:t>Ejercicio 3: </a:t>
            </a:r>
            <a:r>
              <a:rPr lang="es-ES" dirty="0"/>
              <a:t>Añade 2 </a:t>
            </a:r>
            <a:r>
              <a:rPr lang="es-ES" dirty="0" err="1"/>
              <a:t>LEDs</a:t>
            </a:r>
            <a:r>
              <a:rPr lang="es-ES" dirty="0"/>
              <a:t> y modifica el código para que el servidor muestre al usuario 4 botones y poder encender/apagar independientemente uno u otro.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741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499" y="2377936"/>
            <a:ext cx="9603275" cy="1049235"/>
          </a:xfrm>
        </p:spPr>
        <p:txBody>
          <a:bodyPr>
            <a:normAutofit/>
          </a:bodyPr>
          <a:lstStyle/>
          <a:p>
            <a:r>
              <a:rPr lang="es-ES" sz="6600" dirty="0" err="1"/>
              <a:t>ThingSpeak</a:t>
            </a:r>
            <a:endParaRPr lang="en-GB" sz="6600" dirty="0"/>
          </a:p>
        </p:txBody>
      </p:sp>
      <p:pic>
        <p:nvPicPr>
          <p:cNvPr id="7170" name="Picture 2" descr="Resultado de imagen de thingsp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07" y="4360182"/>
            <a:ext cx="4229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72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0271" y="2171769"/>
            <a:ext cx="6537130" cy="3294576"/>
          </a:xfrm>
        </p:spPr>
        <p:txBody>
          <a:bodyPr/>
          <a:lstStyle/>
          <a:p>
            <a:r>
              <a:rPr lang="es-ES" dirty="0"/>
              <a:t>Conjunto de servidor web, más una base de datos y una API que nos permite almacenar y transmitir datos usando el protocolo HTTP</a:t>
            </a:r>
          </a:p>
          <a:p>
            <a:r>
              <a:rPr lang="es-ES" dirty="0"/>
              <a:t>Sencillez: nos permite desarrollar una aplicación visual para mostrar nuestros datos en pocos minutos y así centrarnos en la parte Hardware.</a:t>
            </a:r>
            <a:endParaRPr lang="en-GB" dirty="0"/>
          </a:p>
        </p:txBody>
      </p:sp>
      <p:pic>
        <p:nvPicPr>
          <p:cNvPr id="8194" name="Picture 2" descr="Resultado de imagen de thingsp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85" y="2171769"/>
            <a:ext cx="4055577" cy="260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06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cuenta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Creamos una cuenta</a:t>
            </a:r>
          </a:p>
          <a:p>
            <a:r>
              <a:rPr lang="es-ES" dirty="0"/>
              <a:t>Creamos un canal</a:t>
            </a:r>
          </a:p>
          <a:p>
            <a:r>
              <a:rPr lang="es-ES" dirty="0"/>
              <a:t>Obtenemos la API Key</a:t>
            </a:r>
            <a:endParaRPr lang="en-GB" dirty="0"/>
          </a:p>
        </p:txBody>
      </p:sp>
      <p:sp>
        <p:nvSpPr>
          <p:cNvPr id="4" name="CuadroTexto 3"/>
          <p:cNvSpPr txBox="1"/>
          <p:nvPr/>
        </p:nvSpPr>
        <p:spPr>
          <a:xfrm>
            <a:off x="3356562" y="4399825"/>
            <a:ext cx="808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hlinkClick r:id="rId2"/>
              </a:rPr>
              <a:t>https://thingspeak.com/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42397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una API?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Conjunto de </a:t>
            </a:r>
            <a:r>
              <a:rPr lang="en-GB" dirty="0" err="1"/>
              <a:t>comandos</a:t>
            </a:r>
            <a:r>
              <a:rPr lang="en-GB" dirty="0"/>
              <a:t>, </a:t>
            </a:r>
            <a:r>
              <a:rPr lang="en-GB" dirty="0" err="1"/>
              <a:t>funciones</a:t>
            </a:r>
            <a:r>
              <a:rPr lang="en-GB" dirty="0"/>
              <a:t> y </a:t>
            </a:r>
            <a:r>
              <a:rPr lang="en-GB" dirty="0" err="1"/>
              <a:t>protocolos</a:t>
            </a:r>
            <a:r>
              <a:rPr lang="en-GB" dirty="0"/>
              <a:t> </a:t>
            </a:r>
            <a:r>
              <a:rPr lang="en-GB" dirty="0" err="1"/>
              <a:t>informáticos</a:t>
            </a:r>
            <a:r>
              <a:rPr lang="en-GB" dirty="0"/>
              <a:t> que </a:t>
            </a:r>
            <a:r>
              <a:rPr lang="en-GB" dirty="0" err="1"/>
              <a:t>permiten</a:t>
            </a:r>
            <a:r>
              <a:rPr lang="en-GB" dirty="0"/>
              <a:t> 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desarrolladores</a:t>
            </a:r>
            <a:r>
              <a:rPr lang="en-GB" dirty="0"/>
              <a:t> </a:t>
            </a:r>
            <a:r>
              <a:rPr lang="en-GB" dirty="0" err="1"/>
              <a:t>crear</a:t>
            </a:r>
            <a:r>
              <a:rPr lang="en-GB" dirty="0"/>
              <a:t> </a:t>
            </a:r>
            <a:r>
              <a:rPr lang="en-GB" dirty="0" err="1"/>
              <a:t>programas</a:t>
            </a:r>
            <a:r>
              <a:rPr lang="en-GB" dirty="0"/>
              <a:t> </a:t>
            </a:r>
            <a:r>
              <a:rPr lang="en-GB" dirty="0" err="1"/>
              <a:t>específicos</a:t>
            </a:r>
            <a:r>
              <a:rPr lang="en-GB" dirty="0"/>
              <a:t> para </a:t>
            </a:r>
            <a:r>
              <a:rPr lang="en-GB" dirty="0" err="1"/>
              <a:t>ciertos</a:t>
            </a:r>
            <a:r>
              <a:rPr lang="en-GB" dirty="0"/>
              <a:t> </a:t>
            </a:r>
            <a:r>
              <a:rPr lang="en-GB" dirty="0" err="1"/>
              <a:t>sistemas</a:t>
            </a:r>
            <a:r>
              <a:rPr lang="en-GB" dirty="0"/>
              <a:t> </a:t>
            </a:r>
            <a:r>
              <a:rPr lang="en-GB" dirty="0" err="1"/>
              <a:t>operativos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s-ES" dirty="0"/>
              <a:t>API REST:</a:t>
            </a:r>
          </a:p>
          <a:p>
            <a:r>
              <a:rPr lang="es-ES" dirty="0"/>
              <a:t>GET: Pedir al servidor un servicio</a:t>
            </a:r>
          </a:p>
          <a:p>
            <a:r>
              <a:rPr lang="es-ES" dirty="0"/>
              <a:t>POST: Actualizar una variable creando un nuevo registro</a:t>
            </a:r>
          </a:p>
          <a:p>
            <a:r>
              <a:rPr lang="es-ES" dirty="0"/>
              <a:t>PUT: Modificar un valor de un registro</a:t>
            </a:r>
          </a:p>
          <a:p>
            <a:r>
              <a:rPr lang="es-ES" dirty="0"/>
              <a:t>DELETE: Borrar un valor de un registro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13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ThingTweet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de </a:t>
            </a:r>
            <a:r>
              <a:rPr lang="es-ES" dirty="0" err="1"/>
              <a:t>ThingSpeak</a:t>
            </a:r>
            <a:r>
              <a:rPr lang="es-ES" dirty="0"/>
              <a:t>: Apps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ThingTweet</a:t>
            </a:r>
            <a:r>
              <a:rPr lang="es-ES" dirty="0">
                <a:sym typeface="Wingdings" panose="05000000000000000000" pitchFamily="2" charset="2"/>
              </a:rPr>
              <a:t>. </a:t>
            </a:r>
          </a:p>
          <a:p>
            <a:r>
              <a:rPr lang="es-ES" dirty="0">
                <a:sym typeface="Wingdings" panose="05000000000000000000" pitchFamily="2" charset="2"/>
              </a:rPr>
              <a:t>Nos permite comunicarnos con la API de </a:t>
            </a:r>
            <a:r>
              <a:rPr lang="es-ES" dirty="0" err="1">
                <a:sym typeface="Wingdings" panose="05000000000000000000" pitchFamily="2" charset="2"/>
              </a:rPr>
              <a:t>Tweeter</a:t>
            </a:r>
            <a:r>
              <a:rPr lang="es-ES" dirty="0">
                <a:sym typeface="Wingdings" panose="05000000000000000000" pitchFamily="2" charset="2"/>
              </a:rPr>
              <a:t> y poner tweets en pocos minutos</a:t>
            </a:r>
          </a:p>
          <a:p>
            <a:r>
              <a:rPr lang="es-ES" dirty="0">
                <a:sym typeface="Wingdings" panose="05000000000000000000" pitchFamily="2" charset="2"/>
              </a:rPr>
              <a:t>Asociamos nuestra cuenta de Twitter</a:t>
            </a:r>
          </a:p>
          <a:p>
            <a:r>
              <a:rPr lang="es-ES" dirty="0">
                <a:sym typeface="Wingdings" panose="05000000000000000000" pitchFamily="2" charset="2"/>
              </a:rPr>
              <a:t>Obtenemos la API Key</a:t>
            </a:r>
          </a:p>
          <a:p>
            <a:r>
              <a:rPr lang="es-ES" b="1" dirty="0">
                <a:sym typeface="Wingdings" panose="05000000000000000000" pitchFamily="2" charset="2"/>
              </a:rPr>
              <a:t>Ejercicio: </a:t>
            </a:r>
            <a:r>
              <a:rPr lang="es-ES" dirty="0">
                <a:sym typeface="Wingdings" panose="05000000000000000000" pitchFamily="2" charset="2"/>
              </a:rPr>
              <a:t>Mandar un Tweet desde el ESP8266 mencionando a </a:t>
            </a:r>
            <a:r>
              <a:rPr lang="es-ES" b="1" i="1" dirty="0">
                <a:solidFill>
                  <a:srgbClr val="00B0F0"/>
                </a:solidFill>
                <a:sym typeface="Wingdings" panose="05000000000000000000" pitchFamily="2" charset="2"/>
              </a:rPr>
              <a:t>@</a:t>
            </a:r>
            <a:r>
              <a:rPr lang="es-ES" b="1" i="1" dirty="0" err="1">
                <a:solidFill>
                  <a:srgbClr val="00B0F0"/>
                </a:solidFill>
                <a:sym typeface="Wingdings" panose="05000000000000000000" pitchFamily="2" charset="2"/>
              </a:rPr>
              <a:t>techfestUPV</a:t>
            </a:r>
            <a:endParaRPr lang="en-GB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10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499" y="2377936"/>
            <a:ext cx="9603275" cy="1049235"/>
          </a:xfrm>
        </p:spPr>
        <p:txBody>
          <a:bodyPr>
            <a:normAutofit/>
          </a:bodyPr>
          <a:lstStyle/>
          <a:p>
            <a:r>
              <a:rPr lang="es-ES" sz="6600" dirty="0"/>
              <a:t>Planta Twittera</a:t>
            </a:r>
            <a:endParaRPr lang="en-GB" sz="6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75" y="1702636"/>
            <a:ext cx="3747256" cy="2810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051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pregunt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022" y="2706481"/>
            <a:ext cx="3264245" cy="32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729946" y="1136821"/>
            <a:ext cx="8835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/>
              <a:t>¿Qué es </a:t>
            </a:r>
            <a:r>
              <a:rPr lang="es-ES" sz="9600" dirty="0" err="1"/>
              <a:t>IoT</a:t>
            </a:r>
            <a:r>
              <a:rPr lang="es-ES" sz="9600" dirty="0"/>
              <a:t>?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78509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IoT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9569" y="1743067"/>
            <a:ext cx="8866346" cy="170446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Internet de las cosas</a:t>
            </a:r>
            <a:r>
              <a:rPr lang="es-ES" dirty="0"/>
              <a:t> (en </a:t>
            </a:r>
            <a:r>
              <a:rPr lang="es-ES" dirty="0">
                <a:hlinkClick r:id="rId2" tooltip="Idioma inglés"/>
              </a:rPr>
              <a:t>inglés</a:t>
            </a:r>
            <a:r>
              <a:rPr lang="es-ES" dirty="0"/>
              <a:t>, </a:t>
            </a:r>
            <a:r>
              <a:rPr lang="es-ES" i="1" dirty="0"/>
              <a:t>Internet of </a:t>
            </a:r>
            <a:r>
              <a:rPr lang="es-ES" i="1" dirty="0" err="1"/>
              <a:t>things</a:t>
            </a:r>
            <a:r>
              <a:rPr lang="es-ES" dirty="0"/>
              <a:t>, abreviado </a:t>
            </a:r>
            <a:r>
              <a:rPr lang="es-ES" i="1" dirty="0" err="1"/>
              <a:t>IoT</a:t>
            </a:r>
            <a:r>
              <a:rPr lang="es-ES" dirty="0"/>
              <a:t>)</a:t>
            </a:r>
            <a:r>
              <a:rPr lang="es-ES" baseline="30000" dirty="0">
                <a:hlinkClick r:id="rId3"/>
              </a:rPr>
              <a:t>1</a:t>
            </a:r>
            <a:r>
              <a:rPr lang="es-ES" dirty="0"/>
              <a:t> </a:t>
            </a:r>
            <a:r>
              <a:rPr lang="es-ES" baseline="30000" dirty="0">
                <a:hlinkClick r:id="rId4"/>
              </a:rPr>
              <a:t>2</a:t>
            </a:r>
            <a:r>
              <a:rPr lang="es-ES" dirty="0"/>
              <a:t> es un concepto que se refiere a la </a:t>
            </a:r>
            <a:r>
              <a:rPr lang="es-ES" dirty="0">
                <a:hlinkClick r:id="rId5" tooltip="Red de computadoras"/>
              </a:rPr>
              <a:t>interconexión</a:t>
            </a:r>
            <a:r>
              <a:rPr lang="es-ES" dirty="0"/>
              <a:t> digital de objetos cotidianos con </a:t>
            </a:r>
            <a:r>
              <a:rPr lang="es-ES" dirty="0">
                <a:hlinkClick r:id="rId6" tooltip="Internet"/>
              </a:rPr>
              <a:t>internet</a:t>
            </a:r>
            <a:r>
              <a:rPr lang="es-ES" dirty="0"/>
              <a:t>.</a:t>
            </a:r>
            <a:r>
              <a:rPr lang="es-ES" baseline="30000" dirty="0">
                <a:hlinkClick r:id="rId7"/>
              </a:rPr>
              <a:t>3</a:t>
            </a:r>
            <a:r>
              <a:rPr lang="es-ES" dirty="0"/>
              <a:t> Alternativamente, Internet de las cosas es la conexión de Internet con “cosas u objetos” que personas.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516" b="89677" l="9816" r="89571">
                        <a14:foregroundMark x1="26380" y1="21935" x2="26380" y2="21935"/>
                        <a14:foregroundMark x1="28221" y1="16129" x2="28221" y2="16129"/>
                        <a14:foregroundMark x1="33742" y1="13548" x2="33742" y2="13548"/>
                        <a14:foregroundMark x1="35583" y1="14839" x2="36810" y2="12258"/>
                        <a14:foregroundMark x1="41718" y1="12903" x2="47239" y2="11613"/>
                        <a14:foregroundMark x1="51534" y1="4516" x2="51534" y2="4516"/>
                        <a14:foregroundMark x1="51534" y1="4516" x2="51534" y2="4516"/>
                        <a14:foregroundMark x1="41104" y1="7097" x2="66258" y2="12258"/>
                        <a14:foregroundMark x1="63190" y1="6452" x2="55828" y2="6452"/>
                        <a14:foregroundMark x1="21472" y1="26452" x2="23926" y2="54194"/>
                        <a14:foregroundMark x1="15951" y1="72258" x2="86503" y2="780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1729" y="1541691"/>
            <a:ext cx="2215980" cy="2107220"/>
          </a:xfrm>
          <a:prstGeom prst="rect">
            <a:avLst/>
          </a:prstGeom>
        </p:spPr>
      </p:pic>
      <p:pic>
        <p:nvPicPr>
          <p:cNvPr id="2050" name="Picture 2" descr="Internet de las cosa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998" y="758627"/>
            <a:ext cx="5780567" cy="578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2940908" y="1743067"/>
            <a:ext cx="2607276" cy="17044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470453" y="4300912"/>
            <a:ext cx="4114801" cy="5800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1470454" y="3163330"/>
            <a:ext cx="2570205" cy="2784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GB" dirty="0" err="1"/>
              <a:t>Conociendo</a:t>
            </a:r>
            <a:r>
              <a:rPr lang="en-GB" dirty="0"/>
              <a:t> al ESP8266</a:t>
            </a:r>
            <a:br>
              <a:rPr lang="en-GB" b="1" dirty="0"/>
            </a:br>
            <a:endParaRPr lang="en-GB" dirty="0"/>
          </a:p>
        </p:txBody>
      </p:sp>
      <p:pic>
        <p:nvPicPr>
          <p:cNvPr id="3074" name="Picture 2" descr="ESP-12-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10" y="2546255"/>
            <a:ext cx="5044972" cy="179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112109" y="2298357"/>
            <a:ext cx="4880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32-bit RISC CPU a 80 MHz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64 KiB de RAM para </a:t>
            </a:r>
            <a:r>
              <a:rPr lang="en-GB" dirty="0" err="1"/>
              <a:t>instrucciones</a:t>
            </a:r>
            <a:r>
              <a:rPr lang="en-GB" dirty="0"/>
              <a:t> y 96 KiB de RAM para </a:t>
            </a:r>
            <a:r>
              <a:rPr lang="en-GB" dirty="0" err="1"/>
              <a:t>datos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IEEE 802.11 b/g/n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16 pines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SPI e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Convertidor</a:t>
            </a:r>
            <a:r>
              <a:rPr lang="en-GB" dirty="0"/>
              <a:t> </a:t>
            </a:r>
            <a:r>
              <a:rPr lang="en-GB" dirty="0" err="1"/>
              <a:t>Analógico</a:t>
            </a:r>
            <a:r>
              <a:rPr lang="en-GB" dirty="0"/>
              <a:t>-Digital (ADC) de 10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CuadroTexto 6"/>
          <p:cNvSpPr txBox="1"/>
          <p:nvPr/>
        </p:nvSpPr>
        <p:spPr>
          <a:xfrm>
            <a:off x="1853513" y="1864382"/>
            <a:ext cx="63266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00" dirty="0"/>
              <a:t> </a:t>
            </a:r>
            <a:r>
              <a:rPr lang="es-ES" sz="19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&lt; 3€</a:t>
            </a:r>
            <a:endParaRPr lang="en-GB" sz="19900" dirty="0"/>
          </a:p>
        </p:txBody>
      </p:sp>
    </p:spTree>
    <p:extLst>
      <p:ext uri="{BB962C8B-B14F-4D97-AF65-F5344CB8AC3E}">
        <p14:creationId xmlns:p14="http://schemas.microsoft.com/office/powerpoint/2010/main" val="13386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Conociendo al </a:t>
            </a:r>
            <a:r>
              <a:rPr lang="es-ES" dirty="0" err="1"/>
              <a:t>NodeMCU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Kit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s://github.com/jaimelaborda/Planta-Twittera/raw/master/doc/NodeMCU_DEVKIT_1.0.jpg?raw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6" y="2002559"/>
            <a:ext cx="5074865" cy="338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043117" y="2540844"/>
            <a:ext cx="4843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Proyecto Open-</a:t>
            </a:r>
            <a:r>
              <a:rPr lang="es-ES" dirty="0" err="1"/>
              <a:t>Source</a:t>
            </a:r>
            <a:r>
              <a:rPr lang="es-ES" dirty="0"/>
              <a:t> para el desarrollo de un modelo sencillo de integrar la </a:t>
            </a:r>
            <a:r>
              <a:rPr lang="es-ES" dirty="0" err="1"/>
              <a:t>IoT</a:t>
            </a:r>
            <a:r>
              <a:rPr lang="es-ES" dirty="0"/>
              <a:t> (Internet of </a:t>
            </a:r>
            <a:r>
              <a:rPr lang="es-ES" dirty="0" err="1"/>
              <a:t>Things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directa a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Regulador alimentación 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Programación con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22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s://github.com/jaimelaborda/Planta-Twittera/raw/master/doc/NodeMCU%20v.1.0%20pin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0"/>
            <a:ext cx="8231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9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383967" y="1116400"/>
            <a:ext cx="88591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/>
              <a:t>¡Manos a la obra!</a:t>
            </a:r>
            <a:endParaRPr lang="en-GB" sz="8000" dirty="0"/>
          </a:p>
        </p:txBody>
      </p:sp>
      <p:pic>
        <p:nvPicPr>
          <p:cNvPr id="2050" name="Picture 2" descr="Resultado de imagen de manos a la obr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757420"/>
            <a:ext cx="3827050" cy="38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0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Programación en Arduino</a:t>
            </a:r>
            <a:endParaRPr lang="en-GB" dirty="0"/>
          </a:p>
        </p:txBody>
      </p:sp>
      <p:pic>
        <p:nvPicPr>
          <p:cNvPr id="1026" name="Picture 2" descr="Resultado de imagen de arduino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25" y="2002559"/>
            <a:ext cx="6593703" cy="27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52616" y="1865870"/>
            <a:ext cx="44738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Diversas formas de programarlo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Sin firmware: Comandos 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Lua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Micro-Python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Facilidad: Entorno ya familiar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Librería </a:t>
            </a:r>
            <a:r>
              <a:rPr lang="es-ES" dirty="0" err="1"/>
              <a:t>WiFi</a:t>
            </a:r>
            <a:r>
              <a:rPr lang="es-ES" dirty="0"/>
              <a:t> compatible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66151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429</TotalTime>
  <Words>712</Words>
  <Application>Microsoft Office PowerPoint</Application>
  <PresentationFormat>Panorámica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</vt:lpstr>
      <vt:lpstr>Galería</vt:lpstr>
      <vt:lpstr>Taller Introducción a IoT: Planta Twittera</vt:lpstr>
      <vt:lpstr>¿Quién somos?</vt:lpstr>
      <vt:lpstr>Presentación de PowerPoint</vt:lpstr>
      <vt:lpstr>¿Qué es IoT?</vt:lpstr>
      <vt:lpstr>Conociendo al ESP8266 </vt:lpstr>
      <vt:lpstr>Conociendo al NodeMCU Development Kit</vt:lpstr>
      <vt:lpstr>Presentación de PowerPoint</vt:lpstr>
      <vt:lpstr>Presentación de PowerPoint</vt:lpstr>
      <vt:lpstr>2. Programación en Arduino</vt:lpstr>
      <vt:lpstr>Configuración de Arduino IDE</vt:lpstr>
      <vt:lpstr>¡Hola mundo!</vt:lpstr>
      <vt:lpstr>Ejercicio 1 </vt:lpstr>
      <vt:lpstr>Lectura de sensores</vt:lpstr>
      <vt:lpstr>DHT11</vt:lpstr>
      <vt:lpstr>Sensor humedad de suelo</vt:lpstr>
      <vt:lpstr>Servidor web: Control de un LED</vt:lpstr>
      <vt:lpstr>Conexión a red WiFi</vt:lpstr>
      <vt:lpstr>Presentación de PowerPoint</vt:lpstr>
      <vt:lpstr>Credenciales WiFi</vt:lpstr>
      <vt:lpstr>Control de un LED por WiFi</vt:lpstr>
      <vt:lpstr>Ejercicio 2</vt:lpstr>
      <vt:lpstr>ThingSpeak</vt:lpstr>
      <vt:lpstr>¿Qué es?</vt:lpstr>
      <vt:lpstr>Creación de una cuenta</vt:lpstr>
      <vt:lpstr>¿Qué es una API?</vt:lpstr>
      <vt:lpstr>ThingTweet</vt:lpstr>
      <vt:lpstr>Planta Twittera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LABORDA MACARIO</dc:creator>
  <cp:lastModifiedBy>JAIME LABORDA MACARIO</cp:lastModifiedBy>
  <cp:revision>22</cp:revision>
  <dcterms:created xsi:type="dcterms:W3CDTF">2017-05-01T23:03:18Z</dcterms:created>
  <dcterms:modified xsi:type="dcterms:W3CDTF">2017-05-02T18:29:21Z</dcterms:modified>
</cp:coreProperties>
</file>