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Lor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ora-regular.fntdata"/><Relationship Id="rId14" Type="http://schemas.openxmlformats.org/officeDocument/2006/relationships/slide" Target="slides/slide8.xml"/><Relationship Id="rId17" Type="http://schemas.openxmlformats.org/officeDocument/2006/relationships/font" Target="fonts/Lora-italic.fntdata"/><Relationship Id="rId16" Type="http://schemas.openxmlformats.org/officeDocument/2006/relationships/font" Target="fonts/Lor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Lor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ebaccdf204_2_2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2ebaccdf204_2_2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5" name="Google Shape;55;g2ebaccdf204_2_2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baccdf204_2_17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2ebaccdf204_2_17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6" name="Google Shape;66;g2ebaccdf204_2_17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baccdf204_2_31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ebaccdf204_2_31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0" name="Google Shape;80;g2ebaccdf204_2_31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baccdf204_2_57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ebaccdf204_2_57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6" name="Google Shape;106;g2ebaccdf204_2_57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baccdf204_2_73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ebaccdf204_2_73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2" name="Google Shape;122;g2ebaccdf204_2_73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baccdf204_2_92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ebaccdf204_2_92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1" name="Google Shape;141;g2ebaccdf204_2_92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baccdf204_2_108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ebaccdf204_2_108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7" name="Google Shape;157;g2ebaccdf204_2_108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baccdf204_2_127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ebaccdf204_2_127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6" name="Google Shape;176;g2ebaccdf204_2_127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100"/>
              <a:t>‹#›</a:t>
            </a:fld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5.png"/><Relationship Id="rId7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9" name="Google Shape;5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0" name="Google Shape;6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956" y="1670224"/>
            <a:ext cx="3043089" cy="180305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/>
          <p:nvPr/>
        </p:nvSpPr>
        <p:spPr>
          <a:xfrm>
            <a:off x="3969025" y="554148"/>
            <a:ext cx="4635000" cy="21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3900"/>
              <a:buFont typeface="Lora"/>
              <a:buNone/>
            </a:pPr>
            <a:r>
              <a:rPr b="0" i="0" lang="es" sz="3900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Funciones Matemáticas en Python: Clase math</a:t>
            </a:r>
            <a:endParaRPr b="0" i="0" sz="3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5"/>
          <p:cNvSpPr/>
          <p:nvPr/>
        </p:nvSpPr>
        <p:spPr>
          <a:xfrm>
            <a:off x="3969000" y="3081226"/>
            <a:ext cx="4635000" cy="18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La clase math en Python ofrece una variedad de funciones matemáticas que permiten realizar cálculos avanzados de manera sencilla y eficiente. Desde funciones trigonométricas hasta exponenciales y logarítmicas, esta librería pone a disposición del desarrollador un poderoso conjunto de herramientas para trabajar con operaciones numéricas en sus proyectos.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605423" y="1645075"/>
            <a:ext cx="68268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900"/>
              <a:buFont typeface="Lora"/>
              <a:buNone/>
            </a:pPr>
            <a:r>
              <a:rPr b="0" i="0" lang="es" sz="2900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Funciones Matemáticas Básicas</a:t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605433" y="2484537"/>
            <a:ext cx="1815331" cy="226963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1400"/>
              <a:buFont typeface="Lora"/>
              <a:buNone/>
            </a:pPr>
            <a:r>
              <a:rPr b="0" i="0" lang="es" sz="1400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abs(x)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605433" y="2865760"/>
            <a:ext cx="2393082" cy="493812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Devuelve el valor absoluto de un número.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3379664" y="2484537"/>
            <a:ext cx="1815331" cy="226963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1400"/>
              <a:buFont typeface="Lora"/>
              <a:buNone/>
            </a:pPr>
            <a:r>
              <a:rPr b="0" i="0" lang="es" sz="1400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pow(x, y)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3379664" y="2865760"/>
            <a:ext cx="2393082" cy="246906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Calcula x elevado a la potencia y.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6153894" y="2484537"/>
            <a:ext cx="1815331" cy="226963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1400"/>
              <a:buFont typeface="Lora"/>
              <a:buNone/>
            </a:pPr>
            <a:r>
              <a:rPr b="0" i="0" lang="es" sz="1400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round(x, n=0)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6153894" y="2865760"/>
            <a:ext cx="2393082" cy="493812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Redondea un número al entero o a n dígitos decimales más cercanos.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649" y="1496541"/>
            <a:ext cx="3047702" cy="215041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3962625" y="542325"/>
            <a:ext cx="49794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800"/>
              <a:buFont typeface="Lora"/>
              <a:buNone/>
            </a:pPr>
            <a:r>
              <a:rPr b="0" i="0" lang="es" sz="2800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Funciones Trigonométricas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3962623" y="1390947"/>
            <a:ext cx="343049" cy="343049"/>
          </a:xfrm>
          <a:prstGeom prst="roundRect">
            <a:avLst>
              <a:gd fmla="val 13334" name="adj"/>
            </a:avLst>
          </a:prstGeom>
          <a:solidFill>
            <a:srgbClr val="363A4A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4094931" y="1454795"/>
            <a:ext cx="78358" cy="21528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1700"/>
              <a:buFont typeface="Lora"/>
              <a:buNone/>
            </a:pPr>
            <a:r>
              <a:rPr b="0" i="0" lang="es" sz="1700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4458072" y="1390948"/>
            <a:ext cx="1793751" cy="224209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1400"/>
              <a:buFont typeface="Lora"/>
              <a:buNone/>
            </a:pPr>
            <a:r>
              <a:rPr b="0" i="0" lang="es" sz="1400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sin(x)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4458072" y="1706612"/>
            <a:ext cx="4152305" cy="243929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6005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Calcula el seno de un ángulo en radianes.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3962623" y="2274466"/>
            <a:ext cx="343049" cy="343049"/>
          </a:xfrm>
          <a:prstGeom prst="roundRect">
            <a:avLst>
              <a:gd fmla="val 13334" name="adj"/>
            </a:avLst>
          </a:prstGeom>
          <a:solidFill>
            <a:srgbClr val="363A4A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4076328" y="2338313"/>
            <a:ext cx="115639" cy="21528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1700"/>
              <a:buFont typeface="Lora"/>
              <a:buNone/>
            </a:pPr>
            <a:r>
              <a:rPr b="0" i="0" lang="es" sz="1700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4458072" y="2274466"/>
            <a:ext cx="1793751" cy="224209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1400"/>
              <a:buFont typeface="Lora"/>
              <a:buNone/>
            </a:pPr>
            <a:r>
              <a:rPr b="0" i="0" lang="es" sz="1400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cos(x)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4458072" y="2590130"/>
            <a:ext cx="4152305" cy="243929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6005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Calcula el coseno de un ángulo en radianes.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3962623" y="3157984"/>
            <a:ext cx="343049" cy="343049"/>
          </a:xfrm>
          <a:prstGeom prst="roundRect">
            <a:avLst>
              <a:gd fmla="val 13334" name="adj"/>
            </a:avLst>
          </a:prstGeom>
          <a:solidFill>
            <a:srgbClr val="363A4A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4074170" y="3221831"/>
            <a:ext cx="119881" cy="21528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1700"/>
              <a:buFont typeface="Lora"/>
              <a:buNone/>
            </a:pPr>
            <a:r>
              <a:rPr b="0" i="0" lang="es" sz="1700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4458072" y="3157984"/>
            <a:ext cx="1793751" cy="224209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1400"/>
              <a:buFont typeface="Lora"/>
              <a:buNone/>
            </a:pPr>
            <a:r>
              <a:rPr b="0" i="0" lang="es" sz="1400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tan(x)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4458072" y="3473649"/>
            <a:ext cx="4152305" cy="243929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6005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Calcula la tangente de un ángulo en radianes.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3962623" y="4041502"/>
            <a:ext cx="343049" cy="343049"/>
          </a:xfrm>
          <a:prstGeom prst="roundRect">
            <a:avLst>
              <a:gd fmla="val 13334" name="adj"/>
            </a:avLst>
          </a:prstGeom>
          <a:solidFill>
            <a:srgbClr val="363A4A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4075807" y="4105349"/>
            <a:ext cx="116681" cy="21528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1700"/>
              <a:buFont typeface="Lora"/>
              <a:buNone/>
            </a:pPr>
            <a:r>
              <a:rPr b="0" i="0" lang="es" sz="1700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4458077" y="4041500"/>
            <a:ext cx="28326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1400"/>
              <a:buFont typeface="Lora"/>
              <a:buNone/>
            </a:pPr>
            <a:r>
              <a:rPr b="0" i="0" lang="es" sz="1400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asin(x), acos(x), atan(x)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4458072" y="4357167"/>
            <a:ext cx="4152305" cy="243929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6005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Calculan el arcoseno, arcoseno y arcotangente, respectivamente.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605424" y="1130425"/>
            <a:ext cx="7941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900"/>
              <a:buFont typeface="Lora"/>
              <a:buNone/>
            </a:pPr>
            <a:r>
              <a:rPr b="0" i="0" lang="es" sz="2900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Funciones Exponenciales y Logarítmicas</a:t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605433" y="1969889"/>
            <a:ext cx="1815331" cy="226963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1400"/>
              <a:buFont typeface="Lora"/>
              <a:buNone/>
            </a:pPr>
            <a:r>
              <a:rPr b="0" i="0" lang="es" sz="1400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exp(x)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605433" y="2351113"/>
            <a:ext cx="2393082" cy="493812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Calcula el valor de e elevado a la potencia x.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3379664" y="1969889"/>
            <a:ext cx="1815331" cy="226963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1400"/>
              <a:buFont typeface="Lora"/>
              <a:buNone/>
            </a:pPr>
            <a:r>
              <a:rPr b="0" i="0" lang="es" sz="1400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log(x, b=e)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3379664" y="2351113"/>
            <a:ext cx="2393082" cy="493812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Calcula el logaritmo natural de x con base b (por defecto e).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6153894" y="1969889"/>
            <a:ext cx="1815331" cy="226963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1400"/>
              <a:buFont typeface="Lora"/>
              <a:buNone/>
            </a:pPr>
            <a:r>
              <a:rPr b="0" i="0" lang="es" sz="1400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log10(x)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6153894" y="2351113"/>
            <a:ext cx="2393082" cy="493812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Calcula el logaritmo decimal (base 10) de x.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6153894" y="2999184"/>
            <a:ext cx="1815331" cy="226963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1400"/>
              <a:buFont typeface="Lora"/>
              <a:buNone/>
            </a:pPr>
            <a:r>
              <a:rPr b="0" i="0" lang="es" sz="1400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log2(x)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6153894" y="3380407"/>
            <a:ext cx="2393082" cy="493812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Calcula el logaritmo binario (base 2) de x.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7" name="Google Shape;12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881" y="1715839"/>
            <a:ext cx="3043238" cy="171182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3969023" y="535558"/>
            <a:ext cx="4634954" cy="907554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900"/>
              <a:buFont typeface="Lora"/>
              <a:buNone/>
            </a:pPr>
            <a:r>
              <a:rPr b="0" i="0" lang="es" sz="2900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Funciones de Redondeo y Truncamiento</a:t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3969023" y="1674539"/>
            <a:ext cx="4634954" cy="874961"/>
          </a:xfrm>
          <a:prstGeom prst="roundRect">
            <a:avLst>
              <a:gd fmla="val 5291" name="adj"/>
            </a:avLst>
          </a:prstGeom>
          <a:solidFill>
            <a:srgbClr val="363A4A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4123283" y="1828800"/>
            <a:ext cx="1815331" cy="226963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1400"/>
              <a:buFont typeface="Lora"/>
              <a:buNone/>
            </a:pPr>
            <a:r>
              <a:rPr b="0" i="0" lang="es" sz="1400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ceil(x)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4123283" y="2148334"/>
            <a:ext cx="4326434" cy="246906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Redondea un número hacia arriba al entero más próximo.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3969023" y="2703761"/>
            <a:ext cx="4634954" cy="874961"/>
          </a:xfrm>
          <a:prstGeom prst="roundRect">
            <a:avLst>
              <a:gd fmla="val 5291" name="adj"/>
            </a:avLst>
          </a:prstGeom>
          <a:solidFill>
            <a:srgbClr val="363A4A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4123283" y="2858021"/>
            <a:ext cx="1815331" cy="226963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1400"/>
              <a:buFont typeface="Lora"/>
              <a:buNone/>
            </a:pPr>
            <a:r>
              <a:rPr b="0" i="0" lang="es" sz="1400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floor(x)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4123283" y="3177555"/>
            <a:ext cx="4326434" cy="246906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Redondea un número hacia abajo al entero más próximo.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3969023" y="3732981"/>
            <a:ext cx="4634954" cy="874961"/>
          </a:xfrm>
          <a:prstGeom prst="roundRect">
            <a:avLst>
              <a:gd fmla="val 5291" name="adj"/>
            </a:avLst>
          </a:prstGeom>
          <a:solidFill>
            <a:srgbClr val="363A4A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123283" y="3887242"/>
            <a:ext cx="1815331" cy="226963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1400"/>
              <a:buFont typeface="Lora"/>
              <a:buNone/>
            </a:pPr>
            <a:r>
              <a:rPr b="0" i="0" lang="es" sz="1400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trunc(x)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4123283" y="4206776"/>
            <a:ext cx="4326434" cy="246906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Trunca un número, eliminando la parte decimal.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45" name="Google Shape;1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6" name="Google Shape;14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881" y="1050131"/>
            <a:ext cx="3043238" cy="304323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/>
          <p:nvPr/>
        </p:nvSpPr>
        <p:spPr>
          <a:xfrm>
            <a:off x="3969023" y="664369"/>
            <a:ext cx="4634954" cy="907554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900"/>
              <a:buFont typeface="Lora"/>
              <a:buNone/>
            </a:pPr>
            <a:r>
              <a:rPr b="0" i="0" lang="es" sz="2900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Funciones de Valor Absoluto y Signo</a:t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48" name="Google Shape;14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69023" y="1803351"/>
            <a:ext cx="385763" cy="38576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/>
          <p:nvPr/>
        </p:nvSpPr>
        <p:spPr>
          <a:xfrm>
            <a:off x="3969023" y="2343373"/>
            <a:ext cx="1815331" cy="226963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1400"/>
              <a:buFont typeface="Lora"/>
              <a:buNone/>
            </a:pPr>
            <a:r>
              <a:rPr b="0" i="0" lang="es" sz="1400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fabs(x)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3969023" y="2662907"/>
            <a:ext cx="4634954" cy="246906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Calcula el valor absoluto de un número.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51" name="Google Shape;151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69023" y="3372669"/>
            <a:ext cx="385763" cy="38576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/>
          <p:nvPr/>
        </p:nvSpPr>
        <p:spPr>
          <a:xfrm>
            <a:off x="3969023" y="3912691"/>
            <a:ext cx="1815331" cy="226963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1400"/>
              <a:buFont typeface="Lora"/>
              <a:buNone/>
            </a:pPr>
            <a:r>
              <a:rPr b="0" i="0" lang="es" sz="1400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copysign(x, y)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3969023" y="4232226"/>
            <a:ext cx="4634954" cy="246906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Devuelve un número con el valor absoluto de x y el signo de y.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61" name="Google Shape;16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2" name="Google Shape;16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278" y="1416546"/>
            <a:ext cx="3080444" cy="231033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/>
          <p:nvPr/>
        </p:nvSpPr>
        <p:spPr>
          <a:xfrm>
            <a:off x="3917074" y="588625"/>
            <a:ext cx="48048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600"/>
              <a:buFont typeface="Lora"/>
              <a:buNone/>
            </a:pPr>
            <a:r>
              <a:rPr b="0" i="0" lang="es" sz="2600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Funciones de Potencia y Raíz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64" name="Google Shape;16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17082" y="1207964"/>
            <a:ext cx="697260" cy="111561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/>
          <p:nvPr/>
        </p:nvSpPr>
        <p:spPr>
          <a:xfrm>
            <a:off x="4823519" y="1347416"/>
            <a:ext cx="1640607" cy="205085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2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1300"/>
              <a:buFont typeface="Lora"/>
              <a:buNone/>
            </a:pPr>
            <a:r>
              <a:rPr b="0" i="0" lang="es" sz="1300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sqrt(x)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4823519" y="1636142"/>
            <a:ext cx="3832399" cy="223093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88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Calcula la raíz cuadrada de un número.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67" name="Google Shape;167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17082" y="2323579"/>
            <a:ext cx="697260" cy="111561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/>
          <p:nvPr/>
        </p:nvSpPr>
        <p:spPr>
          <a:xfrm>
            <a:off x="4823519" y="2463031"/>
            <a:ext cx="1640607" cy="205085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2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1300"/>
              <a:buFont typeface="Lora"/>
              <a:buNone/>
            </a:pPr>
            <a:r>
              <a:rPr b="0" i="0" lang="es" sz="1300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pow(x, y)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4823519" y="2751758"/>
            <a:ext cx="3832399" cy="223093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88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Calcula x elevado a la potencia y.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70" name="Google Shape;170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17082" y="3439195"/>
            <a:ext cx="697260" cy="111561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/>
          <p:nvPr/>
        </p:nvSpPr>
        <p:spPr>
          <a:xfrm>
            <a:off x="4823519" y="3578647"/>
            <a:ext cx="1640607" cy="205085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2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1300"/>
              <a:buFont typeface="Lora"/>
              <a:buNone/>
            </a:pPr>
            <a:r>
              <a:rPr b="0" i="0" lang="es" sz="1300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hypot(x, y)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4823519" y="3867373"/>
            <a:ext cx="3832399" cy="223093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88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Calcula la hipotenusa de un triángulo rectángulo con catetos x e y.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39325" y="0"/>
            <a:ext cx="9144000" cy="51435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80" name="Google Shape;18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1" name="Google Shape;18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7881" y="518815"/>
            <a:ext cx="3043163" cy="410579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/>
          <p:nvPr/>
        </p:nvSpPr>
        <p:spPr>
          <a:xfrm>
            <a:off x="540025" y="507950"/>
            <a:ext cx="4572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0"/>
              </a:lnSpc>
              <a:spcBef>
                <a:spcPts val="0"/>
              </a:spcBef>
              <a:spcAft>
                <a:spcPts val="0"/>
              </a:spcAft>
              <a:buClr>
                <a:srgbClr val="6EB9FC"/>
              </a:buClr>
              <a:buSzPts val="2900"/>
              <a:buFont typeface="Lora"/>
              <a:buNone/>
            </a:pPr>
            <a:r>
              <a:rPr b="0" i="0" lang="es" sz="2900" u="none" cap="none" strike="noStrike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rPr>
              <a:t>Constantes Matemáticas</a:t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694283" y="1290489"/>
            <a:ext cx="2006575" cy="246906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pi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2917800" y="1290500"/>
            <a:ext cx="21030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Representa el valor de pi (aproximadamente 3.14159)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540023" y="1881634"/>
            <a:ext cx="4634954" cy="688479"/>
          </a:xfrm>
          <a:prstGeom prst="rect">
            <a:avLst/>
          </a:prstGeom>
          <a:solidFill>
            <a:srgbClr val="363A4A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694283" y="1978968"/>
            <a:ext cx="2006575" cy="246906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2917800" y="1978975"/>
            <a:ext cx="22572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Representa el número de Euler (aproximadamente 2.71828)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694283" y="2667446"/>
            <a:ext cx="2006575" cy="246906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tau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2917800" y="2667450"/>
            <a:ext cx="21030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Representa el valor de 2*pi (aproximadamente 6.28318)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540023" y="3258592"/>
            <a:ext cx="4634954" cy="688479"/>
          </a:xfrm>
          <a:prstGeom prst="rect">
            <a:avLst/>
          </a:prstGeom>
          <a:solidFill>
            <a:srgbClr val="363A4A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694283" y="3355926"/>
            <a:ext cx="2006575" cy="246906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inf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2917800" y="3355925"/>
            <a:ext cx="21030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Representa el valor de infinito positivo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694283" y="4044404"/>
            <a:ext cx="2006575" cy="246906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nan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2917800" y="4044400"/>
            <a:ext cx="21030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7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Representa un valor no numérico (Not a Number)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