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notesSlides/notesSlide2.xml" ContentType="application/vnd.openxmlformats-officedocument.presentationml.notesSlide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notesSlides/notesSlide5.xml" ContentType="application/vnd.openxmlformats-officedocument.presentationml.notesSlide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  <p:sldMasterId id="2147483864" r:id="rId2"/>
    <p:sldMasterId id="2147483888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311" r:id="rId6"/>
    <p:sldId id="300" r:id="rId7"/>
    <p:sldId id="259" r:id="rId8"/>
    <p:sldId id="264" r:id="rId9"/>
    <p:sldId id="301" r:id="rId10"/>
    <p:sldId id="261" r:id="rId11"/>
    <p:sldId id="265" r:id="rId12"/>
    <p:sldId id="267" r:id="rId13"/>
    <p:sldId id="268" r:id="rId14"/>
    <p:sldId id="270" r:id="rId15"/>
    <p:sldId id="312" r:id="rId16"/>
    <p:sldId id="313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4606" autoAdjust="0"/>
  </p:normalViewPr>
  <p:slideViewPr>
    <p:cSldViewPr>
      <p:cViewPr varScale="1">
        <p:scale>
          <a:sx n="84" d="100"/>
          <a:sy n="84" d="100"/>
        </p:scale>
        <p:origin x="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D058318-7890-314A-B5B5-C67A80DF9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33AAD1CD-3F63-2E44-96F7-7AC0C6074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8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F01CDD-1B72-D949-884A-BDBD7B6643F8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7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EDC8F-B207-8944-A9C8-4DF387E71B63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8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3F6653-06CD-9C44-8753-34375AC3E5FB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6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25A91A-A096-484F-9276-393E5FDAA87A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1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319AB9-B94E-3843-8C7E-FB79817D08CF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0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92FC7A-B5E4-A94A-A1F4-BA8DE2AF6449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6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05C04B-4F5F-084C-B1E7-E5FCC6A9D732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9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F37ADD-3C34-8240-8C16-BD385A6D22C3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9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B9DF49-E85C-FF49-9D33-5BD808B4E883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7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08FAFB-7F95-9D47-AB70-82937BE29F8A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5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4EF9F2-F594-E24B-9008-1C1AB4A3201A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5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2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4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Relationship Id="rId4" Type="http://schemas.openxmlformats.org/officeDocument/2006/relationships/image" Target="../media/image4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Relationship Id="rId4" Type="http://schemas.openxmlformats.org/officeDocument/2006/relationships/image" Target="../media/image4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Relationship Id="rId4" Type="http://schemas.openxmlformats.org/officeDocument/2006/relationships/image" Target="../media/image4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Relationship Id="rId4" Type="http://schemas.openxmlformats.org/officeDocument/2006/relationships/image" Target="../media/image8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8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8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slideMaster" Target="../slideMasters/slideMaster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4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4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2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5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41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448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697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913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699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52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0866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18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89196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6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1520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4514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5040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1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9402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7133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75619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00539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932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5258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115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0881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8794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216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20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211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1300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4239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280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4578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03533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520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212328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531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0A3CCE-EC18-EC41-BD04-7E71623AD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90C940-4B11-6848-B6AB-8A8F7FB797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83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03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67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9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65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43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719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10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21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87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80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55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324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41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92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94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5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06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56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7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683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58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092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705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56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3572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91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3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3207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tags" Target="../tags/tag2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9"/>
    </p:custDataLst>
    <p:extLst>
      <p:ext uri="{BB962C8B-B14F-4D97-AF65-F5344CB8AC3E}">
        <p14:creationId xmlns:p14="http://schemas.microsoft.com/office/powerpoint/2010/main" val="4847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30041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81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  <p:sldLayoutId id="2147483911" r:id="rId23"/>
    <p:sldLayoutId id="2147483912" r:id="rId24"/>
    <p:sldLayoutId id="2147483913" r:id="rId25"/>
    <p:sldLayoutId id="2147483914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Terminology Standards 1/3</a:t>
            </a: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733800"/>
            <a:ext cx="8577943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BDK16-1 </a:t>
            </a:r>
            <a:r>
              <a:rPr lang="en-US" dirty="0" smtClean="0"/>
              <a:t>| Semantic Data Interoperability</a:t>
            </a:r>
            <a:endParaRPr lang="en-US" dirty="0"/>
          </a:p>
          <a:p>
            <a:r>
              <a:rPr lang="en-US" dirty="0"/>
              <a:t>William 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ICD-9 and its variants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ICD-9 approved by WHO in 1975</a:t>
            </a:r>
          </a:p>
          <a:p>
            <a:pPr lvl="1"/>
            <a:r>
              <a:rPr lang="en-US" dirty="0" smtClean="0"/>
              <a:t>Organized hierarchically with one digit for each level of hierarchy</a:t>
            </a:r>
          </a:p>
          <a:p>
            <a:pPr lvl="1"/>
            <a:r>
              <a:rPr lang="en-US" dirty="0" smtClean="0"/>
              <a:t>ICD-9 has four-digit codes</a:t>
            </a:r>
          </a:p>
          <a:p>
            <a:r>
              <a:rPr lang="en-US" dirty="0" smtClean="0"/>
              <a:t>ICD-9-CM (clinical modifications) is U.S. variant with more detail and five-digit codes</a:t>
            </a:r>
          </a:p>
          <a:p>
            <a:r>
              <a:rPr lang="en-US" dirty="0" smtClean="0"/>
              <a:t>Most reimbursement entities require healthcare provider to assign ICD-9-CM codes</a:t>
            </a:r>
          </a:p>
          <a:p>
            <a:pPr lvl="1"/>
            <a:r>
              <a:rPr lang="en-US" dirty="0" smtClean="0"/>
              <a:t>Has include/exclude qualifiers to guide coders</a:t>
            </a:r>
          </a:p>
          <a:p>
            <a:pPr lvl="1"/>
            <a:r>
              <a:rPr lang="en-US" dirty="0" smtClean="0"/>
              <a:t>“Billable” codes usually at terminus of hierarchy</a:t>
            </a:r>
          </a:p>
          <a:p>
            <a:r>
              <a:rPr lang="en-US" dirty="0" smtClean="0"/>
              <a:t>Also has additional set of</a:t>
            </a:r>
          </a:p>
          <a:p>
            <a:pPr lvl="1"/>
            <a:r>
              <a:rPr lang="en-US" altLang="ja-JP" dirty="0" smtClean="0"/>
              <a:t>“</a:t>
            </a:r>
            <a:r>
              <a:rPr lang="en-US" dirty="0" smtClean="0"/>
              <a:t>V</a:t>
            </a:r>
            <a:r>
              <a:rPr lang="en-US" altLang="ja-JP" dirty="0" smtClean="0"/>
              <a:t>”</a:t>
            </a:r>
            <a:r>
              <a:rPr lang="en-US" dirty="0" smtClean="0"/>
              <a:t> codes for encounters related to prevention and screening</a:t>
            </a:r>
          </a:p>
          <a:p>
            <a:pPr lvl="1"/>
            <a:r>
              <a:rPr lang="en-US" altLang="ja-JP" dirty="0" smtClean="0"/>
              <a:t>“</a:t>
            </a:r>
            <a:r>
              <a:rPr lang="en-US" dirty="0" smtClean="0"/>
              <a:t>G</a:t>
            </a:r>
            <a:r>
              <a:rPr lang="en-US" altLang="ja-JP" dirty="0" smtClean="0"/>
              <a:t>”</a:t>
            </a:r>
            <a:r>
              <a:rPr lang="en-US" dirty="0" smtClean="0"/>
              <a:t> codes document provision of specific services, such as quality measures</a:t>
            </a:r>
          </a:p>
          <a:p>
            <a:r>
              <a:rPr lang="en-US" dirty="0" smtClean="0"/>
              <a:t>A number of sites provide searching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Example of ICD-9-CM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Diseases of the circulatory system (390-459)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Ischemic heart disease (410-414)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  (410) Acute myocardial infarction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(410.0) MI, acute, anterolateral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(410.1) MI, acute, anterior, NOS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(410.2) MI, acute, </a:t>
            </a:r>
            <a:r>
              <a:rPr lang="en-US" sz="1800" dirty="0" err="1"/>
              <a:t>inferolateral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(410.3) MI, acute, </a:t>
            </a:r>
            <a:r>
              <a:rPr lang="en-US" sz="1800" dirty="0" err="1"/>
              <a:t>inferoposterior</a:t>
            </a:r>
            <a:endParaRPr lang="en-US" sz="1800" dirty="0">
              <a:solidFill>
                <a:srgbClr val="7F7F7F"/>
              </a:solidFill>
            </a:endParaRPr>
          </a:p>
          <a:p>
            <a:pPr marL="1198563" indent="-1198563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(410.4) MI, acute, other inferior wall, NOS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(410.5) MI, acute, other lateral wall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(410.6) MI, acute, true posterior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(410.7) MI, acute, </a:t>
            </a:r>
            <a:r>
              <a:rPr lang="en-US" sz="1800" dirty="0" err="1"/>
              <a:t>subendocardial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800" dirty="0"/>
              <a:t>          (410.9) MI, acute, unspecified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  …</a:t>
            </a:r>
            <a:endParaRPr lang="en-US" sz="1800" dirty="0">
              <a:solidFill>
                <a:srgbClr val="7F7F7F"/>
              </a:solidFill>
            </a:endParaRPr>
          </a:p>
          <a:p>
            <a:pPr marL="514350" indent="-51435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  (414) Other forms of chronic ischemic heart disease</a:t>
            </a:r>
            <a:endParaRPr lang="en-US" sz="1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        …</a:t>
            </a:r>
            <a:endParaRPr lang="en-US" sz="1800" dirty="0">
              <a:solidFill>
                <a:srgbClr val="7F7F7F"/>
              </a:solidFill>
            </a:endParaRPr>
          </a:p>
          <a:p>
            <a:pPr marL="630238" indent="-630238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  </a:t>
            </a:r>
            <a:r>
              <a:rPr lang="en-US" sz="1800" dirty="0" smtClean="0"/>
              <a:t>+ </a:t>
            </a:r>
            <a:r>
              <a:rPr lang="en-US" sz="1800" dirty="0"/>
              <a:t>(414.01) Coronary atherosclerosis, native coronary artery</a:t>
            </a:r>
            <a:endParaRPr lang="en-US" sz="1800" dirty="0">
              <a:solidFill>
                <a:srgbClr val="7F7F7F"/>
              </a:solidFill>
            </a:endParaRPr>
          </a:p>
          <a:p>
            <a:pPr marL="630238" indent="-630238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  </a:t>
            </a:r>
            <a:r>
              <a:rPr lang="en-US" sz="1800" dirty="0" smtClean="0"/>
              <a:t>+ </a:t>
            </a:r>
            <a:r>
              <a:rPr lang="en-US" sz="1800" dirty="0"/>
              <a:t>(414.02) Coronary atherosclerosis, autologous vein bypass graft</a:t>
            </a:r>
            <a:endParaRPr lang="en-US" sz="1800" dirty="0">
              <a:solidFill>
                <a:srgbClr val="7F7F7F"/>
              </a:solidFill>
            </a:endParaRPr>
          </a:p>
          <a:p>
            <a:pPr marL="630238" indent="-630238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800" dirty="0"/>
              <a:t>    </a:t>
            </a:r>
            <a:r>
              <a:rPr lang="en-US" sz="1800" dirty="0" smtClean="0"/>
              <a:t>+ </a:t>
            </a:r>
            <a:r>
              <a:rPr lang="en-US" sz="1800" dirty="0"/>
              <a:t>(414.04) Coronary atherosclerosis, artery bypass graft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limitations of ICD-9 (Chute, 1998)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“</a:t>
            </a:r>
            <a:r>
              <a:rPr lang="en-US" dirty="0" smtClean="0"/>
              <a:t>Not otherwise specified</a:t>
            </a:r>
            <a:r>
              <a:rPr lang="en-US" altLang="ja-JP" dirty="0" smtClean="0"/>
              <a:t>”</a:t>
            </a:r>
            <a:r>
              <a:rPr lang="en-US" dirty="0" smtClean="0"/>
              <a:t> (NOS) codes indicate </a:t>
            </a:r>
            <a:r>
              <a:rPr lang="en-US" altLang="ja-JP" dirty="0" smtClean="0"/>
              <a:t>“</a:t>
            </a:r>
            <a:r>
              <a:rPr lang="en-US" dirty="0" smtClean="0"/>
              <a:t>other</a:t>
            </a:r>
            <a:r>
              <a:rPr lang="en-US" altLang="ja-JP" dirty="0" smtClean="0"/>
              <a:t>”</a:t>
            </a:r>
            <a:r>
              <a:rPr lang="en-US" dirty="0" smtClean="0"/>
              <a:t> category that may be ambiguous, e.g.,</a:t>
            </a:r>
          </a:p>
          <a:p>
            <a:pPr lvl="1"/>
            <a:r>
              <a:rPr lang="en-US" dirty="0" smtClean="0"/>
              <a:t>410.9 “unspecified” acute MI</a:t>
            </a:r>
          </a:p>
          <a:p>
            <a:pPr lvl="1"/>
            <a:r>
              <a:rPr lang="en-US" dirty="0" smtClean="0"/>
              <a:t>Changes with new diseases such as from Non-A, Non-B Hepatitis to C, D, etc.</a:t>
            </a:r>
          </a:p>
          <a:p>
            <a:r>
              <a:rPr lang="en-US" dirty="0" smtClean="0"/>
              <a:t>“Not elsewhere classified” (NEC) </a:t>
            </a:r>
            <a:r>
              <a:rPr lang="en-US" dirty="0"/>
              <a:t>codes indicate no separate specific code available to represent </a:t>
            </a:r>
            <a:r>
              <a:rPr lang="en-US" dirty="0" smtClean="0"/>
              <a:t>condition documented</a:t>
            </a:r>
          </a:p>
          <a:p>
            <a:pPr lvl="1"/>
            <a:r>
              <a:rPr lang="en-US" dirty="0"/>
              <a:t>311 Depressive disorder, not elsewhere </a:t>
            </a:r>
            <a:r>
              <a:rPr lang="en-US" dirty="0" smtClean="0"/>
              <a:t>classified</a:t>
            </a:r>
          </a:p>
          <a:p>
            <a:pPr lvl="1"/>
            <a:r>
              <a:rPr lang="en-US" dirty="0" smtClean="0"/>
              <a:t>Used for “non-major” depression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(Chute, 1998)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ICD-9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digits in codes can be problematic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there are more than 10 items at a level</a:t>
            </a:r>
          </a:p>
          <a:p>
            <a:r>
              <a:rPr lang="en-US" dirty="0"/>
              <a:t>Granularity often inadequate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code for most </a:t>
            </a:r>
            <a:r>
              <a:rPr lang="en-US" dirty="0" smtClean="0"/>
              <a:t>cancers in a given location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162.4 Malignant neoplasm of middle lobe, bronchus or lung</a:t>
            </a:r>
          </a:p>
          <a:p>
            <a:r>
              <a:rPr lang="en-US" dirty="0"/>
              <a:t>Not extensible</a:t>
            </a:r>
          </a:p>
          <a:p>
            <a:pPr lvl="1"/>
            <a:r>
              <a:rPr lang="en-US" dirty="0"/>
              <a:t>Cannot add modifiers for location, severity</a:t>
            </a:r>
          </a:p>
          <a:p>
            <a:pPr lvl="1"/>
            <a:r>
              <a:rPr lang="en-US" dirty="0"/>
              <a:t>Cannot indicate causal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4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 standards</a:t>
            </a:r>
            <a:endParaRPr 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important area of standards</a:t>
            </a:r>
          </a:p>
          <a:p>
            <a:r>
              <a:rPr lang="en-US" dirty="0" smtClean="0"/>
              <a:t>Benefits of computerization of clinical data depend upon its </a:t>
            </a:r>
            <a:r>
              <a:rPr lang="en-US" altLang="ja-JP" dirty="0" smtClean="0"/>
              <a:t>“</a:t>
            </a:r>
            <a:r>
              <a:rPr lang="en-US" dirty="0" smtClean="0"/>
              <a:t>normalization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Clinical language is inherently vague, which is at odds with the precision of computers</a:t>
            </a:r>
          </a:p>
          <a:p>
            <a:r>
              <a:rPr lang="en-US" dirty="0" smtClean="0"/>
              <a:t>The words </a:t>
            </a:r>
            <a:r>
              <a:rPr lang="en-US" i="1" dirty="0" smtClean="0"/>
              <a:t>cancer</a:t>
            </a:r>
            <a:r>
              <a:rPr lang="en-US" dirty="0" smtClean="0"/>
              <a:t> and </a:t>
            </a:r>
            <a:r>
              <a:rPr lang="en-US" i="1" dirty="0" smtClean="0"/>
              <a:t>carcinoma</a:t>
            </a:r>
            <a:r>
              <a:rPr lang="en-US" dirty="0" smtClean="0"/>
              <a:t> are no more similar to a computer than </a:t>
            </a:r>
            <a:r>
              <a:rPr lang="en-US" i="1" dirty="0" smtClean="0"/>
              <a:t>apple</a:t>
            </a:r>
            <a:r>
              <a:rPr lang="en-US" dirty="0" smtClean="0"/>
              <a:t> and </a:t>
            </a:r>
            <a:r>
              <a:rPr lang="en-US" i="1" dirty="0" smtClean="0"/>
              <a:t>zebra</a:t>
            </a:r>
          </a:p>
          <a:p>
            <a:r>
              <a:rPr lang="en-US" dirty="0" smtClean="0"/>
              <a:t>Maybe medicine should have </a:t>
            </a:r>
            <a:r>
              <a:rPr lang="en-US" altLang="ja-JP" dirty="0" smtClean="0"/>
              <a:t>“</a:t>
            </a:r>
            <a:r>
              <a:rPr lang="en-US" dirty="0" smtClean="0"/>
              <a:t>fewer words, more meaning</a:t>
            </a:r>
            <a:r>
              <a:rPr lang="en-US" altLang="ja-JP" dirty="0" smtClean="0"/>
              <a:t>”</a:t>
            </a:r>
            <a:r>
              <a:rPr lang="en-US" dirty="0" smtClean="0"/>
              <a:t> like air traffic control and military?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486400" y="6555553"/>
            <a:ext cx="3432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Voytovich</a:t>
            </a:r>
            <a:r>
              <a:rPr lang="en-US" dirty="0"/>
              <a:t>, 1999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terminology of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 – “terms,” but not so simple</a:t>
            </a:r>
          </a:p>
          <a:p>
            <a:r>
              <a:rPr lang="en-US" dirty="0" smtClean="0"/>
              <a:t>Concept – thing or idea, expressed in one or more terms</a:t>
            </a:r>
          </a:p>
          <a:p>
            <a:r>
              <a:rPr lang="en-US" dirty="0" smtClean="0"/>
              <a:t>Synonym – different term for same concept</a:t>
            </a:r>
          </a:p>
          <a:p>
            <a:r>
              <a:rPr lang="en-US" dirty="0" err="1" smtClean="0"/>
              <a:t>Polysem</a:t>
            </a:r>
            <a:r>
              <a:rPr lang="en-US" dirty="0" smtClean="0"/>
              <a:t> – term that means more than one concept</a:t>
            </a:r>
          </a:p>
          <a:p>
            <a:r>
              <a:rPr lang="en-US" dirty="0" smtClean="0"/>
              <a:t>Dictionary – concepts plus meaning</a:t>
            </a:r>
          </a:p>
          <a:p>
            <a:r>
              <a:rPr lang="en-US" dirty="0" smtClean="0"/>
              <a:t>Thesaurus – synonyms grouped by concept</a:t>
            </a:r>
          </a:p>
          <a:p>
            <a:r>
              <a:rPr lang="en-US" dirty="0" smtClean="0"/>
              <a:t>Vocabulary – concepts and terms in a domain</a:t>
            </a:r>
          </a:p>
          <a:p>
            <a:r>
              <a:rPr lang="en-US" dirty="0" smtClean="0"/>
              <a:t>Ontology – structured concepts and relationships between them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5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Use cases for </a:t>
            </a:r>
            <a:r>
              <a:rPr lang="en-US" sz="4000" dirty="0" smtClean="0"/>
              <a:t>standardized terminology</a:t>
            </a:r>
            <a:endParaRPr 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Information capture – documenting findings, conditions, and outcomes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Communication – transferring information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Knowledge organization – classification of diseases, treatments, etc.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Information retrieval – accessing knowledge-based information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Decision support – implementing decision support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(Chute, 2005)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Harder for computers than humans: synonymy and polysemy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100" dirty="0"/>
              <a:t>How many different ways can you say </a:t>
            </a:r>
            <a:r>
              <a:rPr lang="en-US" sz="2100" i="1" dirty="0"/>
              <a:t>common cold</a:t>
            </a:r>
            <a:r>
              <a:rPr lang="en-US" sz="2100" dirty="0"/>
              <a:t>?</a:t>
            </a:r>
            <a:endParaRPr lang="en-US" sz="2100" dirty="0">
              <a:solidFill>
                <a:srgbClr val="7F7F7F"/>
              </a:solidFill>
            </a:endParaRPr>
          </a:p>
          <a:p>
            <a:pPr eaLnBrk="1" hangingPunct="1"/>
            <a:r>
              <a:rPr lang="en-US" sz="2100" dirty="0"/>
              <a:t>Synonyms include</a:t>
            </a:r>
            <a:endParaRPr lang="en-US" sz="2100" dirty="0">
              <a:solidFill>
                <a:srgbClr val="7F7F7F"/>
              </a:solidFill>
            </a:endParaRPr>
          </a:p>
          <a:p>
            <a:pPr lvl="1"/>
            <a:r>
              <a:rPr lang="en-US" sz="1800" dirty="0"/>
              <a:t>Cold</a:t>
            </a:r>
            <a:endParaRPr lang="en-US" sz="1800" dirty="0">
              <a:solidFill>
                <a:srgbClr val="7F7F7F"/>
              </a:solidFill>
            </a:endParaRPr>
          </a:p>
          <a:p>
            <a:pPr lvl="1"/>
            <a:r>
              <a:rPr lang="en-US" sz="1800" dirty="0"/>
              <a:t>Upper respiratory infection</a:t>
            </a:r>
            <a:endParaRPr lang="en-US" sz="1800" dirty="0">
              <a:solidFill>
                <a:srgbClr val="7F7F7F"/>
              </a:solidFill>
            </a:endParaRPr>
          </a:p>
          <a:p>
            <a:pPr lvl="1"/>
            <a:r>
              <a:rPr lang="en-US" sz="1800" dirty="0"/>
              <a:t>URI</a:t>
            </a:r>
            <a:endParaRPr lang="en-US" sz="1800" dirty="0">
              <a:solidFill>
                <a:srgbClr val="7F7F7F"/>
              </a:solidFill>
            </a:endParaRPr>
          </a:p>
          <a:p>
            <a:pPr lvl="1"/>
            <a:r>
              <a:rPr lang="en-US" sz="1800" dirty="0"/>
              <a:t>Pharyngitis, bronchitis, rhinitis, etc.</a:t>
            </a:r>
            <a:endParaRPr lang="en-US" sz="1800" dirty="0">
              <a:solidFill>
                <a:srgbClr val="7F7F7F"/>
              </a:solidFill>
            </a:endParaRPr>
          </a:p>
          <a:p>
            <a:pPr lvl="1"/>
            <a:r>
              <a:rPr lang="en-US" sz="1800" dirty="0"/>
              <a:t>Viral syndrome</a:t>
            </a:r>
            <a:endParaRPr lang="en-US" sz="1800" dirty="0">
              <a:solidFill>
                <a:srgbClr val="7F7F7F"/>
              </a:solidFill>
            </a:endParaRPr>
          </a:p>
          <a:p>
            <a:pPr lvl="1"/>
            <a:r>
              <a:rPr lang="en-US" sz="1800" dirty="0"/>
              <a:t>…</a:t>
            </a:r>
          </a:p>
        </p:txBody>
      </p:sp>
      <p:sp>
        <p:nvSpPr>
          <p:cNvPr id="11268" name="Rectangle 1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100" dirty="0"/>
              <a:t>How many different ways is </a:t>
            </a:r>
            <a:r>
              <a:rPr lang="en-US" sz="2100" i="1" dirty="0"/>
              <a:t>lead</a:t>
            </a:r>
            <a:r>
              <a:rPr lang="en-US" sz="2100" dirty="0"/>
              <a:t> used in medicine?</a:t>
            </a:r>
            <a:endParaRPr lang="en-US" sz="2100" dirty="0">
              <a:solidFill>
                <a:srgbClr val="7F7F7F"/>
              </a:solidFill>
            </a:endParaRPr>
          </a:p>
          <a:p>
            <a:pPr eaLnBrk="1" hangingPunct="1"/>
            <a:r>
              <a:rPr lang="en-US" sz="2100" dirty="0" err="1"/>
              <a:t>Polysems</a:t>
            </a:r>
            <a:r>
              <a:rPr lang="en-US" sz="2100" dirty="0"/>
              <a:t> include</a:t>
            </a:r>
            <a:endParaRPr lang="en-US" sz="2100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sz="1800" dirty="0"/>
              <a:t>Hypertension leads to heart disease</a:t>
            </a:r>
            <a:endParaRPr lang="en-US" sz="1800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sz="1800" dirty="0"/>
              <a:t>An EKG lead</a:t>
            </a:r>
            <a:endParaRPr lang="en-US" sz="1800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sz="1800" dirty="0"/>
              <a:t>Lead poisoning</a:t>
            </a:r>
            <a:endParaRPr lang="en-US" sz="1800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sz="1800" dirty="0"/>
              <a:t>…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medical vocabularies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Cimino</a:t>
            </a:r>
            <a:r>
              <a:rPr lang="en-US" dirty="0"/>
              <a:t> (1998) has elucidated </a:t>
            </a:r>
            <a:r>
              <a:rPr lang="en-US" altLang="ja-JP" dirty="0" smtClean="0"/>
              <a:t>“</a:t>
            </a:r>
            <a:r>
              <a:rPr lang="en-US" dirty="0" smtClean="0"/>
              <a:t>desiderata</a:t>
            </a:r>
            <a:r>
              <a:rPr lang="en-US" altLang="ja-JP" dirty="0" smtClean="0"/>
              <a:t>”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Most have hierarchical structure and some sort of coding scheme</a:t>
            </a:r>
          </a:p>
          <a:p>
            <a:pPr>
              <a:lnSpc>
                <a:spcPct val="80000"/>
              </a:lnSpc>
            </a:pPr>
            <a:r>
              <a:rPr lang="en-US" dirty="0"/>
              <a:t>Ultimately want to represent terms as codes</a:t>
            </a:r>
          </a:p>
          <a:p>
            <a:pPr>
              <a:lnSpc>
                <a:spcPct val="80000"/>
              </a:lnSpc>
            </a:pPr>
            <a:r>
              <a:rPr lang="en-US" dirty="0"/>
              <a:t>Various approaches to codes include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Numerical – sequentially or random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Mnemonic – abbreviation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Hierarchical – indicate level in hierarchy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Juxtaposition – composite codes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Combination – composite using ordering</a:t>
            </a:r>
          </a:p>
          <a:p>
            <a:pPr>
              <a:lnSpc>
                <a:spcPct val="80000"/>
              </a:lnSpc>
            </a:pPr>
            <a:r>
              <a:rPr lang="en-US" dirty="0"/>
              <a:t>Should avoid </a:t>
            </a:r>
            <a:r>
              <a:rPr lang="en-US" altLang="ja-JP" dirty="0" smtClean="0"/>
              <a:t>“</a:t>
            </a:r>
            <a:r>
              <a:rPr lang="en-US" dirty="0" smtClean="0"/>
              <a:t>semantic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codes that </a:t>
            </a:r>
            <a:r>
              <a:rPr lang="en-US" dirty="0" smtClean="0"/>
              <a:t>put meaning in codes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a typeface="+mj-ea"/>
              </a:rPr>
              <a:t>A few issues about terminologies and coding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Rosenbloom</a:t>
            </a:r>
            <a:r>
              <a:rPr lang="en-US" dirty="0"/>
              <a:t> (2006) distinguishes categories and uses of terminology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Interface – support data entry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Processing – optimize natural language processing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Reference – enable storage, analysis, retrieval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Coding is a major activity of health information management (HIM) profession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With growth of uses and technology, field is changing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Computer-assisted coding is </a:t>
            </a:r>
            <a:r>
              <a:rPr lang="en-US" dirty="0" smtClean="0"/>
              <a:t>use of computer programs to assist human coders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04800" y="6555553"/>
            <a:ext cx="8614229" cy="228600"/>
          </a:xfrm>
        </p:spPr>
        <p:txBody>
          <a:bodyPr/>
          <a:lstStyle/>
          <a:p>
            <a:r>
              <a:rPr lang="en-US" dirty="0"/>
              <a:t>(Rosenbloom, 2008</a:t>
            </a:r>
            <a:r>
              <a:rPr lang="en-US" dirty="0" smtClean="0"/>
              <a:t>), (</a:t>
            </a:r>
            <a:r>
              <a:rPr lang="en-US" dirty="0"/>
              <a:t>Scott, 2008</a:t>
            </a:r>
            <a:r>
              <a:rPr lang="en-US" dirty="0" smtClean="0"/>
              <a:t>), (</a:t>
            </a:r>
            <a:r>
              <a:rPr lang="en-US" dirty="0"/>
              <a:t>Calhoun, 2012</a:t>
            </a:r>
            <a:r>
              <a:rPr lang="en-US" dirty="0" smtClean="0"/>
              <a:t>), (</a:t>
            </a:r>
            <a:r>
              <a:rPr lang="en-US" dirty="0"/>
              <a:t>Tully, 2012)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224972" y="1182915"/>
            <a:ext cx="4194628" cy="525652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Diagnoses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ICD-9, ICD-10, ICD-11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Diagnosis-related groups (DRG)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Drugs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National Drug Code (NDC)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National Drug File Reference Terminology (NDF-RT)</a:t>
            </a:r>
          </a:p>
          <a:p>
            <a:pPr lvl="1">
              <a:defRPr/>
            </a:pPr>
            <a:r>
              <a:rPr lang="en-US" dirty="0" err="1" smtClean="0">
                <a:ea typeface="+mn-ea"/>
              </a:rPr>
              <a:t>RxNorm</a:t>
            </a:r>
            <a:r>
              <a:rPr lang="en-US" dirty="0" smtClean="0">
                <a:ea typeface="+mn-ea"/>
              </a:rPr>
              <a:t>/</a:t>
            </a:r>
            <a:r>
              <a:rPr lang="en-US" dirty="0" err="1" smtClean="0">
                <a:ea typeface="+mn-ea"/>
              </a:rPr>
              <a:t>RxTerms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Laboratory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LOINC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Procedures and diagnostic studies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CPT-4, HCPCS, CDT</a:t>
            </a:r>
          </a:p>
        </p:txBody>
      </p:sp>
      <p:sp>
        <p:nvSpPr>
          <p:cNvPr id="16388" name="Rectangle 16"/>
          <p:cNvSpPr>
            <a:spLocks noGrp="1" noChangeArrowheads="1"/>
          </p:cNvSpPr>
          <p:nvPr>
            <p:ph sz="quarter" idx="14"/>
          </p:nvPr>
        </p:nvSpPr>
        <p:spPr>
          <a:xfrm>
            <a:off x="381000" y="6555553"/>
            <a:ext cx="8538029" cy="228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Giannangelo</a:t>
            </a:r>
            <a:r>
              <a:rPr lang="en-US" dirty="0"/>
              <a:t>, 2015)</a:t>
            </a:r>
            <a:endParaRPr lang="en-US" dirty="0" smtClean="0">
              <a:ea typeface="+mn-ea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419600" y="1182915"/>
            <a:ext cx="4194628" cy="52565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marR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Nursing</a:t>
            </a:r>
          </a:p>
          <a:p>
            <a:pPr lvl="1">
              <a:defRPr/>
            </a:pPr>
            <a:r>
              <a:rPr lang="en-US" dirty="0"/>
              <a:t>NANDA, NIC/NOC, Omaha, etc.</a:t>
            </a:r>
          </a:p>
          <a:p>
            <a:pPr>
              <a:defRPr/>
            </a:pPr>
            <a:r>
              <a:rPr lang="en-US" dirty="0"/>
              <a:t>Literature</a:t>
            </a:r>
          </a:p>
          <a:p>
            <a:pPr lvl="1">
              <a:defRPr/>
            </a:pPr>
            <a:r>
              <a:rPr lang="en-US" dirty="0"/>
              <a:t>Medical Subject Headings (</a:t>
            </a:r>
            <a:r>
              <a:rPr lang="en-US" dirty="0" err="1"/>
              <a:t>MeSH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Devices</a:t>
            </a:r>
          </a:p>
          <a:p>
            <a:pPr lvl="1">
              <a:defRPr/>
            </a:pPr>
            <a:r>
              <a:rPr lang="en-US" dirty="0"/>
              <a:t>Universal Medical Device (UMD) Nomenclature </a:t>
            </a:r>
          </a:p>
          <a:p>
            <a:pPr>
              <a:defRPr/>
            </a:pPr>
            <a:r>
              <a:rPr lang="en-US" dirty="0"/>
              <a:t>Comprehensive</a:t>
            </a:r>
          </a:p>
          <a:p>
            <a:pPr lvl="1">
              <a:defRPr/>
            </a:pPr>
            <a:r>
              <a:rPr lang="en-US" dirty="0"/>
              <a:t>SNOMED Clinical Terms (CT)</a:t>
            </a:r>
          </a:p>
          <a:p>
            <a:pPr lvl="1">
              <a:defRPr/>
            </a:pPr>
            <a:r>
              <a:rPr lang="en-US" dirty="0"/>
              <a:t>Unified Medical Language System (UMLS)</a:t>
            </a:r>
          </a:p>
          <a:p>
            <a:pPr>
              <a:defRPr/>
            </a:pPr>
            <a:r>
              <a:rPr lang="en-US" dirty="0"/>
              <a:t>Others</a:t>
            </a:r>
          </a:p>
          <a:p>
            <a:pPr lvl="1">
              <a:defRPr/>
            </a:pPr>
            <a:r>
              <a:rPr lang="en-US" dirty="0"/>
              <a:t>DSM, ICF, ICPC, commercial, etc.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International Classification of Diseases (ICD)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Originated in 1893 as International List of Causes of Death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Initial primary purpose was to compile mortality statistics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Eventually taken over by World Health Organization (WHO)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Now called International Classification of Diseases (ICD)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Has evolved as means to code diseases for more than just cause of death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4a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4a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b2c237ae-721b-4022-ab6b-7b50374b7022"/>
  <p:tag name="ARTICULATE_SLIDE_COUNT" val="14"/>
  <p:tag name="ARTICULATE_PROJECT_OPEN" val="1"/>
  <p:tag name="ARTICULATE_REFERENCE_TYPE_1" val="1"/>
  <p:tag name="ARTICULATE_REFERENCE_1" val="C:\wamp\www\Box Sync\BD2K\OER Content\BDK19\Staged\List of Resources for Terminology Standards pt. 1.pdf"/>
  <p:tag name="ARTICULATE_REFERENCE_TITLE_1" val="List of Resources for Terminology Standards pt. 1"/>
  <p:tag name="ARTICULATE_REFERENCE_ID_1" val="795651a2-e1d2-4506-ac02-ae0b5c211eb2"/>
  <p:tag name="ARTICULATE_REFERENCE_COUNT" val="1"/>
  <p:tag name="ARTICULATE_REFERENCE_DESCRIPTION" val="List of Resources for Terminology Standards pt. 1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886788-c:\wamp\www\box sync\bd2k\oer content\bdk19\staged\bdk16-1.pptx"/>
  <p:tag name="ARTICULATE_PRESENTER_VERSION" val="7"/>
  <p:tag name="ARTICULATE_USED_PAGE_ORIENTATION" val="1"/>
  <p:tag name="ARTICULATE_USED_PAGE_SIZE" val="1"/>
  <p:tag name="ARTICULATE_META_COURSE_ID" val="48wNRlj8KnQ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2a9c609-1f67-4fb7-b063-d8a24a957cc3"/>
  <p:tag name="ARTICULATE_SLIDE_NAV" val="1"/>
  <p:tag name="AUDIO_ID" val="256"/>
  <p:tag name="ARTICULATE_AUDIO_RECORDED" val="1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ELAPSEDTIME" val="15.932"/>
  <p:tag name="ARTICULATE_USED_LAYOUT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cebf2e-599f-4d69-9eaa-f5538e299234"/>
  <p:tag name="ARTICULATE_SLIDE_NAV" val="2"/>
  <p:tag name="AUDIO_ID" val="257"/>
  <p:tag name="ARTICULATE_AUDIO_RECORDED" val="1"/>
  <p:tag name="ELAPSEDTIME" val="115.4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1"/>
  <p:tag name="ARTICULATE_SLIDE_GUID" val="450dc441-3cfe-4342-b9ca-8b54acd3ac8c"/>
  <p:tag name="ARTICULATE_SLIDE_NAV" val="3"/>
  <p:tag name="ELAPSEDTIME" val="104.7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657b9e-ff91-4773-a601-854ad4907531"/>
  <p:tag name="AUDIO_ID" val="300"/>
  <p:tag name="ARTICULATE_SLIDE_NAV" val="4"/>
  <p:tag name="ELAPSEDTIME" val="57.9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35b0d4-0892-4e40-9db5-a1520f967bbe"/>
  <p:tag name="AUDIO_ID" val="259"/>
  <p:tag name="ARTICULATE_SLIDE_NAV" val="5"/>
  <p:tag name="ELAPSEDTIME" val="86.6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4a8ad19-9248-4ec7-b27b-2dd40d3b394e"/>
  <p:tag name="AUDIO_ID" val="264"/>
  <p:tag name="ARTICULATE_SLIDE_NAV" val="6"/>
  <p:tag name="ELAPSEDTIME" val="103.8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4828fee-1498-41d9-b2ea-e6cf669ba915"/>
  <p:tag name="AUDIO_ID" val="301"/>
  <p:tag name="ARTICULATE_SLIDE_NAV" val="7"/>
  <p:tag name="ELAPSEDTIME" val="100.7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6e5a768-793e-476e-a73e-cd5aa06aa95e"/>
  <p:tag name="ARTICULATE_SLIDE_NAV" val="8"/>
  <p:tag name="AUDIO_ID" val="261"/>
  <p:tag name="ARTICULATE_AUDIO_RECORDED" val="1"/>
  <p:tag name="ELAPSEDTIME" val="66.4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3728ff2-23cf-46d1-acef-57cfd5cbebad"/>
  <p:tag name="AUDIO_ID" val="265"/>
  <p:tag name="ARTICULATE_SLIDE_NAV" val="9"/>
  <p:tag name="ELAPSEDTIME" val="48.2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5de7519-b9e9-4390-b70b-eca0e61e7d46"/>
  <p:tag name="AUDIO_ID" val="267"/>
  <p:tag name="ARTICULATE_SLIDE_NAV" val="10"/>
  <p:tag name="ELAPSEDTIME" val="139.0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41c020-fcf5-47b0-9bc2-5cd5cceca87a"/>
  <p:tag name="AUDIO_ID" val="268"/>
  <p:tag name="ARTICULATE_SLIDE_NAV" val="11"/>
  <p:tag name="ELAPSEDTIME" val="88.5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72f57df-521d-49ad-a37c-4a2d4ba8501b"/>
  <p:tag name="AUDIO_ID" val="270"/>
  <p:tag name="ARTICULATE_SLIDE_NAV" val="12"/>
  <p:tag name="ELAPSEDTIME" val="127.1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2"/>
  <p:tag name="ARTICULATE_SLIDE_NAV" val="13"/>
  <p:tag name="ARTICULATE_SLIDE_GUID" val="14fb307a-ada7-4b32-ac67-2125ee875ff8"/>
  <p:tag name="ELAPSEDTIME" val="61.30"/>
  <p:tag name="ARTICULATE_NAV_LEVEL" val="1"/>
  <p:tag name="ARTICULATE_SLIDE_PRESENTER_GUID" val="5e9ea37a-3f3f-4f5b-8603-028016bf75a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3"/>
  <p:tag name="ARTICULATE_NAV_LEVEL" val="1"/>
  <p:tag name="ARTICULATE_SLIDE_PRESENTER_GUID" val="5e9ea37a-3f3f-4f5b-8603-028016bf75a3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312"/>
  <p:tag name="ARTICULATE_USED_LAYOUT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WORKING_jackie_ThemeV1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1" id="{C33D5FCA-5EBD-43ED-A914-A254AF6E5DB8}" vid="{C3190F54-E46B-4AF6-B162-4702E7E886E7}"/>
    </a:ext>
  </a:extLst>
</a:theme>
</file>

<file path=ppt/theme/theme2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3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1052</Words>
  <Application>Microsoft Office PowerPoint</Application>
  <PresentationFormat>On-screen Show (4:3)</PresentationFormat>
  <Paragraphs>156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Cambria</vt:lpstr>
      <vt:lpstr>Tahoma</vt:lpstr>
      <vt:lpstr>Times New Roman</vt:lpstr>
      <vt:lpstr>BD2K_WORKING_jackie_ThemeV1</vt:lpstr>
      <vt:lpstr>BD2K_OER_Theme</vt:lpstr>
      <vt:lpstr>BD2K OER Dark</vt:lpstr>
      <vt:lpstr>Terminology Standards 1/3</vt:lpstr>
      <vt:lpstr>Terminology standards</vt:lpstr>
      <vt:lpstr>The terminology of terminologies</vt:lpstr>
      <vt:lpstr>Use cases for standardized terminology</vt:lpstr>
      <vt:lpstr>Harder for computers than humans: synonymy and polysemy</vt:lpstr>
      <vt:lpstr>Standardized medical vocabularies</vt:lpstr>
      <vt:lpstr>A few issues about terminologies and coding</vt:lpstr>
      <vt:lpstr>Terminology standards</vt:lpstr>
      <vt:lpstr>International Classification of Diseases (ICD)</vt:lpstr>
      <vt:lpstr>ICD-9 and its variants</vt:lpstr>
      <vt:lpstr>Example of ICD-9-CM</vt:lpstr>
      <vt:lpstr>Some limitations of ICD-9 (Chute, 1998)</vt:lpstr>
      <vt:lpstr>Limitations of ICD-9 (cont.)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183</cp:revision>
  <cp:lastPrinted>2012-04-10T11:01:40Z</cp:lastPrinted>
  <dcterms:created xsi:type="dcterms:W3CDTF">2003-03-15T13:17:24Z</dcterms:created>
  <dcterms:modified xsi:type="dcterms:W3CDTF">2016-06-13T19:52:54Z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4.4a</vt:lpwstr>
  </property>
  <property fmtid="{D5CDD505-2E9C-101B-9397-08002B2CF9AE}" pid="5" name="ArticulateProjectVersion">
    <vt:lpwstr>7</vt:lpwstr>
  </property>
  <property fmtid="{D5CDD505-2E9C-101B-9397-08002B2CF9AE}" pid="6" name="ArticulateGUID">
    <vt:lpwstr>7BAC52EB-4B8D-44D3-907F-68A342C2E917</vt:lpwstr>
  </property>
  <property fmtid="{D5CDD505-2E9C-101B-9397-08002B2CF9AE}" pid="7" name="ArticulateProjectFull">
    <vt:lpwstr>C:\wamp\www\Box Sync\BD2K\OER Content\BDK19\Staged\BDK16-1.ppta</vt:lpwstr>
  </property>
</Properties>
</file>