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  <p:sldMasterId id="21474838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4" r:id="rId11"/>
    <p:sldId id="271" r:id="rId12"/>
    <p:sldId id="272" r:id="rId13"/>
    <p:sldId id="306" r:id="rId14"/>
    <p:sldId id="307" r:id="rId15"/>
    <p:sldId id="309" r:id="rId16"/>
    <p:sldId id="310" r:id="rId17"/>
    <p:sldId id="314" r:id="rId18"/>
    <p:sldId id="325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606" autoAdjust="0"/>
  </p:normalViewPr>
  <p:slideViewPr>
    <p:cSldViewPr>
      <p:cViewPr varScale="1">
        <p:scale>
          <a:sx n="84" d="100"/>
          <a:sy n="84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D058318-7890-314A-B5B5-C67A80DF9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3AAD1CD-3F63-2E44-96F7-7AC0C6074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8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F01CDD-1B72-D949-884A-BDBD7B6643F8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5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DBC474-768D-0745-9F7E-4A4206A45A11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4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7DD1C4-3F34-624D-803B-58435BC7A8DC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14DB0A-EE23-0D40-85CB-616F6243C651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6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BF806B-A4C8-A74A-BB5A-DB6CD38D09D6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C4AAC4-4799-4944-9C8C-6917111334DD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0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154BE4-735D-7843-BD20-975A9A78DB4D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62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02E9A-D147-9245-842B-8B6A167B8BF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294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8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34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15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48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0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50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44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050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8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2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522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9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0A3CCE-EC18-EC41-BD04-7E71623AD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B7E4B2-041D-014B-B9F5-DCD333C2A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607192-690E-8845-BC0F-FD1216C75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09E47B-A647-CD46-BD7E-352596987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12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96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0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72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31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9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77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18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53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77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19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66658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615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68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6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9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08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26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65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92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72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20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339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3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02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75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8935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280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23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365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3969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95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4420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  <p:sldLayoutId id="2147483865" r:id="rId19"/>
    <p:sldLayoutId id="2147483866" r:id="rId20"/>
    <p:sldLayoutId id="2147483867" r:id="rId21"/>
    <p:sldLayoutId id="2147483868" r:id="rId22"/>
    <p:sldLayoutId id="2147483869" r:id="rId23"/>
    <p:sldLayoutId id="2147483870" r:id="rId24"/>
    <p:sldLayoutId id="2147483871" r:id="rId2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5646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 Standards 2/3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BDK16-2 </a:t>
            </a:r>
            <a:r>
              <a:rPr lang="en-US" dirty="0" smtClean="0"/>
              <a:t>| Semantic Data Interoperability</a:t>
            </a:r>
            <a:endParaRPr lang="en-US" dirty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Diagnosis-related groups (DRG)</a:t>
            </a:r>
          </a:p>
        </p:txBody>
      </p:sp>
      <p:sp>
        <p:nvSpPr>
          <p:cNvPr id="22531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Original intent was to aggregate </a:t>
            </a:r>
            <a:r>
              <a:rPr lang="en-US" dirty="0" smtClean="0"/>
              <a:t>ICD-9-CM </a:t>
            </a:r>
            <a:r>
              <a:rPr lang="en-US" dirty="0"/>
              <a:t>codes into groups for health services research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Set of several hundred codes that </a:t>
            </a:r>
            <a:r>
              <a:rPr lang="en-US" altLang="ja-JP" dirty="0" smtClean="0"/>
              <a:t>“</a:t>
            </a:r>
            <a:r>
              <a:rPr lang="en-US" dirty="0" smtClean="0"/>
              <a:t>lump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hospital illnesses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Adopted by HCFA (now CMS) in 1980s for prospective payment for hospitalization in </a:t>
            </a:r>
            <a:r>
              <a:rPr lang="en-US" dirty="0" smtClean="0"/>
              <a:t>Medicare</a:t>
            </a:r>
          </a:p>
          <a:p>
            <a:pPr eaLnBrk="1" hangingPunct="1"/>
            <a:r>
              <a:rPr lang="en-US" dirty="0" smtClean="0"/>
              <a:t>DRG categories will stay same initially for ICD-10-CM but may change later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(Mills, 2015)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DRG examples for respiratory diseases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 w/ major chest operating room procedure, no major complication or comorbidity    75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 w/ major chest operating room procedure, minor complication or comorbidity    76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 w/ other respiratory system operating procedure, no complication or comorbidity    77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infection w/ minor complication, age greater than 17    79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infection w/ no minor complication, age greater than 17    80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Simple Pneumonia w/ minor complication, age greater than 17    89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Simple Pneumonia w/ no minor complication, age greater than 17    90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 w/ ventilator support    475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 w/ major chest operating room procedure and major complication or comorbidity    538</a:t>
            </a:r>
            <a:endParaRPr lang="en-US" sz="1400" dirty="0">
              <a:solidFill>
                <a:srgbClr val="7F7F7F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</a:pPr>
            <a:r>
              <a:rPr lang="en-US" sz="1400" dirty="0"/>
              <a:t>Respiratory disease, other respiratory system operating procedure and major complication    539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number of different code sets, mostly led by US government</a:t>
            </a:r>
          </a:p>
          <a:p>
            <a:r>
              <a:rPr lang="en-US" dirty="0" err="1" smtClean="0"/>
              <a:t>FedMed</a:t>
            </a:r>
            <a:r>
              <a:rPr lang="en-US" dirty="0" smtClean="0"/>
              <a:t> is interagency collaboration on agreed set of standard, comprehensive, and freely accessible Federal Medication Terminologies (FMT)</a:t>
            </a:r>
          </a:p>
          <a:p>
            <a:pPr lvl="1"/>
            <a:r>
              <a:rPr lang="en-US" dirty="0" smtClean="0"/>
              <a:t>Includes</a:t>
            </a:r>
          </a:p>
          <a:p>
            <a:pPr lvl="2"/>
            <a:r>
              <a:rPr lang="en-US" dirty="0" smtClean="0"/>
              <a:t>National Drug Codes (NDC)</a:t>
            </a:r>
          </a:p>
          <a:p>
            <a:pPr lvl="2"/>
            <a:r>
              <a:rPr lang="en-US" dirty="0" smtClean="0"/>
              <a:t>Unique Ingredient Identifier (UNII)</a:t>
            </a:r>
          </a:p>
          <a:p>
            <a:pPr lvl="2"/>
            <a:r>
              <a:rPr lang="en-US" dirty="0" smtClean="0"/>
              <a:t>National Drug File Reference Terminology (NDF-RT)</a:t>
            </a:r>
          </a:p>
          <a:p>
            <a:pPr lvl="2"/>
            <a:r>
              <a:rPr lang="en-US" dirty="0" smtClean="0"/>
              <a:t>NCI Thesaurus (</a:t>
            </a:r>
            <a:r>
              <a:rPr lang="en-US" dirty="0" err="1" smtClean="0"/>
              <a:t>NCIt</a:t>
            </a:r>
            <a:r>
              <a:rPr lang="en-US" dirty="0" smtClean="0"/>
              <a:t>) Structured Product Labeling (SPL)</a:t>
            </a:r>
          </a:p>
          <a:p>
            <a:pPr lvl="2"/>
            <a:r>
              <a:rPr lang="en-US" dirty="0" err="1" smtClean="0"/>
              <a:t>RxNorm</a:t>
            </a:r>
            <a:r>
              <a:rPr lang="en-US" dirty="0" smtClean="0"/>
              <a:t>, </a:t>
            </a:r>
            <a:r>
              <a:rPr lang="en-US" dirty="0" err="1" smtClean="0"/>
              <a:t>RxTerms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National Drug Codes (NDC)</a:t>
            </a:r>
            <a:endParaRPr lang="en-US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 11-digit code for each and every pharmaceutical preparation</a:t>
            </a:r>
          </a:p>
          <a:p>
            <a:pPr lvl="1"/>
            <a:r>
              <a:rPr lang="en-US" dirty="0" smtClean="0"/>
              <a:t>First 5 digits for manufacturer, assigned by Food &amp; Drug Administration (FDA), e.g., Merck, Pfizer, etc.</a:t>
            </a:r>
          </a:p>
          <a:p>
            <a:pPr lvl="1"/>
            <a:r>
              <a:rPr lang="en-US" dirty="0" smtClean="0"/>
              <a:t>Next 4 digits for product name, strength, dose form</a:t>
            </a:r>
          </a:p>
          <a:p>
            <a:pPr lvl="2"/>
            <a:r>
              <a:rPr lang="en-US" dirty="0" smtClean="0"/>
              <a:t>One code for all variants of these</a:t>
            </a:r>
          </a:p>
          <a:p>
            <a:pPr lvl="2"/>
            <a:r>
              <a:rPr lang="en-US" dirty="0" smtClean="0"/>
              <a:t>Problem: Not unique for same drug from different manufacturer</a:t>
            </a:r>
          </a:p>
          <a:p>
            <a:pPr lvl="1"/>
            <a:r>
              <a:rPr lang="en-US" dirty="0" smtClean="0"/>
              <a:t>Final 2 digits are code for packaging</a:t>
            </a:r>
          </a:p>
          <a:p>
            <a:pPr lvl="2"/>
            <a:r>
              <a:rPr lang="en-US" dirty="0" smtClean="0"/>
              <a:t>e.g., number of tablets in bottle</a:t>
            </a:r>
          </a:p>
          <a:p>
            <a:r>
              <a:rPr lang="en-US" dirty="0" smtClean="0"/>
              <a:t>Map into other terminology systems in </a:t>
            </a:r>
            <a:r>
              <a:rPr lang="en-US" dirty="0" err="1" smtClean="0"/>
              <a:t>FedMed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drug terminology standards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Ingredient Identifier (UNII) specifies ingredients in drugs and other compounds</a:t>
            </a:r>
          </a:p>
          <a:p>
            <a:r>
              <a:rPr lang="en-US" dirty="0" smtClean="0"/>
              <a:t>National Drug File Reference Terminology (NDF-RT, produced by VA) maintains mechanism of action, physiological effect, and structural class</a:t>
            </a:r>
          </a:p>
          <a:p>
            <a:r>
              <a:rPr lang="en-US" dirty="0" err="1" smtClean="0"/>
              <a:t>NCIt</a:t>
            </a:r>
            <a:r>
              <a:rPr lang="en-US" dirty="0" smtClean="0"/>
              <a:t> SPL maintains pharmaceutical dosage form, route of administration, and potency</a:t>
            </a:r>
          </a:p>
          <a:p>
            <a:r>
              <a:rPr lang="en-US" dirty="0" err="1" smtClean="0"/>
              <a:t>RxNorm</a:t>
            </a:r>
            <a:r>
              <a:rPr lang="en-US" dirty="0" smtClean="0"/>
              <a:t> provides semantic structure for formulations and their components </a:t>
            </a:r>
          </a:p>
          <a:p>
            <a:pPr lvl="1"/>
            <a:r>
              <a:rPr lang="en-US" dirty="0" err="1" smtClean="0"/>
              <a:t>RxTerms</a:t>
            </a:r>
            <a:r>
              <a:rPr lang="en-US" dirty="0" smtClean="0"/>
              <a:t> provides interface terminology to </a:t>
            </a:r>
            <a:r>
              <a:rPr lang="en-US" dirty="0" err="1" smtClean="0"/>
              <a:t>RxNorm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RxNorm</a:t>
            </a:r>
            <a:r>
              <a:rPr lang="en-US" dirty="0" smtClean="0"/>
              <a:t>/</a:t>
            </a:r>
            <a:r>
              <a:rPr lang="en-US" dirty="0" err="1" smtClean="0"/>
              <a:t>RxTerms</a:t>
            </a:r>
            <a:r>
              <a:rPr lang="en-US" dirty="0" smtClean="0"/>
              <a:t> emerging as standard into which other drug terminologies must map</a:t>
            </a:r>
          </a:p>
          <a:p>
            <a:pPr lvl="1"/>
            <a:r>
              <a:rPr lang="en-US" dirty="0" err="1" smtClean="0"/>
              <a:t>RxNav</a:t>
            </a:r>
            <a:r>
              <a:rPr lang="en-US" dirty="0" smtClean="0"/>
              <a:t> provides </a:t>
            </a:r>
            <a:r>
              <a:rPr lang="en-US" dirty="0"/>
              <a:t>API for term </a:t>
            </a:r>
            <a:r>
              <a:rPr lang="en-US" dirty="0" smtClean="0"/>
              <a:t>look-up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181600" y="6555553"/>
            <a:ext cx="3737429" cy="228600"/>
          </a:xfrm>
        </p:spPr>
        <p:txBody>
          <a:bodyPr/>
          <a:lstStyle/>
          <a:p>
            <a:r>
              <a:rPr lang="en-US" dirty="0"/>
              <a:t>(NLM, 2012</a:t>
            </a:r>
            <a:r>
              <a:rPr lang="en-US" dirty="0" smtClean="0"/>
              <a:t>), (</a:t>
            </a:r>
            <a:r>
              <a:rPr lang="en-US" dirty="0"/>
              <a:t>Fung, 2008)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Relationships in </a:t>
            </a:r>
            <a:r>
              <a:rPr lang="en-US" dirty="0" err="1" smtClean="0"/>
              <a:t>RxNorm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from </a:t>
            </a:r>
            <a:r>
              <a:rPr lang="en-US" dirty="0" err="1"/>
              <a:t>Bodenreider</a:t>
            </a:r>
            <a:r>
              <a:rPr lang="en-US" dirty="0"/>
              <a:t>, O and Nelson, SJ (2004). </a:t>
            </a:r>
            <a:r>
              <a:rPr lang="en-US" dirty="0" err="1"/>
              <a:t>RxNav</a:t>
            </a:r>
            <a:r>
              <a:rPr lang="en-US" dirty="0"/>
              <a:t>: a semantic navigation tool for clinical drugs. </a:t>
            </a:r>
            <a:r>
              <a:rPr lang="en-US" i="1" dirty="0"/>
              <a:t>MEDINFO 2004 - Proceedings of the Eleventh World Congress on Medical Informatics</a:t>
            </a:r>
            <a:r>
              <a:rPr lang="en-US" dirty="0"/>
              <a:t>, San Francisco, CA. IOS Press. 1530.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791200" y="6555553"/>
            <a:ext cx="3127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Bodenreider</a:t>
            </a:r>
            <a:r>
              <a:rPr lang="en-US" dirty="0"/>
              <a:t>, 2004)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58" y="2801058"/>
            <a:ext cx="1255885" cy="12558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of federal drug terminologies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http://www.ncvhs.hhs.gov/040730p1.pdf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58" y="2801058"/>
            <a:ext cx="1255885" cy="1255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0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ICD-10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Adopted by WHO in 1990, usually modified some in each country, which can reduce comparability of data </a:t>
            </a:r>
          </a:p>
          <a:p>
            <a:r>
              <a:rPr lang="en-US" dirty="0" smtClean="0"/>
              <a:t>Makes significant changes in structure from ICD-9; also adds inpatient procedure codes </a:t>
            </a:r>
          </a:p>
          <a:p>
            <a:r>
              <a:rPr lang="en-US" dirty="0" smtClean="0"/>
              <a:t>Augmentation of ICD-10 in US includes </a:t>
            </a:r>
          </a:p>
          <a:p>
            <a:pPr lvl="1"/>
            <a:r>
              <a:rPr lang="en-US" dirty="0" smtClean="0"/>
              <a:t>ICD-10-CM for diagnosis codes – 3-7 levels</a:t>
            </a:r>
          </a:p>
          <a:p>
            <a:pPr lvl="1"/>
            <a:r>
              <a:rPr lang="en-US" dirty="0" smtClean="0"/>
              <a:t>ICD-10-PCS for procedure codes – 7 levels</a:t>
            </a:r>
          </a:p>
          <a:p>
            <a:pPr lvl="1"/>
            <a:r>
              <a:rPr lang="en-US" dirty="0" smtClean="0"/>
              <a:t>General Equivalence Mappings (GEM) for translation from ICD-9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fr-FR" dirty="0"/>
              <a:t>(Jette, 2010</a:t>
            </a:r>
            <a:r>
              <a:rPr lang="fr-FR" dirty="0" smtClean="0"/>
              <a:t>), (</a:t>
            </a:r>
            <a:r>
              <a:rPr lang="fr-FR" dirty="0" err="1"/>
              <a:t>Dickhudt</a:t>
            </a:r>
            <a:r>
              <a:rPr lang="fr-FR" dirty="0"/>
              <a:t>, 2010; James, 2014</a:t>
            </a:r>
            <a:r>
              <a:rPr lang="fr-FR" dirty="0" smtClean="0"/>
              <a:t>), (</a:t>
            </a:r>
            <a:r>
              <a:rPr lang="fr-FR" dirty="0"/>
              <a:t>CMS, 2010)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21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ICD-9-CM and ICD-10-CM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b="0" dirty="0" smtClean="0"/>
              <a:t>ICD-9-CM</a:t>
            </a:r>
            <a:endParaRPr lang="en-US" sz="21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44925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13,000+ codes</a:t>
            </a:r>
          </a:p>
          <a:p>
            <a:r>
              <a:rPr lang="en-US" sz="2300" dirty="0" smtClean="0"/>
              <a:t>3-5 characters</a:t>
            </a:r>
          </a:p>
          <a:p>
            <a:endParaRPr lang="en-US" sz="2300" dirty="0" smtClean="0"/>
          </a:p>
          <a:p>
            <a:r>
              <a:rPr lang="en-US" sz="2300" dirty="0" smtClean="0"/>
              <a:t>First character numeric or V/G/E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dirty="0" smtClean="0"/>
              <a:t>Characters 1-3 – category</a:t>
            </a:r>
          </a:p>
          <a:p>
            <a:r>
              <a:rPr lang="en-US" sz="2300" dirty="0" smtClean="0"/>
              <a:t>Characters 4-5 – etiology, anatomic site, or other clinical detail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100" b="0" dirty="0" smtClean="0"/>
              <a:t>ICD-10-CM</a:t>
            </a:r>
            <a:endParaRPr lang="en-US" sz="21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69,000+ codes</a:t>
            </a:r>
          </a:p>
          <a:p>
            <a:r>
              <a:rPr lang="en-US" dirty="0" smtClean="0"/>
              <a:t>3-7 characters</a:t>
            </a:r>
          </a:p>
          <a:p>
            <a:endParaRPr lang="en-US" dirty="0" smtClean="0"/>
          </a:p>
          <a:p>
            <a:r>
              <a:rPr lang="en-US" dirty="0" smtClean="0"/>
              <a:t>First character alpha</a:t>
            </a:r>
          </a:p>
          <a:p>
            <a:r>
              <a:rPr lang="en-US" dirty="0" smtClean="0"/>
              <a:t>Character 2-3 numeric</a:t>
            </a:r>
          </a:p>
          <a:p>
            <a:r>
              <a:rPr lang="en-US" dirty="0" smtClean="0"/>
              <a:t>Character 4-7 alphanumeric</a:t>
            </a:r>
          </a:p>
          <a:p>
            <a:endParaRPr lang="en-US" dirty="0"/>
          </a:p>
          <a:p>
            <a:r>
              <a:rPr lang="en-US" dirty="0" smtClean="0"/>
              <a:t>Characters 1-3 – category</a:t>
            </a:r>
          </a:p>
          <a:p>
            <a:r>
              <a:rPr lang="en-US" dirty="0" smtClean="0"/>
              <a:t>Characters 4-6 – etiology, anatomical site, or other clinical detail</a:t>
            </a:r>
          </a:p>
          <a:p>
            <a:r>
              <a:rPr lang="en-US" dirty="0" smtClean="0"/>
              <a:t>Character 7 – extension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difference is increased granularity … on a massive scale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995.29 Unspecified </a:t>
            </a:r>
            <a:r>
              <a:rPr lang="en-US" dirty="0"/>
              <a:t>adverse effect of other drug, medicinal and biological substance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579018" y="457200"/>
            <a:ext cx="4879181" cy="5411788"/>
          </a:xfrm>
        </p:spPr>
        <p:txBody>
          <a:bodyPr>
            <a:normAutofit fontScale="85000" lnSpcReduction="20000"/>
          </a:bodyPr>
          <a:lstStyle/>
          <a:p>
            <a:pPr marL="1376363" indent="-1376363" algn="l"/>
            <a:r>
              <a:rPr lang="en-US" sz="1800" i="0" dirty="0" smtClean="0"/>
              <a:t>T360X5A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penicillin's, initial encounter</a:t>
            </a:r>
          </a:p>
          <a:p>
            <a:pPr marL="1376363" indent="-1376363" algn="l"/>
            <a:r>
              <a:rPr lang="en-US" sz="1800" i="0" dirty="0" smtClean="0"/>
              <a:t>T361X5A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</a:t>
            </a:r>
            <a:r>
              <a:rPr lang="en-US" sz="1800" i="0" dirty="0" err="1"/>
              <a:t>cephalosporins</a:t>
            </a:r>
            <a:r>
              <a:rPr lang="en-US" sz="1800" i="0" dirty="0"/>
              <a:t> and other beta-lactam antibiotics, initial encounter</a:t>
            </a:r>
          </a:p>
          <a:p>
            <a:pPr marL="1376363" indent="-1376363" algn="l"/>
            <a:r>
              <a:rPr lang="en-US" sz="1800" i="0" dirty="0" smtClean="0"/>
              <a:t>T362X5A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chloramphenicol group, initial encounter</a:t>
            </a:r>
          </a:p>
          <a:p>
            <a:pPr marL="1376363" indent="-1376363" algn="l"/>
            <a:r>
              <a:rPr lang="en-US" sz="1800" i="0" dirty="0" smtClean="0"/>
              <a:t>T363X5A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macrolides, initial encounter</a:t>
            </a:r>
          </a:p>
          <a:p>
            <a:pPr marL="1376363" indent="-1376363" algn="l"/>
            <a:r>
              <a:rPr lang="en-US" sz="1800" i="0" dirty="0" smtClean="0"/>
              <a:t>T364X5A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</a:t>
            </a:r>
            <a:r>
              <a:rPr lang="en-US" sz="1800" i="0" dirty="0" err="1"/>
              <a:t>tetracyclines</a:t>
            </a:r>
            <a:r>
              <a:rPr lang="en-US" sz="1800" i="0" dirty="0"/>
              <a:t>, initial encounter</a:t>
            </a:r>
          </a:p>
          <a:p>
            <a:pPr marL="1376363" indent="-1376363" algn="l"/>
            <a:r>
              <a:rPr lang="en-US" sz="1800" i="0" dirty="0" smtClean="0"/>
              <a:t>T365X5A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aminoglycosides, initial encounter</a:t>
            </a:r>
          </a:p>
          <a:p>
            <a:pPr marL="1376363" indent="-1376363" algn="l"/>
            <a:r>
              <a:rPr lang="en-US" sz="1800" i="0" dirty="0" smtClean="0"/>
              <a:t>T366X5A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</a:t>
            </a:r>
            <a:r>
              <a:rPr lang="en-US" sz="1800" i="0" dirty="0" err="1"/>
              <a:t>rifampicins</a:t>
            </a:r>
            <a:r>
              <a:rPr lang="en-US" sz="1800" i="0" dirty="0"/>
              <a:t>, initial encounter</a:t>
            </a:r>
          </a:p>
          <a:p>
            <a:pPr marL="1376363" indent="-1376363" algn="l"/>
            <a:r>
              <a:rPr lang="en-US" sz="1800" i="0" dirty="0" smtClean="0"/>
              <a:t>T367X5A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antifungal antibiotics, systemically used, initial encounter</a:t>
            </a:r>
          </a:p>
          <a:p>
            <a:pPr marL="1376363" indent="-1376363" algn="l"/>
            <a:r>
              <a:rPr lang="en-US" sz="1800" i="0" dirty="0" smtClean="0"/>
              <a:t>T368X5A </a:t>
            </a:r>
            <a:r>
              <a:rPr lang="en-US" sz="1800" i="0" dirty="0" smtClean="0">
                <a:solidFill>
                  <a:srgbClr val="FF00FF"/>
                </a:solidFill>
              </a:rPr>
              <a:t>	</a:t>
            </a:r>
            <a:r>
              <a:rPr lang="en-US" sz="1800" i="0" dirty="0" smtClean="0"/>
              <a:t>Adverse </a:t>
            </a:r>
            <a:r>
              <a:rPr lang="en-US" sz="1800" i="0" dirty="0"/>
              <a:t>effect of other systemic antibiotics, initial encounter</a:t>
            </a:r>
          </a:p>
          <a:p>
            <a:pPr marL="1376363" indent="-1376363" algn="l"/>
            <a:r>
              <a:rPr lang="en-US" sz="1800" i="0" dirty="0" smtClean="0"/>
              <a:t>Plus 170 additional codes</a:t>
            </a:r>
            <a:endParaRPr lang="en-US" sz="1800" i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9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ICD-10-PCS increases from 3,838 to 71,957 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2537"/>
          <a:stretch/>
        </p:blipFill>
        <p:spPr>
          <a:xfrm>
            <a:off x="457200" y="1905000"/>
            <a:ext cx="8302739" cy="115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7456" r="55128"/>
          <a:stretch/>
        </p:blipFill>
        <p:spPr>
          <a:xfrm>
            <a:off x="2590800" y="3200400"/>
            <a:ext cx="3725644" cy="2621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40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Granularity also an issue for ICD-10-PCS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b="25700"/>
          <a:stretch/>
        </p:blipFill>
        <p:spPr bwMode="auto">
          <a:xfrm>
            <a:off x="289651" y="2286000"/>
            <a:ext cx="8579681" cy="315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635" y="1828800"/>
            <a:ext cx="383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ICD-9</a:t>
            </a:r>
            <a:r>
              <a:rPr lang="en-US" sz="2400" dirty="0" smtClean="0">
                <a:solidFill>
                  <a:srgbClr val="FF00FF"/>
                </a:solidFill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            ICD-10-PCS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excess granularity reaching absurdity?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Struck by falling object on board a watercraft </a:t>
            </a:r>
            <a:endParaRPr lang="en-US" dirty="0" smtClean="0"/>
          </a:p>
          <a:p>
            <a:pPr lvl="1"/>
            <a:r>
              <a:rPr lang="en-US" dirty="0" smtClean="0"/>
              <a:t>V93.40 – Merchant ship</a:t>
            </a:r>
          </a:p>
          <a:p>
            <a:pPr lvl="1"/>
            <a:r>
              <a:rPr lang="en-US" dirty="0" smtClean="0"/>
              <a:t>V93.41 – Passenger ship</a:t>
            </a:r>
          </a:p>
          <a:p>
            <a:pPr lvl="1"/>
            <a:r>
              <a:rPr lang="en-US" dirty="0" smtClean="0"/>
              <a:t>V93.42 – Fishing boat</a:t>
            </a:r>
          </a:p>
          <a:p>
            <a:pPr lvl="1"/>
            <a:r>
              <a:rPr lang="en-US" dirty="0" smtClean="0"/>
              <a:t>V93.43 – Powered watercraft</a:t>
            </a:r>
          </a:p>
          <a:p>
            <a:pPr lvl="1"/>
            <a:r>
              <a:rPr lang="en-US" dirty="0" smtClean="0"/>
              <a:t>V93.44 – Sailboat</a:t>
            </a:r>
          </a:p>
          <a:p>
            <a:pPr lvl="1"/>
            <a:r>
              <a:rPr lang="en-US" dirty="0" smtClean="0"/>
              <a:t>V93.48 – Unpowered watercraft</a:t>
            </a:r>
          </a:p>
          <a:p>
            <a:pPr lvl="1"/>
            <a:r>
              <a:rPr lang="en-US" dirty="0" smtClean="0"/>
              <a:t>V93.49 – Unspecified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(Mathews, 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7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ICD-10-CM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of all </a:t>
            </a:r>
            <a:r>
              <a:rPr lang="en-US" dirty="0" smtClean="0"/>
              <a:t>codes </a:t>
            </a:r>
            <a:r>
              <a:rPr lang="en-US" dirty="0"/>
              <a:t>are related to </a:t>
            </a:r>
            <a:r>
              <a:rPr lang="en-US" dirty="0" smtClean="0"/>
              <a:t>musculoskeletal </a:t>
            </a:r>
            <a:r>
              <a:rPr lang="en-US" dirty="0"/>
              <a:t>system, primarily </a:t>
            </a:r>
            <a:r>
              <a:rPr lang="en-US" dirty="0" smtClean="0"/>
              <a:t>injuries</a:t>
            </a:r>
            <a:endParaRPr lang="en-US" dirty="0"/>
          </a:p>
          <a:p>
            <a:r>
              <a:rPr lang="en-US" dirty="0"/>
              <a:t>25% of all </a:t>
            </a:r>
            <a:r>
              <a:rPr lang="en-US" dirty="0" smtClean="0"/>
              <a:t>codes </a:t>
            </a:r>
            <a:r>
              <a:rPr lang="en-US" dirty="0"/>
              <a:t>are related to </a:t>
            </a:r>
            <a:r>
              <a:rPr lang="en-US" dirty="0" smtClean="0"/>
              <a:t>fractures</a:t>
            </a:r>
            <a:endParaRPr lang="en-US" dirty="0"/>
          </a:p>
          <a:p>
            <a:r>
              <a:rPr lang="en-US" dirty="0"/>
              <a:t>36% of all </a:t>
            </a:r>
            <a:r>
              <a:rPr lang="en-US" dirty="0" smtClean="0"/>
              <a:t>codes </a:t>
            </a:r>
            <a:r>
              <a:rPr lang="en-US" dirty="0"/>
              <a:t>distinguish </a:t>
            </a:r>
            <a:r>
              <a:rPr lang="en-US" dirty="0" smtClean="0"/>
              <a:t>laterality, i.e., left </a:t>
            </a:r>
            <a:r>
              <a:rPr lang="en-US" dirty="0"/>
              <a:t>vs. right</a:t>
            </a:r>
          </a:p>
          <a:p>
            <a:r>
              <a:rPr lang="en-US" dirty="0" smtClean="0"/>
              <a:t>Most impacted are Orthopedics</a:t>
            </a:r>
            <a:r>
              <a:rPr lang="en-US" dirty="0"/>
              <a:t>, </a:t>
            </a:r>
            <a:r>
              <a:rPr lang="en-US" dirty="0" smtClean="0"/>
              <a:t>Obstetrics/Gynecology, and </a:t>
            </a:r>
            <a:r>
              <a:rPr lang="en-US" dirty="0"/>
              <a:t>Behavioral </a:t>
            </a:r>
            <a:r>
              <a:rPr lang="en-US" dirty="0" smtClean="0"/>
              <a:t>Health</a:t>
            </a:r>
          </a:p>
          <a:p>
            <a:r>
              <a:rPr lang="en-US" dirty="0" smtClean="0"/>
              <a:t>Primary care has medium </a:t>
            </a:r>
            <a:r>
              <a:rPr lang="en-US" dirty="0"/>
              <a:t>level </a:t>
            </a:r>
            <a:r>
              <a:rPr lang="en-US" dirty="0" smtClean="0"/>
              <a:t>of impact</a:t>
            </a:r>
            <a:endParaRPr lang="en-US" dirty="0"/>
          </a:p>
          <a:p>
            <a:r>
              <a:rPr lang="en-US" dirty="0" smtClean="0"/>
              <a:t>Medical specialties </a:t>
            </a:r>
            <a:r>
              <a:rPr lang="en-US" dirty="0"/>
              <a:t>have </a:t>
            </a:r>
            <a:r>
              <a:rPr lang="en-US" dirty="0" smtClean="0"/>
              <a:t>low level of impact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3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Informatics concerns about ICD-10-CM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5566228" cy="5256522"/>
          </a:xfrm>
        </p:spPr>
        <p:txBody>
          <a:bodyPr>
            <a:normAutofit/>
          </a:bodyPr>
          <a:lstStyle/>
          <a:p>
            <a:r>
              <a:rPr lang="en-US" dirty="0" smtClean="0"/>
              <a:t>Excess </a:t>
            </a:r>
            <a:r>
              <a:rPr lang="en-US" dirty="0"/>
              <a:t>granularity of </a:t>
            </a:r>
            <a:r>
              <a:rPr lang="en-US" dirty="0" smtClean="0"/>
              <a:t>ICD-10-CM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ould transition </a:t>
            </a:r>
            <a:r>
              <a:rPr lang="en-US" dirty="0"/>
              <a:t>to a more compositional terminology system, such as SNOMED or even ICD-11 (to be derived from SNOMED), </a:t>
            </a:r>
            <a:r>
              <a:rPr lang="en-US" dirty="0" smtClean="0"/>
              <a:t>be </a:t>
            </a:r>
            <a:r>
              <a:rPr lang="en-US" dirty="0"/>
              <a:t>a better approach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Although ICD-11 not slated for completion until 2017</a:t>
            </a:r>
          </a:p>
          <a:p>
            <a:r>
              <a:rPr lang="en-US" dirty="0" smtClean="0"/>
              <a:t>36% of all mappings between ICD-9-CM and ICD-10-CM are convoluted, ranging </a:t>
            </a:r>
            <a:r>
              <a:rPr lang="en-US" dirty="0"/>
              <a:t>by specialty from 5% (hematology) to 60% (obstetrics and injuries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(Chute, 2012</a:t>
            </a:r>
            <a:r>
              <a:rPr lang="en-US" dirty="0" smtClean="0"/>
              <a:t>), (</a:t>
            </a:r>
            <a:r>
              <a:rPr lang="en-US" dirty="0"/>
              <a:t>Boyd, 2013)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61070"/>
            <a:ext cx="3070368" cy="5552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1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4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4a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abd2decb-5c8d-4902-9a04-9d9ddc0ac36d"/>
  <p:tag name="ARTICULATE_SLIDE_COUNT" val="17"/>
  <p:tag name="ARTICULATE_REFERENCE_TYPE_1" val="1"/>
  <p:tag name="ARTICULATE_REFERENCE_1" val="C:\wamp\www\Box Sync\BD2K\OER Content\BDK19\Staged\List of Resources for Terminology Standards pt. 2.pdf"/>
  <p:tag name="ARTICULATE_REFERENCE_TITLE_1" val="List of Resources for Terminology Standards pt. 2"/>
  <p:tag name="ARTICULATE_REFERENCE_ID_1" val="62ecc8a6-d6bf-4a64-b071-5fd2bd2cc784"/>
  <p:tag name="ARTICULATE_REFERENCE_COUNT" val="1"/>
  <p:tag name="ARTICULATE_REFERENCE_DESCRIPTION" val="List of Resources for Terminology Standards pt. 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3802584-c:\wamp\www\box sync\bd2k\oer content\bdk19\staged\bdk16-2.pptx"/>
  <p:tag name="ARTICULATE_PRESENTER_VERSION" val="7"/>
  <p:tag name="ARTICULATE_USED_PAGE_ORIENTATION" val="1"/>
  <p:tag name="ARTICULATE_USED_PAGE_SIZE" val="1"/>
  <p:tag name="ARTICULATE_META_COURSE_ID" val="4eU4Qi2Stfc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2a9c609-1f67-4fb7-b063-d8a24a957cc3"/>
  <p:tag name="ARTICULATE_SLIDE_NAV" val="1"/>
  <p:tag name="AUDIO_ID" val="256"/>
  <p:tag name="ARTICULATE_AUDIO_RECORDED" val="1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ELAPSEDTIME" val="12.64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013ccb-867c-4fd9-b495-75bcd5d8d716"/>
  <p:tag name="ARTICULATE_SLIDE_NAV" val="14"/>
  <p:tag name="AUDIO_ID" val="315"/>
  <p:tag name="ARTICULATE_AUDIO_RECORDED" val="1"/>
  <p:tag name="ELAPSEDTIME" val="79.6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AUDIO_RECORDED" val="1"/>
  <p:tag name="ELAPSEDTIME" val="94.9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AUDIO_RECORDED" val="1"/>
  <p:tag name="ELAPSEDTIME" val="32.3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AUDIO_RECORDED" val="1"/>
  <p:tag name="ELAPSEDTIME" val="46.5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AUDIO_RECORDED" val="1"/>
  <p:tag name="ELAPSEDTIME" val="34.6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AUDIO_RECORDED" val="1"/>
  <p:tag name="ELAPSEDTIME" val="42.7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2"/>
  <p:tag name="ARTICULATE_AUDIO_RECORDED" val="1"/>
  <p:tag name="ELAPSEDTIME" val="63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4"/>
  <p:tag name="ARTICULATE_AUDIO_RECORDED" val="1"/>
  <p:tag name="ELAPSEDTIME" val="63.2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662f512-0495-4c6c-9b55-29a46c3d5457"/>
  <p:tag name="AUDIO_ID" val="271"/>
  <p:tag name="ARTICULATE_SLIDE_NAV" val="18"/>
  <p:tag name="ELAPSEDTIME" val="65.2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43d420c-e6a3-40fe-9792-80b11c7de5de"/>
  <p:tag name="AUDIO_ID" val="272"/>
  <p:tag name="ARTICULATE_SLIDE_NAV" val="19"/>
  <p:tag name="ELAPSEDTIME" val="68.1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3483518-ab03-433c-abd4-e78fb31d10d8"/>
  <p:tag name="AUDIO_ID" val="306"/>
  <p:tag name="ARTICULATE_SLIDE_NAV" val="20"/>
  <p:tag name="ELAPSEDTIME" val="58.5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6bfa79c-8bb8-48b4-b1a8-5580efbe4d7a"/>
  <p:tag name="AUDIO_ID" val="307"/>
  <p:tag name="ARTICULATE_SLIDE_NAV" val="21"/>
  <p:tag name="ELAPSEDTIME" val="71.3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58189de-2c52-48fe-816b-b83259b7cd83"/>
  <p:tag name="ARTICULATE_SLIDE_NAV" val="22"/>
  <p:tag name="AUDIO_ID" val="309"/>
  <p:tag name="ARTICULATE_AUDIO_RECORDED" val="1"/>
  <p:tag name="ELAPSEDTIME" val="117.7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7e3fa8-51df-47bb-bcb9-4546d42eaeb6"/>
  <p:tag name="AUDIO_ID" val="310"/>
  <p:tag name="ARTICULATE_SLIDE_NAV" val="23"/>
  <p:tag name="ELAPSEDTIME" val="50.7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SLIDE_NAV" val="24"/>
  <p:tag name="ARTICULATE_SLIDE_GUID" val="88f98462-caea-4b24-97f0-adf8e74c7b88"/>
  <p:tag name="ELAPSEDTIME" val="51.90"/>
  <p:tag name="ARTICULATE_NAV_LEVEL" val="1"/>
  <p:tag name="ARTICULATE_SLIDE_PRESENTER_GUID" val="9facb1c5-7ceb-4d5f-98b3-0164ba624ff0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5"/>
  <p:tag name="ARTICULATE_NAV_LEVEL" val="1"/>
  <p:tag name="ARTICULATE_SLIDE_PRESENTER_GUID" val="9facb1c5-7ceb-4d5f-98b3-0164ba624ff0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14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1059</TotalTime>
  <Words>970</Words>
  <Application>Microsoft Office PowerPoint</Application>
  <PresentationFormat>On-screen Show (4:3)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Terminology Standards 2/3</vt:lpstr>
      <vt:lpstr>ICD-10</vt:lpstr>
      <vt:lpstr>Differences between ICD-9-CM and ICD-10-CM</vt:lpstr>
      <vt:lpstr>Major difference is increased granularity … on a massive scale</vt:lpstr>
      <vt:lpstr>ICD-10-PCS increases from 3,838 to 71,957 codes</vt:lpstr>
      <vt:lpstr>Granularity also an issue for ICD-10-PCS</vt:lpstr>
      <vt:lpstr>Some excess granularity reaching absurdity?</vt:lpstr>
      <vt:lpstr>More about ICD-10-CM</vt:lpstr>
      <vt:lpstr>Informatics concerns about ICD-10-CM</vt:lpstr>
      <vt:lpstr>Diagnosis-related groups (DRG)</vt:lpstr>
      <vt:lpstr>DRG examples for respiratory diseases</vt:lpstr>
      <vt:lpstr>Drug terminology</vt:lpstr>
      <vt:lpstr>National Drug Codes (NDC)</vt:lpstr>
      <vt:lpstr>Other drug terminology standards</vt:lpstr>
      <vt:lpstr>Relationships in RxNorm</vt:lpstr>
      <vt:lpstr>Relationship of federal drug terminologies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193</cp:revision>
  <cp:lastPrinted>2012-04-10T11:01:40Z</cp:lastPrinted>
  <dcterms:created xsi:type="dcterms:W3CDTF">2003-03-15T13:17:24Z</dcterms:created>
  <dcterms:modified xsi:type="dcterms:W3CDTF">2016-06-13T20:00:42Z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4.4a</vt:lpwstr>
  </property>
  <property fmtid="{D5CDD505-2E9C-101B-9397-08002B2CF9AE}" pid="5" name="ArticulateProjectVersion">
    <vt:lpwstr>7</vt:lpwstr>
  </property>
  <property fmtid="{D5CDD505-2E9C-101B-9397-08002B2CF9AE}" pid="6" name="ArticulateGUID">
    <vt:lpwstr>2CB05C92-0576-4EF9-A78B-864B8DAB5BE8</vt:lpwstr>
  </property>
  <property fmtid="{D5CDD505-2E9C-101B-9397-08002B2CF9AE}" pid="7" name="ArticulateProjectFull">
    <vt:lpwstr>C:\wamp\www\Box Sync\BD2K\OER Content\BDK19\Staged\BDK16-2.ppta</vt:lpwstr>
  </property>
</Properties>
</file>