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tags/tag71.xml" ContentType="application/vnd.openxmlformats-officedocument.presentationml.tags+xml"/>
  <Override PartName="/ppt/notesSlides/notesSlide24.xml" ContentType="application/vnd.openxmlformats-officedocument.presentationml.notesSlide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  <p:sldMasterId id="2147483894" r:id="rId2"/>
  </p:sldMasterIdLst>
  <p:notesMasterIdLst>
    <p:notesMasterId r:id="rId28"/>
  </p:notesMasterIdLst>
  <p:handoutMasterIdLst>
    <p:handoutMasterId r:id="rId29"/>
  </p:handoutMasterIdLst>
  <p:sldIdLst>
    <p:sldId id="256" r:id="rId3"/>
    <p:sldId id="311" r:id="rId4"/>
    <p:sldId id="312" r:id="rId5"/>
    <p:sldId id="313" r:id="rId6"/>
    <p:sldId id="314" r:id="rId7"/>
    <p:sldId id="302" r:id="rId8"/>
    <p:sldId id="309" r:id="rId9"/>
    <p:sldId id="303" r:id="rId10"/>
    <p:sldId id="306" r:id="rId11"/>
    <p:sldId id="335" r:id="rId12"/>
    <p:sldId id="333" r:id="rId13"/>
    <p:sldId id="334" r:id="rId14"/>
    <p:sldId id="337" r:id="rId15"/>
    <p:sldId id="336" r:id="rId16"/>
    <p:sldId id="325" r:id="rId17"/>
    <p:sldId id="326" r:id="rId18"/>
    <p:sldId id="320" r:id="rId19"/>
    <p:sldId id="321" r:id="rId20"/>
    <p:sldId id="322" r:id="rId21"/>
    <p:sldId id="316" r:id="rId22"/>
    <p:sldId id="330" r:id="rId23"/>
    <p:sldId id="338" r:id="rId24"/>
    <p:sldId id="332" r:id="rId25"/>
    <p:sldId id="331" r:id="rId26"/>
    <p:sldId id="339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13568B1D-C36E-EF45-9BCC-7F05ACB701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7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143A1F3F-BE7E-5F4A-B9F5-D3DF9629ED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3D01E-C275-8F47-A67D-7A7BF5C2D64A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5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A1F3F-BE7E-5F4A-B9F5-D3DF9629ED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A1F3F-BE7E-5F4A-B9F5-D3DF9629ED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A1F3F-BE7E-5F4A-B9F5-D3DF9629ED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41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A1F3F-BE7E-5F4A-B9F5-D3DF9629ED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8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A1F3F-BE7E-5F4A-B9F5-D3DF9629ED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63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C8E550-6EB5-8C48-B9CB-BE0A0AC7D444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02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F02A9-EC84-DA4F-AA26-8CC63AEEAA92}" type="slidenum">
              <a:rPr lang="en-US">
                <a:latin typeface="Tahoma" charset="0"/>
              </a:rPr>
              <a:pPr eaLnBrk="1" hangingPunct="1"/>
              <a:t>16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8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B5031A-4B32-7D4E-8201-C0A40BB20DA8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51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B9571F-3C5C-D346-A3C6-05ED5634D9F9}" type="slidenum">
              <a:rPr lang="en-US">
                <a:latin typeface="Tahoma" charset="0"/>
              </a:rPr>
              <a:pPr eaLnBrk="1" hangingPunct="1"/>
              <a:t>18</a:t>
            </a:fld>
            <a:endParaRPr lang="en-US">
              <a:latin typeface="Tahoma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9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6A0270-FB82-8747-89E4-0B848C5740CB}" type="slidenum">
              <a:rPr lang="en-US">
                <a:latin typeface="Tahoma" charset="0"/>
              </a:rPr>
              <a:pPr eaLnBrk="1" hangingPunct="1"/>
              <a:t>19</a:t>
            </a:fld>
            <a:endParaRPr lang="en-US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9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987246-7EE4-1040-9737-1C8C0EB15759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03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A43E16-11F2-BD4C-9B7D-30B8E4D17ED5}" type="slidenum">
              <a:rPr lang="en-US">
                <a:latin typeface="Tahoma" charset="0"/>
              </a:rPr>
              <a:pPr eaLnBrk="1" hangingPunct="1"/>
              <a:t>20</a:t>
            </a:fld>
            <a:endParaRPr lang="en-US">
              <a:latin typeface="Tahom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07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A1F3F-BE7E-5F4A-B9F5-D3DF9629EDF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A1F3F-BE7E-5F4A-B9F5-D3DF9629EDF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8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A1F3F-BE7E-5F4A-B9F5-D3DF9629ED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7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DD46E8-9CD0-6D48-8EF2-E06F2F75F19B}" type="slidenum">
              <a:rPr lang="en-US">
                <a:latin typeface="Tahoma" charset="0"/>
              </a:rPr>
              <a:pPr eaLnBrk="1" hangingPunct="1"/>
              <a:t>24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51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B887C8-BC6F-074C-8FB2-848BEE4381A9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F82C56-C71A-BA47-92F8-0094DFBA6DBF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3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9C3A2-8C0F-6C47-905A-E6643C528BC2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8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BFD034-E4D9-D145-BE79-07B22813A089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30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ACB4E-733D-D744-9C23-9C303B31A555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46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94D627-9FD1-0247-8219-E3A3B53B70B3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6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E2405C-36E3-3844-8E6F-40A010A7E3D5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87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4804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9240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2976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326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145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67545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0268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2248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3003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9027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4890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0199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4498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9477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6B71BE-DBB5-F848-9055-FCBD9277B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97B85A-72D4-EB45-91E3-6E762C8FE3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B8E34E-6C23-FB44-9A17-2D828BDD1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0" y="6400800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BDK19-3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486400" y="6400800"/>
            <a:ext cx="1447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4317CA-2F75-4B41-9E34-C53D8DCF42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08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97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06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66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4688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38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32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51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6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78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75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7031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70762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45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82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607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38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176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91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84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525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53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33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30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068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94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293217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130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82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48801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376587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2421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3685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73224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  <p:sldLayoutId id="2147483892" r:id="rId24"/>
    <p:sldLayoutId id="2147483893" r:id="rId2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2155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  <p:sldLayoutId id="2147483914" r:id="rId20"/>
    <p:sldLayoutId id="2147483915" r:id="rId21"/>
    <p:sldLayoutId id="2147483916" r:id="rId22"/>
    <p:sldLayoutId id="2147483917" r:id="rId23"/>
    <p:sldLayoutId id="2147483918" r:id="rId24"/>
    <p:sldLayoutId id="2147483919" r:id="rId25"/>
    <p:sldLayoutId id="2147483920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hyperlink" Target="http://projectreporter.nih.gov/project_info_description.cfm?aid=8828784&amp;icde=220043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Terminology Standards 3/3</a:t>
            </a:r>
            <a:endParaRPr lang="en-US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BDK16-3 </a:t>
            </a:r>
            <a:r>
              <a:rPr lang="en-US" dirty="0" smtClean="0"/>
              <a:t>| Semantic Data Interoperability</a:t>
            </a:r>
            <a:endParaRPr lang="en-US" dirty="0"/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SNOMED CT descriptions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http://ihtsdo.org/fileadmin/user_upload/doc/download/doc_StarterGuide_Current-en-GB_INT_20141202.pdf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58" y="2801058"/>
            <a:ext cx="1255885" cy="1255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89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SNOMED CT 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</a:t>
            </a:r>
            <a:r>
              <a:rPr lang="en-US" dirty="0"/>
              <a:t>finding concepts</a:t>
            </a:r>
          </a:p>
          <a:p>
            <a:r>
              <a:rPr lang="en-US" dirty="0" smtClean="0"/>
              <a:t>Procedure </a:t>
            </a:r>
            <a:r>
              <a:rPr lang="en-US" dirty="0"/>
              <a:t>concepts</a:t>
            </a:r>
          </a:p>
          <a:p>
            <a:r>
              <a:rPr lang="en-US" dirty="0" smtClean="0"/>
              <a:t>Evaluation </a:t>
            </a:r>
            <a:r>
              <a:rPr lang="en-US" dirty="0"/>
              <a:t>procedure concepts</a:t>
            </a:r>
          </a:p>
          <a:p>
            <a:r>
              <a:rPr lang="en-US" dirty="0" smtClean="0"/>
              <a:t>Specimen </a:t>
            </a:r>
            <a:r>
              <a:rPr lang="en-US" dirty="0"/>
              <a:t>concepts</a:t>
            </a:r>
          </a:p>
          <a:p>
            <a:r>
              <a:rPr lang="en-US" dirty="0" smtClean="0"/>
              <a:t>Body </a:t>
            </a:r>
            <a:r>
              <a:rPr lang="en-US" dirty="0"/>
              <a:t>structure concepts</a:t>
            </a:r>
          </a:p>
          <a:p>
            <a:r>
              <a:rPr lang="en-US" dirty="0" smtClean="0"/>
              <a:t>Pharmaceutical/biologic </a:t>
            </a:r>
            <a:r>
              <a:rPr lang="en-US" dirty="0"/>
              <a:t>product concepts</a:t>
            </a:r>
          </a:p>
          <a:p>
            <a:r>
              <a:rPr lang="en-US" dirty="0" smtClean="0"/>
              <a:t>Situation </a:t>
            </a:r>
            <a:r>
              <a:rPr lang="en-US" dirty="0"/>
              <a:t>with explicit context concepts</a:t>
            </a:r>
          </a:p>
          <a:p>
            <a:r>
              <a:rPr lang="en-US" dirty="0" smtClean="0"/>
              <a:t>Event </a:t>
            </a:r>
            <a:r>
              <a:rPr lang="en-US" dirty="0"/>
              <a:t>concepts</a:t>
            </a:r>
          </a:p>
          <a:p>
            <a:r>
              <a:rPr lang="en-US" dirty="0" smtClean="0"/>
              <a:t>Physical </a:t>
            </a:r>
            <a:r>
              <a:rPr lang="en-US" dirty="0"/>
              <a:t>object concepts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2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SNOMED CT concept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4423228" cy="52565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Clinical finding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Situation with explicit context</a:t>
            </a:r>
          </a:p>
          <a:p>
            <a:r>
              <a:rPr lang="en-US" dirty="0" smtClean="0"/>
              <a:t>Observable entity</a:t>
            </a:r>
          </a:p>
          <a:p>
            <a:r>
              <a:rPr lang="en-US" dirty="0" smtClean="0"/>
              <a:t>Body structure</a:t>
            </a:r>
          </a:p>
          <a:p>
            <a:r>
              <a:rPr lang="en-US" dirty="0" smtClean="0"/>
              <a:t>Organism</a:t>
            </a:r>
          </a:p>
          <a:p>
            <a:r>
              <a:rPr lang="en-US" dirty="0" smtClean="0"/>
              <a:t>Substance</a:t>
            </a:r>
          </a:p>
          <a:p>
            <a:r>
              <a:rPr lang="en-US" dirty="0" smtClean="0"/>
              <a:t>Pharmaceutical / biologic product</a:t>
            </a:r>
          </a:p>
          <a:p>
            <a:r>
              <a:rPr lang="en-US" dirty="0" smtClean="0"/>
              <a:t>Specimen</a:t>
            </a:r>
          </a:p>
          <a:p>
            <a:r>
              <a:rPr lang="en-US" dirty="0" smtClean="0"/>
              <a:t>Special concept</a:t>
            </a:r>
          </a:p>
          <a:p>
            <a:r>
              <a:rPr lang="en-US" dirty="0"/>
              <a:t>Physical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8199" y="1182915"/>
            <a:ext cx="4270829" cy="5256522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100" i="0" dirty="0" smtClean="0"/>
              <a:t>Physical force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100" i="0" dirty="0" smtClean="0"/>
              <a:t>Event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100" i="0" dirty="0" smtClean="0"/>
              <a:t>Environments and geographical locations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100" i="0" dirty="0" smtClean="0"/>
              <a:t>Social context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100" i="0" dirty="0" smtClean="0"/>
              <a:t>Staging and scales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100" i="0" dirty="0" smtClean="0"/>
              <a:t>Qualifier value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100" i="0" dirty="0" smtClean="0"/>
              <a:t>Record artifact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100" i="0" dirty="0" smtClean="0"/>
              <a:t>SNOMED CT Model Component</a:t>
            </a:r>
            <a:endParaRPr lang="en-US" sz="2100" i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9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details for some top-level 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Clinical finding – result </a:t>
            </a:r>
            <a:r>
              <a:rPr lang="en-US" dirty="0"/>
              <a:t>of a clinical observation, assessment or judgment and includes normal and abnormal clinical states (</a:t>
            </a:r>
            <a:r>
              <a:rPr lang="en-US" dirty="0" smtClean="0"/>
              <a:t>e.g., asthma, headache, normal </a:t>
            </a:r>
            <a:r>
              <a:rPr lang="en-US" dirty="0"/>
              <a:t>breath </a:t>
            </a:r>
            <a:r>
              <a:rPr lang="en-US" dirty="0" smtClean="0"/>
              <a:t>sounds)</a:t>
            </a:r>
          </a:p>
          <a:p>
            <a:r>
              <a:rPr lang="en-US" dirty="0" smtClean="0"/>
              <a:t>Procedure – activities </a:t>
            </a:r>
            <a:r>
              <a:rPr lang="en-US" dirty="0"/>
              <a:t>performed in </a:t>
            </a:r>
            <a:r>
              <a:rPr lang="en-US" dirty="0" smtClean="0"/>
              <a:t>provision </a:t>
            </a:r>
            <a:r>
              <a:rPr lang="en-US" dirty="0"/>
              <a:t>of </a:t>
            </a:r>
            <a:r>
              <a:rPr lang="en-US" dirty="0" smtClean="0"/>
              <a:t>healthcare (e.g., appendectomy, physiotherapy, subcutaneous injection)</a:t>
            </a:r>
            <a:endParaRPr lang="en-US" dirty="0"/>
          </a:p>
          <a:p>
            <a:r>
              <a:rPr lang="en-US" dirty="0" smtClean="0"/>
              <a:t>Body structure – represents </a:t>
            </a:r>
            <a:r>
              <a:rPr lang="en-US" dirty="0"/>
              <a:t>normal and abnormal anatomical structures (</a:t>
            </a:r>
            <a:r>
              <a:rPr lang="en-US" dirty="0" smtClean="0"/>
              <a:t>e.g., mitral </a:t>
            </a:r>
            <a:r>
              <a:rPr lang="en-US" dirty="0"/>
              <a:t>valve </a:t>
            </a:r>
            <a:r>
              <a:rPr lang="en-US" dirty="0" smtClean="0"/>
              <a:t>structure, </a:t>
            </a:r>
            <a:r>
              <a:rPr lang="en-US" dirty="0" err="1" smtClean="0"/>
              <a:t>adenosarcoma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Organism – represents </a:t>
            </a:r>
            <a:r>
              <a:rPr lang="en-US" dirty="0"/>
              <a:t>organisms of significance in human and animal medicine (e.g</a:t>
            </a:r>
            <a:r>
              <a:rPr lang="en-US" dirty="0" smtClean="0"/>
              <a:t>., </a:t>
            </a:r>
            <a:r>
              <a:rPr lang="en-US" i="1" dirty="0" smtClean="0"/>
              <a:t>Streptococcus </a:t>
            </a:r>
            <a:r>
              <a:rPr lang="en-US" i="1" dirty="0" err="1" smtClean="0"/>
              <a:t>pyogenes</a:t>
            </a:r>
            <a:r>
              <a:rPr lang="en-US" dirty="0" smtClean="0"/>
              <a:t>, </a:t>
            </a:r>
            <a:r>
              <a:rPr lang="en-US" dirty="0" err="1" smtClean="0"/>
              <a:t>texon</a:t>
            </a:r>
            <a:r>
              <a:rPr lang="en-US" dirty="0" smtClean="0"/>
              <a:t> </a:t>
            </a:r>
            <a:r>
              <a:rPr lang="en-US" dirty="0"/>
              <a:t>cattle </a:t>
            </a:r>
            <a:r>
              <a:rPr lang="en-US" dirty="0" smtClean="0"/>
              <a:t>breed</a:t>
            </a:r>
            <a:r>
              <a:rPr lang="en-US" dirty="0"/>
              <a:t>)</a:t>
            </a:r>
          </a:p>
          <a:p>
            <a:r>
              <a:rPr lang="en-US" dirty="0" smtClean="0"/>
              <a:t>Substance</a:t>
            </a:r>
            <a:r>
              <a:rPr lang="en-US" dirty="0"/>
              <a:t> </a:t>
            </a:r>
            <a:r>
              <a:rPr lang="en-US" dirty="0" smtClean="0"/>
              <a:t>– represents </a:t>
            </a:r>
            <a:r>
              <a:rPr lang="en-US" dirty="0"/>
              <a:t>general substances, </a:t>
            </a:r>
            <a:r>
              <a:rPr lang="en-US" dirty="0" smtClean="0"/>
              <a:t>chemical </a:t>
            </a:r>
            <a:r>
              <a:rPr lang="en-US" dirty="0"/>
              <a:t>constituents of pharmaceutical/biological products, body substances, dietary substances and diagnostic substances (e.g</a:t>
            </a:r>
            <a:r>
              <a:rPr lang="en-US" dirty="0" smtClean="0"/>
              <a:t>., methane, insulin, albumin</a:t>
            </a:r>
            <a:r>
              <a:rPr lang="en-US" dirty="0"/>
              <a:t>)</a:t>
            </a:r>
          </a:p>
          <a:p>
            <a:r>
              <a:rPr lang="en-US" dirty="0" smtClean="0"/>
              <a:t>Physical object – represents </a:t>
            </a:r>
            <a:r>
              <a:rPr lang="en-US" dirty="0"/>
              <a:t>natural and man-made physical objects (e.g</a:t>
            </a:r>
            <a:r>
              <a:rPr lang="en-US" dirty="0" smtClean="0"/>
              <a:t>., vena </a:t>
            </a:r>
            <a:r>
              <a:rPr lang="en-US" dirty="0"/>
              <a:t>cava </a:t>
            </a:r>
            <a:r>
              <a:rPr lang="en-US" dirty="0" smtClean="0"/>
              <a:t>filter, implant device, automobile)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0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SNOMED CT expression – some are pre-coordinated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http://ihtsdo.org/fileadmin/user_upload/doc/download/doc_StarterGuide_Current-en-GB_INT_20141202.pdf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58" y="2801058"/>
            <a:ext cx="1255885" cy="1255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88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Nursing vocabularies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Many of same issues impeding of other clinical terminologies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Irreconcilable information models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Terms not always the way clinicians express themselves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Tedious to use in patient documentation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Question of whether data is transferable across settings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Nursing vocabularies – a variety to choose from</a:t>
            </a:r>
          </a:p>
        </p:txBody>
      </p:sp>
      <p:graphicFrame>
        <p:nvGraphicFramePr>
          <p:cNvPr id="6328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90846"/>
              </p:ext>
            </p:extLst>
          </p:nvPr>
        </p:nvGraphicFramePr>
        <p:xfrm>
          <a:off x="225425" y="1182688"/>
          <a:ext cx="8693150" cy="3663950"/>
        </p:xfrm>
        <a:graphic>
          <a:graphicData uri="http://schemas.openxmlformats.org/drawingml/2006/table">
            <a:tbl>
              <a:tblPr/>
              <a:tblGrid>
                <a:gridCol w="3783130"/>
                <a:gridCol w="1609843"/>
                <a:gridCol w="1851319"/>
                <a:gridCol w="1448858"/>
              </a:tblGrid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Nomenclatures</a:t>
                      </a:r>
                    </a:p>
                  </a:txBody>
                  <a:tcPr marL="96591" marR="9659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Diagnoses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Interventions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Outcomes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National Nursing Diagnosis Association (NANDA)</a:t>
                      </a:r>
                    </a:p>
                  </a:txBody>
                  <a:tcPr marL="96591" marR="9659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Nursing Interventions Classification (NIC)</a:t>
                      </a:r>
                    </a:p>
                  </a:txBody>
                  <a:tcPr marL="96591" marR="9659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Nursing Outcomes Classification (NOC)</a:t>
                      </a:r>
                    </a:p>
                  </a:txBody>
                  <a:tcPr marL="96591" marR="9659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Omaha System</a:t>
                      </a:r>
                    </a:p>
                  </a:txBody>
                  <a:tcPr marL="96591" marR="9659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Clinical Care Classification</a:t>
                      </a:r>
                    </a:p>
                  </a:txBody>
                  <a:tcPr marL="96591" marR="9659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International Classification for Nursing Practice</a:t>
                      </a:r>
                    </a:p>
                  </a:txBody>
                  <a:tcPr marL="96591" marR="9659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6591" marR="9659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51" name="Text Box 45"/>
          <p:cNvSpPr txBox="1">
            <a:spLocks noChangeArrowheads="1"/>
          </p:cNvSpPr>
          <p:nvPr/>
        </p:nvSpPr>
        <p:spPr bwMode="auto">
          <a:xfrm>
            <a:off x="685800" y="548640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All are approved by the ANA; included in the UMLS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Metathesaurus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Efforts at reconciliation of vocabularies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The Unified Medical Language System (UMLS) Project of the NLM is an attempt at reconciliation 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Consists </a:t>
            </a:r>
            <a:r>
              <a:rPr lang="en-US" dirty="0"/>
              <a:t>of three components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err="1"/>
              <a:t>Metathesaurus</a:t>
            </a:r>
            <a:r>
              <a:rPr lang="en-US" dirty="0"/>
              <a:t> – </a:t>
            </a:r>
            <a:r>
              <a:rPr lang="en-US" dirty="0" smtClean="0"/>
              <a:t>focus here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Semantic </a:t>
            </a:r>
            <a:r>
              <a:rPr lang="en-US" dirty="0"/>
              <a:t>network – generic relationships between semantic types of concepts, e.g., diseases and treatment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Specialist lexicon – based on </a:t>
            </a:r>
            <a:r>
              <a:rPr lang="en-US" dirty="0" err="1"/>
              <a:t>Metathesaurus</a:t>
            </a:r>
            <a:r>
              <a:rPr lang="en-US" dirty="0"/>
              <a:t> words and terms, designed to assist in natural language processing applications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943600" y="6555553"/>
            <a:ext cx="2975429" cy="228600"/>
          </a:xfrm>
        </p:spPr>
        <p:txBody>
          <a:bodyPr/>
          <a:lstStyle/>
          <a:p>
            <a:r>
              <a:rPr lang="en-US" dirty="0"/>
              <a:t>(Humphreys, 1998)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UMLS </a:t>
            </a:r>
            <a:r>
              <a:rPr lang="en-US" dirty="0" err="1"/>
              <a:t>Metathesaurus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From documentation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Metathesaurus</a:t>
            </a:r>
            <a:r>
              <a:rPr lang="en-US" dirty="0"/>
              <a:t> is </a:t>
            </a:r>
            <a:r>
              <a:rPr lang="en-US" altLang="ja-JP" dirty="0" smtClean="0"/>
              <a:t>“</a:t>
            </a:r>
            <a:r>
              <a:rPr lang="en-US" dirty="0" smtClean="0"/>
              <a:t>a </a:t>
            </a:r>
            <a:r>
              <a:rPr lang="en-US" dirty="0"/>
              <a:t>database of information on concepts that appear in one or more of a number of different controlled vocabularies and classifications used in </a:t>
            </a:r>
            <a:r>
              <a:rPr lang="en-US" dirty="0" smtClean="0"/>
              <a:t>biomedicine</a:t>
            </a:r>
            <a:r>
              <a:rPr lang="en-US" altLang="ja-JP" dirty="0" smtClean="0"/>
              <a:t>”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Is a </a:t>
            </a:r>
            <a:r>
              <a:rPr lang="en-US" altLang="ja-JP" dirty="0" smtClean="0"/>
              <a:t>“</a:t>
            </a:r>
            <a:r>
              <a:rPr lang="en-US" dirty="0" smtClean="0"/>
              <a:t>meta</a:t>
            </a:r>
            <a:r>
              <a:rPr lang="en-US" altLang="ja-JP" dirty="0" smtClean="0"/>
              <a:t>”</a:t>
            </a:r>
            <a:r>
              <a:rPr lang="en-US" dirty="0" smtClean="0"/>
              <a:t>-</a:t>
            </a:r>
            <a:r>
              <a:rPr lang="en-US" dirty="0"/>
              <a:t>thesaurus among terms across the major vocabularies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Synonymous terms from different vocabularies are given same concept identifier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Each distinct term can have different lexical variants, aka strings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Limitations and use of UMLS </a:t>
            </a:r>
            <a:r>
              <a:rPr lang="en-US" dirty="0" err="1" smtClean="0">
                <a:ea typeface="+mj-ea"/>
              </a:rPr>
              <a:t>Metathesaurus</a:t>
            </a:r>
            <a:endParaRPr lang="en-US" dirty="0" smtClean="0">
              <a:ea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Limitations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Only one-to-one relationships are mapped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Only terms from source vocabularies present; no new terms added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No unifying hierarchy is present, only those that exist in source vocabularies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Not extensible (i.e., in the SNOMED sense)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Use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Modest at this point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More of a </a:t>
            </a:r>
            <a:r>
              <a:rPr lang="en-US" altLang="ja-JP" dirty="0" smtClean="0"/>
              <a:t>“</a:t>
            </a:r>
            <a:r>
              <a:rPr lang="en-US" dirty="0" smtClean="0"/>
              <a:t>repository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for vocabularies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observations, identifiers, and numerical codes (LOINC)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as standard for laboratory </a:t>
            </a:r>
            <a:r>
              <a:rPr lang="en-US" dirty="0"/>
              <a:t>tests and </a:t>
            </a:r>
            <a:r>
              <a:rPr lang="en-US" dirty="0" smtClean="0"/>
              <a:t>names but being extended into </a:t>
            </a:r>
            <a:r>
              <a:rPr lang="en-US" dirty="0"/>
              <a:t>other </a:t>
            </a:r>
            <a:r>
              <a:rPr lang="en-US" dirty="0" smtClean="0"/>
              <a:t>types of measures and languages </a:t>
            </a:r>
            <a:r>
              <a:rPr lang="en-US" dirty="0"/>
              <a:t>beyond English </a:t>
            </a:r>
            <a:endParaRPr lang="en-US" dirty="0" smtClean="0"/>
          </a:p>
          <a:p>
            <a:r>
              <a:rPr lang="en-US" dirty="0" smtClean="0"/>
              <a:t>For each observation, specify</a:t>
            </a:r>
          </a:p>
          <a:p>
            <a:pPr lvl="1"/>
            <a:r>
              <a:rPr lang="en-US" dirty="0" smtClean="0"/>
              <a:t>Component (</a:t>
            </a:r>
            <a:r>
              <a:rPr lang="en-US" dirty="0" err="1" smtClean="0"/>
              <a:t>analyte</a:t>
            </a:r>
            <a:r>
              <a:rPr lang="en-US" dirty="0" smtClean="0"/>
              <a:t>) – substance or entity measured or observed</a:t>
            </a:r>
          </a:p>
          <a:p>
            <a:pPr lvl="1"/>
            <a:r>
              <a:rPr lang="en-US" dirty="0" smtClean="0"/>
              <a:t>Property – e.g., mass concentration, numeric fraction</a:t>
            </a:r>
          </a:p>
          <a:p>
            <a:pPr lvl="1"/>
            <a:r>
              <a:rPr lang="en-US" dirty="0" smtClean="0"/>
              <a:t>Time – point in time</a:t>
            </a:r>
          </a:p>
          <a:p>
            <a:pPr lvl="1"/>
            <a:r>
              <a:rPr lang="en-US" dirty="0" smtClean="0"/>
              <a:t>Specimen (system) – e.g., blood, cerebrospinal fluid</a:t>
            </a:r>
          </a:p>
          <a:p>
            <a:pPr lvl="1"/>
            <a:r>
              <a:rPr lang="en-US" dirty="0" smtClean="0"/>
              <a:t>Scale – e.g., qualitative, quantitative, ordinal, nominal</a:t>
            </a:r>
          </a:p>
          <a:p>
            <a:pPr lvl="1"/>
            <a:r>
              <a:rPr lang="en-US" dirty="0" smtClean="0"/>
              <a:t>Method – optional, procedure used to make observation</a:t>
            </a:r>
            <a:endParaRPr lang="en-US" dirty="0"/>
          </a:p>
          <a:p>
            <a:r>
              <a:rPr lang="en-US" dirty="0" err="1"/>
              <a:t>Regenstrief</a:t>
            </a:r>
            <a:r>
              <a:rPr lang="en-US" dirty="0"/>
              <a:t> LOINC Mapping Assistant (</a:t>
            </a:r>
            <a:r>
              <a:rPr lang="en-US" dirty="0" smtClean="0"/>
              <a:t>RELMA) </a:t>
            </a:r>
            <a:r>
              <a:rPr lang="en-US" dirty="0"/>
              <a:t>is </a:t>
            </a:r>
            <a:r>
              <a:rPr lang="en-US" dirty="0" smtClean="0"/>
              <a:t>Windows </a:t>
            </a:r>
            <a:r>
              <a:rPr lang="en-US" dirty="0"/>
              <a:t>program for searching </a:t>
            </a:r>
            <a:r>
              <a:rPr lang="en-US" dirty="0" smtClean="0"/>
              <a:t>LOINC </a:t>
            </a:r>
            <a:r>
              <a:rPr lang="en-US" dirty="0"/>
              <a:t>database and helping </a:t>
            </a:r>
            <a:r>
              <a:rPr lang="en-US" dirty="0" smtClean="0"/>
              <a:t>map </a:t>
            </a:r>
            <a:r>
              <a:rPr lang="en-US" dirty="0"/>
              <a:t>local codes to LOINC </a:t>
            </a:r>
            <a:r>
              <a:rPr lang="en-US" dirty="0" smtClean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486400" y="6555553"/>
            <a:ext cx="3432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Vreeman</a:t>
            </a:r>
            <a:r>
              <a:rPr lang="en-US" dirty="0"/>
              <a:t>, 2012)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healthcare vocabularies (</a:t>
            </a:r>
            <a:r>
              <a:rPr lang="en-US" dirty="0" err="1" smtClean="0"/>
              <a:t>Giannangelo</a:t>
            </a:r>
            <a:r>
              <a:rPr lang="en-US" dirty="0" smtClean="0"/>
              <a:t>, 2015)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Dental Terminology (CDT)</a:t>
            </a:r>
          </a:p>
          <a:p>
            <a:r>
              <a:rPr lang="en-US" dirty="0" smtClean="0"/>
              <a:t>Medical Subject Headings (</a:t>
            </a:r>
            <a:r>
              <a:rPr lang="en-US" dirty="0" err="1" smtClean="0"/>
              <a:t>MeSH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Universal Medical Device Nomenclature (UMD)</a:t>
            </a:r>
          </a:p>
          <a:p>
            <a:r>
              <a:rPr lang="en-US" dirty="0" smtClean="0"/>
              <a:t>Diagnostic and Statistical Manual of Mental Disorders (DSM) – has its controversies</a:t>
            </a:r>
          </a:p>
          <a:p>
            <a:r>
              <a:rPr lang="en-US" dirty="0" smtClean="0"/>
              <a:t>International Classification of Functioning, Disability, and Health (ICF)</a:t>
            </a:r>
          </a:p>
          <a:p>
            <a:r>
              <a:rPr lang="en-US" dirty="0" smtClean="0"/>
              <a:t>International Classification of Primary Care (ICPC)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410200" y="6555553"/>
            <a:ext cx="3508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Giannangelo</a:t>
            </a:r>
            <a:r>
              <a:rPr lang="en-US" dirty="0"/>
              <a:t>, 2015</a:t>
            </a:r>
            <a:r>
              <a:rPr lang="en-US" dirty="0" smtClean="0"/>
              <a:t>), (</a:t>
            </a:r>
            <a:r>
              <a:rPr lang="en-US" dirty="0" err="1"/>
              <a:t>Kupfer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terminology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by NIH of common data elements (CDEs) for research studies, e.g.,</a:t>
            </a:r>
          </a:p>
          <a:p>
            <a:pPr lvl="1"/>
            <a:r>
              <a:rPr lang="en-US" dirty="0" smtClean="0"/>
              <a:t>Patient Reported Outcome Measurement System (PROMIS)</a:t>
            </a:r>
          </a:p>
          <a:p>
            <a:pPr lvl="1"/>
            <a:r>
              <a:rPr lang="en-US" dirty="0" smtClean="0"/>
              <a:t>National </a:t>
            </a:r>
            <a:r>
              <a:rPr lang="en-US" dirty="0"/>
              <a:t>Institute of Neurological Disorders and </a:t>
            </a:r>
            <a:r>
              <a:rPr lang="en-US" dirty="0" smtClean="0"/>
              <a:t>Stroke Common Data </a:t>
            </a:r>
            <a:r>
              <a:rPr lang="en-US" dirty="0"/>
              <a:t>Elements Project </a:t>
            </a:r>
            <a:endParaRPr lang="en-US" dirty="0" smtClean="0"/>
          </a:p>
          <a:p>
            <a:pPr lvl="1"/>
            <a:r>
              <a:rPr lang="en-US" dirty="0" smtClean="0"/>
              <a:t>Global Rare </a:t>
            </a:r>
            <a:r>
              <a:rPr lang="en-US" dirty="0"/>
              <a:t>Diseases Registry (</a:t>
            </a:r>
            <a:r>
              <a:rPr lang="en-US" dirty="0" smtClean="0"/>
              <a:t>GRDR)</a:t>
            </a:r>
            <a:endParaRPr lang="en-US" dirty="0"/>
          </a:p>
          <a:p>
            <a:pPr lvl="1"/>
            <a:r>
              <a:rPr lang="en-US" dirty="0" smtClean="0"/>
              <a:t>Consensus Measures for Phenotypes and Exposures (</a:t>
            </a:r>
            <a:r>
              <a:rPr lang="en-US" dirty="0" err="1" smtClean="0"/>
              <a:t>PhenX</a:t>
            </a:r>
            <a:r>
              <a:rPr lang="en-US" dirty="0" smtClean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8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element model (CEM)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“Stack of coded items” can be ambiguous, need model for clinical elements</a:t>
            </a:r>
          </a:p>
          <a:p>
            <a:r>
              <a:rPr lang="en-US" dirty="0" smtClean="0"/>
              <a:t>Clinical Information Modeling Initiative (CIMI) aims to create CEMs for clinical data</a:t>
            </a:r>
          </a:p>
          <a:p>
            <a:r>
              <a:rPr lang="en-US" dirty="0" smtClean="0"/>
              <a:t>Used in ONC </a:t>
            </a:r>
            <a:r>
              <a:rPr lang="en-US" dirty="0" err="1"/>
              <a:t>SHARPn</a:t>
            </a:r>
            <a:r>
              <a:rPr lang="en-US" dirty="0"/>
              <a:t> Project for </a:t>
            </a:r>
            <a:r>
              <a:rPr lang="en-US" dirty="0" smtClean="0"/>
              <a:t>secondary uses of clinical data</a:t>
            </a:r>
            <a:endParaRPr lang="en-US" dirty="0"/>
          </a:p>
          <a:p>
            <a:r>
              <a:rPr lang="en-US" dirty="0" smtClean="0"/>
              <a:t>Most experience at Intermountain Healthcare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pl-PL" dirty="0"/>
              <a:t>(Coyle, 2008</a:t>
            </a:r>
            <a:r>
              <a:rPr lang="pl-PL" dirty="0" smtClean="0"/>
              <a:t>)</a:t>
            </a:r>
            <a:r>
              <a:rPr lang="en-US" dirty="0" smtClean="0"/>
              <a:t>, </a:t>
            </a:r>
            <a:r>
              <a:rPr lang="pl-PL" dirty="0" smtClean="0"/>
              <a:t>(</a:t>
            </a:r>
            <a:r>
              <a:rPr lang="pl-PL" dirty="0"/>
              <a:t>Tao, 2013</a:t>
            </a:r>
            <a:r>
              <a:rPr lang="pl-PL" dirty="0" smtClean="0"/>
              <a:t>)</a:t>
            </a:r>
            <a:r>
              <a:rPr lang="en-US" dirty="0" smtClean="0"/>
              <a:t>, </a:t>
            </a:r>
            <a:r>
              <a:rPr lang="pl-PL" dirty="0" smtClean="0"/>
              <a:t>(</a:t>
            </a:r>
            <a:r>
              <a:rPr lang="pl-PL" dirty="0"/>
              <a:t>Oniki, 2014)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225" y="4206993"/>
            <a:ext cx="2897550" cy="22324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7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commercial terminology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Intelligent </a:t>
            </a:r>
            <a:r>
              <a:rPr lang="en-US" dirty="0"/>
              <a:t>Medical Objects (</a:t>
            </a:r>
            <a:r>
              <a:rPr lang="en-US" dirty="0" smtClean="0"/>
              <a:t>IMO) – provides mapping, updates, and access to terminology</a:t>
            </a:r>
            <a:endParaRPr lang="en-US" dirty="0"/>
          </a:p>
          <a:p>
            <a:r>
              <a:rPr lang="en-US" dirty="0" err="1" smtClean="0"/>
              <a:t>Medcin</a:t>
            </a:r>
            <a:r>
              <a:rPr lang="en-US" dirty="0" smtClean="0"/>
              <a:t> (</a:t>
            </a:r>
            <a:r>
              <a:rPr lang="en-US" dirty="0" err="1" smtClean="0"/>
              <a:t>Medicomp</a:t>
            </a:r>
            <a:r>
              <a:rPr lang="en-US" dirty="0" smtClean="0"/>
              <a:t>) – focused on documentation at point of care in EHR</a:t>
            </a:r>
          </a:p>
          <a:p>
            <a:r>
              <a:rPr lang="en-US" dirty="0" smtClean="0"/>
              <a:t>HDD </a:t>
            </a:r>
            <a:r>
              <a:rPr lang="en-US" dirty="0"/>
              <a:t>Access </a:t>
            </a:r>
            <a:r>
              <a:rPr lang="en-US" dirty="0" smtClean="0"/>
              <a:t>– </a:t>
            </a:r>
            <a:r>
              <a:rPr lang="en-US" dirty="0"/>
              <a:t>terminology system developed by 3M, moved to open-source </a:t>
            </a:r>
            <a:r>
              <a:rPr lang="en-US" dirty="0" smtClean="0"/>
              <a:t>model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1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Bringing it all together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Toward semantic interoperability – </a:t>
            </a:r>
            <a:r>
              <a:rPr lang="en-US" altLang="ja-JP" dirty="0" smtClean="0"/>
              <a:t>“</a:t>
            </a:r>
            <a:r>
              <a:rPr lang="en-US" dirty="0" smtClean="0"/>
              <a:t>computer utterance</a:t>
            </a:r>
            <a:r>
              <a:rPr lang="en-US" altLang="ja-JP" dirty="0" smtClean="0"/>
              <a:t>”</a:t>
            </a:r>
            <a:r>
              <a:rPr lang="en-US" dirty="0" smtClean="0"/>
              <a:t> in one system has same effect in any other</a:t>
            </a:r>
          </a:p>
          <a:p>
            <a:r>
              <a:rPr lang="en-US" dirty="0" smtClean="0"/>
              <a:t>Likely direction? From ONC Interoperability Roadmap, JASON Task Force Report, Argonaut Project Charter, etc.</a:t>
            </a:r>
          </a:p>
          <a:p>
            <a:pPr lvl="1"/>
            <a:r>
              <a:rPr lang="en-US" dirty="0" smtClean="0"/>
              <a:t>RESTful architecture</a:t>
            </a:r>
          </a:p>
          <a:p>
            <a:pPr lvl="1"/>
            <a:r>
              <a:rPr lang="en-US" dirty="0" smtClean="0"/>
              <a:t>FHIR-based API</a:t>
            </a:r>
          </a:p>
          <a:p>
            <a:pPr lvl="1"/>
            <a:r>
              <a:rPr lang="en-US" dirty="0" smtClean="0"/>
              <a:t>OAuth2 security</a:t>
            </a:r>
          </a:p>
          <a:p>
            <a:pPr lvl="1"/>
            <a:r>
              <a:rPr lang="en-US" dirty="0" smtClean="0"/>
              <a:t>Types of data</a:t>
            </a:r>
          </a:p>
          <a:p>
            <a:pPr lvl="2"/>
            <a:r>
              <a:rPr lang="en-US" dirty="0" smtClean="0"/>
              <a:t>Documents – IHE specifications, CCDA</a:t>
            </a:r>
          </a:p>
          <a:p>
            <a:pPr lvl="2"/>
            <a:r>
              <a:rPr lang="en-US" dirty="0" smtClean="0"/>
              <a:t>Discrete – Meaningful Use Common Data Set, SNOMED CT and other terminologies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981200" y="6555553"/>
            <a:ext cx="6937829" cy="228600"/>
          </a:xfrm>
        </p:spPr>
        <p:txBody>
          <a:bodyPr/>
          <a:lstStyle/>
          <a:p>
            <a:r>
              <a:rPr lang="en-US" dirty="0"/>
              <a:t>(Dolin, 2011)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4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LOINC Examples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Blood glucose GLUCOSE:MCNC:PT:BLD:QN:</a:t>
            </a:r>
          </a:p>
          <a:p>
            <a:r>
              <a:rPr lang="en-US" dirty="0" smtClean="0"/>
              <a:t>Serum glucose GLUCOSE:MCNC:PT:SER:QN:</a:t>
            </a:r>
          </a:p>
          <a:p>
            <a:r>
              <a:rPr lang="en-US" dirty="0" smtClean="0"/>
              <a:t>Urine glucose concentration GLUCOSE:MCNC:PT:UR:QN:</a:t>
            </a:r>
          </a:p>
          <a:p>
            <a:r>
              <a:rPr lang="en-US" dirty="0" smtClean="0"/>
              <a:t>Urine glucose by dip stick GLUCOSE:MCNC:PT:UR:SQ:TEST STRIP</a:t>
            </a:r>
          </a:p>
          <a:p>
            <a:r>
              <a:rPr lang="en-US" dirty="0" smtClean="0"/>
              <a:t>Ionized whole blood calcium CALCIUM.FREE:SCNC:PT:BLD:QN:</a:t>
            </a:r>
          </a:p>
          <a:p>
            <a:r>
              <a:rPr lang="en-US" dirty="0" smtClean="0"/>
              <a:t>24 hour calcium excretion CALCIUM.TOTAL:MRAT:24H:UR:QN:</a:t>
            </a:r>
          </a:p>
          <a:p>
            <a:r>
              <a:rPr lang="en-US" dirty="0" smtClean="0"/>
              <a:t>Automated hematocrit HEMATOCRIT:NFR:PT:BLD:QN:AUTOMATED COUNT</a:t>
            </a:r>
          </a:p>
          <a:p>
            <a:r>
              <a:rPr lang="en-US" dirty="0" smtClean="0"/>
              <a:t>Manual spun hematocrit HEMATOCRIT:NFR:PT:BLD:QN:SPUN</a:t>
            </a:r>
          </a:p>
          <a:p>
            <a:r>
              <a:rPr lang="en-US" dirty="0" smtClean="0"/>
              <a:t>Erythrocyte MCV ERYTHROCYTE MEAN CORPUSCULAR VOLUME:ENTVOL:PT:RBC:QN:AUTOMATED COUNT</a:t>
            </a:r>
          </a:p>
          <a:p>
            <a:r>
              <a:rPr lang="en-US" dirty="0" smtClean="0"/>
              <a:t>ESR by </a:t>
            </a:r>
            <a:r>
              <a:rPr lang="en-US" dirty="0" err="1" smtClean="0"/>
              <a:t>Westergren</a:t>
            </a:r>
            <a:r>
              <a:rPr lang="en-US" dirty="0" smtClean="0"/>
              <a:t> method ERYTHROCYTE SEDIMENTATION RATE:VEL:PT:BLD:QN:WESTERGREN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Current Procedural </a:t>
            </a:r>
            <a:r>
              <a:rPr lang="en-US" dirty="0" smtClean="0"/>
              <a:t>Terminology (CPT-4</a:t>
            </a:r>
            <a:r>
              <a:rPr lang="en-US" dirty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Classification of procedures performed by physicians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Usually required for reimbursement by government and private insurance companies in U.S.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Evaluation/management (E/M) portion documents clinical encounters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Developed and maintained by AMA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HCFA Common Procedure Coding System (HCPCS)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HCPCS </a:t>
            </a:r>
            <a:r>
              <a:rPr lang="en-US" dirty="0"/>
              <a:t>Level One is CPT-4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HCPCS Level Two adds </a:t>
            </a:r>
            <a:r>
              <a:rPr lang="en-US" dirty="0" smtClean="0"/>
              <a:t>items and supplies and non-physician services</a:t>
            </a:r>
          </a:p>
          <a:p>
            <a:pPr eaLnBrk="1" hangingPunct="1"/>
            <a:r>
              <a:rPr lang="en-US" dirty="0" smtClean="0"/>
              <a:t>HCPCS </a:t>
            </a:r>
            <a:r>
              <a:rPr lang="en-US" dirty="0"/>
              <a:t>Level Three added local codes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 smtClean="0"/>
              <a:t>Abolished in 2003 </a:t>
            </a:r>
            <a:r>
              <a:rPr lang="en-US" dirty="0"/>
              <a:t>under HIPAA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SNOMED Clinical Terms (SNOMED CT)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Systematized Nomenclature of Medicine (SNOMED)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Originally developed by College of American Pathologists (CAP</a:t>
            </a:r>
            <a:r>
              <a:rPr lang="en-US" dirty="0">
                <a:ea typeface="+mn-ea"/>
              </a:rPr>
              <a:t>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Originally a classification for pathologists (SNOP) but extended to all of medicine as SNOMED in 1980s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Merged with English Clinical Terms Project to form SNOMED CT in 2000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In 2007, ownership transferred to International Health Terminology Standards Development </a:t>
            </a:r>
            <a:r>
              <a:rPr lang="en-US" dirty="0" err="1" smtClean="0">
                <a:ea typeface="+mn-ea"/>
              </a:rPr>
              <a:t>Organisation</a:t>
            </a:r>
            <a:r>
              <a:rPr lang="en-US" dirty="0" smtClean="0">
                <a:ea typeface="+mn-ea"/>
              </a:rPr>
              <a:t> (IHTSDO)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Multilingual – currently available in US English</a:t>
            </a:r>
            <a:r>
              <a:rPr lang="en-US" dirty="0">
                <a:ea typeface="+mn-ea"/>
              </a:rPr>
              <a:t>, UK English, Spanish, Danish and </a:t>
            </a:r>
            <a:r>
              <a:rPr lang="en-US" dirty="0" smtClean="0">
                <a:ea typeface="+mn-ea"/>
              </a:rPr>
              <a:t>Swedish; being translated to others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019800" y="6555553"/>
            <a:ext cx="2899229" cy="228600"/>
          </a:xfrm>
        </p:spPr>
        <p:txBody>
          <a:bodyPr/>
          <a:lstStyle/>
          <a:p>
            <a:r>
              <a:rPr lang="en-US" dirty="0"/>
              <a:t>(Cote, 1993</a:t>
            </a:r>
            <a:r>
              <a:rPr lang="en-US" dirty="0" smtClean="0"/>
              <a:t>), (Spackman, 2000)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license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In 2003, CAP and NLM negotiated five-year license for all of US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Continued with transfer to IHTSDO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Can be freely used by all public and private entities within US (or other countries that license) for any healthcare, public health, research, educational, or statistical use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Can encode patient level data sets and redistribute them as long as users do not extract significant portions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SNOMED 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Starter Guide and other documentation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Richest </a:t>
            </a:r>
            <a:r>
              <a:rPr lang="en-US" dirty="0"/>
              <a:t>vocabulary for describing clinical observations and findings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Coverage is </a:t>
            </a:r>
            <a:r>
              <a:rPr lang="en-US" dirty="0" smtClean="0"/>
              <a:t>extensive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Key feature is </a:t>
            </a:r>
            <a:r>
              <a:rPr lang="en-US" dirty="0" smtClean="0"/>
              <a:t>“multi</a:t>
            </a:r>
            <a:r>
              <a:rPr lang="en-US" dirty="0"/>
              <a:t>-</a:t>
            </a:r>
            <a:r>
              <a:rPr lang="en-US" dirty="0" smtClean="0"/>
              <a:t>axial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or compositional approach</a:t>
            </a:r>
            <a:endParaRPr lang="en-US" dirty="0">
              <a:solidFill>
                <a:srgbClr val="7F7F7F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dirty="0"/>
              <a:t>Allows terms to be combined, e.g., lung + inflammation</a:t>
            </a:r>
            <a:endParaRPr lang="en-US" dirty="0">
              <a:solidFill>
                <a:srgbClr val="7F7F7F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dirty="0"/>
              <a:t>Allows modifiers to be added, e.g., severe, worsening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Contains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&gt; 300,000 </a:t>
            </a:r>
            <a:r>
              <a:rPr lang="en-US" dirty="0"/>
              <a:t>concepts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&gt; 1M </a:t>
            </a:r>
            <a:r>
              <a:rPr lang="en-US" altLang="ja-JP" dirty="0" smtClean="0"/>
              <a:t>“</a:t>
            </a:r>
            <a:r>
              <a:rPr lang="en-US" dirty="0" smtClean="0"/>
              <a:t>descriptions</a:t>
            </a:r>
            <a:r>
              <a:rPr lang="en-US" altLang="ja-JP" dirty="0" smtClean="0"/>
              <a:t>” (terms)</a:t>
            </a:r>
            <a:r>
              <a:rPr lang="en-US" dirty="0" smtClean="0"/>
              <a:t> </a:t>
            </a:r>
            <a:r>
              <a:rPr lang="en-US" dirty="0"/>
              <a:t>expressing concepts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&gt; 1M </a:t>
            </a:r>
            <a:r>
              <a:rPr lang="en-US" dirty="0"/>
              <a:t>relationships </a:t>
            </a:r>
            <a:r>
              <a:rPr lang="en-US" dirty="0" smtClean="0"/>
              <a:t>between concepts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419600" y="6555553"/>
            <a:ext cx="4499429" cy="228600"/>
          </a:xfrm>
        </p:spPr>
        <p:txBody>
          <a:bodyPr/>
          <a:lstStyle/>
          <a:p>
            <a:r>
              <a:rPr lang="en-US" dirty="0"/>
              <a:t>(Wasserman, 2003; Elkin, 2006)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SNOMED CT </a:t>
            </a:r>
            <a:r>
              <a:rPr lang="en-US" dirty="0" smtClean="0"/>
              <a:t>design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from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ihtsdo.org/fileadmin/user_upload/doc/download/doc_StarterGuide_Current-en-GB_INT_20141202.pdf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8382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58" y="2801058"/>
            <a:ext cx="1255885" cy="12558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4b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4\Content\4.4b\player.html"/>
  <p:tag name="ARTICULATE_LOGO" val="ohsu-logo.jpg"/>
  <p:tag name="ARTICULATE_PRESENTER" val="William Hersh, MD"/>
  <p:tag name="ARTICULATE_PRESENTER_GUID" val="2C78E8ED6413"/>
  <p:tag name="ARTICULATE_LMS" val="0"/>
  <p:tag name="ARTICULATE_META_COURSE_VERSION_SET" val="True"/>
  <p:tag name="ARTICULATE_REFERENCE_ID" val="d063f60e-7de8-45fa-a675-186671f9c02c"/>
  <p:tag name="ARTICULATE_SLIDE_COUNT" val="25"/>
  <p:tag name="ARTICULATE_PROJECT_OPEN" val="1"/>
  <p:tag name="ARTICULATE_REFERENCE_TYPE_1" val="1"/>
  <p:tag name="ARTICULATE_REFERENCE_1" val="C:\wamp\www\Box Sync\BD2K\OER Content\BDK19\Staged\List of Resources for Terminology Standards pt. 3.pdf"/>
  <p:tag name="ARTICULATE_REFERENCE_TITLE_1" val="List of Resources for Terminology Standards pt. 3"/>
  <p:tag name="ARTICULATE_REFERENCE_ID_1" val="22ed7dc4-0585-4b1f-bb99-e42536766d6c"/>
  <p:tag name="ARTICULATE_REFERENCE_COUNT" val="1"/>
  <p:tag name="ARTICULATE_REFERENCE_DESCRIPTION" val="List of Resources for Terminology Standards pt. 3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5114906-c:\wamp\www\box sync\bd2k\oer content\bdk19\staged\bdk16-3.pptx"/>
  <p:tag name="ARTICULATE_PRESENTER_VERSION" val="7"/>
  <p:tag name="ARTICULATE_USED_PAGE_ORIENTATION" val="1"/>
  <p:tag name="ARTICULATE_USED_PAGE_SIZE" val="1"/>
  <p:tag name="ARTICULATE_META_COURSE_ID" val="48eQNNUEdDc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bb87895-d3ee-46ac-b354-a05ee1a42c08"/>
  <p:tag name="ARTICULATE_SLIDE_NAV" val="1"/>
  <p:tag name="AUDIO_ID" val="256"/>
  <p:tag name="ARTICULATE_AUDIO_RECORDED" val="1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ELAPSEDTIME" val="13.60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91bba89-b479-4b35-aea9-b9502df38971"/>
  <p:tag name="ARTICULATE_SLIDE_NAV" val="2"/>
  <p:tag name="AUDIO_ID" val="311"/>
  <p:tag name="ARTICULATE_AUDIO_RECORDED" val="1"/>
  <p:tag name="ELAPSEDTIME" val="102.6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3e6d8c4-4920-4d54-8515-a371b9b9ae74"/>
  <p:tag name="AUDIO_ID" val="312"/>
  <p:tag name="ARTICULATE_SLIDE_NAV" val="3"/>
  <p:tag name="ELAPSEDTIME" val="68.8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7741326-4987-41af-b01a-1ee7fcffa0cf"/>
  <p:tag name="AUDIO_ID" val="313"/>
  <p:tag name="ARTICULATE_SLIDE_NAV" val="4"/>
  <p:tag name="ELAPSEDTIME" val="47.2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4075c2c-4edb-4430-a747-cd33adaf9061"/>
  <p:tag name="AUDIO_ID" val="314"/>
  <p:tag name="ARTICULATE_SLIDE_NAV" val="5"/>
  <p:tag name="ELAPSEDTIME" val="49.1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fc0c0e8-da7f-4cfb-9a53-df2253314e7f"/>
  <p:tag name="AUDIO_ID" val="302"/>
  <p:tag name="ARTICULATE_SLIDE_NAV" val="6"/>
  <p:tag name="ELAPSEDTIME" val="104.0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10b3a57-12c8-4b0c-acc7-a2c5451b9283"/>
  <p:tag name="AUDIO_ID" val="309"/>
  <p:tag name="ARTICULATE_SLIDE_NAV" val="7"/>
  <p:tag name="ELAPSEDTIME" val="68.4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e6597a2-3bd6-41de-8503-dc3567504a20"/>
  <p:tag name="ARTICULATE_SLIDE_NAV" val="8"/>
  <p:tag name="AUDIO_ID" val="303"/>
  <p:tag name="ARTICULATE_AUDIO_RECORDED" val="1"/>
  <p:tag name="ELAPSEDTIME" val="69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6b42a6d-60c7-4182-b5ab-6ace98bcb812"/>
  <p:tag name="ARTICULATE_SLIDE_NAV" val="9"/>
  <p:tag name="AUDIO_ID" val="306"/>
  <p:tag name="ARTICULATE_AUDIO_RECORDED" val="1"/>
  <p:tag name="ELAPSEDTIME" val="57.8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5"/>
  <p:tag name="ARTICULATE_AUDIO_RECORDED" val="1"/>
  <p:tag name="ELAPSEDTIME" val="43.4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AUDIO_RECORDED" val="1"/>
  <p:tag name="ELAPSEDTIME" val="30.6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4"/>
  <p:tag name="ARTICULATE_AUDIO_RECORDED" val="1"/>
  <p:tag name="ELAPSEDTIME" val="15.5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7"/>
  <p:tag name="ARTICULATE_AUDIO_RECORDED" val="1"/>
  <p:tag name="ELAPSEDTIME" val="105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6"/>
  <p:tag name="ARTICULATE_AUDIO_RECORDED" val="1"/>
  <p:tag name="ELAPSEDTIME" val="55.7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054b2e9-1d6d-4012-8d1b-f10cb2163059"/>
  <p:tag name="AUDIO_ID" val="325"/>
  <p:tag name="ARTICULATE_SLIDE_NAV" val="12"/>
  <p:tag name="ELAPSEDTIME" val="59.8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59b2ac6-a084-451c-9789-4d5c4b068288"/>
  <p:tag name="AUDIO_ID" val="326"/>
  <p:tag name="ARTICULATE_SLIDE_NAV" val="13"/>
  <p:tag name="ELAPSEDTIME" val="33.2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8af9ed-1c5a-41a9-9707-1fbea6139307"/>
  <p:tag name="ARTICULATE_SLIDE_NAV" val="14"/>
  <p:tag name="AUDIO_ID" val="320"/>
  <p:tag name="ARTICULATE_AUDIO_RECORDED" val="1"/>
  <p:tag name="ELAPSEDTIME" val="63.2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89015ca-7708-4dd7-8fac-e6a5525cd45d"/>
  <p:tag name="AUDIO_ID" val="321"/>
  <p:tag name="ARTICULATE_SLIDE_NAV" val="15"/>
  <p:tag name="ELAPSEDTIME" val="74.9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2facab6-94a1-4de2-89a3-21aae61f3bb4"/>
  <p:tag name="AUDIO_ID" val="322"/>
  <p:tag name="ARTICULATE_SLIDE_NAV" val="16"/>
  <p:tag name="ELAPSEDTIME" val="114.0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670a45a-e1c2-45d9-814d-e41832069226"/>
  <p:tag name="ARTICULATE_SLIDE_NAV" val="17"/>
  <p:tag name="AUDIO_ID" val="316"/>
  <p:tag name="ARTICULATE_AUDIO_RECORDED" val="1"/>
  <p:tag name="ELAPSEDTIME" val="58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e7d651-2333-4a12-ae43-208305d0b05c"/>
  <p:tag name="ARTICULATE_SLIDE_NAV" val="18"/>
  <p:tag name="AUDIO_ID" val="330"/>
  <p:tag name="ARTICULATE_AUDIO_RECORDED" val="1"/>
  <p:tag name="ELAPSEDTIME" val="83.3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8"/>
  <p:tag name="ARTICULATE_AUDIO_RECORDED" val="1"/>
  <p:tag name="ELAPSEDTIME" val="90.5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2"/>
  <p:tag name="ARTICULATE_SLIDE_NAV" val="19"/>
  <p:tag name="ARTICULATE_SLIDE_GUID" val="c1c73b07-c7fe-4819-b9a1-e49afeb33645"/>
  <p:tag name="ELAPSEDTIME" val="75.90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b9ed929-2f06-4171-82cb-7bc9b68a8893"/>
  <p:tag name="ARTICULATE_SLIDE_NAV" val="20"/>
  <p:tag name="AUDIO_ID" val="331"/>
  <p:tag name="ARTICULATE_AUDIO_RECORDED" val="1"/>
  <p:tag name="ELAPSEDTIME" val="154.2"/>
  <p:tag name="ARTICULATE_NAV_LEVEL" val="1"/>
  <p:tag name="ARTICULATE_SLIDE_PRESENTER_GUID" val="28d8f965-6023-4c9a-b165-14fd22b7d85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9"/>
  <p:tag name="ARTICULATE_NAV_LEVEL" val="1"/>
  <p:tag name="ARTICULATE_SLIDE_PRESENTER_GUID" val="28d8f965-6023-4c9a-b165-14fd22b7d858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331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1061</TotalTime>
  <Words>1440</Words>
  <Application>Microsoft Office PowerPoint</Application>
  <PresentationFormat>On-screen Show (4:3)</PresentationFormat>
  <Paragraphs>218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Cambria</vt:lpstr>
      <vt:lpstr>Tahoma</vt:lpstr>
      <vt:lpstr>Times New Roman</vt:lpstr>
      <vt:lpstr>BD2K_OER_Theme</vt:lpstr>
      <vt:lpstr>BD2K OER Dark</vt:lpstr>
      <vt:lpstr>Terminology Standards 3/3</vt:lpstr>
      <vt:lpstr>Logical observations, identifiers, and numerical codes (LOINC)</vt:lpstr>
      <vt:lpstr>LOINC Examples</vt:lpstr>
      <vt:lpstr>Current Procedural Terminology (CPT-4)</vt:lpstr>
      <vt:lpstr>HCFA Common Procedure Coding System (HCPCS)</vt:lpstr>
      <vt:lpstr>SNOMED Clinical Terms (SNOMED CT)</vt:lpstr>
      <vt:lpstr>SNOMED CT license</vt:lpstr>
      <vt:lpstr>SNOMED CT</vt:lpstr>
      <vt:lpstr>SNOMED CT design</vt:lpstr>
      <vt:lpstr>SNOMED CT descriptions</vt:lpstr>
      <vt:lpstr>SNOMED CT attributes</vt:lpstr>
      <vt:lpstr>SNOMED CT concept model</vt:lpstr>
      <vt:lpstr>Additional details for some top-level concepts</vt:lpstr>
      <vt:lpstr>SNOMED CT expression – some are pre-coordinated</vt:lpstr>
      <vt:lpstr>Nursing vocabularies</vt:lpstr>
      <vt:lpstr>Nursing vocabularies – a variety to choose from</vt:lpstr>
      <vt:lpstr>Efforts at reconciliation of vocabularies</vt:lpstr>
      <vt:lpstr>UMLS Metathesaurus</vt:lpstr>
      <vt:lpstr>Limitations and use of UMLS Metathesaurus</vt:lpstr>
      <vt:lpstr>Some other healthcare vocabularies (Giannangelo, 2015)</vt:lpstr>
      <vt:lpstr>Other terminology activities</vt:lpstr>
      <vt:lpstr>Clinical element model (CEM)</vt:lpstr>
      <vt:lpstr>Some commercial terminology systems</vt:lpstr>
      <vt:lpstr>Bringing it all together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216</cp:revision>
  <cp:lastPrinted>2012-04-08T01:18:35Z</cp:lastPrinted>
  <dcterms:created xsi:type="dcterms:W3CDTF">2003-03-15T13:17:24Z</dcterms:created>
  <dcterms:modified xsi:type="dcterms:W3CDTF">2016-06-13T20:20:36Z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4.4b</vt:lpwstr>
  </property>
  <property fmtid="{D5CDD505-2E9C-101B-9397-08002B2CF9AE}" pid="5" name="ArticulateProjectVersion">
    <vt:lpwstr>7</vt:lpwstr>
  </property>
  <property fmtid="{D5CDD505-2E9C-101B-9397-08002B2CF9AE}" pid="6" name="ArticulateGUID">
    <vt:lpwstr>E82646C9-089E-4339-9069-595789650194</vt:lpwstr>
  </property>
  <property fmtid="{D5CDD505-2E9C-101B-9397-08002B2CF9AE}" pid="7" name="ArticulateProjectFull">
    <vt:lpwstr>C:\wamp\www\Box Sync\BD2K\OER Content\BDK19\Staged\BDK16-3.ppta</vt:lpwstr>
  </property>
</Properties>
</file>