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jpeg" ContentType="image/jpeg"/>
  <Override PartName="/ppt/media/image4.png" ContentType="image/png"/>
  <Override PartName="/ppt/media/image5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TeXGyreHeros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eXGyreHero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eXGyreHero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TeXGyreHero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TeXGyreHero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eXGyreHero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eXGyreHero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eXGyreHero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12040" y="241920"/>
            <a:ext cx="9868680" cy="67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 u="sng">
                <a:solidFill>
                  <a:srgbClr val="000080"/>
                </a:solidFill>
                <a:latin typeface="TeXGyreHeros"/>
              </a:rPr>
              <a:t>Being open doesn't have to break the bank!</a:t>
            </a:r>
            <a:endParaRPr/>
          </a:p>
        </p:txBody>
      </p:sp>
      <p:pic>
        <p:nvPicPr>
          <p:cNvPr id="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720" y="1097280"/>
            <a:ext cx="3657240" cy="15814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589520" y="2770560"/>
            <a:ext cx="1828440" cy="1435320"/>
          </a:xfrm>
          <a:prstGeom prst="rect">
            <a:avLst/>
          </a:prstGeom>
          <a:ln>
            <a:noFill/>
          </a:ln>
        </p:spPr>
      </p:pic>
      <p:sp>
        <p:nvSpPr>
          <p:cNvPr id="39" name="CustomShape 2"/>
          <p:cNvSpPr/>
          <p:nvPr/>
        </p:nvSpPr>
        <p:spPr>
          <a:xfrm>
            <a:off x="221760" y="1281240"/>
            <a:ext cx="5004000" cy="5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45"/>
              </a:lnSpc>
            </a:pPr>
            <a:r>
              <a:rPr lang="en-US" sz="2200">
                <a:latin typeface="TeXGyreHeros"/>
              </a:rPr>
              <a:t>~70% of OA journals do not charge.</a:t>
            </a:r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302760" y="2107080"/>
            <a:ext cx="5258160" cy="5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45"/>
              </a:lnSpc>
            </a:pPr>
            <a:r>
              <a:rPr lang="en-US" sz="2200">
                <a:latin typeface="TeXGyreHeros"/>
              </a:rPr>
              <a:t>Many OA journals have low-cost fees.</a:t>
            </a:r>
            <a:endParaRPr/>
          </a:p>
        </p:txBody>
      </p:sp>
      <p:sp>
        <p:nvSpPr>
          <p:cNvPr id="41" name="CustomShape 4"/>
          <p:cNvSpPr/>
          <p:nvPr/>
        </p:nvSpPr>
        <p:spPr>
          <a:xfrm>
            <a:off x="325080" y="3002040"/>
            <a:ext cx="5069520" cy="5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45"/>
              </a:lnSpc>
            </a:pPr>
            <a:r>
              <a:rPr lang="en-US" sz="2200">
                <a:latin typeface="TeXGyreHeros"/>
              </a:rPr>
              <a:t>Most OA journals have fee waivers.</a:t>
            </a:r>
            <a:endParaRPr/>
          </a:p>
        </p:txBody>
      </p:sp>
      <p:sp>
        <p:nvSpPr>
          <p:cNvPr id="42" name="CustomShape 5"/>
          <p:cNvSpPr/>
          <p:nvPr/>
        </p:nvSpPr>
        <p:spPr>
          <a:xfrm>
            <a:off x="322560" y="3863880"/>
            <a:ext cx="7067160" cy="5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45"/>
              </a:lnSpc>
            </a:pPr>
            <a:r>
              <a:rPr lang="en-US" sz="2200">
                <a:latin typeface="TeXGyreHeros"/>
              </a:rPr>
              <a:t>Some institutions have OA publisher memberships.</a:t>
            </a:r>
            <a:endParaRPr/>
          </a:p>
        </p:txBody>
      </p:sp>
      <p:sp>
        <p:nvSpPr>
          <p:cNvPr id="43" name="CustomShape 6"/>
          <p:cNvSpPr/>
          <p:nvPr/>
        </p:nvSpPr>
        <p:spPr>
          <a:xfrm>
            <a:off x="349200" y="4739400"/>
            <a:ext cx="6116400" cy="5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45"/>
              </a:lnSpc>
            </a:pPr>
            <a:r>
              <a:rPr lang="en-US" sz="2200">
                <a:latin typeface="TeXGyreHeros"/>
              </a:rPr>
              <a:t>Some institutions have OA publishing funds.</a:t>
            </a:r>
            <a:endParaRPr/>
          </a:p>
        </p:txBody>
      </p:sp>
      <p:sp>
        <p:nvSpPr>
          <p:cNvPr id="44" name="CustomShape 7"/>
          <p:cNvSpPr/>
          <p:nvPr/>
        </p:nvSpPr>
        <p:spPr>
          <a:xfrm>
            <a:off x="349200" y="5587200"/>
            <a:ext cx="6824880" cy="5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45"/>
              </a:lnSpc>
            </a:pPr>
            <a:r>
              <a:rPr lang="en-US" sz="2200">
                <a:latin typeface="TeXGyreHeros"/>
              </a:rPr>
              <a:t>Some funders provide OA publishing fee support.</a:t>
            </a:r>
            <a:endParaRPr/>
          </a:p>
        </p:txBody>
      </p:sp>
      <p:sp>
        <p:nvSpPr>
          <p:cNvPr id="45" name="CustomShape 8"/>
          <p:cNvSpPr/>
          <p:nvPr/>
        </p:nvSpPr>
        <p:spPr>
          <a:xfrm>
            <a:off x="349200" y="6456240"/>
            <a:ext cx="5411160" cy="5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45"/>
              </a:lnSpc>
            </a:pPr>
            <a:r>
              <a:rPr lang="en-US" sz="2200">
                <a:latin typeface="TeXGyreHeros"/>
              </a:rPr>
              <a:t>Self-archiving openly costs nothing.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40240" y="4883400"/>
            <a:ext cx="3598920" cy="46872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309360" y="6035040"/>
            <a:ext cx="3428280" cy="118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